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4.xml.rels" ContentType="application/vnd.openxmlformats-package.relationships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9.jpeg" ContentType="image/jpeg"/>
  <Override PartName="/ppt/media/image33.wmf" ContentType="image/x-wmf"/>
  <Override PartName="/ppt/media/image28.png" ContentType="image/png"/>
  <Override PartName="/ppt/media/image22.png" ContentType="image/png"/>
  <Override PartName="/ppt/media/image21.wmf" ContentType="image/x-wmf"/>
  <Override PartName="/ppt/media/image3.png" ContentType="image/png"/>
  <Override PartName="/ppt/media/image11.wmf" ContentType="image/x-wmf"/>
  <Override PartName="/ppt/media/image26.png" ContentType="image/png"/>
  <Override PartName="/ppt/media/image6.wmf" ContentType="image/x-wmf"/>
  <Override PartName="/ppt/media/image7.wmf" ContentType="image/x-wmf"/>
  <Override PartName="/ppt/media/image32.wmf" ContentType="image/x-wmf"/>
  <Override PartName="/ppt/media/image12.wmf" ContentType="image/x-wmf"/>
  <Override PartName="/ppt/media/image8.wmf" ContentType="image/x-wmf"/>
  <Override PartName="/ppt/media/image9.wmf" ContentType="image/x-wmf"/>
  <Override PartName="/ppt/media/image23.png" ContentType="image/png"/>
  <Override PartName="/ppt/media/image13.jpeg" ContentType="image/jpeg"/>
  <Override PartName="/ppt/media/image30.png" ContentType="image/png"/>
  <Override PartName="/ppt/media/image34.png" ContentType="image/png"/>
  <Override PartName="/ppt/media/image17.wmf" ContentType="image/x-wmf"/>
  <Override PartName="/ppt/media/image10.wmf" ContentType="image/x-wmf"/>
  <Override PartName="/ppt/media/image2.png" ContentType="image/png"/>
  <Override PartName="/ppt/media/image25.png" ContentType="image/png"/>
  <Override PartName="/ppt/media/image4.wmf" ContentType="image/x-wmf"/>
  <Override PartName="/ppt/media/image27.wmf" ContentType="image/x-wmf"/>
  <Override PartName="/ppt/media/image14.wmf" ContentType="image/x-wmf"/>
  <Override PartName="/ppt/media/image31.png" ContentType="image/png"/>
  <Override PartName="/ppt/media/image1.png" ContentType="image/png"/>
  <Override PartName="/ppt/media/image24.png" ContentType="image/png"/>
  <Override PartName="/ppt/media/image15.wmf" ContentType="image/x-wmf"/>
  <Override PartName="/ppt/media/image5.wmf" ContentType="image/x-wmf"/>
  <Override PartName="/ppt/media/image16.jpeg" ContentType="image/jpeg"/>
  <Override PartName="/ppt/media/image18.wmf" ContentType="image/x-wmf"/>
  <Override PartName="/ppt/media/image20.wmf" ContentType="image/x-wmf"/>
  <Override PartName="/ppt/media/image19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B68640-C748-4BEF-886C-6B76E0FC8F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5383B89-0D00-44FC-B082-919A6EBC7F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0c6d2"/>
            </a:gs>
            <a:gs pos="100000">
              <a:srgbClr val="353a47"/>
            </a:gs>
          </a:gsLst>
          <a:path path="circle">
            <a:fillToRect l="50000" t="10000" r="50000" b="9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73360"/>
            <a:ext cx="7552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17FF7731-4FBF-4CAF-A1D5-15D187D84E42}" type="slidenum">
              <a:rPr b="0" lang="en-US" sz="3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32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>
            <a:normAutofit/>
          </a:bodyPr>
          <a:p>
            <a:pPr>
              <a:lnSpc>
                <a:spcPct val="100000"/>
              </a:lnSpc>
            </a:pPr>
            <a:r>
              <a:rPr b="1" lang="ru-RU" sz="4700" spc="-1" strike="noStrike">
                <a:solidFill>
                  <a:srgbClr val="f0ad00"/>
                </a:solidFill>
                <a:latin typeface="Corbel"/>
              </a:rPr>
              <a:t>Образе</a:t>
            </a:r>
            <a:r>
              <a:rPr b="1" lang="ru-RU" sz="4700" spc="-1" strike="noStrike">
                <a:solidFill>
                  <a:srgbClr val="f0ad00"/>
                </a:solidFill>
                <a:latin typeface="Corbel"/>
              </a:rPr>
              <a:t>ц </a:t>
            </a:r>
            <a:r>
              <a:rPr b="1" lang="ru-RU" sz="4700" spc="-1" strike="noStrike">
                <a:solidFill>
                  <a:srgbClr val="f0ad00"/>
                </a:solidFill>
                <a:latin typeface="Corbel"/>
              </a:rPr>
              <a:t>заголо</a:t>
            </a:r>
            <a:r>
              <a:rPr b="1" lang="ru-RU" sz="4700" spc="-1" strike="noStrike">
                <a:solidFill>
                  <a:srgbClr val="f0ad00"/>
                </a:solidFill>
                <a:latin typeface="Corbel"/>
              </a:rPr>
              <a:t>вка</a:t>
            </a:r>
            <a:endParaRPr b="0" lang="en-US" sz="4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FCFD778-42B4-4569-9DF9-37C202F30C45}" type="datetime">
              <a:rPr b="0" lang="en-US" sz="1800" spc="-1" strike="noStrike">
                <a:solidFill>
                  <a:srgbClr val="ffffff"/>
                </a:solidFill>
                <a:latin typeface="Corbel"/>
              </a:rPr>
              <a:t>4/18/22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C5AFF9F-22DE-4C3D-AC05-B9B9E7978946}" type="slidenum">
              <a:rPr b="0" lang="en-US" sz="18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273360"/>
            <a:ext cx="7552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3446FB7A-CBD2-4D37-95A0-36CF4A6AF53C}" type="slidenum">
              <a:rPr b="0" lang="en-US" sz="3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Об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ра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зе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ц 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заг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ол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ов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ка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ru-RU" sz="3200" spc="-1" strike="noStrike">
                <a:solidFill>
                  <a:srgbClr val="000000"/>
                </a:solidFill>
                <a:latin typeface="Corbel"/>
              </a:rPr>
              <a:t>Образец текста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orbel"/>
              </a:rPr>
              <a:t>Второй уровень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ru-RU" sz="2400" spc="-1" strike="noStrike">
                <a:solidFill>
                  <a:srgbClr val="000000"/>
                </a:solidFill>
                <a:latin typeface="Corbel"/>
              </a:rPr>
              <a:t>Третий уровень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3" marL="1216080" indent="-182520">
              <a:lnSpc>
                <a:spcPct val="100000"/>
              </a:lnSpc>
              <a:spcBef>
                <a:spcPts val="400"/>
              </a:spcBef>
              <a:buClr>
                <a:srgbClr val="6bb76d"/>
              </a:buClr>
              <a:buFont typeface="Arial"/>
              <a:buChar char="▪"/>
            </a:pPr>
            <a:r>
              <a:rPr b="0" lang="ru-RU" sz="2000" spc="-1" strike="noStrike">
                <a:solidFill>
                  <a:srgbClr val="000000"/>
                </a:solidFill>
                <a:latin typeface="Corbel"/>
              </a:rPr>
              <a:t>Четвертый уровень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4" marL="1426320" indent="-182520">
              <a:lnSpc>
                <a:spcPct val="100000"/>
              </a:lnSpc>
              <a:spcBef>
                <a:spcPts val="400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ru-RU" sz="2000" spc="-1" strike="noStrike">
                <a:solidFill>
                  <a:srgbClr val="000000"/>
                </a:solidFill>
                <a:latin typeface="Corbel"/>
              </a:rPr>
              <a:t>Пятый уровень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6273360"/>
            <a:ext cx="75528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AC3566FA-0C08-4AC1-A82C-DC4DF4818B6C}" type="slidenum">
              <a:rPr b="0" lang="en-US" sz="3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39640" y="0"/>
            <a:ext cx="8229240" cy="908280"/>
          </a:xfrm>
          <a:prstGeom prst="rect">
            <a:avLst/>
          </a:prstGeom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Обр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азец 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заго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ловк</a:t>
            </a:r>
            <a:r>
              <a:rPr b="1" lang="ru-RU" sz="3600" spc="-1" strike="noStrike">
                <a:solidFill>
                  <a:srgbClr val="f0ad00"/>
                </a:solidFill>
                <a:latin typeface="Corbel"/>
              </a:rPr>
              <a:t>а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455D831-8A14-4D3E-BA66-C733CD8CC6C7}" type="datetime">
              <a:rPr b="0" lang="en-US" sz="1800" spc="-1" strike="noStrike">
                <a:solidFill>
                  <a:srgbClr val="000000"/>
                </a:solidFill>
                <a:latin typeface="Corbel"/>
              </a:rPr>
              <a:t>4/18/22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61556A0-5409-47C7-8A80-6E2C3240E4FE}" type="slidenum">
              <a:rPr b="0" lang="en-US" sz="18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TonkomoLLC/hybridCentralSolvers" TargetMode="External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unicfdlab/hybridCentralSolvers" TargetMode="External"/><Relationship Id="rId2" Type="http://schemas.openxmlformats.org/officeDocument/2006/relationships/hyperlink" Target="https://github.com/unicfdlab/libcompressibleTools" TargetMode="External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0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wmf"/><Relationship Id="rId3" Type="http://schemas.openxmlformats.org/officeDocument/2006/relationships/image" Target="../media/image33.wmf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github.com/unicfdlab/TrainingTracks/tree/master/OpenFOAM/gasThermoCoupled-OF4.1" TargetMode="External"/><Relationship Id="rId2" Type="http://schemas.openxmlformats.org/officeDocument/2006/relationships/hyperlink" Target="https://github.com/unicfdlab/TrainingTracks/tree/master/OpenFOAM/gasThermoCoupled-OF4.1" TargetMode="External"/><Relationship Id="rId3" Type="http://schemas.openxmlformats.org/officeDocument/2006/relationships/hyperlink" Target="https://github.com/unicfdlab/TrainingTracks/tree/master/OpenFOAM/gasThermoCoupled-OF4.1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TonkomoLLC/hybridCentralSolver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7640" y="3213000"/>
            <a:ext cx="9036000" cy="1672920"/>
          </a:xfrm>
          <a:prstGeom prst="rect">
            <a:avLst/>
          </a:prstGeom>
          <a:noFill/>
          <a:ln>
            <a:noFill/>
          </a:ln>
        </p:spPr>
        <p:txBody>
          <a:bodyPr rIns="45720" tIns="0" bIns="0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700" spc="-1" strike="noStrike">
                <a:solidFill>
                  <a:srgbClr val="f0ad00"/>
                </a:solidFill>
                <a:latin typeface="Corbel"/>
              </a:rPr>
              <a:t>Implementation of the solver for coupled heat transfer in gas and solid</a:t>
            </a:r>
            <a:endParaRPr b="0" lang="en-US" sz="4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7640" y="5064480"/>
            <a:ext cx="8076960" cy="1499400"/>
          </a:xfrm>
          <a:prstGeom prst="rect">
            <a:avLst/>
          </a:prstGeom>
          <a:noFill/>
          <a:ln>
            <a:noFill/>
          </a:ln>
        </p:spPr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Instructors: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1)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Corbel"/>
              </a:rPr>
              <a:t>I. Marchevsky, Ph.D., Assoc.prof.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2) M. Kraposhin, Ph.D., Senior Researcher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010280" y="2552760"/>
            <a:ext cx="1739880" cy="4572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7010280" y="177840"/>
            <a:ext cx="1727280" cy="194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-2736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Hybrid PIMPLE/KT algorithm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90" name="Рисунок 3" descr="Pressure-Velocity-Coupling-1.png"/>
          <p:cNvPicPr/>
          <p:nvPr/>
        </p:nvPicPr>
        <p:blipFill>
          <a:blip r:embed="rId1"/>
          <a:stretch/>
        </p:blipFill>
        <p:spPr>
          <a:xfrm>
            <a:off x="4001040" y="981000"/>
            <a:ext cx="5177160" cy="5876640"/>
          </a:xfrm>
          <a:prstGeom prst="rect">
            <a:avLst/>
          </a:prstGeom>
          <a:ln>
            <a:noFill/>
          </a:ln>
        </p:spPr>
      </p:pic>
      <p:sp>
        <p:nvSpPr>
          <p:cNvPr id="191" name="TextShape 2"/>
          <p:cNvSpPr txBox="1"/>
          <p:nvPr/>
        </p:nvSpPr>
        <p:spPr>
          <a:xfrm>
            <a:off x="-36360" y="980640"/>
            <a:ext cx="4176000" cy="5472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 fontScale="91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Increase current time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Solve explicit equation for density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Start SIMPLE loop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Assemble momentum matrix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If only PISO iterations, solve for energy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Start PISO loop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If more then 1 SIMPLE iterations, solve for energy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Solve continuity equation formulated for pressure, update velocity and density with EOS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10-14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Update blending field “kappa”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Update mechanical energy transport –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pimpleCe</a:t>
            </a: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ntralFoa</a:t>
            </a: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m source </a:t>
            </a: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code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924000" y="1412640"/>
            <a:ext cx="5040360" cy="5472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 fontScale="68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pimpleCentral/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commonIncludes/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Eqns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createCommonCentralFields.H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updateKappa.H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kappaFunctions/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pimpleCentralFoam/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Make/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createFields.H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hEqn.H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pEqn.H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pimpleCentralFoam.C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639440" y="908640"/>
            <a:ext cx="74462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hybridCentralSolvers/OpenFOAM-v2112/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2699640" y="1628640"/>
            <a:ext cx="647640" cy="2376000"/>
          </a:xfrm>
          <a:prstGeom prst="leftBrace">
            <a:avLst>
              <a:gd name="adj1" fmla="val 53895"/>
              <a:gd name="adj2" fmla="val 49599"/>
            </a:avLst>
          </a:prstGeom>
          <a:noFill/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395640" y="1953000"/>
            <a:ext cx="2439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Library</a:t>
            </a:r>
            <a:br/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libpimpleCentral.so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with common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operations used</a:t>
            </a:r>
            <a:br/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pimpleCentralFoam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28320" y="5013000"/>
            <a:ext cx="2438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Source code for</a:t>
            </a:r>
            <a:br/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pimpleCentralFoam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solver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2699640" y="4149000"/>
            <a:ext cx="647640" cy="2376000"/>
          </a:xfrm>
          <a:prstGeom prst="leftBrace">
            <a:avLst>
              <a:gd name="adj1" fmla="val 53895"/>
              <a:gd name="adj2" fmla="val 49599"/>
            </a:avLst>
          </a:prstGeom>
          <a:noFill/>
          <a:ln cap="rnd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5640" y="1548720"/>
            <a:ext cx="3771720" cy="5120280"/>
          </a:xfrm>
          <a:custGeom>
            <a:avLst/>
            <a:gdLst/>
            <a:ahLst/>
            <a:rect l="l" t="t" r="r" b="b"/>
            <a:pathLst>
              <a:path w="3771900" h="5120640">
                <a:moveTo>
                  <a:pt x="3505200" y="1394460"/>
                </a:moveTo>
                <a:cubicBezTo>
                  <a:pt x="3500120" y="1383030"/>
                  <a:pt x="3510588" y="1407032"/>
                  <a:pt x="3482340" y="1341120"/>
                </a:cubicBezTo>
                <a:cubicBezTo>
                  <a:pt x="3473553" y="1320618"/>
                  <a:pt x="3471573" y="1302523"/>
                  <a:pt x="3467100" y="1280160"/>
                </a:cubicBezTo>
                <a:cubicBezTo>
                  <a:pt x="3468571" y="1256630"/>
                  <a:pt x="3466594" y="1169750"/>
                  <a:pt x="3482340" y="1127760"/>
                </a:cubicBezTo>
                <a:cubicBezTo>
                  <a:pt x="3486328" y="1117124"/>
                  <a:pt x="3493361" y="1107827"/>
                  <a:pt x="3497580" y="1097280"/>
                </a:cubicBezTo>
                <a:cubicBezTo>
                  <a:pt x="3503546" y="1082365"/>
                  <a:pt x="3503909" y="1064926"/>
                  <a:pt x="3512820" y="1051560"/>
                </a:cubicBezTo>
                <a:cubicBezTo>
                  <a:pt x="3517900" y="1043940"/>
                  <a:pt x="3523516" y="1036651"/>
                  <a:pt x="3528060" y="1028700"/>
                </a:cubicBezTo>
                <a:cubicBezTo>
                  <a:pt x="3533696" y="1018837"/>
                  <a:pt x="3537280" y="1007853"/>
                  <a:pt x="3543300" y="998220"/>
                </a:cubicBezTo>
                <a:cubicBezTo>
                  <a:pt x="3608573" y="893783"/>
                  <a:pt x="3526678" y="1032159"/>
                  <a:pt x="3589020" y="944880"/>
                </a:cubicBezTo>
                <a:cubicBezTo>
                  <a:pt x="3626285" y="892709"/>
                  <a:pt x="3583504" y="934735"/>
                  <a:pt x="3619500" y="891540"/>
                </a:cubicBezTo>
                <a:cubicBezTo>
                  <a:pt x="3626399" y="883261"/>
                  <a:pt x="3635461" y="876959"/>
                  <a:pt x="3642360" y="868680"/>
                </a:cubicBezTo>
                <a:cubicBezTo>
                  <a:pt x="3648223" y="861645"/>
                  <a:pt x="3652105" y="853146"/>
                  <a:pt x="3657600" y="845820"/>
                </a:cubicBezTo>
                <a:cubicBezTo>
                  <a:pt x="3667358" y="832809"/>
                  <a:pt x="3677920" y="820420"/>
                  <a:pt x="3688080" y="807720"/>
                </a:cubicBezTo>
                <a:cubicBezTo>
                  <a:pt x="3712608" y="734135"/>
                  <a:pt x="3673276" y="848541"/>
                  <a:pt x="3710940" y="754380"/>
                </a:cubicBezTo>
                <a:cubicBezTo>
                  <a:pt x="3716906" y="739465"/>
                  <a:pt x="3721100" y="723900"/>
                  <a:pt x="3726180" y="708660"/>
                </a:cubicBezTo>
                <a:cubicBezTo>
                  <a:pt x="3728720" y="701040"/>
                  <a:pt x="3731852" y="693592"/>
                  <a:pt x="3733800" y="685800"/>
                </a:cubicBezTo>
                <a:cubicBezTo>
                  <a:pt x="3738880" y="665480"/>
                  <a:pt x="3742416" y="644711"/>
                  <a:pt x="3749040" y="624840"/>
                </a:cubicBezTo>
                <a:cubicBezTo>
                  <a:pt x="3751580" y="617220"/>
                  <a:pt x="3754854" y="609806"/>
                  <a:pt x="3756660" y="601980"/>
                </a:cubicBezTo>
                <a:cubicBezTo>
                  <a:pt x="3762485" y="576740"/>
                  <a:pt x="3771900" y="525780"/>
                  <a:pt x="3771900" y="525780"/>
                </a:cubicBezTo>
                <a:cubicBezTo>
                  <a:pt x="3769360" y="447040"/>
                  <a:pt x="3768774" y="368213"/>
                  <a:pt x="3764280" y="289560"/>
                </a:cubicBezTo>
                <a:cubicBezTo>
                  <a:pt x="3763683" y="279104"/>
                  <a:pt x="3761344" y="268447"/>
                  <a:pt x="3756660" y="259080"/>
                </a:cubicBezTo>
                <a:cubicBezTo>
                  <a:pt x="3750980" y="247721"/>
                  <a:pt x="3741182" y="238934"/>
                  <a:pt x="3733800" y="228600"/>
                </a:cubicBezTo>
                <a:cubicBezTo>
                  <a:pt x="3728477" y="221148"/>
                  <a:pt x="3723104" y="213691"/>
                  <a:pt x="3718560" y="205740"/>
                </a:cubicBezTo>
                <a:cubicBezTo>
                  <a:pt x="3712924" y="195877"/>
                  <a:pt x="3711352" y="183292"/>
                  <a:pt x="3703320" y="175260"/>
                </a:cubicBezTo>
                <a:cubicBezTo>
                  <a:pt x="3685359" y="157299"/>
                  <a:pt x="3662680" y="144780"/>
                  <a:pt x="3642360" y="129540"/>
                </a:cubicBezTo>
                <a:cubicBezTo>
                  <a:pt x="3638266" y="126470"/>
                  <a:pt x="3598136" y="95492"/>
                  <a:pt x="3589020" y="91440"/>
                </a:cubicBezTo>
                <a:cubicBezTo>
                  <a:pt x="3574340" y="84916"/>
                  <a:pt x="3558540" y="81280"/>
                  <a:pt x="3543300" y="76200"/>
                </a:cubicBezTo>
                <a:cubicBezTo>
                  <a:pt x="3510505" y="65268"/>
                  <a:pt x="3528232" y="70528"/>
                  <a:pt x="3489960" y="60960"/>
                </a:cubicBezTo>
                <a:cubicBezTo>
                  <a:pt x="3453974" y="36969"/>
                  <a:pt x="3479404" y="49732"/>
                  <a:pt x="3429000" y="38100"/>
                </a:cubicBezTo>
                <a:cubicBezTo>
                  <a:pt x="3382626" y="27398"/>
                  <a:pt x="3366885" y="20192"/>
                  <a:pt x="3322320" y="15240"/>
                </a:cubicBezTo>
                <a:cubicBezTo>
                  <a:pt x="3291921" y="11862"/>
                  <a:pt x="3261314" y="10663"/>
                  <a:pt x="3230880" y="7620"/>
                </a:cubicBezTo>
                <a:cubicBezTo>
                  <a:pt x="3210503" y="5582"/>
                  <a:pt x="3190240" y="2540"/>
                  <a:pt x="3169920" y="0"/>
                </a:cubicBezTo>
                <a:lnTo>
                  <a:pt x="3017520" y="7620"/>
                </a:lnTo>
                <a:cubicBezTo>
                  <a:pt x="2994574" y="9202"/>
                  <a:pt x="2971710" y="11987"/>
                  <a:pt x="2948940" y="15240"/>
                </a:cubicBezTo>
                <a:cubicBezTo>
                  <a:pt x="2936119" y="17072"/>
                  <a:pt x="2923753" y="21867"/>
                  <a:pt x="2910840" y="22860"/>
                </a:cubicBezTo>
                <a:cubicBezTo>
                  <a:pt x="2857597" y="26956"/>
                  <a:pt x="2804160" y="27940"/>
                  <a:pt x="2750820" y="30480"/>
                </a:cubicBezTo>
                <a:cubicBezTo>
                  <a:pt x="2716186" y="39138"/>
                  <a:pt x="2678728" y="49017"/>
                  <a:pt x="2644140" y="53340"/>
                </a:cubicBezTo>
                <a:cubicBezTo>
                  <a:pt x="2623820" y="55880"/>
                  <a:pt x="2603380" y="57593"/>
                  <a:pt x="2583180" y="60960"/>
                </a:cubicBezTo>
                <a:cubicBezTo>
                  <a:pt x="2559032" y="64985"/>
                  <a:pt x="2536821" y="73719"/>
                  <a:pt x="2514600" y="83820"/>
                </a:cubicBezTo>
                <a:cubicBezTo>
                  <a:pt x="2499088" y="90871"/>
                  <a:pt x="2484608" y="100127"/>
                  <a:pt x="2468880" y="106680"/>
                </a:cubicBezTo>
                <a:cubicBezTo>
                  <a:pt x="2406685" y="132595"/>
                  <a:pt x="2440754" y="113711"/>
                  <a:pt x="2377440" y="129540"/>
                </a:cubicBezTo>
                <a:cubicBezTo>
                  <a:pt x="2361855" y="133436"/>
                  <a:pt x="2347305" y="140884"/>
                  <a:pt x="2331720" y="144780"/>
                </a:cubicBezTo>
                <a:cubicBezTo>
                  <a:pt x="2321560" y="147320"/>
                  <a:pt x="2311046" y="148723"/>
                  <a:pt x="2301240" y="152400"/>
                </a:cubicBezTo>
                <a:cubicBezTo>
                  <a:pt x="2290604" y="156388"/>
                  <a:pt x="2281201" y="163165"/>
                  <a:pt x="2270760" y="167640"/>
                </a:cubicBezTo>
                <a:cubicBezTo>
                  <a:pt x="2224595" y="187425"/>
                  <a:pt x="2272946" y="158927"/>
                  <a:pt x="2209800" y="190500"/>
                </a:cubicBezTo>
                <a:cubicBezTo>
                  <a:pt x="2111732" y="239534"/>
                  <a:pt x="2276692" y="167543"/>
                  <a:pt x="2156460" y="220980"/>
                </a:cubicBezTo>
                <a:cubicBezTo>
                  <a:pt x="2143961" y="226535"/>
                  <a:pt x="2130594" y="230103"/>
                  <a:pt x="2118360" y="236220"/>
                </a:cubicBezTo>
                <a:cubicBezTo>
                  <a:pt x="2110169" y="240316"/>
                  <a:pt x="2104075" y="248244"/>
                  <a:pt x="2095500" y="251460"/>
                </a:cubicBezTo>
                <a:cubicBezTo>
                  <a:pt x="2083373" y="256008"/>
                  <a:pt x="2070100" y="256540"/>
                  <a:pt x="2057400" y="259080"/>
                </a:cubicBezTo>
                <a:cubicBezTo>
                  <a:pt x="2016579" y="299901"/>
                  <a:pt x="2043161" y="275474"/>
                  <a:pt x="1973580" y="327660"/>
                </a:cubicBezTo>
                <a:cubicBezTo>
                  <a:pt x="1922850" y="365708"/>
                  <a:pt x="1963788" y="336637"/>
                  <a:pt x="1905000" y="373380"/>
                </a:cubicBezTo>
                <a:cubicBezTo>
                  <a:pt x="1871236" y="394482"/>
                  <a:pt x="1894530" y="384490"/>
                  <a:pt x="1859280" y="396240"/>
                </a:cubicBezTo>
                <a:cubicBezTo>
                  <a:pt x="1745131" y="481852"/>
                  <a:pt x="1901461" y="362359"/>
                  <a:pt x="1805940" y="441960"/>
                </a:cubicBezTo>
                <a:cubicBezTo>
                  <a:pt x="1798905" y="447823"/>
                  <a:pt x="1790406" y="451705"/>
                  <a:pt x="1783080" y="457200"/>
                </a:cubicBezTo>
                <a:cubicBezTo>
                  <a:pt x="1759912" y="474576"/>
                  <a:pt x="1738597" y="494476"/>
                  <a:pt x="1714500" y="510540"/>
                </a:cubicBezTo>
                <a:cubicBezTo>
                  <a:pt x="1675122" y="536792"/>
                  <a:pt x="1686163" y="528821"/>
                  <a:pt x="1630680" y="571500"/>
                </a:cubicBezTo>
                <a:cubicBezTo>
                  <a:pt x="1617789" y="581416"/>
                  <a:pt x="1605418" y="591995"/>
                  <a:pt x="1592580" y="601980"/>
                </a:cubicBezTo>
                <a:cubicBezTo>
                  <a:pt x="1582555" y="609777"/>
                  <a:pt x="1572667" y="617795"/>
                  <a:pt x="1562100" y="624840"/>
                </a:cubicBezTo>
                <a:cubicBezTo>
                  <a:pt x="1554480" y="629920"/>
                  <a:pt x="1546085" y="633996"/>
                  <a:pt x="1539240" y="640080"/>
                </a:cubicBezTo>
                <a:cubicBezTo>
                  <a:pt x="1523131" y="654399"/>
                  <a:pt x="1508760" y="670560"/>
                  <a:pt x="1493520" y="685800"/>
                </a:cubicBezTo>
                <a:lnTo>
                  <a:pt x="1470660" y="708660"/>
                </a:lnTo>
                <a:cubicBezTo>
                  <a:pt x="1463040" y="716280"/>
                  <a:pt x="1453778" y="722554"/>
                  <a:pt x="1447800" y="731520"/>
                </a:cubicBezTo>
                <a:cubicBezTo>
                  <a:pt x="1442720" y="739140"/>
                  <a:pt x="1436656" y="746189"/>
                  <a:pt x="1432560" y="754380"/>
                </a:cubicBezTo>
                <a:cubicBezTo>
                  <a:pt x="1428968" y="761564"/>
                  <a:pt x="1429395" y="770557"/>
                  <a:pt x="1424940" y="777240"/>
                </a:cubicBezTo>
                <a:cubicBezTo>
                  <a:pt x="1418962" y="786206"/>
                  <a:pt x="1409700" y="792480"/>
                  <a:pt x="1402080" y="800100"/>
                </a:cubicBezTo>
                <a:cubicBezTo>
                  <a:pt x="1376602" y="876533"/>
                  <a:pt x="1424504" y="736419"/>
                  <a:pt x="1371600" y="868680"/>
                </a:cubicBezTo>
                <a:cubicBezTo>
                  <a:pt x="1367711" y="878404"/>
                  <a:pt x="1367869" y="889436"/>
                  <a:pt x="1363980" y="899160"/>
                </a:cubicBezTo>
                <a:cubicBezTo>
                  <a:pt x="1357652" y="914980"/>
                  <a:pt x="1348171" y="929368"/>
                  <a:pt x="1341120" y="944880"/>
                </a:cubicBezTo>
                <a:cubicBezTo>
                  <a:pt x="1335460" y="957332"/>
                  <a:pt x="1333467" y="971599"/>
                  <a:pt x="1325880" y="982980"/>
                </a:cubicBezTo>
                <a:cubicBezTo>
                  <a:pt x="1317910" y="994935"/>
                  <a:pt x="1305560" y="1003300"/>
                  <a:pt x="1295400" y="1013460"/>
                </a:cubicBezTo>
                <a:cubicBezTo>
                  <a:pt x="1281853" y="1054100"/>
                  <a:pt x="1274789" y="1082476"/>
                  <a:pt x="1249680" y="1120140"/>
                </a:cubicBezTo>
                <a:cubicBezTo>
                  <a:pt x="1244600" y="1127760"/>
                  <a:pt x="1238536" y="1134809"/>
                  <a:pt x="1234440" y="1143000"/>
                </a:cubicBezTo>
                <a:cubicBezTo>
                  <a:pt x="1230848" y="1150184"/>
                  <a:pt x="1229640" y="1158339"/>
                  <a:pt x="1226820" y="1165860"/>
                </a:cubicBezTo>
                <a:cubicBezTo>
                  <a:pt x="1222017" y="1178667"/>
                  <a:pt x="1215905" y="1190984"/>
                  <a:pt x="1211580" y="1203960"/>
                </a:cubicBezTo>
                <a:cubicBezTo>
                  <a:pt x="1208268" y="1213895"/>
                  <a:pt x="1207272" y="1224505"/>
                  <a:pt x="1203960" y="1234440"/>
                </a:cubicBezTo>
                <a:cubicBezTo>
                  <a:pt x="1199635" y="1247416"/>
                  <a:pt x="1194275" y="1260041"/>
                  <a:pt x="1188720" y="1272540"/>
                </a:cubicBezTo>
                <a:cubicBezTo>
                  <a:pt x="1184107" y="1282920"/>
                  <a:pt x="1177072" y="1292244"/>
                  <a:pt x="1173480" y="1303020"/>
                </a:cubicBezTo>
                <a:cubicBezTo>
                  <a:pt x="1166856" y="1322891"/>
                  <a:pt x="1164864" y="1344109"/>
                  <a:pt x="1158240" y="1363980"/>
                </a:cubicBezTo>
                <a:cubicBezTo>
                  <a:pt x="1155700" y="1371600"/>
                  <a:pt x="1154212" y="1379656"/>
                  <a:pt x="1150620" y="1386840"/>
                </a:cubicBezTo>
                <a:cubicBezTo>
                  <a:pt x="1146524" y="1395031"/>
                  <a:pt x="1139099" y="1401331"/>
                  <a:pt x="1135380" y="1409700"/>
                </a:cubicBezTo>
                <a:cubicBezTo>
                  <a:pt x="1128856" y="1424380"/>
                  <a:pt x="1129051" y="1442054"/>
                  <a:pt x="1120140" y="1455420"/>
                </a:cubicBezTo>
                <a:cubicBezTo>
                  <a:pt x="1115060" y="1463040"/>
                  <a:pt x="1108996" y="1470089"/>
                  <a:pt x="1104900" y="1478280"/>
                </a:cubicBezTo>
                <a:cubicBezTo>
                  <a:pt x="1067618" y="1552845"/>
                  <a:pt x="1109728" y="1486278"/>
                  <a:pt x="1074420" y="1539240"/>
                </a:cubicBezTo>
                <a:cubicBezTo>
                  <a:pt x="1058561" y="1602675"/>
                  <a:pt x="1077872" y="1539957"/>
                  <a:pt x="1051560" y="1592580"/>
                </a:cubicBezTo>
                <a:cubicBezTo>
                  <a:pt x="1047968" y="1599764"/>
                  <a:pt x="1047104" y="1608057"/>
                  <a:pt x="1043940" y="1615440"/>
                </a:cubicBezTo>
                <a:cubicBezTo>
                  <a:pt x="1039465" y="1625881"/>
                  <a:pt x="1033175" y="1635479"/>
                  <a:pt x="1028700" y="1645920"/>
                </a:cubicBezTo>
                <a:cubicBezTo>
                  <a:pt x="1025536" y="1653303"/>
                  <a:pt x="1024981" y="1661759"/>
                  <a:pt x="1021080" y="1668780"/>
                </a:cubicBezTo>
                <a:cubicBezTo>
                  <a:pt x="1012185" y="1684791"/>
                  <a:pt x="996392" y="1697124"/>
                  <a:pt x="990600" y="1714500"/>
                </a:cubicBezTo>
                <a:cubicBezTo>
                  <a:pt x="977931" y="1752508"/>
                  <a:pt x="972675" y="1771868"/>
                  <a:pt x="944880" y="1813560"/>
                </a:cubicBezTo>
                <a:cubicBezTo>
                  <a:pt x="939800" y="1821180"/>
                  <a:pt x="933982" y="1828357"/>
                  <a:pt x="929640" y="1836420"/>
                </a:cubicBezTo>
                <a:cubicBezTo>
                  <a:pt x="873920" y="1939899"/>
                  <a:pt x="913919" y="1882782"/>
                  <a:pt x="868680" y="1943100"/>
                </a:cubicBezTo>
                <a:cubicBezTo>
                  <a:pt x="855448" y="2009258"/>
                  <a:pt x="873129" y="1957488"/>
                  <a:pt x="838200" y="2004060"/>
                </a:cubicBezTo>
                <a:cubicBezTo>
                  <a:pt x="829314" y="2015908"/>
                  <a:pt x="823555" y="2029837"/>
                  <a:pt x="815340" y="2042160"/>
                </a:cubicBezTo>
                <a:cubicBezTo>
                  <a:pt x="808295" y="2052727"/>
                  <a:pt x="799862" y="2062306"/>
                  <a:pt x="792480" y="2072640"/>
                </a:cubicBezTo>
                <a:cubicBezTo>
                  <a:pt x="787157" y="2080092"/>
                  <a:pt x="783103" y="2088465"/>
                  <a:pt x="777240" y="2095500"/>
                </a:cubicBezTo>
                <a:cubicBezTo>
                  <a:pt x="770341" y="2103779"/>
                  <a:pt x="761393" y="2110178"/>
                  <a:pt x="754380" y="2118360"/>
                </a:cubicBezTo>
                <a:cubicBezTo>
                  <a:pt x="685759" y="2198418"/>
                  <a:pt x="772034" y="2101265"/>
                  <a:pt x="716280" y="2179320"/>
                </a:cubicBezTo>
                <a:cubicBezTo>
                  <a:pt x="710016" y="2188089"/>
                  <a:pt x="699684" y="2193411"/>
                  <a:pt x="693420" y="2202180"/>
                </a:cubicBezTo>
                <a:cubicBezTo>
                  <a:pt x="656155" y="2254351"/>
                  <a:pt x="698936" y="2212325"/>
                  <a:pt x="662940" y="2255520"/>
                </a:cubicBezTo>
                <a:cubicBezTo>
                  <a:pt x="656041" y="2263799"/>
                  <a:pt x="646696" y="2269874"/>
                  <a:pt x="640080" y="2278380"/>
                </a:cubicBezTo>
                <a:cubicBezTo>
                  <a:pt x="628835" y="2292838"/>
                  <a:pt x="621042" y="2309797"/>
                  <a:pt x="609600" y="2324100"/>
                </a:cubicBezTo>
                <a:cubicBezTo>
                  <a:pt x="599440" y="2336800"/>
                  <a:pt x="588878" y="2349189"/>
                  <a:pt x="579120" y="2362200"/>
                </a:cubicBezTo>
                <a:cubicBezTo>
                  <a:pt x="573625" y="2369526"/>
                  <a:pt x="569840" y="2378107"/>
                  <a:pt x="563880" y="2385060"/>
                </a:cubicBezTo>
                <a:cubicBezTo>
                  <a:pt x="554529" y="2395969"/>
                  <a:pt x="542751" y="2404631"/>
                  <a:pt x="533400" y="2415540"/>
                </a:cubicBezTo>
                <a:cubicBezTo>
                  <a:pt x="527440" y="2422493"/>
                  <a:pt x="524286" y="2431593"/>
                  <a:pt x="518160" y="2438400"/>
                </a:cubicBezTo>
                <a:cubicBezTo>
                  <a:pt x="501339" y="2457090"/>
                  <a:pt x="478768" y="2470818"/>
                  <a:pt x="464820" y="2491740"/>
                </a:cubicBezTo>
                <a:cubicBezTo>
                  <a:pt x="459740" y="2499360"/>
                  <a:pt x="456056" y="2508124"/>
                  <a:pt x="449580" y="2514600"/>
                </a:cubicBezTo>
                <a:cubicBezTo>
                  <a:pt x="440600" y="2523580"/>
                  <a:pt x="428540" y="2528964"/>
                  <a:pt x="419100" y="2537460"/>
                </a:cubicBezTo>
                <a:cubicBezTo>
                  <a:pt x="403080" y="2551878"/>
                  <a:pt x="373380" y="2583180"/>
                  <a:pt x="373380" y="2583180"/>
                </a:cubicBezTo>
                <a:cubicBezTo>
                  <a:pt x="370840" y="2590800"/>
                  <a:pt x="370215" y="2599357"/>
                  <a:pt x="365760" y="2606040"/>
                </a:cubicBezTo>
                <a:cubicBezTo>
                  <a:pt x="339461" y="2645488"/>
                  <a:pt x="332709" y="2613752"/>
                  <a:pt x="312420" y="2674620"/>
                </a:cubicBezTo>
                <a:cubicBezTo>
                  <a:pt x="304783" y="2697531"/>
                  <a:pt x="305973" y="2700645"/>
                  <a:pt x="289560" y="2720340"/>
                </a:cubicBezTo>
                <a:cubicBezTo>
                  <a:pt x="282661" y="2728619"/>
                  <a:pt x="273599" y="2734921"/>
                  <a:pt x="266700" y="2743200"/>
                </a:cubicBezTo>
                <a:cubicBezTo>
                  <a:pt x="234950" y="2781300"/>
                  <a:pt x="270510" y="2753360"/>
                  <a:pt x="228600" y="2781300"/>
                </a:cubicBezTo>
                <a:cubicBezTo>
                  <a:pt x="218440" y="2796540"/>
                  <a:pt x="203912" y="2809644"/>
                  <a:pt x="198120" y="2827020"/>
                </a:cubicBezTo>
                <a:cubicBezTo>
                  <a:pt x="195580" y="2834640"/>
                  <a:pt x="194955" y="2843197"/>
                  <a:pt x="190500" y="2849880"/>
                </a:cubicBezTo>
                <a:cubicBezTo>
                  <a:pt x="184522" y="2858846"/>
                  <a:pt x="175260" y="2865120"/>
                  <a:pt x="167640" y="2872740"/>
                </a:cubicBezTo>
                <a:cubicBezTo>
                  <a:pt x="165100" y="2880360"/>
                  <a:pt x="163921" y="2888579"/>
                  <a:pt x="160020" y="2895600"/>
                </a:cubicBezTo>
                <a:cubicBezTo>
                  <a:pt x="151125" y="2911611"/>
                  <a:pt x="135332" y="2923944"/>
                  <a:pt x="129540" y="2941320"/>
                </a:cubicBezTo>
                <a:cubicBezTo>
                  <a:pt x="127000" y="2948940"/>
                  <a:pt x="125512" y="2956996"/>
                  <a:pt x="121920" y="2964180"/>
                </a:cubicBezTo>
                <a:cubicBezTo>
                  <a:pt x="117824" y="2972371"/>
                  <a:pt x="110399" y="2978671"/>
                  <a:pt x="106680" y="2987040"/>
                </a:cubicBezTo>
                <a:cubicBezTo>
                  <a:pt x="92193" y="3019635"/>
                  <a:pt x="92686" y="3032209"/>
                  <a:pt x="83820" y="3063240"/>
                </a:cubicBezTo>
                <a:cubicBezTo>
                  <a:pt x="73003" y="3101099"/>
                  <a:pt x="76326" y="3073850"/>
                  <a:pt x="68580" y="3124200"/>
                </a:cubicBezTo>
                <a:cubicBezTo>
                  <a:pt x="65466" y="3144440"/>
                  <a:pt x="65251" y="3165136"/>
                  <a:pt x="60960" y="3185160"/>
                </a:cubicBezTo>
                <a:cubicBezTo>
                  <a:pt x="57594" y="3200868"/>
                  <a:pt x="48870" y="3215128"/>
                  <a:pt x="45720" y="3230880"/>
                </a:cubicBezTo>
                <a:cubicBezTo>
                  <a:pt x="43180" y="3243580"/>
                  <a:pt x="41508" y="3256485"/>
                  <a:pt x="38100" y="3268980"/>
                </a:cubicBezTo>
                <a:cubicBezTo>
                  <a:pt x="33873" y="3284478"/>
                  <a:pt x="25501" y="3298854"/>
                  <a:pt x="22860" y="3314700"/>
                </a:cubicBezTo>
                <a:cubicBezTo>
                  <a:pt x="20320" y="3329940"/>
                  <a:pt x="18592" y="3345338"/>
                  <a:pt x="15240" y="3360420"/>
                </a:cubicBezTo>
                <a:cubicBezTo>
                  <a:pt x="13498" y="3368261"/>
                  <a:pt x="9568" y="3375488"/>
                  <a:pt x="7620" y="3383280"/>
                </a:cubicBezTo>
                <a:cubicBezTo>
                  <a:pt x="4479" y="3395845"/>
                  <a:pt x="2540" y="3408680"/>
                  <a:pt x="0" y="3421380"/>
                </a:cubicBezTo>
                <a:cubicBezTo>
                  <a:pt x="2540" y="3563620"/>
                  <a:pt x="3776" y="3705889"/>
                  <a:pt x="7620" y="3848100"/>
                </a:cubicBezTo>
                <a:cubicBezTo>
                  <a:pt x="8857" y="3893874"/>
                  <a:pt x="9317" y="3939854"/>
                  <a:pt x="15240" y="3985260"/>
                </a:cubicBezTo>
                <a:cubicBezTo>
                  <a:pt x="17009" y="3998823"/>
                  <a:pt x="26457" y="4010287"/>
                  <a:pt x="30480" y="4023360"/>
                </a:cubicBezTo>
                <a:cubicBezTo>
                  <a:pt x="36640" y="4043379"/>
                  <a:pt x="34102" y="4066892"/>
                  <a:pt x="45720" y="4084320"/>
                </a:cubicBezTo>
                <a:cubicBezTo>
                  <a:pt x="89396" y="4149834"/>
                  <a:pt x="37032" y="4066944"/>
                  <a:pt x="68580" y="4130040"/>
                </a:cubicBezTo>
                <a:cubicBezTo>
                  <a:pt x="72676" y="4138231"/>
                  <a:pt x="79724" y="4144709"/>
                  <a:pt x="83820" y="4152900"/>
                </a:cubicBezTo>
                <a:cubicBezTo>
                  <a:pt x="87412" y="4160084"/>
                  <a:pt x="89233" y="4168037"/>
                  <a:pt x="91440" y="4175760"/>
                </a:cubicBezTo>
                <a:cubicBezTo>
                  <a:pt x="94317" y="4185830"/>
                  <a:pt x="94376" y="4196873"/>
                  <a:pt x="99060" y="4206240"/>
                </a:cubicBezTo>
                <a:cubicBezTo>
                  <a:pt x="107251" y="4222623"/>
                  <a:pt x="119380" y="4236720"/>
                  <a:pt x="129540" y="4251960"/>
                </a:cubicBezTo>
                <a:cubicBezTo>
                  <a:pt x="134620" y="4259580"/>
                  <a:pt x="140684" y="4266629"/>
                  <a:pt x="144780" y="4274820"/>
                </a:cubicBezTo>
                <a:cubicBezTo>
                  <a:pt x="154940" y="4295140"/>
                  <a:pt x="161629" y="4317605"/>
                  <a:pt x="175260" y="4335780"/>
                </a:cubicBezTo>
                <a:cubicBezTo>
                  <a:pt x="178330" y="4339874"/>
                  <a:pt x="209308" y="4380004"/>
                  <a:pt x="213360" y="4389120"/>
                </a:cubicBezTo>
                <a:cubicBezTo>
                  <a:pt x="219884" y="4403800"/>
                  <a:pt x="221416" y="4420472"/>
                  <a:pt x="228600" y="4434840"/>
                </a:cubicBezTo>
                <a:cubicBezTo>
                  <a:pt x="233680" y="4445000"/>
                  <a:pt x="238204" y="4455457"/>
                  <a:pt x="243840" y="4465320"/>
                </a:cubicBezTo>
                <a:cubicBezTo>
                  <a:pt x="248384" y="4473271"/>
                  <a:pt x="254984" y="4479989"/>
                  <a:pt x="259080" y="4488180"/>
                </a:cubicBezTo>
                <a:cubicBezTo>
                  <a:pt x="265197" y="4500414"/>
                  <a:pt x="267677" y="4514323"/>
                  <a:pt x="274320" y="4526280"/>
                </a:cubicBezTo>
                <a:cubicBezTo>
                  <a:pt x="280488" y="4537382"/>
                  <a:pt x="290449" y="4545990"/>
                  <a:pt x="297180" y="4556760"/>
                </a:cubicBezTo>
                <a:cubicBezTo>
                  <a:pt x="303200" y="4566393"/>
                  <a:pt x="308201" y="4576693"/>
                  <a:pt x="312420" y="4587240"/>
                </a:cubicBezTo>
                <a:cubicBezTo>
                  <a:pt x="318386" y="4602155"/>
                  <a:pt x="316301" y="4621601"/>
                  <a:pt x="327660" y="4632960"/>
                </a:cubicBezTo>
                <a:cubicBezTo>
                  <a:pt x="335280" y="4640580"/>
                  <a:pt x="343696" y="4647480"/>
                  <a:pt x="350520" y="4655820"/>
                </a:cubicBezTo>
                <a:cubicBezTo>
                  <a:pt x="366604" y="4675479"/>
                  <a:pt x="382151" y="4695646"/>
                  <a:pt x="396240" y="4716780"/>
                </a:cubicBezTo>
                <a:cubicBezTo>
                  <a:pt x="406400" y="4732020"/>
                  <a:pt x="411480" y="4752340"/>
                  <a:pt x="426720" y="4762500"/>
                </a:cubicBezTo>
                <a:cubicBezTo>
                  <a:pt x="441960" y="4772660"/>
                  <a:pt x="459488" y="4780028"/>
                  <a:pt x="472440" y="4792980"/>
                </a:cubicBezTo>
                <a:cubicBezTo>
                  <a:pt x="487680" y="4808220"/>
                  <a:pt x="505228" y="4821458"/>
                  <a:pt x="518160" y="4838700"/>
                </a:cubicBezTo>
                <a:cubicBezTo>
                  <a:pt x="525780" y="4848860"/>
                  <a:pt x="531264" y="4861050"/>
                  <a:pt x="541020" y="4869180"/>
                </a:cubicBezTo>
                <a:cubicBezTo>
                  <a:pt x="547190" y="4874322"/>
                  <a:pt x="556260" y="4874260"/>
                  <a:pt x="563880" y="4876800"/>
                </a:cubicBezTo>
                <a:cubicBezTo>
                  <a:pt x="592039" y="4919039"/>
                  <a:pt x="563009" y="4885629"/>
                  <a:pt x="601980" y="4907280"/>
                </a:cubicBezTo>
                <a:cubicBezTo>
                  <a:pt x="617991" y="4916175"/>
                  <a:pt x="631317" y="4929569"/>
                  <a:pt x="647700" y="4937760"/>
                </a:cubicBezTo>
                <a:cubicBezTo>
                  <a:pt x="657860" y="4942840"/>
                  <a:pt x="668937" y="4946398"/>
                  <a:pt x="678180" y="4953000"/>
                </a:cubicBezTo>
                <a:cubicBezTo>
                  <a:pt x="686949" y="4959264"/>
                  <a:pt x="691620" y="4970627"/>
                  <a:pt x="701040" y="4975860"/>
                </a:cubicBezTo>
                <a:cubicBezTo>
                  <a:pt x="715083" y="4983662"/>
                  <a:pt x="731520" y="4986020"/>
                  <a:pt x="746760" y="4991100"/>
                </a:cubicBezTo>
                <a:lnTo>
                  <a:pt x="792480" y="5006340"/>
                </a:lnTo>
                <a:lnTo>
                  <a:pt x="815340" y="5013960"/>
                </a:lnTo>
                <a:cubicBezTo>
                  <a:pt x="822960" y="5016500"/>
                  <a:pt x="831016" y="5017988"/>
                  <a:pt x="838200" y="5021580"/>
                </a:cubicBezTo>
                <a:cubicBezTo>
                  <a:pt x="848360" y="5026660"/>
                  <a:pt x="858133" y="5032601"/>
                  <a:pt x="868680" y="5036820"/>
                </a:cubicBezTo>
                <a:cubicBezTo>
                  <a:pt x="913951" y="5054928"/>
                  <a:pt x="905585" y="5048453"/>
                  <a:pt x="944880" y="5059680"/>
                </a:cubicBezTo>
                <a:cubicBezTo>
                  <a:pt x="952603" y="5061887"/>
                  <a:pt x="959864" y="5065725"/>
                  <a:pt x="967740" y="5067300"/>
                </a:cubicBezTo>
                <a:cubicBezTo>
                  <a:pt x="993398" y="5072432"/>
                  <a:pt x="1057934" y="5078831"/>
                  <a:pt x="1082040" y="5082540"/>
                </a:cubicBezTo>
                <a:cubicBezTo>
                  <a:pt x="1094841" y="5084509"/>
                  <a:pt x="1107497" y="5087350"/>
                  <a:pt x="1120140" y="5090160"/>
                </a:cubicBezTo>
                <a:cubicBezTo>
                  <a:pt x="1130363" y="5092432"/>
                  <a:pt x="1140397" y="5095508"/>
                  <a:pt x="1150620" y="5097780"/>
                </a:cubicBezTo>
                <a:cubicBezTo>
                  <a:pt x="1163263" y="5100590"/>
                  <a:pt x="1176077" y="5102590"/>
                  <a:pt x="1188720" y="5105400"/>
                </a:cubicBezTo>
                <a:cubicBezTo>
                  <a:pt x="1198943" y="5107672"/>
                  <a:pt x="1208752" y="5112299"/>
                  <a:pt x="1219200" y="5113020"/>
                </a:cubicBezTo>
                <a:cubicBezTo>
                  <a:pt x="1282600" y="5117392"/>
                  <a:pt x="1346200" y="5118100"/>
                  <a:pt x="1409700" y="5120640"/>
                </a:cubicBezTo>
                <a:cubicBezTo>
                  <a:pt x="1600200" y="5118100"/>
                  <a:pt x="1790814" y="5120071"/>
                  <a:pt x="1981200" y="5113020"/>
                </a:cubicBezTo>
                <a:cubicBezTo>
                  <a:pt x="1997253" y="5112425"/>
                  <a:pt x="2011680" y="5102860"/>
                  <a:pt x="2026920" y="5097780"/>
                </a:cubicBezTo>
                <a:lnTo>
                  <a:pt x="2049780" y="5090160"/>
                </a:lnTo>
                <a:cubicBezTo>
                  <a:pt x="2057400" y="5087620"/>
                  <a:pt x="2064670" y="5083536"/>
                  <a:pt x="2072640" y="5082540"/>
                </a:cubicBezTo>
                <a:lnTo>
                  <a:pt x="2133600" y="5074920"/>
                </a:lnTo>
                <a:cubicBezTo>
                  <a:pt x="2235146" y="5064231"/>
                  <a:pt x="2193783" y="5071207"/>
                  <a:pt x="2286000" y="5059680"/>
                </a:cubicBezTo>
                <a:cubicBezTo>
                  <a:pt x="2303822" y="5057452"/>
                  <a:pt x="2321560" y="5054600"/>
                  <a:pt x="2339340" y="5052060"/>
                </a:cubicBezTo>
                <a:cubicBezTo>
                  <a:pt x="2346960" y="5049520"/>
                  <a:pt x="2354817" y="5047604"/>
                  <a:pt x="2362200" y="5044440"/>
                </a:cubicBezTo>
                <a:cubicBezTo>
                  <a:pt x="2391628" y="5031828"/>
                  <a:pt x="2403712" y="5018915"/>
                  <a:pt x="2438400" y="5013960"/>
                </a:cubicBezTo>
                <a:cubicBezTo>
                  <a:pt x="2522018" y="5002015"/>
                  <a:pt x="2473842" y="5007832"/>
                  <a:pt x="2583180" y="4998720"/>
                </a:cubicBezTo>
                <a:cubicBezTo>
                  <a:pt x="2593340" y="4996180"/>
                  <a:pt x="2603590" y="4993977"/>
                  <a:pt x="2613660" y="4991100"/>
                </a:cubicBezTo>
                <a:cubicBezTo>
                  <a:pt x="2690182" y="4969236"/>
                  <a:pt x="2571715" y="4999681"/>
                  <a:pt x="2667000" y="4975860"/>
                </a:cubicBezTo>
                <a:cubicBezTo>
                  <a:pt x="2674620" y="4970780"/>
                  <a:pt x="2681669" y="4964716"/>
                  <a:pt x="2689860" y="4960620"/>
                </a:cubicBezTo>
                <a:cubicBezTo>
                  <a:pt x="2729913" y="4940593"/>
                  <a:pt x="2698160" y="4971086"/>
                  <a:pt x="2743200" y="4930140"/>
                </a:cubicBezTo>
                <a:cubicBezTo>
                  <a:pt x="2799656" y="4878817"/>
                  <a:pt x="2773505" y="4882293"/>
                  <a:pt x="2819400" y="4869180"/>
                </a:cubicBezTo>
                <a:cubicBezTo>
                  <a:pt x="2829470" y="4866303"/>
                  <a:pt x="2839720" y="4864100"/>
                  <a:pt x="2849880" y="4861560"/>
                </a:cubicBezTo>
                <a:cubicBezTo>
                  <a:pt x="2860040" y="4853940"/>
                  <a:pt x="2869590" y="4845431"/>
                  <a:pt x="2880360" y="4838700"/>
                </a:cubicBezTo>
                <a:cubicBezTo>
                  <a:pt x="2889993" y="4832680"/>
                  <a:pt x="2901597" y="4830062"/>
                  <a:pt x="2910840" y="4823460"/>
                </a:cubicBezTo>
                <a:cubicBezTo>
                  <a:pt x="2919609" y="4817196"/>
                  <a:pt x="2924734" y="4806578"/>
                  <a:pt x="2933700" y="4800600"/>
                </a:cubicBezTo>
                <a:cubicBezTo>
                  <a:pt x="2940383" y="4796145"/>
                  <a:pt x="2949039" y="4795800"/>
                  <a:pt x="2956560" y="4792980"/>
                </a:cubicBezTo>
                <a:cubicBezTo>
                  <a:pt x="2969367" y="4788177"/>
                  <a:pt x="2982426" y="4783857"/>
                  <a:pt x="2994660" y="4777740"/>
                </a:cubicBezTo>
                <a:cubicBezTo>
                  <a:pt x="3003313" y="4773413"/>
                  <a:pt x="3044548" y="4743092"/>
                  <a:pt x="3048000" y="4739640"/>
                </a:cubicBezTo>
                <a:cubicBezTo>
                  <a:pt x="3054476" y="4733164"/>
                  <a:pt x="3056348" y="4722811"/>
                  <a:pt x="3063240" y="4716780"/>
                </a:cubicBezTo>
                <a:cubicBezTo>
                  <a:pt x="3077024" y="4704719"/>
                  <a:pt x="3093720" y="4696460"/>
                  <a:pt x="3108960" y="4686300"/>
                </a:cubicBezTo>
                <a:cubicBezTo>
                  <a:pt x="3174474" y="4642624"/>
                  <a:pt x="3091584" y="4694988"/>
                  <a:pt x="3154680" y="4663440"/>
                </a:cubicBezTo>
                <a:cubicBezTo>
                  <a:pt x="3163333" y="4659113"/>
                  <a:pt x="3204568" y="4628792"/>
                  <a:pt x="3208020" y="4625340"/>
                </a:cubicBezTo>
                <a:cubicBezTo>
                  <a:pt x="3217000" y="4616360"/>
                  <a:pt x="3221900" y="4603840"/>
                  <a:pt x="3230880" y="4594860"/>
                </a:cubicBezTo>
                <a:cubicBezTo>
                  <a:pt x="3258300" y="4567440"/>
                  <a:pt x="3286833" y="4566774"/>
                  <a:pt x="3307080" y="4526280"/>
                </a:cubicBezTo>
                <a:cubicBezTo>
                  <a:pt x="3312160" y="4516120"/>
                  <a:pt x="3316684" y="4505663"/>
                  <a:pt x="3322320" y="4495800"/>
                </a:cubicBezTo>
                <a:cubicBezTo>
                  <a:pt x="3326864" y="4487849"/>
                  <a:pt x="3333841" y="4481309"/>
                  <a:pt x="3337560" y="4472940"/>
                </a:cubicBezTo>
                <a:cubicBezTo>
                  <a:pt x="3344084" y="4458260"/>
                  <a:pt x="3347720" y="4442460"/>
                  <a:pt x="3352800" y="4427220"/>
                </a:cubicBezTo>
                <a:cubicBezTo>
                  <a:pt x="3355340" y="4419600"/>
                  <a:pt x="3354740" y="4410040"/>
                  <a:pt x="3360420" y="4404360"/>
                </a:cubicBezTo>
                <a:lnTo>
                  <a:pt x="3383280" y="4381500"/>
                </a:lnTo>
                <a:cubicBezTo>
                  <a:pt x="3389875" y="4361715"/>
                  <a:pt x="3397028" y="4338763"/>
                  <a:pt x="3406140" y="4320540"/>
                </a:cubicBezTo>
                <a:cubicBezTo>
                  <a:pt x="3410236" y="4312349"/>
                  <a:pt x="3417661" y="4306049"/>
                  <a:pt x="3421380" y="4297680"/>
                </a:cubicBezTo>
                <a:cubicBezTo>
                  <a:pt x="3427904" y="4283000"/>
                  <a:pt x="3432724" y="4267545"/>
                  <a:pt x="3436620" y="4251960"/>
                </a:cubicBezTo>
                <a:cubicBezTo>
                  <a:pt x="3441700" y="4231640"/>
                  <a:pt x="3442493" y="4209734"/>
                  <a:pt x="3451860" y="4191000"/>
                </a:cubicBezTo>
                <a:lnTo>
                  <a:pt x="3467100" y="4160520"/>
                </a:lnTo>
                <a:cubicBezTo>
                  <a:pt x="3469640" y="4147820"/>
                  <a:pt x="3471579" y="4134985"/>
                  <a:pt x="3474720" y="4122420"/>
                </a:cubicBezTo>
                <a:cubicBezTo>
                  <a:pt x="3476668" y="4114628"/>
                  <a:pt x="3480765" y="4107436"/>
                  <a:pt x="3482340" y="4099560"/>
                </a:cubicBezTo>
                <a:cubicBezTo>
                  <a:pt x="3485862" y="4081948"/>
                  <a:pt x="3486438" y="4063832"/>
                  <a:pt x="3489960" y="4046220"/>
                </a:cubicBezTo>
                <a:cubicBezTo>
                  <a:pt x="3491535" y="4038344"/>
                  <a:pt x="3495373" y="4031083"/>
                  <a:pt x="3497580" y="4023360"/>
                </a:cubicBezTo>
                <a:cubicBezTo>
                  <a:pt x="3500457" y="4013290"/>
                  <a:pt x="3502660" y="4003040"/>
                  <a:pt x="3505200" y="3992880"/>
                </a:cubicBezTo>
                <a:cubicBezTo>
                  <a:pt x="3507740" y="3970020"/>
                  <a:pt x="3509967" y="3947123"/>
                  <a:pt x="3512820" y="3924300"/>
                </a:cubicBezTo>
                <a:cubicBezTo>
                  <a:pt x="3515048" y="3906478"/>
                  <a:pt x="3518653" y="3888831"/>
                  <a:pt x="3520440" y="3870960"/>
                </a:cubicBezTo>
                <a:cubicBezTo>
                  <a:pt x="3534221" y="3733147"/>
                  <a:pt x="3519544" y="3814480"/>
                  <a:pt x="3535680" y="3733800"/>
                </a:cubicBezTo>
                <a:cubicBezTo>
                  <a:pt x="3538220" y="3703320"/>
                  <a:pt x="3540098" y="3672778"/>
                  <a:pt x="3543300" y="3642360"/>
                </a:cubicBezTo>
                <a:cubicBezTo>
                  <a:pt x="3545180" y="3624498"/>
                  <a:pt x="3548937" y="3606871"/>
                  <a:pt x="3550920" y="3589020"/>
                </a:cubicBezTo>
                <a:cubicBezTo>
                  <a:pt x="3554018" y="3561136"/>
                  <a:pt x="3556000" y="3533140"/>
                  <a:pt x="3558540" y="3505200"/>
                </a:cubicBezTo>
                <a:cubicBezTo>
                  <a:pt x="3556000" y="3423920"/>
                  <a:pt x="3555309" y="3342561"/>
                  <a:pt x="3550920" y="3261360"/>
                </a:cubicBezTo>
                <a:cubicBezTo>
                  <a:pt x="3548568" y="3217840"/>
                  <a:pt x="3543152" y="3234024"/>
                  <a:pt x="3535680" y="3200400"/>
                </a:cubicBezTo>
                <a:cubicBezTo>
                  <a:pt x="3532328" y="3185318"/>
                  <a:pt x="3530148" y="3169989"/>
                  <a:pt x="3528060" y="3154680"/>
                </a:cubicBezTo>
                <a:cubicBezTo>
                  <a:pt x="3526422" y="3142665"/>
                  <a:pt x="3532243" y="3040230"/>
                  <a:pt x="3497580" y="3009900"/>
                </a:cubicBezTo>
                <a:cubicBezTo>
                  <a:pt x="3496883" y="3009290"/>
                  <a:pt x="3421195" y="2958047"/>
                  <a:pt x="3413760" y="2956560"/>
                </a:cubicBezTo>
                <a:cubicBezTo>
                  <a:pt x="3401060" y="2954020"/>
                  <a:pt x="3388225" y="2952081"/>
                  <a:pt x="3375660" y="2948940"/>
                </a:cubicBezTo>
                <a:cubicBezTo>
                  <a:pt x="3367868" y="2946992"/>
                  <a:pt x="3360549" y="2943433"/>
                  <a:pt x="3352800" y="2941320"/>
                </a:cubicBezTo>
                <a:cubicBezTo>
                  <a:pt x="3332593" y="2935809"/>
                  <a:pt x="3311711" y="2932704"/>
                  <a:pt x="3291840" y="2926080"/>
                </a:cubicBezTo>
                <a:cubicBezTo>
                  <a:pt x="3274770" y="2920390"/>
                  <a:pt x="3256269" y="2913574"/>
                  <a:pt x="3238500" y="2910840"/>
                </a:cubicBezTo>
                <a:cubicBezTo>
                  <a:pt x="3215767" y="2907343"/>
                  <a:pt x="3192690" y="2906473"/>
                  <a:pt x="3169920" y="2903220"/>
                </a:cubicBezTo>
                <a:cubicBezTo>
                  <a:pt x="3148763" y="2900198"/>
                  <a:pt x="3083768" y="2884663"/>
                  <a:pt x="3070860" y="2880360"/>
                </a:cubicBezTo>
                <a:cubicBezTo>
                  <a:pt x="3024228" y="2864816"/>
                  <a:pt x="3067048" y="2877429"/>
                  <a:pt x="2987040" y="2865120"/>
                </a:cubicBezTo>
                <a:cubicBezTo>
                  <a:pt x="2974239" y="2863151"/>
                  <a:pt x="2961694" y="2859751"/>
                  <a:pt x="2948940" y="2857500"/>
                </a:cubicBezTo>
                <a:lnTo>
                  <a:pt x="2857500" y="2842260"/>
                </a:lnTo>
                <a:cubicBezTo>
                  <a:pt x="2750820" y="2844800"/>
                  <a:pt x="2644154" y="2851720"/>
                  <a:pt x="2537460" y="2849880"/>
                </a:cubicBezTo>
                <a:cubicBezTo>
                  <a:pt x="2496510" y="2849174"/>
                  <a:pt x="2456279" y="2838854"/>
                  <a:pt x="2415540" y="2834640"/>
                </a:cubicBezTo>
                <a:cubicBezTo>
                  <a:pt x="2382598" y="2831232"/>
                  <a:pt x="2349500" y="2829560"/>
                  <a:pt x="2316480" y="2827020"/>
                </a:cubicBezTo>
                <a:cubicBezTo>
                  <a:pt x="2294604" y="2821551"/>
                  <a:pt x="2258832" y="2813436"/>
                  <a:pt x="2240280" y="2804160"/>
                </a:cubicBezTo>
                <a:cubicBezTo>
                  <a:pt x="2219960" y="2794000"/>
                  <a:pt x="2198223" y="2786282"/>
                  <a:pt x="2179320" y="2773680"/>
                </a:cubicBezTo>
                <a:cubicBezTo>
                  <a:pt x="2147009" y="2752139"/>
                  <a:pt x="2164651" y="2762536"/>
                  <a:pt x="2125980" y="2743200"/>
                </a:cubicBezTo>
                <a:cubicBezTo>
                  <a:pt x="2118360" y="2733040"/>
                  <a:pt x="2111385" y="2722363"/>
                  <a:pt x="2103120" y="2712720"/>
                </a:cubicBezTo>
                <a:cubicBezTo>
                  <a:pt x="2096107" y="2704538"/>
                  <a:pt x="2086238" y="2698826"/>
                  <a:pt x="2080260" y="2689860"/>
                </a:cubicBezTo>
                <a:cubicBezTo>
                  <a:pt x="2075805" y="2683177"/>
                  <a:pt x="2075804" y="2674383"/>
                  <a:pt x="2072640" y="2667000"/>
                </a:cubicBezTo>
                <a:cubicBezTo>
                  <a:pt x="2061039" y="2639930"/>
                  <a:pt x="2057465" y="2636618"/>
                  <a:pt x="2042160" y="2613660"/>
                </a:cubicBezTo>
                <a:cubicBezTo>
                  <a:pt x="2039620" y="2603500"/>
                  <a:pt x="2038217" y="2592986"/>
                  <a:pt x="2034540" y="2583180"/>
                </a:cubicBezTo>
                <a:cubicBezTo>
                  <a:pt x="2015886" y="2533437"/>
                  <a:pt x="2020884" y="2572844"/>
                  <a:pt x="2011680" y="2522220"/>
                </a:cubicBezTo>
                <a:cubicBezTo>
                  <a:pt x="2008508" y="2504774"/>
                  <a:pt x="1997914" y="2422662"/>
                  <a:pt x="1996440" y="2407920"/>
                </a:cubicBezTo>
                <a:cubicBezTo>
                  <a:pt x="1993397" y="2377486"/>
                  <a:pt x="1991863" y="2346914"/>
                  <a:pt x="1988820" y="2316480"/>
                </a:cubicBezTo>
                <a:cubicBezTo>
                  <a:pt x="1986782" y="2296103"/>
                  <a:pt x="1983740" y="2275840"/>
                  <a:pt x="1981200" y="2255520"/>
                </a:cubicBezTo>
                <a:cubicBezTo>
                  <a:pt x="1983100" y="2198515"/>
                  <a:pt x="1976104" y="2034588"/>
                  <a:pt x="2004060" y="1950720"/>
                </a:cubicBezTo>
                <a:cubicBezTo>
                  <a:pt x="2011173" y="1929382"/>
                  <a:pt x="2023937" y="1888106"/>
                  <a:pt x="2034540" y="1866900"/>
                </a:cubicBezTo>
                <a:cubicBezTo>
                  <a:pt x="2038636" y="1858709"/>
                  <a:pt x="2045684" y="1852231"/>
                  <a:pt x="2049780" y="1844040"/>
                </a:cubicBezTo>
                <a:cubicBezTo>
                  <a:pt x="2053372" y="1836856"/>
                  <a:pt x="2054236" y="1828563"/>
                  <a:pt x="2057400" y="1821180"/>
                </a:cubicBezTo>
                <a:cubicBezTo>
                  <a:pt x="2063976" y="1805836"/>
                  <a:pt x="2076626" y="1781345"/>
                  <a:pt x="2087880" y="1767840"/>
                </a:cubicBezTo>
                <a:cubicBezTo>
                  <a:pt x="2108808" y="1742727"/>
                  <a:pt x="2108919" y="1747369"/>
                  <a:pt x="2133600" y="1729740"/>
                </a:cubicBezTo>
                <a:cubicBezTo>
                  <a:pt x="2141654" y="1723987"/>
                  <a:pt x="2174968" y="1697626"/>
                  <a:pt x="2186940" y="1691640"/>
                </a:cubicBezTo>
                <a:cubicBezTo>
                  <a:pt x="2194124" y="1688048"/>
                  <a:pt x="2202417" y="1687184"/>
                  <a:pt x="2209800" y="1684020"/>
                </a:cubicBezTo>
                <a:cubicBezTo>
                  <a:pt x="2334681" y="1630499"/>
                  <a:pt x="2167832" y="1696901"/>
                  <a:pt x="2263140" y="1661160"/>
                </a:cubicBezTo>
                <a:cubicBezTo>
                  <a:pt x="2275947" y="1656357"/>
                  <a:pt x="2288433" y="1650723"/>
                  <a:pt x="2301240" y="1645920"/>
                </a:cubicBezTo>
                <a:cubicBezTo>
                  <a:pt x="2308761" y="1643100"/>
                  <a:pt x="2316579" y="1641120"/>
                  <a:pt x="2324100" y="1638300"/>
                </a:cubicBezTo>
                <a:cubicBezTo>
                  <a:pt x="2336907" y="1633497"/>
                  <a:pt x="2349004" y="1626659"/>
                  <a:pt x="2362200" y="1623060"/>
                </a:cubicBezTo>
                <a:cubicBezTo>
                  <a:pt x="2377106" y="1618995"/>
                  <a:pt x="2392770" y="1618470"/>
                  <a:pt x="2407920" y="1615440"/>
                </a:cubicBezTo>
                <a:cubicBezTo>
                  <a:pt x="2418189" y="1613386"/>
                  <a:pt x="2428131" y="1609874"/>
                  <a:pt x="2438400" y="1607820"/>
                </a:cubicBezTo>
                <a:cubicBezTo>
                  <a:pt x="2453550" y="1604790"/>
                  <a:pt x="2468970" y="1603230"/>
                  <a:pt x="2484120" y="1600200"/>
                </a:cubicBezTo>
                <a:cubicBezTo>
                  <a:pt x="2525717" y="1591881"/>
                  <a:pt x="2506121" y="1591614"/>
                  <a:pt x="2552700" y="1584960"/>
                </a:cubicBezTo>
                <a:cubicBezTo>
                  <a:pt x="2575470" y="1581707"/>
                  <a:pt x="2598420" y="1579880"/>
                  <a:pt x="2621280" y="1577340"/>
                </a:cubicBezTo>
                <a:cubicBezTo>
                  <a:pt x="2825940" y="1526175"/>
                  <a:pt x="2612912" y="1576964"/>
                  <a:pt x="3185160" y="1562100"/>
                </a:cubicBezTo>
                <a:cubicBezTo>
                  <a:pt x="3203114" y="1561634"/>
                  <a:pt x="3220720" y="1557020"/>
                  <a:pt x="3238500" y="1554480"/>
                </a:cubicBezTo>
                <a:cubicBezTo>
                  <a:pt x="3263957" y="1545994"/>
                  <a:pt x="3263136" y="1545619"/>
                  <a:pt x="3291840" y="1539240"/>
                </a:cubicBezTo>
                <a:cubicBezTo>
                  <a:pt x="3304483" y="1536430"/>
                  <a:pt x="3317445" y="1535028"/>
                  <a:pt x="3329940" y="1531620"/>
                </a:cubicBezTo>
                <a:cubicBezTo>
                  <a:pt x="3345438" y="1527393"/>
                  <a:pt x="3360420" y="1521460"/>
                  <a:pt x="3375660" y="1516380"/>
                </a:cubicBezTo>
                <a:lnTo>
                  <a:pt x="3398520" y="1508760"/>
                </a:lnTo>
                <a:cubicBezTo>
                  <a:pt x="3406140" y="1506220"/>
                  <a:pt x="3414697" y="1505595"/>
                  <a:pt x="3421380" y="1501140"/>
                </a:cubicBezTo>
                <a:lnTo>
                  <a:pt x="3467100" y="1470660"/>
                </a:lnTo>
                <a:lnTo>
                  <a:pt x="3489960" y="1455420"/>
                </a:lnTo>
                <a:cubicBezTo>
                  <a:pt x="3492500" y="1447800"/>
                  <a:pt x="3493988" y="1439744"/>
                  <a:pt x="3497580" y="1432560"/>
                </a:cubicBezTo>
                <a:cubicBezTo>
                  <a:pt x="3501676" y="1424369"/>
                  <a:pt x="3510304" y="1418506"/>
                  <a:pt x="3512820" y="1409700"/>
                </a:cubicBezTo>
                <a:cubicBezTo>
                  <a:pt x="3515611" y="1399931"/>
                  <a:pt x="3510280" y="1405890"/>
                  <a:pt x="3505200" y="139446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Shape 2"/>
          <p:cNvSpPr txBox="1"/>
          <p:nvPr/>
        </p:nvSpPr>
        <p:spPr>
          <a:xfrm>
            <a:off x="457200" y="-2736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Hybrid PIMPLE/KT algorithm sources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1" name="Рисунок 3" descr="Pressure-Velocity-Coupling-1.png"/>
          <p:cNvPicPr/>
          <p:nvPr/>
        </p:nvPicPr>
        <p:blipFill>
          <a:blip r:embed="rId1"/>
          <a:stretch/>
        </p:blipFill>
        <p:spPr>
          <a:xfrm>
            <a:off x="3859200" y="981000"/>
            <a:ext cx="5177160" cy="587664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2495160" y="1628640"/>
            <a:ext cx="137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massEqn.H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 flipH="1">
            <a:off x="3813840" y="1772640"/>
            <a:ext cx="82908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2308680" y="2493000"/>
            <a:ext cx="9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UEqn.H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 flipH="1" flipV="1">
            <a:off x="3263400" y="2677680"/>
            <a:ext cx="238824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2377440" y="3141000"/>
            <a:ext cx="95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hEqn.H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 flipH="1">
            <a:off x="3302640" y="3321000"/>
            <a:ext cx="234828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 flipH="1" flipV="1">
            <a:off x="2857320" y="3510360"/>
            <a:ext cx="3442320" cy="9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"/>
          <p:cNvSpPr/>
          <p:nvPr/>
        </p:nvSpPr>
        <p:spPr>
          <a:xfrm>
            <a:off x="2234160" y="4005000"/>
            <a:ext cx="95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pEqn.H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 flipH="1" flipV="1">
            <a:off x="3158640" y="4189680"/>
            <a:ext cx="2348280" cy="11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2"/>
          <p:cNvSpPr/>
          <p:nvPr/>
        </p:nvSpPr>
        <p:spPr>
          <a:xfrm>
            <a:off x="4644000" y="1628640"/>
            <a:ext cx="1511640" cy="287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3"/>
          <p:cNvSpPr/>
          <p:nvPr/>
        </p:nvSpPr>
        <p:spPr>
          <a:xfrm>
            <a:off x="5580000" y="2709000"/>
            <a:ext cx="1511640" cy="359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4"/>
          <p:cNvSpPr/>
          <p:nvPr/>
        </p:nvSpPr>
        <p:spPr>
          <a:xfrm>
            <a:off x="5652000" y="4509000"/>
            <a:ext cx="1439640" cy="215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5"/>
          <p:cNvSpPr/>
          <p:nvPr/>
        </p:nvSpPr>
        <p:spPr>
          <a:xfrm>
            <a:off x="5580000" y="4797000"/>
            <a:ext cx="1511640" cy="1007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6"/>
          <p:cNvSpPr/>
          <p:nvPr/>
        </p:nvSpPr>
        <p:spPr>
          <a:xfrm>
            <a:off x="5652000" y="3141000"/>
            <a:ext cx="1511640" cy="359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7"/>
          <p:cNvSpPr/>
          <p:nvPr/>
        </p:nvSpPr>
        <p:spPr>
          <a:xfrm>
            <a:off x="182880" y="5589360"/>
            <a:ext cx="326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updateMechanicalFields.H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4068000" y="5589360"/>
            <a:ext cx="1367640" cy="431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9"/>
          <p:cNvSpPr/>
          <p:nvPr/>
        </p:nvSpPr>
        <p:spPr>
          <a:xfrm flipH="1" flipV="1">
            <a:off x="3347280" y="5732640"/>
            <a:ext cx="71964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0"/>
          <p:cNvSpPr/>
          <p:nvPr/>
        </p:nvSpPr>
        <p:spPr>
          <a:xfrm>
            <a:off x="3996000" y="6093360"/>
            <a:ext cx="1511640" cy="359640"/>
          </a:xfrm>
          <a:prstGeom prst="rect">
            <a:avLst/>
          </a:prstGeom>
          <a:noFill/>
          <a:ln cap="rnd" w="381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21"/>
          <p:cNvSpPr/>
          <p:nvPr/>
        </p:nvSpPr>
        <p:spPr>
          <a:xfrm>
            <a:off x="601200" y="6084000"/>
            <a:ext cx="185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updateKappa.H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22"/>
          <p:cNvSpPr/>
          <p:nvPr/>
        </p:nvSpPr>
        <p:spPr>
          <a:xfrm flipH="1" flipV="1">
            <a:off x="2368080" y="6268680"/>
            <a:ext cx="162684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3"/>
          <p:cNvSpPr/>
          <p:nvPr/>
        </p:nvSpPr>
        <p:spPr>
          <a:xfrm>
            <a:off x="107640" y="4653000"/>
            <a:ext cx="290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updateCentralWeights.H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psiUpdateCentralFields.H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272160" y="1484640"/>
            <a:ext cx="213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commonIncludes/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 flipH="1">
            <a:off x="2482920" y="4374360"/>
            <a:ext cx="229320" cy="35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6"/>
          <p:cNvSpPr/>
          <p:nvPr/>
        </p:nvSpPr>
        <p:spPr>
          <a:xfrm flipH="1">
            <a:off x="2626920" y="4374360"/>
            <a:ext cx="8532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rgbClr val="eaa9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Other hybrid PIMPLE/KT solvers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980640"/>
            <a:ext cx="8229240" cy="54198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 fontScale="76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pimpleCentralDyMFoam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– solver with mesh motion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rhoPimpleCentralFoam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– solver for gases with equations of state, different to perfect gas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reactingPimpleCentralFoam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– solver for multicomponent mixtures flow with chemical reactions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twoPhaseMixingCentralFoam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– solver for two phase homogeneous liquids flows (water &amp; air, for example)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chtMultiRegionCentralFoam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– this Track solver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Examples of pimpleCentralFoam solver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Supersonic jet flows</a:t>
            </a:r>
            <a:br/>
            <a:br/>
            <a:br/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Acoustics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Plasma flows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30" name="Рисунок 4" descr=""/>
          <p:cNvPicPr/>
          <p:nvPr/>
        </p:nvPicPr>
        <p:blipFill>
          <a:blip r:embed="rId1"/>
          <a:stretch/>
        </p:blipFill>
        <p:spPr>
          <a:xfrm>
            <a:off x="4500000" y="1772640"/>
            <a:ext cx="4290840" cy="2253960"/>
          </a:xfrm>
          <a:prstGeom prst="rect">
            <a:avLst/>
          </a:prstGeom>
          <a:ln>
            <a:noFill/>
          </a:ln>
        </p:spPr>
      </p:pic>
      <p:pic>
        <p:nvPicPr>
          <p:cNvPr id="231" name="Графический объект25" descr=""/>
          <p:cNvPicPr/>
          <p:nvPr/>
        </p:nvPicPr>
        <p:blipFill>
          <a:blip r:embed="rId2"/>
          <a:stretch/>
        </p:blipFill>
        <p:spPr>
          <a:xfrm>
            <a:off x="5292000" y="4437000"/>
            <a:ext cx="2980440" cy="2160000"/>
          </a:xfrm>
          <a:prstGeom prst="rect">
            <a:avLst/>
          </a:prstGeom>
          <a:ln>
            <a:noFill/>
          </a:ln>
        </p:spPr>
      </p:pic>
      <p:pic>
        <p:nvPicPr>
          <p:cNvPr id="232" name="Графический объект10" descr=""/>
          <p:cNvPicPr/>
          <p:nvPr/>
        </p:nvPicPr>
        <p:blipFill>
          <a:blip r:embed="rId3"/>
          <a:srcRect l="0" t="0" r="0" b="9384"/>
          <a:stretch/>
        </p:blipFill>
        <p:spPr>
          <a:xfrm>
            <a:off x="2834640" y="3357000"/>
            <a:ext cx="2519640" cy="204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95640" y="-2736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Boundary conditions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Inlet (for subsonic and supersonic flows)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Outlet – mixed subsonic/supersonic (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subsonicSupersonicPressureOutlet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, 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libcompressibleTools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, can be downloaded from github.com)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Walls – adiabatic, coupled to solids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 fontScale="52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Steps to develop supersonic</a:t>
            </a:r>
            <a:br/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coupled with heat transfer solver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2320" y="4884480"/>
            <a:ext cx="927828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rbel"/>
              </a:rPr>
              <a:t>Resulting source codes of each step stored in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rbel"/>
              </a:rPr>
              <a:t> separate folders of training track materials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orbel"/>
              </a:rPr>
              <a:t>in the folder src/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rbel"/>
              </a:rPr>
              <a:t>https://github.com/unicfdlab/TrainingTracks/tree/master/OpenFOAM/gasThermoCoupled-OFv2112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1640" y="1196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Step 1. Create new solver and link with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regionProperties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to allow multiple domains in single case.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Step 2. Move fluid domain from default location to user-specified.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Step 3. Create source code to solve for heat transfer in several (solid) bodies.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Step 4. Link created code with new solver. Compile the solver.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1604880"/>
            <a:ext cx="822816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2900" spc="-1" strike="noStrike">
                <a:solidFill>
                  <a:srgbClr val="000000"/>
                </a:solidFill>
                <a:latin typeface="Arial"/>
              </a:rPr>
              <a:t>Single domain for fluid, multiple domains for solids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089800" y="2612520"/>
            <a:ext cx="1501560" cy="84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orbel"/>
              </a:rPr>
              <a:t>Fluid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87920" y="2612520"/>
            <a:ext cx="1501560" cy="84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orbel"/>
              </a:rPr>
              <a:t>Solid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5486040" y="2612520"/>
            <a:ext cx="1501560" cy="84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orbel"/>
              </a:rPr>
              <a:t>Solid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3787920" y="3592440"/>
            <a:ext cx="1501560" cy="84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orbel"/>
              </a:rPr>
              <a:t>Solid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2089800" y="3592440"/>
            <a:ext cx="1501560" cy="848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orbel"/>
              </a:rPr>
              <a:t>Solid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718560" y="4702680"/>
            <a:ext cx="7902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Application: flow over several bodies, or structure composed of several materials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718560" y="5290560"/>
            <a:ext cx="79020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Benefits: No need to rewrite most of the code for gas dynamics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Shape 9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Simplifications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900000" y="5805360"/>
            <a:ext cx="518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More general case – ToncomoLLC  github page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1259640" y="6093360"/>
            <a:ext cx="590436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68bba"/>
                </a:solidFill>
                <a:uFillTx/>
                <a:latin typeface="Corbel"/>
                <a:hlinkClick r:id="rId1"/>
              </a:rPr>
              <a:t>https://github.com/TonkomoLLC/hybridCentralSolvers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Simplifications - 2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51640" y="1052640"/>
            <a:ext cx="8352720" cy="46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Nearest cell interpolation — for meshes with relatively uniform and equal grid distribution on external boundaries</a:t>
            </a:r>
            <a:br/>
            <a:br/>
            <a:br/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turbulentTemperatureCoupledBaffleMixed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uses approximated expressions for heat fluxes to satisfy ideal heat contact condition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907640" y="2709000"/>
            <a:ext cx="1656000" cy="503640"/>
          </a:xfrm>
          <a:prstGeom prst="rect">
            <a:avLst/>
          </a:prstGeom>
          <a:noFill/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3564000" y="2709000"/>
            <a:ext cx="1656000" cy="503640"/>
          </a:xfrm>
          <a:prstGeom prst="rect">
            <a:avLst/>
          </a:prstGeom>
          <a:noFill/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5220000" y="2709000"/>
            <a:ext cx="1656000" cy="503640"/>
          </a:xfrm>
          <a:prstGeom prst="rect">
            <a:avLst/>
          </a:prstGeom>
          <a:noFill/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6876360" y="2709000"/>
            <a:ext cx="1656000" cy="503640"/>
          </a:xfrm>
          <a:prstGeom prst="rect">
            <a:avLst/>
          </a:prstGeom>
          <a:noFill/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7164360" y="3213000"/>
            <a:ext cx="1656000" cy="503640"/>
          </a:xfrm>
          <a:prstGeom prst="rect">
            <a:avLst/>
          </a:prstGeom>
          <a:noFill/>
          <a:ln w="2556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5508000" y="3213000"/>
            <a:ext cx="1656000" cy="503640"/>
          </a:xfrm>
          <a:prstGeom prst="rect">
            <a:avLst/>
          </a:prstGeom>
          <a:noFill/>
          <a:ln w="2556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3852000" y="3213000"/>
            <a:ext cx="1656000" cy="503640"/>
          </a:xfrm>
          <a:prstGeom prst="rect">
            <a:avLst/>
          </a:prstGeom>
          <a:noFill/>
          <a:ln w="2556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1"/>
          <p:cNvSpPr/>
          <p:nvPr/>
        </p:nvSpPr>
        <p:spPr>
          <a:xfrm>
            <a:off x="2195640" y="3213000"/>
            <a:ext cx="1656000" cy="503640"/>
          </a:xfrm>
          <a:prstGeom prst="rect">
            <a:avLst/>
          </a:prstGeom>
          <a:noFill/>
          <a:ln w="2556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2"/>
          <p:cNvSpPr/>
          <p:nvPr/>
        </p:nvSpPr>
        <p:spPr>
          <a:xfrm>
            <a:off x="539640" y="3213000"/>
            <a:ext cx="1656000" cy="503640"/>
          </a:xfrm>
          <a:prstGeom prst="rect">
            <a:avLst/>
          </a:prstGeom>
          <a:noFill/>
          <a:ln w="2556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3"/>
          <p:cNvSpPr/>
          <p:nvPr/>
        </p:nvSpPr>
        <p:spPr>
          <a:xfrm flipH="1" flipV="1">
            <a:off x="2626920" y="2996280"/>
            <a:ext cx="431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aa9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4"/>
          <p:cNvSpPr/>
          <p:nvPr/>
        </p:nvSpPr>
        <p:spPr>
          <a:xfrm flipH="1" flipV="1">
            <a:off x="4355280" y="2996280"/>
            <a:ext cx="431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aa9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5"/>
          <p:cNvSpPr/>
          <p:nvPr/>
        </p:nvSpPr>
        <p:spPr>
          <a:xfrm flipH="1" flipV="1">
            <a:off x="6011280" y="2996280"/>
            <a:ext cx="431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aa9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6"/>
          <p:cNvSpPr/>
          <p:nvPr/>
        </p:nvSpPr>
        <p:spPr>
          <a:xfrm flipH="1" flipV="1">
            <a:off x="7739640" y="2996280"/>
            <a:ext cx="43164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eaa900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7"/>
          <p:cNvSpPr/>
          <p:nvPr/>
        </p:nvSpPr>
        <p:spPr>
          <a:xfrm>
            <a:off x="5085360" y="22770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48200"/>
                </a:solidFill>
                <a:latin typeface="Corbel"/>
              </a:rPr>
              <a:t>Domain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268200" y="27810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79249"/>
                </a:solidFill>
                <a:latin typeface="Corbel"/>
              </a:rPr>
              <a:t>Domain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457200" y="1604880"/>
            <a:ext cx="822816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3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Initialization steps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95640" y="1556640"/>
            <a:ext cx="8352720" cy="22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0000"/>
          </a:bodyPr>
          <a:p>
            <a:pPr marL="633240" indent="-514080">
              <a:lnSpc>
                <a:spcPct val="100000"/>
              </a:lnSpc>
              <a:buClr>
                <a:srgbClr val="f0ad00"/>
              </a:buClr>
              <a:buSzPct val="80000"/>
              <a:buFont typeface="Corbe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Download hybridCentralSolvers </a:t>
            </a:r>
            <a:r>
              <a:rPr b="0" lang="en-US" sz="2800" spc="-1" strike="noStrike" u="sng">
                <a:solidFill>
                  <a:srgbClr val="168bba"/>
                </a:solidFill>
                <a:uFillTx/>
                <a:latin typeface="Corbel"/>
                <a:hlinkClick r:id="rId1"/>
              </a:rPr>
              <a:t>https://github.com/unicfdlab/hybridCentralSolvers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633240" indent="-514080">
              <a:lnSpc>
                <a:spcPct val="100000"/>
              </a:lnSpc>
              <a:buClr>
                <a:srgbClr val="f0ad00"/>
              </a:buClr>
              <a:buSzPct val="80000"/>
              <a:buFont typeface="Corbe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Build library and solvers: ./Allwmake</a:t>
            </a:r>
            <a:endParaRPr b="0" lang="en-US" sz="2800" spc="-1" strike="noStrike">
              <a:latin typeface="Arial"/>
            </a:endParaRPr>
          </a:p>
          <a:p>
            <a:pPr marL="633240" indent="-514080">
              <a:lnSpc>
                <a:spcPct val="100000"/>
              </a:lnSpc>
              <a:buClr>
                <a:srgbClr val="f0ad00"/>
              </a:buClr>
              <a:buSzPct val="80000"/>
              <a:buFont typeface="Corbe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Download libcompressibleTools</a:t>
            </a:r>
            <a:br/>
            <a:r>
              <a:rPr b="0" lang="en-US" sz="2800" spc="-1" strike="noStrike" u="sng">
                <a:solidFill>
                  <a:srgbClr val="168bba"/>
                </a:solidFill>
                <a:uFillTx/>
                <a:latin typeface="Corbel"/>
                <a:hlinkClick r:id="rId2"/>
              </a:rPr>
              <a:t>https://github.com/unicfdlab/libcompressibleTools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633240" indent="-514080">
              <a:lnSpc>
                <a:spcPct val="100000"/>
              </a:lnSpc>
              <a:buClr>
                <a:srgbClr val="f0ad00"/>
              </a:buClr>
              <a:buSzPct val="80000"/>
              <a:buFont typeface="Corbe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Build library ./makeLib.sh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67640" y="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Problem description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Choice of the numerical method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Implementation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Test problems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1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251640" y="1052640"/>
            <a:ext cx="8640720" cy="54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Make a copy of pimpleCentralFoam solver, rename it to myChtPimpleCentralFoam and update its wmake settings: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mv pimpleCentralFoam.C myChtPimpleCentralFoam.C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Update Make/files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myChtPimpleCentralFoam.C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EXE = $(FOAM_USER_APPBIN)/myChtPimpleCentralFoam</a:t>
            </a:r>
            <a:br/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Update Make/options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1" lang="en-US" sz="2100" spc="-1" strike="noStrike">
                <a:solidFill>
                  <a:srgbClr val="3792aa"/>
                </a:solidFill>
                <a:latin typeface="Courier New"/>
              </a:rPr>
              <a:t>HCS_SRC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=/path/to/library/source/pimpleCentral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EXE_INC = \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-I$(HCS_SRC)/lnInclude \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-I$(LIB_SRC)/regionModels/</a:t>
            </a:r>
            <a:r>
              <a:rPr b="1" lang="en-US" sz="2100" spc="-1" strike="noStrike">
                <a:solidFill>
                  <a:srgbClr val="3792aa"/>
                </a:solidFill>
                <a:latin typeface="Courier New"/>
              </a:rPr>
              <a:t>regionModel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/lnInclude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EXE_LIBS = \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3792aa"/>
                </a:solidFill>
                <a:latin typeface="Courier New"/>
              </a:rPr>
              <a:t>-lregionModels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279760" y="5805360"/>
            <a:ext cx="364968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d9253e"/>
                </a:solidFill>
                <a:latin typeface="Arial"/>
              </a:rPr>
              <a:t>Include path and library of classes for handling multi-domain cases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Line 5"/>
          <p:cNvSpPr/>
          <p:nvPr/>
        </p:nvSpPr>
        <p:spPr>
          <a:xfrm flipH="1" flipV="1">
            <a:off x="4211640" y="5013000"/>
            <a:ext cx="1067760" cy="865440"/>
          </a:xfrm>
          <a:prstGeom prst="line">
            <a:avLst/>
          </a:prstGeom>
          <a:ln cap="rnd" w="25560">
            <a:solidFill>
              <a:schemeClr val="accent3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Line 6"/>
          <p:cNvSpPr/>
          <p:nvPr/>
        </p:nvSpPr>
        <p:spPr>
          <a:xfrm flipH="1">
            <a:off x="2555640" y="6074280"/>
            <a:ext cx="2723760" cy="90720"/>
          </a:xfrm>
          <a:prstGeom prst="line">
            <a:avLst/>
          </a:prstGeom>
          <a:ln cap="rnd" w="25560">
            <a:solidFill>
              <a:schemeClr val="accent3">
                <a:lumMod val="75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1 results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67640" y="1268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After this step we have new solver “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myChtPimpleCentralFoam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” which can work potentially with multiple domains (meshes) simultaneously.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1796040" y="2133000"/>
            <a:ext cx="3992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796040" y="2492280"/>
            <a:ext cx="16236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constant/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1828800" y="3210480"/>
            <a:ext cx="14468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system/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2155320" y="2863800"/>
            <a:ext cx="155232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polyMesh/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5486400" y="2133000"/>
            <a:ext cx="4532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5486400" y="2492280"/>
            <a:ext cx="13896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constant/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5519160" y="3471840"/>
            <a:ext cx="135684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system/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6106680" y="3125160"/>
            <a:ext cx="148932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polyMesh/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5846040" y="2831040"/>
            <a:ext cx="102996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fluid/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3722760" y="2655360"/>
            <a:ext cx="1501560" cy="522000"/>
          </a:xfrm>
          <a:custGeom>
            <a:avLst/>
            <a:gdLst/>
            <a:ahLst/>
            <a:rect l="l" t="t" r="r" b="b"/>
            <a:pathLst>
              <a:path w="4602" h="1601">
                <a:moveTo>
                  <a:pt x="0" y="400"/>
                </a:moveTo>
                <a:lnTo>
                  <a:pt x="3450" y="400"/>
                </a:lnTo>
                <a:lnTo>
                  <a:pt x="3450" y="0"/>
                </a:lnTo>
                <a:lnTo>
                  <a:pt x="4601" y="800"/>
                </a:lnTo>
                <a:lnTo>
                  <a:pt x="3450" y="1600"/>
                </a:lnTo>
                <a:lnTo>
                  <a:pt x="34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noFill/>
          <a:ln w="720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5869440" y="3786480"/>
            <a:ext cx="10785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fluid/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1547640" y="5275440"/>
            <a:ext cx="577908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</a:rPr>
              <a:t>regionProperties rp(runTime);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5148000" y="5445360"/>
            <a:ext cx="383220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 manage several domains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 u="sng">
                <a:solidFill>
                  <a:srgbClr val="3792aa"/>
                </a:solidFill>
                <a:uFillTx/>
                <a:latin typeface="Arial"/>
              </a:rPr>
              <a:t>regionProperties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object must be created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in the program b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efore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executing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all other mesh operations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Line 15"/>
          <p:cNvSpPr/>
          <p:nvPr/>
        </p:nvSpPr>
        <p:spPr>
          <a:xfrm flipH="1" flipV="1">
            <a:off x="3635640" y="5589000"/>
            <a:ext cx="1544040" cy="24804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Shape 16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2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467640" y="1196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Change space discretization storage for gas from «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defaultRegion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» to «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fluid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» region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Goal of this step is to separate mesh storage for fluid (gas) and solids. Each mesh is stored in the unique folder on HDD (and object in memory)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6465600" y="2416680"/>
            <a:ext cx="260316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Operations to create mesh and fields for fluid are now stored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new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Line 3"/>
          <p:cNvSpPr/>
          <p:nvPr/>
        </p:nvSpPr>
        <p:spPr>
          <a:xfrm flipH="1" flipV="1">
            <a:off x="5292000" y="2420640"/>
            <a:ext cx="1108080" cy="25704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4"/>
          <p:cNvSpPr/>
          <p:nvPr/>
        </p:nvSpPr>
        <p:spPr>
          <a:xfrm flipH="1">
            <a:off x="5292000" y="2924640"/>
            <a:ext cx="1152000" cy="4320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5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General settings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395640" y="1556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Create file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createMeshes.H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regionProperties rp(runTime);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#include "createFluidMeshes.H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createFields.H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#include "createFluidFields.H"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Make/options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EXE_INC = \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-I./fluid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4310640" y="4833360"/>
            <a:ext cx="3821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Fluid model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files are stored in folder «fluid»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which is known to compiler to lookup for includes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8"/>
          <p:cNvSpPr/>
          <p:nvPr/>
        </p:nvSpPr>
        <p:spPr>
          <a:xfrm flipH="1" flipV="1">
            <a:off x="2481480" y="4898520"/>
            <a:ext cx="1828800" cy="13068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457560" y="2493000"/>
            <a:ext cx="822816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3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Remove 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467640" y="1268640"/>
            <a:ext cx="822924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main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 procedure in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myChtPimpleCentralFoam.C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 — remove LTS *)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Start of the time step will look like: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....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while (pimple.loop())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"readAdditionalPimpleControl.H"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"acousticCourantNo.H"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"centralCompressibleCourantNo.H"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"readTimeControls.H"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"setDeltaT.H"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Add include for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regionProperties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 class: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«regionProperties.H»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7456680" y="2133000"/>
            <a:ext cx="127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if (LTS)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Line 6"/>
          <p:cNvSpPr/>
          <p:nvPr/>
        </p:nvSpPr>
        <p:spPr>
          <a:xfrm>
            <a:off x="7452000" y="2204640"/>
            <a:ext cx="1152360" cy="1080000"/>
          </a:xfrm>
          <a:prstGeom prst="line">
            <a:avLst/>
          </a:prstGeom>
          <a:ln cap="rnd" w="25560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7"/>
          <p:cNvSpPr/>
          <p:nvPr/>
        </p:nvSpPr>
        <p:spPr>
          <a:xfrm flipH="1">
            <a:off x="7452000" y="1988640"/>
            <a:ext cx="1080360" cy="1440360"/>
          </a:xfrm>
          <a:prstGeom prst="line">
            <a:avLst/>
          </a:prstGeom>
          <a:ln cap="rnd" w="25560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1259640" y="6021360"/>
            <a:ext cx="676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*) LTS –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ocal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ime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orbe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tepping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"/>
          <p:cNvSpPr/>
          <p:nvPr/>
        </p:nvSpPr>
        <p:spPr>
          <a:xfrm>
            <a:off x="6516360" y="4581000"/>
            <a:ext cx="24966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Specify location for gas mesh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Create fluid mesh &amp; fields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467640" y="1268640"/>
            <a:ext cx="822924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Put fluid-associated operations in separate files: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mkdir fluid; cd fluid/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mv ../hEqn.H ./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mv ../pEqn.H ./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mv ../createFields.H createFluidFields.H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touch createFluidMeshes.H</a:t>
            </a: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Create mesh for gas domain -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createFluidMeshes.H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const wordList fluidNames(rp["fluid"]);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autoPtr&lt;fvMesh&gt; fluidMeshPtr;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fluidMeshPtr.reset(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new fvMesh(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IOobject(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fluidNames[0],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runTime.timeName(),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runTime,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IOobject::MUST_READ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6516360" y="3573000"/>
            <a:ext cx="2376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Pointer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gas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mesh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Line 6"/>
          <p:cNvSpPr/>
          <p:nvPr/>
        </p:nvSpPr>
        <p:spPr>
          <a:xfrm flipH="1">
            <a:off x="4355640" y="3789000"/>
            <a:ext cx="2232360" cy="1440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4428000" y="5733360"/>
            <a:ext cx="4570920" cy="897480"/>
          </a:xfrm>
          <a:prstGeom prst="rect">
            <a:avLst/>
          </a:prstGeom>
          <a:noFill/>
          <a:ln w="72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4960" rIns="84960" tIns="43920" bIns="4392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fvMesh&amp; fluidMesh = fluidMeshPtr();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fvMesh&amp; mesh = fluidMesh;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4788000" y="5445360"/>
            <a:ext cx="404856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Create reference to fluid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(gas)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mesh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Line 9"/>
          <p:cNvSpPr/>
          <p:nvPr/>
        </p:nvSpPr>
        <p:spPr>
          <a:xfrm flipH="1">
            <a:off x="3995640" y="4869000"/>
            <a:ext cx="2481840" cy="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6516360" y="1628640"/>
            <a:ext cx="2376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Fluid fields are now created 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92aa"/>
                </a:solidFill>
                <a:latin typeface="Arial"/>
              </a:rPr>
              <a:t>createFluidFields.H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Line 11"/>
          <p:cNvSpPr/>
          <p:nvPr/>
        </p:nvSpPr>
        <p:spPr>
          <a:xfrm flipH="1">
            <a:off x="5148000" y="2492640"/>
            <a:ext cx="1512000" cy="1440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827640" y="2205000"/>
            <a:ext cx="7848720" cy="32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"readAdditionalPimpleControl.H"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"createCommonCentralFields.H",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autoPtr&lt;compressible::turbulenceModel&gt; turbulence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(compressible::turbulenceModel::New(rho,U,phi,thermo));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"createFvOptions.H"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"createMRF.H"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"initContinuityErrs.H"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"readCourantType.H"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"markBadQualityCells.H"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"psiUpdateCentralFields.H"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"updateKappa.H"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"updateCentralWeights.H"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#include "createCentralCourantNo.H"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Update createFluidFields.H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467640" y="1124640"/>
            <a:ext cx="822924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Move initialization operations related to fluid (gas) domain from </a:t>
            </a:r>
            <a:r>
              <a:rPr b="1" lang="en-US" sz="2000" spc="-1" strike="noStrike">
                <a:solidFill>
                  <a:srgbClr val="3792aa"/>
                </a:solidFill>
                <a:latin typeface="Corbel"/>
              </a:rPr>
              <a:t>myChtPimpleCentralFoam.C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  to </a:t>
            </a:r>
            <a:r>
              <a:rPr b="1" lang="en-US" sz="2000" spc="-1" strike="noStrike">
                <a:solidFill>
                  <a:srgbClr val="3792aa"/>
                </a:solidFill>
                <a:latin typeface="Corbel"/>
              </a:rPr>
              <a:t>createFluidFields.H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2 results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67640" y="1268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At this step gas domain relocated from standard folder to location specified by user in the 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regionProperties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dictionary.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Source code of gas dynamics equations approximation is now stored in separate folder “</a:t>
            </a:r>
            <a:r>
              <a:rPr b="1" lang="en-US" sz="3200" spc="-1" strike="noStrike">
                <a:solidFill>
                  <a:srgbClr val="3792aa"/>
                </a:solidFill>
                <a:latin typeface="Corbel"/>
              </a:rPr>
              <a:t>fluid/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”.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3276000" y="6012000"/>
            <a:ext cx="330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myChtPimpleCentralFoam/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264480" y="6361920"/>
            <a:ext cx="79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fluid/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140000" y="6372000"/>
            <a:ext cx="83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solid/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5020560" y="6372000"/>
            <a:ext cx="90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792aa"/>
                </a:solidFill>
                <a:latin typeface="Corbel"/>
              </a:rPr>
              <a:t>Make/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Shape 6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3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251640" y="1124640"/>
            <a:ext cx="864072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Create source code to solve for heat transfer equations in solids and link necessary libraries to executable.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mkdir solid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Examples of the source code can be retrieved from chtMultiRegionPimpleFoam sources.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Add “includes” to main procedure (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myChtPimpleCentralFoam.C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):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#include "coordinateSystem.H"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#include "solidThermo.H"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wmake settings (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Make/options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):</a:t>
            </a: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-I$(LIB_SRC)/thermophysicalModels/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solidThermo/lnInclude \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Resulting source code structure will become: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Line 8"/>
          <p:cNvSpPr/>
          <p:nvPr/>
        </p:nvSpPr>
        <p:spPr>
          <a:xfrm flipH="1">
            <a:off x="3211200" y="2204640"/>
            <a:ext cx="568440" cy="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9"/>
          <p:cNvSpPr/>
          <p:nvPr/>
        </p:nvSpPr>
        <p:spPr>
          <a:xfrm>
            <a:off x="3732840" y="1989000"/>
            <a:ext cx="54108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Folder to store sources for solid body heat transfer model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General solution procedure for solids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467640" y="1268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Create meshes for solids.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Create fields describing heat exchange process in solids.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Create approximations of energy balance equations in solids (matrices).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Solve matrices (equations) for energy balances for all solids.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-2736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Problem description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Mach number – 0 &lt; Ma &lt; 5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EoS – perfect gas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Viscous flow of Newtonian media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Transient heat transfer in solid (Fourier law)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43" name="Рисунок 24" descr=""/>
          <p:cNvPicPr/>
          <p:nvPr/>
        </p:nvPicPr>
        <p:blipFill>
          <a:blip r:embed="rId1"/>
          <a:stretch/>
        </p:blipFill>
        <p:spPr>
          <a:xfrm>
            <a:off x="3204000" y="4437000"/>
            <a:ext cx="5222160" cy="17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323640" y="980640"/>
            <a:ext cx="823824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392040" y="2286000"/>
            <a:ext cx="7183800" cy="38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const wordList solidsNames(rp["solid"]);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PtrList&lt;fvMesh&gt; solidRegions(solidsNames.size());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forAll(solidsNames, i)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solidRegions.set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new fvMesh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IOobject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solidsNames[i],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runTime.timeName(),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runTime,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IOobject::MUST_READ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45" name="Line 4"/>
          <p:cNvSpPr/>
          <p:nvPr/>
        </p:nvSpPr>
        <p:spPr>
          <a:xfrm flipV="1">
            <a:off x="395280" y="2996640"/>
            <a:ext cx="864000" cy="144036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5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Create solid domains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251640" y="980640"/>
            <a:ext cx="8229240" cy="46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Unlike gas, for solids we have several computational domains and thus we have to store several meshes, several temperature fields, several thermal conductivity coefficients and so on.</a:t>
            </a:r>
            <a:endParaRPr b="0" lang="en-US" sz="20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Create </a:t>
            </a:r>
            <a:r>
              <a:rPr b="1" lang="en-US" sz="2000" spc="-1" strike="noStrike">
                <a:solidFill>
                  <a:srgbClr val="3792aa"/>
                </a:solidFill>
                <a:latin typeface="Corbel"/>
              </a:rPr>
              <a:t>createSolidMeshes.H</a:t>
            </a: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3996000" y="6165360"/>
            <a:ext cx="504036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complete example see </a:t>
            </a:r>
            <a:r>
              <a:rPr b="1" lang="ru-RU" sz="1800" spc="-1" strike="noStrike">
                <a:solidFill>
                  <a:srgbClr val="3792aa"/>
                </a:solidFill>
                <a:latin typeface="Arial"/>
              </a:rPr>
              <a:t>createSolidMeshes.H</a:t>
            </a:r>
            <a:r>
              <a:rPr b="1" lang="en-US" sz="1800" spc="-1" strike="noStrike">
                <a:solidFill>
                  <a:srgbClr val="3792aa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from training materials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Line 8"/>
          <p:cNvSpPr/>
          <p:nvPr/>
        </p:nvSpPr>
        <p:spPr>
          <a:xfrm flipH="1">
            <a:off x="4245120" y="2024640"/>
            <a:ext cx="2024640" cy="32652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9"/>
          <p:cNvSpPr/>
          <p:nvPr/>
        </p:nvSpPr>
        <p:spPr>
          <a:xfrm>
            <a:off x="6349320" y="1906560"/>
            <a:ext cx="244044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Names for solid domains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Line 10"/>
          <p:cNvSpPr/>
          <p:nvPr/>
        </p:nvSpPr>
        <p:spPr>
          <a:xfrm flipH="1" flipV="1">
            <a:off x="5796000" y="2780640"/>
            <a:ext cx="800280" cy="6156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1"/>
          <p:cNvSpPr/>
          <p:nvPr/>
        </p:nvSpPr>
        <p:spPr>
          <a:xfrm>
            <a:off x="6596280" y="3265920"/>
            <a:ext cx="17917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Number of solid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domains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2"/>
          <p:cNvSpPr/>
          <p:nvPr/>
        </p:nvSpPr>
        <p:spPr>
          <a:xfrm>
            <a:off x="107640" y="4509000"/>
            <a:ext cx="142704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Loop over all solid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omains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3"/>
          <p:cNvSpPr/>
          <p:nvPr/>
        </p:nvSpPr>
        <p:spPr>
          <a:xfrm>
            <a:off x="3348000" y="3573000"/>
            <a:ext cx="5224320" cy="31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CustomShape 14"/>
          <p:cNvSpPr/>
          <p:nvPr/>
        </p:nvSpPr>
        <p:spPr>
          <a:xfrm>
            <a:off x="6300360" y="4365000"/>
            <a:ext cx="14410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For solid No.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create mesh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Line 15"/>
          <p:cNvSpPr/>
          <p:nvPr/>
        </p:nvSpPr>
        <p:spPr>
          <a:xfrm flipH="1" flipV="1">
            <a:off x="1763640" y="3933000"/>
            <a:ext cx="4464360" cy="6480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16"/>
          <p:cNvSpPr/>
          <p:nvPr/>
        </p:nvSpPr>
        <p:spPr>
          <a:xfrm flipH="1" flipV="1">
            <a:off x="2699640" y="4293000"/>
            <a:ext cx="3600360" cy="72000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Create solid fields and objects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457200" y="1340640"/>
            <a:ext cx="822924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Place initialization operations in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createSolidFields.H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file.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For each solid we must create:</a:t>
            </a:r>
            <a:endParaRPr b="0" lang="en-US" sz="28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0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Coordinate system transformation tensor (for anisotropic conductivity)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PtrList&lt;coordinateSystem&gt; coordinates(solidRegions.size());</a:t>
            </a:r>
            <a:endParaRPr b="0" lang="en-US" sz="16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0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Thermodynamic library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PtrList&lt;solidThermo&gt; thermos(solidRegions.size());</a:t>
            </a:r>
            <a:endParaRPr b="0" lang="en-US" sz="16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0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Volumetric heat sources (fvOptions objects)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PtrList&lt;fv::options&gt; solidHeatSources(solidRegions.size());</a:t>
            </a:r>
            <a:endParaRPr b="0" lang="en-US" sz="16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00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Porosity field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PtrList&lt;volScalarField&gt; betavSolid(solidRegions.size());</a:t>
            </a:r>
            <a:endParaRPr b="0" lang="en-US" sz="16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00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Field of anisotropic thermal diffusivity coefficient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PtrList&lt;volSymmTensorField&gt; aniAlphas(solidRegions.size());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Initialization of solid fields and objects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200" y="1340640"/>
            <a:ext cx="822924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After declaration, objects are initialized (see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createSolidFields.H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for example) in cycle: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forAll(solidRegions, i)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thermos.set(i, solidThermo::New(solidRegions[i]));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solidHeatSources.set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(i,new fv::options(solidRegions[i]));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coordinates.set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(i,coordinateSystem::New(solidRegions[i],thermos[i]));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aniAlphas.set(i,new volSymmTensorField...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betavSolid.set(i, new volScalarField...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TextShape 2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 fontScale="52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Solution process for heat transfer in multiple solid bodies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611640" y="1412640"/>
            <a:ext cx="822924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Loop over all solids (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solveSolidRegions.H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forAll(solidRegions, i)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Create refernces for fields, coefficients and mesh for region No. i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#include "</a:t>
            </a:r>
            <a:r>
              <a:rPr b="1" lang="en-US" sz="2400" spc="-1" strike="noStrike">
                <a:solidFill>
                  <a:srgbClr val="3792aa"/>
                </a:solidFill>
                <a:latin typeface="Courier New"/>
              </a:rPr>
              <a:t>setRegionSolidFields.H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“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Solve for energy balance for solid No. I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#include "</a:t>
            </a:r>
            <a:r>
              <a:rPr b="1" lang="en-US" sz="2400" spc="-1" strike="noStrike">
                <a:solidFill>
                  <a:srgbClr val="3792aa"/>
                </a:solidFill>
                <a:latin typeface="Courier New"/>
              </a:rPr>
              <a:t>solveSolid.H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2699640" y="2743200"/>
            <a:ext cx="6051600" cy="33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fvScalarMatrix hEqn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fvm::ddt(solidBetav,solidRho,solidH)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fvm::laplacian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solidBetav*solidThermo.alpha(),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solidH,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"laplacian(alpha,h)"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==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solidFvOptions(solidRho, solidH)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Energy equation in solid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251640" y="1052640"/>
            <a:ext cx="864072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 case of isotropic material properties, energy balance in solid (in terms of enthalpy) reads:</a:t>
            </a:r>
            <a:endParaRPr b="0" lang="en-US" sz="24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Change of energy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in volume</a:t>
            </a: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Heat flux</a:t>
            </a: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Volumetric energy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683640" y="3069000"/>
            <a:ext cx="8136720" cy="6476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683640" y="5414400"/>
            <a:ext cx="8136720" cy="7675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683640" y="3789000"/>
            <a:ext cx="8136720" cy="14396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2959200" y="1879560"/>
            <a:ext cx="3035160" cy="78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3 results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467640" y="1268640"/>
            <a:ext cx="8229240" cy="50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Source code for simulation of heat transfer in solids using single solver was create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Simulation process includes:</a:t>
            </a:r>
            <a:endParaRPr b="0" lang="en-US" sz="2800" spc="-1" strike="noStrike">
              <a:latin typeface="Arial"/>
            </a:endParaRPr>
          </a:p>
          <a:p>
            <a:pPr lvl="1" marL="896040" indent="-319680">
              <a:lnSpc>
                <a:spcPct val="100000"/>
              </a:lnSpc>
              <a:buClr>
                <a:srgbClr val="3792aa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Initialization of meshes and fields for each solid: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createSolidMeshes.H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and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createSolidFields.H</a:t>
            </a:r>
            <a:endParaRPr b="0" lang="en-US" sz="2400" spc="-1" strike="noStrike">
              <a:latin typeface="Arial"/>
            </a:endParaRPr>
          </a:p>
          <a:p>
            <a:pPr lvl="1" marL="896040" indent="-319680">
              <a:lnSpc>
                <a:spcPct val="100000"/>
              </a:lnSpc>
              <a:buClr>
                <a:srgbClr val="3792aa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Energy balance equation discretization and solution: files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solveSolidRegions.H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,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setRegionSolidFields.H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and 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solveSolid.H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Source code of heat transfer approximation for solid bodies stored in separate folder “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solid/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”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Though sources created, they are not linked to the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main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program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4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251640" y="1196640"/>
            <a:ext cx="864072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Put solid equations solution block in PIMPLE algorithm for coupled simulation:</a:t>
            </a:r>
            <a:endParaRPr b="0" lang="en-US" sz="24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createMeshes.H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"createFluidMeshes.H"</a:t>
            </a:r>
            <a:endParaRPr b="0" lang="en-US" sz="18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"createSolidMeshes.H"</a:t>
            </a:r>
            <a:endParaRPr b="0" lang="en-US" sz="18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createFields.H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"createFluidFields.H"</a:t>
            </a:r>
            <a:endParaRPr b="0" lang="en-US" sz="18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#include "createSolidFields.H"</a:t>
            </a:r>
            <a:endParaRPr b="0" lang="en-US" sz="18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Make/options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EXE_INC = \</a:t>
            </a:r>
            <a:endParaRPr b="0" lang="en-US" sz="18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…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\</a:t>
            </a:r>
            <a:endParaRPr b="0" lang="en-US" sz="1800" spc="-1" strike="noStrike">
              <a:latin typeface="Arial"/>
            </a:endParaRPr>
          </a:p>
          <a:p>
            <a:pPr marL="731520" indent="-2739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-I./solid</a:t>
            </a:r>
            <a:endParaRPr b="0" lang="en-US" sz="18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39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Update </a:t>
            </a:r>
            <a:r>
              <a:rPr b="1" lang="en-US" sz="2200" spc="-1" strike="noStrike">
                <a:solidFill>
                  <a:srgbClr val="3792aa"/>
                </a:solidFill>
                <a:latin typeface="Corbel"/>
              </a:rPr>
              <a:t>myChtPimpleCentralFoam.C</a:t>
            </a: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 — insert solution for heat transfer in solids in the PIMPLE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5652000" y="3141000"/>
            <a:ext cx="38880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273240"/>
            <a:ext cx="822816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Рисунок 3" descr=""/>
          <p:cNvPicPr/>
          <p:nvPr/>
        </p:nvPicPr>
        <p:blipFill>
          <a:blip r:embed="rId1"/>
          <a:stretch/>
        </p:blipFill>
        <p:spPr>
          <a:xfrm>
            <a:off x="650520" y="909360"/>
            <a:ext cx="5073480" cy="575964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6372360" y="2997000"/>
            <a:ext cx="274320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3792aa"/>
                </a:solidFill>
                <a:latin typeface="Corbel"/>
              </a:rPr>
              <a:t>solveSolidRegions.H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2" name="Line 3"/>
          <p:cNvSpPr/>
          <p:nvPr/>
        </p:nvSpPr>
        <p:spPr>
          <a:xfrm flipH="1" flipV="1">
            <a:off x="3923640" y="3068640"/>
            <a:ext cx="2476440" cy="13176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6139080" y="3501000"/>
            <a:ext cx="2680920" cy="3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3792aa"/>
                </a:solidFill>
                <a:latin typeface="Corbel"/>
              </a:rPr>
              <a:t>solveSolidRegions.H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4" name="Line 5"/>
          <p:cNvSpPr/>
          <p:nvPr/>
        </p:nvSpPr>
        <p:spPr>
          <a:xfrm flipH="1">
            <a:off x="3851640" y="3722760"/>
            <a:ext cx="2287440" cy="64224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>
            <a:off x="5796000" y="1052640"/>
            <a:ext cx="315648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Corbel"/>
              </a:rPr>
              <a:t>Add steps to solve for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Corbel"/>
              </a:rPr>
              <a:t>energy balance in solids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Corbel"/>
              </a:rPr>
              <a:t>before solving energy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Corbel"/>
              </a:rPr>
              <a:t>balance in fluid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TextShape 7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 fontScale="52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Where to place solid body heat transfer block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Рисунок 1" descr="Pressure-Velocity-Coupling-WithSolid.jpg"/>
          <p:cNvPicPr/>
          <p:nvPr/>
        </p:nvPicPr>
        <p:blipFill>
          <a:blip r:embed="rId1"/>
          <a:stretch/>
        </p:blipFill>
        <p:spPr>
          <a:xfrm>
            <a:off x="1931400" y="908640"/>
            <a:ext cx="5232600" cy="5939640"/>
          </a:xfrm>
          <a:prstGeom prst="rect">
            <a:avLst/>
          </a:prstGeom>
          <a:ln>
            <a:noFill/>
          </a:ln>
        </p:spPr>
      </p:pic>
      <p:sp>
        <p:nvSpPr>
          <p:cNvPr id="388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Final PIMPLE algorithm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Compile solver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51640" y="1196640"/>
            <a:ext cx="8640720" cy="52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To compile solver, type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wmake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Screenshot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91" name="Рисунок 1" descr=""/>
          <p:cNvPicPr/>
          <p:nvPr/>
        </p:nvPicPr>
        <p:blipFill>
          <a:blip r:embed="rId1"/>
          <a:srcRect l="17711" t="19199" r="15348" b="19199"/>
          <a:stretch/>
        </p:blipFill>
        <p:spPr>
          <a:xfrm>
            <a:off x="683640" y="2675880"/>
            <a:ext cx="7992360" cy="41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Governing equations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72160" y="908640"/>
            <a:ext cx="3456000" cy="8636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Perfect gas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51640" y="3357000"/>
            <a:ext cx="3456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Solid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251640" y="4869000"/>
            <a:ext cx="43920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Ideal heat contact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8920" y="1701720"/>
            <a:ext cx="1943280" cy="7113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133720" y="1650960"/>
            <a:ext cx="2984400" cy="7873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5118120" y="1689120"/>
            <a:ext cx="4038480" cy="7365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3289320" y="3924360"/>
            <a:ext cx="2590920" cy="7113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3162240" y="5651640"/>
            <a:ext cx="3543480" cy="4316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6"/>
          <a:stretch/>
        </p:blipFill>
        <p:spPr>
          <a:xfrm>
            <a:off x="4203720" y="6222960"/>
            <a:ext cx="1409760" cy="4316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7"/>
          <a:stretch/>
        </p:blipFill>
        <p:spPr>
          <a:xfrm>
            <a:off x="673200" y="2629080"/>
            <a:ext cx="4102200" cy="736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8"/>
          <a:stretch/>
        </p:blipFill>
        <p:spPr>
          <a:xfrm>
            <a:off x="5397480" y="2781360"/>
            <a:ext cx="1346040" cy="3808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9"/>
          <a:stretch/>
        </p:blipFill>
        <p:spPr>
          <a:xfrm>
            <a:off x="7175520" y="2552760"/>
            <a:ext cx="1346040" cy="73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539640" y="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Step 4 results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467640" y="1268640"/>
            <a:ext cx="8229240" cy="30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Source code for simulation of heat transfer in solid bodies added to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main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program.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Energy balance equations for solids are solved in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PIMPLE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algorithm before solving for energy balance of gas.</a:t>
            </a:r>
            <a:endParaRPr b="0" lang="en-US" sz="28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New solver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myChtPimpleCentralFoam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was compiled.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Test cases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251640" y="980640"/>
            <a:ext cx="8678520" cy="5400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Laminar flow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Turbulent flow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396" name="Рисунок 22" descr=""/>
          <p:cNvPicPr/>
          <p:nvPr/>
        </p:nvPicPr>
        <p:blipFill>
          <a:blip r:embed="rId1"/>
          <a:stretch/>
        </p:blipFill>
        <p:spPr>
          <a:xfrm>
            <a:off x="3708000" y="1052640"/>
            <a:ext cx="5222160" cy="174744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54440" y="4695480"/>
            <a:ext cx="423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Viscosity model - Sutherland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1418760" y="5301360"/>
            <a:ext cx="63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RAS simulation – k-w SST turbulence model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1259640" y="6091560"/>
            <a:ext cx="6840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9253e"/>
                </a:solidFill>
                <a:latin typeface="Corbel"/>
              </a:rPr>
              <a:t>https://github.com/unicfdlab/TrainingTracks/tree/master/OpenFOAM/gasThermoCoupled-OFv2112/cases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355680" y="2489040"/>
            <a:ext cx="2921040" cy="2108160"/>
          </a:xfrm>
          <a:prstGeom prst="rect">
            <a:avLst/>
          </a:prstGeom>
          <a:ln>
            <a:noFill/>
          </a:ln>
        </p:spPr>
      </p:pic>
      <p:pic>
        <p:nvPicPr>
          <p:cNvPr id="401" name="" descr=""/>
          <p:cNvPicPr/>
          <p:nvPr/>
        </p:nvPicPr>
        <p:blipFill>
          <a:blip r:embed="rId3"/>
          <a:stretch/>
        </p:blipFill>
        <p:spPr>
          <a:xfrm>
            <a:off x="5727600" y="3111480"/>
            <a:ext cx="2806560" cy="205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Run test cases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251640" y="980640"/>
            <a:ext cx="8678520" cy="5400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Laminar flow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Turbulent flow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404" name="Рисунок 22" descr=""/>
          <p:cNvPicPr/>
          <p:nvPr/>
        </p:nvPicPr>
        <p:blipFill>
          <a:blip r:embed="rId1"/>
          <a:stretch/>
        </p:blipFill>
        <p:spPr>
          <a:xfrm>
            <a:off x="3708000" y="1052640"/>
            <a:ext cx="5222160" cy="1747440"/>
          </a:xfrm>
          <a:prstGeom prst="rect">
            <a:avLst/>
          </a:prstGeom>
          <a:ln>
            <a:noFill/>
          </a:ln>
        </p:spPr>
      </p:pic>
      <p:sp>
        <p:nvSpPr>
          <p:cNvPr id="405" name="CustomShape 3"/>
          <p:cNvSpPr/>
          <p:nvPr/>
        </p:nvSpPr>
        <p:spPr>
          <a:xfrm>
            <a:off x="274320" y="3069000"/>
            <a:ext cx="8229240" cy="39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 fontScale="93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Decompose regions</a:t>
            </a:r>
            <a:endParaRPr b="0" lang="en-US" sz="32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decomposePar -region solid</a:t>
            </a:r>
            <a:endParaRPr b="0" lang="en-US" sz="24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decomposePar -region fluid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Run cases</a:t>
            </a:r>
            <a:endParaRPr b="0" lang="en-US" sz="32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mpirun -np 4 myChtPimpleCentralFoam -parallel 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Reconstruct solution (if necessary)</a:t>
            </a:r>
            <a:endParaRPr b="0" lang="en-US" sz="32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reconstructPar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0"/>
            <a:ext cx="8229240" cy="836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wallHeatFlux postprocessor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457200" y="980640"/>
            <a:ext cx="8229240" cy="39578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Source code is copied to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/src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/Make/options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is changed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($FOAM_APPBIN              $FOAM_USER_APPBIN)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To compile: </a:t>
            </a:r>
            <a:r>
              <a:rPr b="1" lang="en-US" sz="2800" spc="-1" strike="noStrike">
                <a:solidFill>
                  <a:srgbClr val="3792aa"/>
                </a:solidFill>
                <a:latin typeface="Corbel"/>
              </a:rPr>
              <a:t>wmake libso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Run: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   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mpirun -np 4 wallHeatFlux -parallel -region solid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or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     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wallHeatFlux -region solid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8" name="Line 3"/>
          <p:cNvSpPr/>
          <p:nvPr/>
        </p:nvSpPr>
        <p:spPr>
          <a:xfrm>
            <a:off x="3829680" y="2326680"/>
            <a:ext cx="639720" cy="0"/>
          </a:xfrm>
          <a:prstGeom prst="line">
            <a:avLst/>
          </a:prstGeom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1045080" y="5157360"/>
            <a:ext cx="7261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Computed heat flux 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(wedge angle 5 deg.)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356040" y="5667840"/>
            <a:ext cx="5348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for laminar case:  ~ 100 W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for turbulent case:  ~ 1150 W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0"/>
            <a:ext cx="8229240" cy="83628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457200" y="249300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11880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3792aa"/>
                </a:solidFill>
                <a:latin typeface="Corbel"/>
              </a:rPr>
              <a:t>Thank you for your attention!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911880" y="3933000"/>
            <a:ext cx="7776720" cy="17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040"/>
                </a:solidFill>
                <a:latin typeface="Corbel"/>
              </a:rPr>
              <a:t>All the source codes and numerical examples </a:t>
            </a:r>
            <a:br/>
            <a:r>
              <a:rPr b="0" lang="en-US" sz="2800" spc="-1" strike="noStrike">
                <a:solidFill>
                  <a:srgbClr val="404040"/>
                </a:solidFill>
                <a:latin typeface="Corbel"/>
              </a:rPr>
              <a:t>are available online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10688b"/>
                </a:solidFill>
                <a:uFillTx/>
                <a:latin typeface="Corbel"/>
                <a:hlinkClick r:id="rId1"/>
              </a:rPr>
              <a:t>https</a:t>
            </a:r>
            <a:r>
              <a:rPr b="0" lang="en-US" sz="2800" spc="-1" strike="noStrike" u="sng">
                <a:solidFill>
                  <a:srgbClr val="10688b"/>
                </a:solidFill>
                <a:uFillTx/>
                <a:latin typeface="Corbel"/>
                <a:hlinkClick r:id="rId2"/>
              </a:rPr>
              <a:t>://github.com/unicfdlab</a:t>
            </a:r>
            <a:r>
              <a:rPr b="0" lang="en-US" sz="2800" spc="-1" strike="noStrike" u="sng">
                <a:solidFill>
                  <a:srgbClr val="10688b"/>
                </a:solidFill>
                <a:uFillTx/>
                <a:latin typeface="Corbel"/>
                <a:hlinkClick r:id="rId3"/>
              </a:rPr>
              <a:t>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Numerical model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196640"/>
            <a:ext cx="5194440" cy="5472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Space &amp; time discretization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Finite Volume Method – space and time divided on non-intersecting cells (intervals)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Numerical schemes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Mean theorem + Gauss theorem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Time integration algorithm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Operator-splitting methods like PISO or PIMPLE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59" name="Рисунок 3" descr="fvm-discr.jpg"/>
          <p:cNvPicPr/>
          <p:nvPr/>
        </p:nvPicPr>
        <p:blipFill>
          <a:blip r:embed="rId1"/>
          <a:stretch/>
        </p:blipFill>
        <p:spPr>
          <a:xfrm>
            <a:off x="5729040" y="908640"/>
            <a:ext cx="3414600" cy="28868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6451560" y="4000680"/>
            <a:ext cx="1994040" cy="7113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6654960" y="5130720"/>
            <a:ext cx="1460520" cy="138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Models coupling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5172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Single matrix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Single equation of energy for both gas &amp; solid.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Stable and robust, but hard to implement and use.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Multiple domains, iterative coupling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Easy to work with complex geometries, performance degradation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orbel"/>
              </a:rPr>
              <a:t>*)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Needs data interpolation on the interface.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971640" y="5949360"/>
            <a:ext cx="7416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Corbel"/>
              </a:rPr>
              <a:t>*)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 Not very important when using operator splitting methods like PISO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Implementation in OpenFOAM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124640"/>
            <a:ext cx="8362800" cy="56883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 fontScale="78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Current implementation in OpenFOAM – </a:t>
            </a: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chtMultiRegionFoam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Iterative solution of energy balance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between several solid and fluid regions.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Uses outer </a:t>
            </a:r>
            <a:r>
              <a:rPr b="1" lang="en-US" sz="2400" spc="-1" strike="noStrike">
                <a:solidFill>
                  <a:srgbClr val="3792aa"/>
                </a:solidFill>
                <a:latin typeface="Corbel"/>
              </a:rPr>
              <a:t>PIMPLE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loop and special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B.C. for coupling between domains.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List of domains managed through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the </a:t>
            </a: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regionProperties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dictionary.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Connection between regions established via boundary conditions for temperature.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Main limitation – subsonic speeds of fluid (Ma&lt;1).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OpenFOAM version: 2112</a:t>
            </a: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249960" y="2430360"/>
            <a:ext cx="91404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Solid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977960" y="2430360"/>
            <a:ext cx="914040" cy="91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Gas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6834240" y="2078640"/>
            <a:ext cx="1511640" cy="575640"/>
          </a:xfrm>
          <a:prstGeom prst="arc">
            <a:avLst>
              <a:gd name="adj1" fmla="val 10673444"/>
              <a:gd name="adj2" fmla="val 0"/>
            </a:avLst>
          </a:prstGeom>
          <a:noFill/>
          <a:ln cap="rnd" w="25560">
            <a:solidFill>
              <a:srgbClr val="eaa900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6809760" y="3717000"/>
            <a:ext cx="156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Temperature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6981840" y="2133000"/>
            <a:ext cx="114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Heat flux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6789240" y="1700640"/>
            <a:ext cx="156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Temperature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6981840" y="3366360"/>
            <a:ext cx="114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Heat flux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 flipH="1" flipV="1">
            <a:off x="6825240" y="3149640"/>
            <a:ext cx="1511640" cy="575640"/>
          </a:xfrm>
          <a:prstGeom prst="arc">
            <a:avLst>
              <a:gd name="adj1" fmla="val 10673444"/>
              <a:gd name="adj2" fmla="val 0"/>
            </a:avLst>
          </a:prstGeom>
          <a:noFill/>
          <a:ln cap="rnd" w="25560">
            <a:solidFill>
              <a:srgbClr val="eaa900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Designing new solver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22440" y="5661360"/>
            <a:ext cx="80085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168bba"/>
                </a:solidFill>
                <a:uFillTx/>
                <a:latin typeface="Corbel"/>
                <a:hlinkClick r:id="rId1"/>
              </a:rPr>
              <a:t>https://github.com/TonkomoLLC/hybridCentralSolvers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57200" y="1124640"/>
            <a:ext cx="8229240" cy="52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 fontScale="90000"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PISO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/</a:t>
            </a: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SIMPLE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/</a:t>
            </a: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PIMPLE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are known to be oscillatory at high speeds</a:t>
            </a:r>
            <a:endParaRPr b="0" lang="en-US" sz="30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need different method for flows with Ma &gt; 1.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000" spc="-1" strike="noStrike">
                <a:solidFill>
                  <a:srgbClr val="3792aa"/>
                </a:solidFill>
                <a:latin typeface="Corbel"/>
              </a:rPr>
              <a:t>rhoCentralFoam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was designed for flows with Ma &gt; 1.</a:t>
            </a:r>
            <a:endParaRPr b="0" lang="en-US" sz="30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it is explicit , not efficient when Ma &lt; 1.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Solution – hybrid approach</a:t>
            </a:r>
            <a:endParaRPr b="0" lang="en-US" sz="3000" spc="-1" strike="noStrike">
              <a:latin typeface="Arial"/>
            </a:endParaRPr>
          </a:p>
          <a:p>
            <a:pPr lvl="1" marL="731520" indent="-273960">
              <a:lnSpc>
                <a:spcPct val="100000"/>
              </a:lnSpc>
              <a:spcBef>
                <a:spcPts val="479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Combine pimpleCentralFoam and chtMultiRegionFoam</a:t>
            </a:r>
            <a:endParaRPr b="0" lang="en-US" sz="2400" spc="-1" strike="noStrike">
              <a:latin typeface="Aria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For the most general implementation, see</a:t>
            </a:r>
            <a:br/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440"/>
            <a:ext cx="8229240" cy="9068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0ad00"/>
                </a:solidFill>
                <a:latin typeface="Corbel"/>
              </a:rPr>
              <a:t>pimpleCentralFoam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57200" y="119664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Autofit/>
          </a:bodyPr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Implicit KT/KNP fluxes for advection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PIMPLE algorithm for                       coupling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0" name="CustomShape 3"/>
          <p:cNvSpPr/>
          <p:nvPr/>
        </p:nvSpPr>
        <p:spPr>
          <a:xfrm flipV="1" rot="16200000">
            <a:off x="4896360" y="1519920"/>
            <a:ext cx="359640" cy="4608000"/>
          </a:xfrm>
          <a:prstGeom prst="rightBrace">
            <a:avLst>
              <a:gd name="adj1" fmla="val 83770"/>
              <a:gd name="adj2" fmla="val 50000"/>
            </a:avLst>
          </a:prstGeom>
          <a:noFill/>
          <a:ln cap="rnd" w="25560">
            <a:solidFill>
              <a:srgbClr val="eaa9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108000" y="5641920"/>
            <a:ext cx="2707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incompressible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38960" y="6093360"/>
            <a:ext cx="239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compressible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3" name="Рисунок 11" descr="KT-OF-1.jpg"/>
          <p:cNvPicPr/>
          <p:nvPr/>
        </p:nvPicPr>
        <p:blipFill>
          <a:blip r:embed="rId1"/>
          <a:stretch/>
        </p:blipFill>
        <p:spPr>
          <a:xfrm>
            <a:off x="5292000" y="4869000"/>
            <a:ext cx="3347640" cy="152784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4851360" y="1765440"/>
            <a:ext cx="1473120" cy="5716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3416400" y="2844720"/>
            <a:ext cx="3111480" cy="7365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tretch/>
        </p:blipFill>
        <p:spPr>
          <a:xfrm>
            <a:off x="901800" y="4000680"/>
            <a:ext cx="6629400" cy="16257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tretch/>
        </p:blipFill>
        <p:spPr>
          <a:xfrm>
            <a:off x="2692440" y="5676840"/>
            <a:ext cx="838080" cy="44460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6"/>
          <a:stretch/>
        </p:blipFill>
        <p:spPr>
          <a:xfrm>
            <a:off x="2692440" y="6184800"/>
            <a:ext cx="787320" cy="44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1307</TotalTime>
  <Application>LibreOffice/6.4.7.2$Linux_X86_64 LibreOffice_project/40$Build-2</Application>
  <Words>2000</Words>
  <Paragraphs>454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2017-07-13T12:01:32Z</dcterms:created>
  <dc:creator>йййй</dc:creator>
  <dc:description/>
  <dc:language>en-US</dc:language>
  <cp:lastModifiedBy/>
  <dcterms:modified xsi:type="dcterms:W3CDTF">2022-04-18T17:04:36Z</dcterms:modified>
  <cp:revision>279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