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6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92" r:id="rId13"/>
    <p:sldId id="299" r:id="rId14"/>
    <p:sldId id="293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5" r:id="rId28"/>
    <p:sldId id="281" r:id="rId29"/>
    <p:sldId id="282" r:id="rId30"/>
    <p:sldId id="283" r:id="rId31"/>
    <p:sldId id="284" r:id="rId32"/>
    <p:sldId id="296" r:id="rId33"/>
    <p:sldId id="285" r:id="rId34"/>
    <p:sldId id="286" r:id="rId35"/>
    <p:sldId id="297" r:id="rId36"/>
    <p:sldId id="287" r:id="rId37"/>
    <p:sldId id="288" r:id="rId38"/>
    <p:sldId id="290" r:id="rId39"/>
    <p:sldId id="294" r:id="rId40"/>
    <p:sldId id="298" r:id="rId41"/>
    <p:sldId id="265" r:id="rId42"/>
    <p:sldId id="300" r:id="rId43"/>
    <p:sldId id="291" r:id="rId44"/>
    <p:sldId id="301" r:id="rId4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>
      <p:cViewPr varScale="1">
        <p:scale>
          <a:sx n="87" d="100"/>
          <a:sy n="87" d="100"/>
        </p:scale>
        <p:origin x="109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675EB-DD8B-4115-B509-B699D5D7ACAB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D1EE-5664-43F6-9BF9-E38C764D4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D1EE-5664-43F6-9BF9-E38C764D4C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1"/>
            <a:ext cx="9143999" cy="9087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73225"/>
            <a:ext cx="7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A181D26-D67D-46CF-8DCE-30390FF3142E}" type="slidenum">
              <a:rPr lang="en-US" sz="3200" smtClean="0"/>
              <a:pPr/>
              <a:t>‹#›</a:t>
            </a:fld>
            <a:endParaRPr lang="en-US" sz="3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fdlab/TrainingTracks/tree/master/OpenFOAM/gasThermoCoupled-OF4.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cfdlab/libcompressibleTools" TargetMode="External"/><Relationship Id="rId2" Type="http://schemas.openxmlformats.org/officeDocument/2006/relationships/hyperlink" Target="https://github.com/unicfdlab/hybridCentralSolver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nicfdlab/TrainingTracks/tree/master/OpenFOAM/gasThermoCoupled-OF4.1/cases" TargetMode="External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.png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fdlab/TrainingTracks/tree/master/OpenFOAM/gasThermoCoupled-OF4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jpe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212976"/>
            <a:ext cx="9036496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the solver for coupled heat transfer in gas and solid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064624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Instructors:</a:t>
            </a:r>
            <a:br>
              <a:rPr lang="en-US" sz="2800" dirty="0" smtClean="0"/>
            </a:br>
            <a:r>
              <a:rPr lang="en-US" sz="2800" dirty="0" smtClean="0"/>
              <a:t>1) </a:t>
            </a:r>
            <a:r>
              <a:rPr lang="en-US" sz="2800" u="sng" dirty="0" smtClean="0"/>
              <a:t>I. </a:t>
            </a:r>
            <a:r>
              <a:rPr lang="en-US" sz="2800" u="sng" dirty="0" err="1" smtClean="0"/>
              <a:t>Marchevsky</a:t>
            </a:r>
            <a:r>
              <a:rPr lang="en-US" sz="2800" u="sng" dirty="0" smtClean="0"/>
              <a:t>, Ph.D</a:t>
            </a:r>
            <a:r>
              <a:rPr lang="en-US" sz="2800" u="sng" dirty="0" smtClean="0"/>
              <a:t>., </a:t>
            </a:r>
            <a:r>
              <a:rPr lang="en-US" sz="2800" u="sng" dirty="0" err="1" smtClean="0"/>
              <a:t>Assoc.prof</a:t>
            </a:r>
            <a:r>
              <a:rPr lang="en-US" sz="2800" u="sng" dirty="0" smtClean="0"/>
              <a:t>.</a:t>
            </a:r>
            <a:endParaRPr lang="en-US" sz="2800" u="sng" dirty="0" smtClean="0"/>
          </a:p>
          <a:p>
            <a:r>
              <a:rPr lang="en-US" sz="2800" dirty="0" smtClean="0"/>
              <a:t>2) M. </a:t>
            </a:r>
            <a:r>
              <a:rPr lang="en-US" sz="2800" dirty="0" err="1" smtClean="0"/>
              <a:t>Kraposhin</a:t>
            </a:r>
            <a:r>
              <a:rPr lang="en-US" sz="2800" dirty="0" smtClean="0"/>
              <a:t>, Ph.D., Senior Researcher</a:t>
            </a:r>
            <a:endParaRPr lang="en-US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020272" y="2564904"/>
          <a:ext cx="1742086" cy="46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Acrobat Document" r:id="rId3" imgW="2542857" imgH="685714" progId="AcroExch.Document.11">
                  <p:embed/>
                </p:oleObj>
              </mc:Choice>
              <mc:Fallback>
                <p:oleObj name="Acrobat Document" r:id="rId3" imgW="2542857" imgH="685714" progId="AcroExch.Document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564904"/>
                        <a:ext cx="1742086" cy="469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19461" y="188640"/>
          <a:ext cx="172900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Acrobat Document" r:id="rId5" imgW="4514286" imgH="5076190" progId="AcroExch.Document.11">
                  <p:embed/>
                </p:oleObj>
              </mc:Choice>
              <mc:Fallback>
                <p:oleObj name="Acrobat Document" r:id="rId5" imgW="4514286" imgH="507619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461" y="188640"/>
                        <a:ext cx="1729003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047" y="980865"/>
            <a:ext cx="5177475" cy="5877135"/>
          </a:xfrm>
          <a:prstGeom prst="rect">
            <a:avLst/>
          </a:prstGeom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-36512" y="980728"/>
            <a:ext cx="4176464" cy="54726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Increase current time – </a:t>
            </a:r>
            <a:r>
              <a:rPr lang="en-US" sz="1800" b="1" dirty="0" smtClean="0"/>
              <a:t>1</a:t>
            </a:r>
          </a:p>
          <a:p>
            <a:r>
              <a:rPr lang="en-US" sz="1800" dirty="0" smtClean="0"/>
              <a:t>Solve explicit equation for density – </a:t>
            </a:r>
            <a:r>
              <a:rPr lang="en-US" sz="1800" b="1" dirty="0" smtClean="0"/>
              <a:t>3</a:t>
            </a:r>
          </a:p>
          <a:p>
            <a:r>
              <a:rPr lang="en-US" sz="1800" dirty="0" smtClean="0"/>
              <a:t>Start SIMPLE loop – </a:t>
            </a:r>
            <a:r>
              <a:rPr lang="en-US" sz="1800" b="1" dirty="0" smtClean="0"/>
              <a:t>4</a:t>
            </a:r>
          </a:p>
          <a:p>
            <a:r>
              <a:rPr lang="en-US" sz="1800" dirty="0" smtClean="0"/>
              <a:t>Assemble momentum matrix – </a:t>
            </a:r>
            <a:r>
              <a:rPr lang="en-US" sz="1800" b="1" dirty="0" smtClean="0"/>
              <a:t>5</a:t>
            </a:r>
          </a:p>
          <a:p>
            <a:r>
              <a:rPr lang="en-US" sz="1800" dirty="0" smtClean="0"/>
              <a:t>If only PISO iterations, solve for energy – </a:t>
            </a:r>
            <a:r>
              <a:rPr lang="en-US" sz="1800" b="1" dirty="0" smtClean="0"/>
              <a:t>7</a:t>
            </a:r>
          </a:p>
          <a:p>
            <a:r>
              <a:rPr lang="en-US" sz="1800" dirty="0" smtClean="0"/>
              <a:t>Start PISO loop – </a:t>
            </a:r>
            <a:r>
              <a:rPr lang="en-US" sz="1800" b="1" dirty="0" smtClean="0"/>
              <a:t>8</a:t>
            </a:r>
          </a:p>
          <a:p>
            <a:r>
              <a:rPr lang="en-US" sz="1800" dirty="0" smtClean="0"/>
              <a:t>If more then 1 SIMPLE iterations, solve for energy – </a:t>
            </a:r>
            <a:r>
              <a:rPr lang="en-US" sz="1800" b="1" dirty="0" smtClean="0"/>
              <a:t>9</a:t>
            </a:r>
          </a:p>
          <a:p>
            <a:r>
              <a:rPr lang="en-US" sz="1800" dirty="0" smtClean="0"/>
              <a:t>Solve continuity equation formulated for pressure, update velocity and density with EOS – </a:t>
            </a:r>
            <a:r>
              <a:rPr lang="en-US" sz="1800" b="1" dirty="0" smtClean="0"/>
              <a:t>10-14</a:t>
            </a:r>
          </a:p>
          <a:p>
            <a:r>
              <a:rPr lang="en-US" sz="1800" dirty="0" smtClean="0"/>
              <a:t>Update blending field “kappa” – </a:t>
            </a:r>
            <a:r>
              <a:rPr lang="en-US" sz="1800" b="1" dirty="0" smtClean="0"/>
              <a:t>16</a:t>
            </a:r>
          </a:p>
          <a:p>
            <a:r>
              <a:rPr lang="en-US" sz="1800" dirty="0" smtClean="0"/>
              <a:t>Update mechanical energy transport – </a:t>
            </a:r>
            <a:r>
              <a:rPr lang="en-US" sz="1800" b="1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412776"/>
            <a:ext cx="504056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pisoCentral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commonIncludes</a:t>
            </a:r>
            <a:r>
              <a:rPr lang="en-US" dirty="0" smtClean="0"/>
              <a:t>/</a:t>
            </a:r>
          </a:p>
          <a:p>
            <a:pPr lvl="2"/>
            <a:r>
              <a:rPr lang="en-US" dirty="0" err="1" smtClean="0"/>
              <a:t>Eqns</a:t>
            </a:r>
            <a:endParaRPr lang="en-US" dirty="0" smtClean="0"/>
          </a:p>
          <a:p>
            <a:pPr lvl="2"/>
            <a:r>
              <a:rPr lang="en-US" dirty="0" err="1" smtClean="0"/>
              <a:t>createCommonCentralFields.H</a:t>
            </a:r>
            <a:endParaRPr lang="en-US" dirty="0" smtClean="0"/>
          </a:p>
          <a:p>
            <a:pPr lvl="2"/>
            <a:r>
              <a:rPr lang="en-US" dirty="0" err="1" smtClean="0"/>
              <a:t>updateKappa.H</a:t>
            </a:r>
            <a:endParaRPr lang="en-US" dirty="0" smtClean="0"/>
          </a:p>
          <a:p>
            <a:pPr lvl="1"/>
            <a:r>
              <a:rPr lang="en-US" dirty="0" err="1" smtClean="0"/>
              <a:t>kappaFunctions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pimpleCentralFoam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Make/</a:t>
            </a:r>
          </a:p>
          <a:p>
            <a:pPr lvl="1"/>
            <a:r>
              <a:rPr lang="en-US" dirty="0" err="1" smtClean="0"/>
              <a:t>createFields.H</a:t>
            </a:r>
            <a:endParaRPr lang="en-US" dirty="0" smtClean="0"/>
          </a:p>
          <a:p>
            <a:pPr lvl="1"/>
            <a:r>
              <a:rPr lang="en-US" dirty="0" err="1" smtClean="0"/>
              <a:t>hEqn.H</a:t>
            </a:r>
            <a:endParaRPr lang="en-US" dirty="0" smtClean="0"/>
          </a:p>
          <a:p>
            <a:pPr lvl="1"/>
            <a:r>
              <a:rPr lang="en-US" dirty="0" err="1" smtClean="0"/>
              <a:t>pEqn.H</a:t>
            </a:r>
            <a:endParaRPr lang="en-US" dirty="0" smtClean="0"/>
          </a:p>
          <a:p>
            <a:pPr lvl="1"/>
            <a:r>
              <a:rPr lang="en-US" dirty="0" err="1" smtClean="0"/>
              <a:t>pimpleCentralFoam.C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71800" y="908720"/>
            <a:ext cx="6246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hybridCentralSolvers</a:t>
            </a:r>
            <a:r>
              <a:rPr lang="en-US" sz="3000" dirty="0" smtClean="0"/>
              <a:t>/OpenFOAM-4.1/</a:t>
            </a: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2699792" y="162880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91683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libpisoCentral.so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common</a:t>
            </a:r>
            <a:br>
              <a:rPr lang="en-US" dirty="0" smtClean="0"/>
            </a:br>
            <a:r>
              <a:rPr lang="en-US" dirty="0" smtClean="0"/>
              <a:t>operations used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013176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for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2699792" y="414908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45"/>
          <p:cNvSpPr/>
          <p:nvPr/>
        </p:nvSpPr>
        <p:spPr>
          <a:xfrm>
            <a:off x="35496" y="1548720"/>
            <a:ext cx="3771900" cy="5120640"/>
          </a:xfrm>
          <a:custGeom>
            <a:avLst/>
            <a:gdLst>
              <a:gd name="connsiteX0" fmla="*/ 3505200 w 3771900"/>
              <a:gd name="connsiteY0" fmla="*/ 1394460 h 5120640"/>
              <a:gd name="connsiteX1" fmla="*/ 3482340 w 3771900"/>
              <a:gd name="connsiteY1" fmla="*/ 1341120 h 5120640"/>
              <a:gd name="connsiteX2" fmla="*/ 3467100 w 3771900"/>
              <a:gd name="connsiteY2" fmla="*/ 1280160 h 5120640"/>
              <a:gd name="connsiteX3" fmla="*/ 3482340 w 3771900"/>
              <a:gd name="connsiteY3" fmla="*/ 1127760 h 5120640"/>
              <a:gd name="connsiteX4" fmla="*/ 3497580 w 3771900"/>
              <a:gd name="connsiteY4" fmla="*/ 1097280 h 5120640"/>
              <a:gd name="connsiteX5" fmla="*/ 3512820 w 3771900"/>
              <a:gd name="connsiteY5" fmla="*/ 1051560 h 5120640"/>
              <a:gd name="connsiteX6" fmla="*/ 3528060 w 3771900"/>
              <a:gd name="connsiteY6" fmla="*/ 1028700 h 5120640"/>
              <a:gd name="connsiteX7" fmla="*/ 3543300 w 3771900"/>
              <a:gd name="connsiteY7" fmla="*/ 998220 h 5120640"/>
              <a:gd name="connsiteX8" fmla="*/ 3589020 w 3771900"/>
              <a:gd name="connsiteY8" fmla="*/ 944880 h 5120640"/>
              <a:gd name="connsiteX9" fmla="*/ 3619500 w 3771900"/>
              <a:gd name="connsiteY9" fmla="*/ 891540 h 5120640"/>
              <a:gd name="connsiteX10" fmla="*/ 3642360 w 3771900"/>
              <a:gd name="connsiteY10" fmla="*/ 868680 h 5120640"/>
              <a:gd name="connsiteX11" fmla="*/ 3657600 w 3771900"/>
              <a:gd name="connsiteY11" fmla="*/ 845820 h 5120640"/>
              <a:gd name="connsiteX12" fmla="*/ 3688080 w 3771900"/>
              <a:gd name="connsiteY12" fmla="*/ 807720 h 5120640"/>
              <a:gd name="connsiteX13" fmla="*/ 3710940 w 3771900"/>
              <a:gd name="connsiteY13" fmla="*/ 754380 h 5120640"/>
              <a:gd name="connsiteX14" fmla="*/ 3726180 w 3771900"/>
              <a:gd name="connsiteY14" fmla="*/ 708660 h 5120640"/>
              <a:gd name="connsiteX15" fmla="*/ 3733800 w 3771900"/>
              <a:gd name="connsiteY15" fmla="*/ 685800 h 5120640"/>
              <a:gd name="connsiteX16" fmla="*/ 3749040 w 3771900"/>
              <a:gd name="connsiteY16" fmla="*/ 624840 h 5120640"/>
              <a:gd name="connsiteX17" fmla="*/ 3756660 w 3771900"/>
              <a:gd name="connsiteY17" fmla="*/ 601980 h 5120640"/>
              <a:gd name="connsiteX18" fmla="*/ 3771900 w 3771900"/>
              <a:gd name="connsiteY18" fmla="*/ 525780 h 5120640"/>
              <a:gd name="connsiteX19" fmla="*/ 3764280 w 3771900"/>
              <a:gd name="connsiteY19" fmla="*/ 289560 h 5120640"/>
              <a:gd name="connsiteX20" fmla="*/ 3756660 w 3771900"/>
              <a:gd name="connsiteY20" fmla="*/ 259080 h 5120640"/>
              <a:gd name="connsiteX21" fmla="*/ 3733800 w 3771900"/>
              <a:gd name="connsiteY21" fmla="*/ 228600 h 5120640"/>
              <a:gd name="connsiteX22" fmla="*/ 3718560 w 3771900"/>
              <a:gd name="connsiteY22" fmla="*/ 205740 h 5120640"/>
              <a:gd name="connsiteX23" fmla="*/ 3703320 w 3771900"/>
              <a:gd name="connsiteY23" fmla="*/ 175260 h 5120640"/>
              <a:gd name="connsiteX24" fmla="*/ 3642360 w 3771900"/>
              <a:gd name="connsiteY24" fmla="*/ 129540 h 5120640"/>
              <a:gd name="connsiteX25" fmla="*/ 3589020 w 3771900"/>
              <a:gd name="connsiteY25" fmla="*/ 91440 h 5120640"/>
              <a:gd name="connsiteX26" fmla="*/ 3543300 w 3771900"/>
              <a:gd name="connsiteY26" fmla="*/ 76200 h 5120640"/>
              <a:gd name="connsiteX27" fmla="*/ 3489960 w 3771900"/>
              <a:gd name="connsiteY27" fmla="*/ 60960 h 5120640"/>
              <a:gd name="connsiteX28" fmla="*/ 3429000 w 3771900"/>
              <a:gd name="connsiteY28" fmla="*/ 38100 h 5120640"/>
              <a:gd name="connsiteX29" fmla="*/ 3322320 w 3771900"/>
              <a:gd name="connsiteY29" fmla="*/ 15240 h 5120640"/>
              <a:gd name="connsiteX30" fmla="*/ 3230880 w 3771900"/>
              <a:gd name="connsiteY30" fmla="*/ 7620 h 5120640"/>
              <a:gd name="connsiteX31" fmla="*/ 3169920 w 3771900"/>
              <a:gd name="connsiteY31" fmla="*/ 0 h 5120640"/>
              <a:gd name="connsiteX32" fmla="*/ 3017520 w 3771900"/>
              <a:gd name="connsiteY32" fmla="*/ 7620 h 5120640"/>
              <a:gd name="connsiteX33" fmla="*/ 2948940 w 3771900"/>
              <a:gd name="connsiteY33" fmla="*/ 15240 h 5120640"/>
              <a:gd name="connsiteX34" fmla="*/ 2910840 w 3771900"/>
              <a:gd name="connsiteY34" fmla="*/ 22860 h 5120640"/>
              <a:gd name="connsiteX35" fmla="*/ 2750820 w 3771900"/>
              <a:gd name="connsiteY35" fmla="*/ 30480 h 5120640"/>
              <a:gd name="connsiteX36" fmla="*/ 2644140 w 3771900"/>
              <a:gd name="connsiteY36" fmla="*/ 53340 h 5120640"/>
              <a:gd name="connsiteX37" fmla="*/ 2583180 w 3771900"/>
              <a:gd name="connsiteY37" fmla="*/ 60960 h 5120640"/>
              <a:gd name="connsiteX38" fmla="*/ 2514600 w 3771900"/>
              <a:gd name="connsiteY38" fmla="*/ 83820 h 5120640"/>
              <a:gd name="connsiteX39" fmla="*/ 2468880 w 3771900"/>
              <a:gd name="connsiteY39" fmla="*/ 106680 h 5120640"/>
              <a:gd name="connsiteX40" fmla="*/ 2377440 w 3771900"/>
              <a:gd name="connsiteY40" fmla="*/ 129540 h 5120640"/>
              <a:gd name="connsiteX41" fmla="*/ 2331720 w 3771900"/>
              <a:gd name="connsiteY41" fmla="*/ 144780 h 5120640"/>
              <a:gd name="connsiteX42" fmla="*/ 2301240 w 3771900"/>
              <a:gd name="connsiteY42" fmla="*/ 152400 h 5120640"/>
              <a:gd name="connsiteX43" fmla="*/ 2270760 w 3771900"/>
              <a:gd name="connsiteY43" fmla="*/ 167640 h 5120640"/>
              <a:gd name="connsiteX44" fmla="*/ 2209800 w 3771900"/>
              <a:gd name="connsiteY44" fmla="*/ 190500 h 5120640"/>
              <a:gd name="connsiteX45" fmla="*/ 2156460 w 3771900"/>
              <a:gd name="connsiteY45" fmla="*/ 220980 h 5120640"/>
              <a:gd name="connsiteX46" fmla="*/ 2118360 w 3771900"/>
              <a:gd name="connsiteY46" fmla="*/ 236220 h 5120640"/>
              <a:gd name="connsiteX47" fmla="*/ 2095500 w 3771900"/>
              <a:gd name="connsiteY47" fmla="*/ 251460 h 5120640"/>
              <a:gd name="connsiteX48" fmla="*/ 2057400 w 3771900"/>
              <a:gd name="connsiteY48" fmla="*/ 259080 h 5120640"/>
              <a:gd name="connsiteX49" fmla="*/ 1973580 w 3771900"/>
              <a:gd name="connsiteY49" fmla="*/ 327660 h 5120640"/>
              <a:gd name="connsiteX50" fmla="*/ 1905000 w 3771900"/>
              <a:gd name="connsiteY50" fmla="*/ 373380 h 5120640"/>
              <a:gd name="connsiteX51" fmla="*/ 1859280 w 3771900"/>
              <a:gd name="connsiteY51" fmla="*/ 396240 h 5120640"/>
              <a:gd name="connsiteX52" fmla="*/ 1805940 w 3771900"/>
              <a:gd name="connsiteY52" fmla="*/ 441960 h 5120640"/>
              <a:gd name="connsiteX53" fmla="*/ 1783080 w 3771900"/>
              <a:gd name="connsiteY53" fmla="*/ 457200 h 5120640"/>
              <a:gd name="connsiteX54" fmla="*/ 1714500 w 3771900"/>
              <a:gd name="connsiteY54" fmla="*/ 510540 h 5120640"/>
              <a:gd name="connsiteX55" fmla="*/ 1630680 w 3771900"/>
              <a:gd name="connsiteY55" fmla="*/ 571500 h 5120640"/>
              <a:gd name="connsiteX56" fmla="*/ 1592580 w 3771900"/>
              <a:gd name="connsiteY56" fmla="*/ 601980 h 5120640"/>
              <a:gd name="connsiteX57" fmla="*/ 1562100 w 3771900"/>
              <a:gd name="connsiteY57" fmla="*/ 624840 h 5120640"/>
              <a:gd name="connsiteX58" fmla="*/ 1539240 w 3771900"/>
              <a:gd name="connsiteY58" fmla="*/ 640080 h 5120640"/>
              <a:gd name="connsiteX59" fmla="*/ 1493520 w 3771900"/>
              <a:gd name="connsiteY59" fmla="*/ 685800 h 5120640"/>
              <a:gd name="connsiteX60" fmla="*/ 1470660 w 3771900"/>
              <a:gd name="connsiteY60" fmla="*/ 708660 h 5120640"/>
              <a:gd name="connsiteX61" fmla="*/ 1447800 w 3771900"/>
              <a:gd name="connsiteY61" fmla="*/ 731520 h 5120640"/>
              <a:gd name="connsiteX62" fmla="*/ 1432560 w 3771900"/>
              <a:gd name="connsiteY62" fmla="*/ 754380 h 5120640"/>
              <a:gd name="connsiteX63" fmla="*/ 1424940 w 3771900"/>
              <a:gd name="connsiteY63" fmla="*/ 777240 h 5120640"/>
              <a:gd name="connsiteX64" fmla="*/ 1402080 w 3771900"/>
              <a:gd name="connsiteY64" fmla="*/ 800100 h 5120640"/>
              <a:gd name="connsiteX65" fmla="*/ 1371600 w 3771900"/>
              <a:gd name="connsiteY65" fmla="*/ 868680 h 5120640"/>
              <a:gd name="connsiteX66" fmla="*/ 1363980 w 3771900"/>
              <a:gd name="connsiteY66" fmla="*/ 899160 h 5120640"/>
              <a:gd name="connsiteX67" fmla="*/ 1341120 w 3771900"/>
              <a:gd name="connsiteY67" fmla="*/ 944880 h 5120640"/>
              <a:gd name="connsiteX68" fmla="*/ 1325880 w 3771900"/>
              <a:gd name="connsiteY68" fmla="*/ 982980 h 5120640"/>
              <a:gd name="connsiteX69" fmla="*/ 1295400 w 3771900"/>
              <a:gd name="connsiteY69" fmla="*/ 1013460 h 5120640"/>
              <a:gd name="connsiteX70" fmla="*/ 1249680 w 3771900"/>
              <a:gd name="connsiteY70" fmla="*/ 1120140 h 5120640"/>
              <a:gd name="connsiteX71" fmla="*/ 1234440 w 3771900"/>
              <a:gd name="connsiteY71" fmla="*/ 1143000 h 5120640"/>
              <a:gd name="connsiteX72" fmla="*/ 1226820 w 3771900"/>
              <a:gd name="connsiteY72" fmla="*/ 1165860 h 5120640"/>
              <a:gd name="connsiteX73" fmla="*/ 1211580 w 3771900"/>
              <a:gd name="connsiteY73" fmla="*/ 1203960 h 5120640"/>
              <a:gd name="connsiteX74" fmla="*/ 1203960 w 3771900"/>
              <a:gd name="connsiteY74" fmla="*/ 1234440 h 5120640"/>
              <a:gd name="connsiteX75" fmla="*/ 1188720 w 3771900"/>
              <a:gd name="connsiteY75" fmla="*/ 1272540 h 5120640"/>
              <a:gd name="connsiteX76" fmla="*/ 1173480 w 3771900"/>
              <a:gd name="connsiteY76" fmla="*/ 1303020 h 5120640"/>
              <a:gd name="connsiteX77" fmla="*/ 1158240 w 3771900"/>
              <a:gd name="connsiteY77" fmla="*/ 1363980 h 5120640"/>
              <a:gd name="connsiteX78" fmla="*/ 1150620 w 3771900"/>
              <a:gd name="connsiteY78" fmla="*/ 1386840 h 5120640"/>
              <a:gd name="connsiteX79" fmla="*/ 1135380 w 3771900"/>
              <a:gd name="connsiteY79" fmla="*/ 1409700 h 5120640"/>
              <a:gd name="connsiteX80" fmla="*/ 1120140 w 3771900"/>
              <a:gd name="connsiteY80" fmla="*/ 1455420 h 5120640"/>
              <a:gd name="connsiteX81" fmla="*/ 1104900 w 3771900"/>
              <a:gd name="connsiteY81" fmla="*/ 1478280 h 5120640"/>
              <a:gd name="connsiteX82" fmla="*/ 1074420 w 3771900"/>
              <a:gd name="connsiteY82" fmla="*/ 1539240 h 5120640"/>
              <a:gd name="connsiteX83" fmla="*/ 1051560 w 3771900"/>
              <a:gd name="connsiteY83" fmla="*/ 1592580 h 5120640"/>
              <a:gd name="connsiteX84" fmla="*/ 1043940 w 3771900"/>
              <a:gd name="connsiteY84" fmla="*/ 1615440 h 5120640"/>
              <a:gd name="connsiteX85" fmla="*/ 1028700 w 3771900"/>
              <a:gd name="connsiteY85" fmla="*/ 1645920 h 5120640"/>
              <a:gd name="connsiteX86" fmla="*/ 1021080 w 3771900"/>
              <a:gd name="connsiteY86" fmla="*/ 1668780 h 5120640"/>
              <a:gd name="connsiteX87" fmla="*/ 990600 w 3771900"/>
              <a:gd name="connsiteY87" fmla="*/ 1714500 h 5120640"/>
              <a:gd name="connsiteX88" fmla="*/ 944880 w 3771900"/>
              <a:gd name="connsiteY88" fmla="*/ 1813560 h 5120640"/>
              <a:gd name="connsiteX89" fmla="*/ 929640 w 3771900"/>
              <a:gd name="connsiteY89" fmla="*/ 1836420 h 5120640"/>
              <a:gd name="connsiteX90" fmla="*/ 868680 w 3771900"/>
              <a:gd name="connsiteY90" fmla="*/ 1943100 h 5120640"/>
              <a:gd name="connsiteX91" fmla="*/ 838200 w 3771900"/>
              <a:gd name="connsiteY91" fmla="*/ 2004060 h 5120640"/>
              <a:gd name="connsiteX92" fmla="*/ 815340 w 3771900"/>
              <a:gd name="connsiteY92" fmla="*/ 2042160 h 5120640"/>
              <a:gd name="connsiteX93" fmla="*/ 792480 w 3771900"/>
              <a:gd name="connsiteY93" fmla="*/ 2072640 h 5120640"/>
              <a:gd name="connsiteX94" fmla="*/ 777240 w 3771900"/>
              <a:gd name="connsiteY94" fmla="*/ 2095500 h 5120640"/>
              <a:gd name="connsiteX95" fmla="*/ 754380 w 3771900"/>
              <a:gd name="connsiteY95" fmla="*/ 2118360 h 5120640"/>
              <a:gd name="connsiteX96" fmla="*/ 716280 w 3771900"/>
              <a:gd name="connsiteY96" fmla="*/ 2179320 h 5120640"/>
              <a:gd name="connsiteX97" fmla="*/ 693420 w 3771900"/>
              <a:gd name="connsiteY97" fmla="*/ 2202180 h 5120640"/>
              <a:gd name="connsiteX98" fmla="*/ 662940 w 3771900"/>
              <a:gd name="connsiteY98" fmla="*/ 2255520 h 5120640"/>
              <a:gd name="connsiteX99" fmla="*/ 640080 w 3771900"/>
              <a:gd name="connsiteY99" fmla="*/ 2278380 h 5120640"/>
              <a:gd name="connsiteX100" fmla="*/ 609600 w 3771900"/>
              <a:gd name="connsiteY100" fmla="*/ 2324100 h 5120640"/>
              <a:gd name="connsiteX101" fmla="*/ 579120 w 3771900"/>
              <a:gd name="connsiteY101" fmla="*/ 2362200 h 5120640"/>
              <a:gd name="connsiteX102" fmla="*/ 563880 w 3771900"/>
              <a:gd name="connsiteY102" fmla="*/ 2385060 h 5120640"/>
              <a:gd name="connsiteX103" fmla="*/ 533400 w 3771900"/>
              <a:gd name="connsiteY103" fmla="*/ 2415540 h 5120640"/>
              <a:gd name="connsiteX104" fmla="*/ 518160 w 3771900"/>
              <a:gd name="connsiteY104" fmla="*/ 2438400 h 5120640"/>
              <a:gd name="connsiteX105" fmla="*/ 464820 w 3771900"/>
              <a:gd name="connsiteY105" fmla="*/ 2491740 h 5120640"/>
              <a:gd name="connsiteX106" fmla="*/ 449580 w 3771900"/>
              <a:gd name="connsiteY106" fmla="*/ 2514600 h 5120640"/>
              <a:gd name="connsiteX107" fmla="*/ 419100 w 3771900"/>
              <a:gd name="connsiteY107" fmla="*/ 2537460 h 5120640"/>
              <a:gd name="connsiteX108" fmla="*/ 373380 w 3771900"/>
              <a:gd name="connsiteY108" fmla="*/ 2583180 h 5120640"/>
              <a:gd name="connsiteX109" fmla="*/ 365760 w 3771900"/>
              <a:gd name="connsiteY109" fmla="*/ 2606040 h 5120640"/>
              <a:gd name="connsiteX110" fmla="*/ 312420 w 3771900"/>
              <a:gd name="connsiteY110" fmla="*/ 2674620 h 5120640"/>
              <a:gd name="connsiteX111" fmla="*/ 289560 w 3771900"/>
              <a:gd name="connsiteY111" fmla="*/ 2720340 h 5120640"/>
              <a:gd name="connsiteX112" fmla="*/ 266700 w 3771900"/>
              <a:gd name="connsiteY112" fmla="*/ 2743200 h 5120640"/>
              <a:gd name="connsiteX113" fmla="*/ 228600 w 3771900"/>
              <a:gd name="connsiteY113" fmla="*/ 2781300 h 5120640"/>
              <a:gd name="connsiteX114" fmla="*/ 198120 w 3771900"/>
              <a:gd name="connsiteY114" fmla="*/ 2827020 h 5120640"/>
              <a:gd name="connsiteX115" fmla="*/ 190500 w 3771900"/>
              <a:gd name="connsiteY115" fmla="*/ 2849880 h 5120640"/>
              <a:gd name="connsiteX116" fmla="*/ 167640 w 3771900"/>
              <a:gd name="connsiteY116" fmla="*/ 2872740 h 5120640"/>
              <a:gd name="connsiteX117" fmla="*/ 160020 w 3771900"/>
              <a:gd name="connsiteY117" fmla="*/ 2895600 h 5120640"/>
              <a:gd name="connsiteX118" fmla="*/ 129540 w 3771900"/>
              <a:gd name="connsiteY118" fmla="*/ 2941320 h 5120640"/>
              <a:gd name="connsiteX119" fmla="*/ 121920 w 3771900"/>
              <a:gd name="connsiteY119" fmla="*/ 2964180 h 5120640"/>
              <a:gd name="connsiteX120" fmla="*/ 106680 w 3771900"/>
              <a:gd name="connsiteY120" fmla="*/ 2987040 h 5120640"/>
              <a:gd name="connsiteX121" fmla="*/ 83820 w 3771900"/>
              <a:gd name="connsiteY121" fmla="*/ 3063240 h 5120640"/>
              <a:gd name="connsiteX122" fmla="*/ 68580 w 3771900"/>
              <a:gd name="connsiteY122" fmla="*/ 3124200 h 5120640"/>
              <a:gd name="connsiteX123" fmla="*/ 60960 w 3771900"/>
              <a:gd name="connsiteY123" fmla="*/ 3185160 h 5120640"/>
              <a:gd name="connsiteX124" fmla="*/ 45720 w 3771900"/>
              <a:gd name="connsiteY124" fmla="*/ 3230880 h 5120640"/>
              <a:gd name="connsiteX125" fmla="*/ 38100 w 3771900"/>
              <a:gd name="connsiteY125" fmla="*/ 3268980 h 5120640"/>
              <a:gd name="connsiteX126" fmla="*/ 22860 w 3771900"/>
              <a:gd name="connsiteY126" fmla="*/ 3314700 h 5120640"/>
              <a:gd name="connsiteX127" fmla="*/ 15240 w 3771900"/>
              <a:gd name="connsiteY127" fmla="*/ 3360420 h 5120640"/>
              <a:gd name="connsiteX128" fmla="*/ 7620 w 3771900"/>
              <a:gd name="connsiteY128" fmla="*/ 3383280 h 5120640"/>
              <a:gd name="connsiteX129" fmla="*/ 0 w 3771900"/>
              <a:gd name="connsiteY129" fmla="*/ 3421380 h 5120640"/>
              <a:gd name="connsiteX130" fmla="*/ 7620 w 3771900"/>
              <a:gd name="connsiteY130" fmla="*/ 3848100 h 5120640"/>
              <a:gd name="connsiteX131" fmla="*/ 15240 w 3771900"/>
              <a:gd name="connsiteY131" fmla="*/ 3985260 h 5120640"/>
              <a:gd name="connsiteX132" fmla="*/ 30480 w 3771900"/>
              <a:gd name="connsiteY132" fmla="*/ 4023360 h 5120640"/>
              <a:gd name="connsiteX133" fmla="*/ 45720 w 3771900"/>
              <a:gd name="connsiteY133" fmla="*/ 4084320 h 5120640"/>
              <a:gd name="connsiteX134" fmla="*/ 68580 w 3771900"/>
              <a:gd name="connsiteY134" fmla="*/ 4130040 h 5120640"/>
              <a:gd name="connsiteX135" fmla="*/ 83820 w 3771900"/>
              <a:gd name="connsiteY135" fmla="*/ 4152900 h 5120640"/>
              <a:gd name="connsiteX136" fmla="*/ 91440 w 3771900"/>
              <a:gd name="connsiteY136" fmla="*/ 4175760 h 5120640"/>
              <a:gd name="connsiteX137" fmla="*/ 99060 w 3771900"/>
              <a:gd name="connsiteY137" fmla="*/ 4206240 h 5120640"/>
              <a:gd name="connsiteX138" fmla="*/ 129540 w 3771900"/>
              <a:gd name="connsiteY138" fmla="*/ 4251960 h 5120640"/>
              <a:gd name="connsiteX139" fmla="*/ 144780 w 3771900"/>
              <a:gd name="connsiteY139" fmla="*/ 4274820 h 5120640"/>
              <a:gd name="connsiteX140" fmla="*/ 175260 w 3771900"/>
              <a:gd name="connsiteY140" fmla="*/ 4335780 h 5120640"/>
              <a:gd name="connsiteX141" fmla="*/ 213360 w 3771900"/>
              <a:gd name="connsiteY141" fmla="*/ 4389120 h 5120640"/>
              <a:gd name="connsiteX142" fmla="*/ 228600 w 3771900"/>
              <a:gd name="connsiteY142" fmla="*/ 4434840 h 5120640"/>
              <a:gd name="connsiteX143" fmla="*/ 243840 w 3771900"/>
              <a:gd name="connsiteY143" fmla="*/ 4465320 h 5120640"/>
              <a:gd name="connsiteX144" fmla="*/ 259080 w 3771900"/>
              <a:gd name="connsiteY144" fmla="*/ 4488180 h 5120640"/>
              <a:gd name="connsiteX145" fmla="*/ 274320 w 3771900"/>
              <a:gd name="connsiteY145" fmla="*/ 4526280 h 5120640"/>
              <a:gd name="connsiteX146" fmla="*/ 297180 w 3771900"/>
              <a:gd name="connsiteY146" fmla="*/ 4556760 h 5120640"/>
              <a:gd name="connsiteX147" fmla="*/ 312420 w 3771900"/>
              <a:gd name="connsiteY147" fmla="*/ 4587240 h 5120640"/>
              <a:gd name="connsiteX148" fmla="*/ 327660 w 3771900"/>
              <a:gd name="connsiteY148" fmla="*/ 4632960 h 5120640"/>
              <a:gd name="connsiteX149" fmla="*/ 350520 w 3771900"/>
              <a:gd name="connsiteY149" fmla="*/ 4655820 h 5120640"/>
              <a:gd name="connsiteX150" fmla="*/ 396240 w 3771900"/>
              <a:gd name="connsiteY150" fmla="*/ 4716780 h 5120640"/>
              <a:gd name="connsiteX151" fmla="*/ 426720 w 3771900"/>
              <a:gd name="connsiteY151" fmla="*/ 4762500 h 5120640"/>
              <a:gd name="connsiteX152" fmla="*/ 472440 w 3771900"/>
              <a:gd name="connsiteY152" fmla="*/ 4792980 h 5120640"/>
              <a:gd name="connsiteX153" fmla="*/ 518160 w 3771900"/>
              <a:gd name="connsiteY153" fmla="*/ 4838700 h 5120640"/>
              <a:gd name="connsiteX154" fmla="*/ 541020 w 3771900"/>
              <a:gd name="connsiteY154" fmla="*/ 4869180 h 5120640"/>
              <a:gd name="connsiteX155" fmla="*/ 563880 w 3771900"/>
              <a:gd name="connsiteY155" fmla="*/ 4876800 h 5120640"/>
              <a:gd name="connsiteX156" fmla="*/ 601980 w 3771900"/>
              <a:gd name="connsiteY156" fmla="*/ 4907280 h 5120640"/>
              <a:gd name="connsiteX157" fmla="*/ 647700 w 3771900"/>
              <a:gd name="connsiteY157" fmla="*/ 4937760 h 5120640"/>
              <a:gd name="connsiteX158" fmla="*/ 678180 w 3771900"/>
              <a:gd name="connsiteY158" fmla="*/ 4953000 h 5120640"/>
              <a:gd name="connsiteX159" fmla="*/ 701040 w 3771900"/>
              <a:gd name="connsiteY159" fmla="*/ 4975860 h 5120640"/>
              <a:gd name="connsiteX160" fmla="*/ 746760 w 3771900"/>
              <a:gd name="connsiteY160" fmla="*/ 4991100 h 5120640"/>
              <a:gd name="connsiteX161" fmla="*/ 792480 w 3771900"/>
              <a:gd name="connsiteY161" fmla="*/ 5006340 h 5120640"/>
              <a:gd name="connsiteX162" fmla="*/ 815340 w 3771900"/>
              <a:gd name="connsiteY162" fmla="*/ 5013960 h 5120640"/>
              <a:gd name="connsiteX163" fmla="*/ 838200 w 3771900"/>
              <a:gd name="connsiteY163" fmla="*/ 5021580 h 5120640"/>
              <a:gd name="connsiteX164" fmla="*/ 868680 w 3771900"/>
              <a:gd name="connsiteY164" fmla="*/ 5036820 h 5120640"/>
              <a:gd name="connsiteX165" fmla="*/ 944880 w 3771900"/>
              <a:gd name="connsiteY165" fmla="*/ 5059680 h 5120640"/>
              <a:gd name="connsiteX166" fmla="*/ 967740 w 3771900"/>
              <a:gd name="connsiteY166" fmla="*/ 5067300 h 5120640"/>
              <a:gd name="connsiteX167" fmla="*/ 1082040 w 3771900"/>
              <a:gd name="connsiteY167" fmla="*/ 5082540 h 5120640"/>
              <a:gd name="connsiteX168" fmla="*/ 1120140 w 3771900"/>
              <a:gd name="connsiteY168" fmla="*/ 5090160 h 5120640"/>
              <a:gd name="connsiteX169" fmla="*/ 1150620 w 3771900"/>
              <a:gd name="connsiteY169" fmla="*/ 5097780 h 5120640"/>
              <a:gd name="connsiteX170" fmla="*/ 1188720 w 3771900"/>
              <a:gd name="connsiteY170" fmla="*/ 5105400 h 5120640"/>
              <a:gd name="connsiteX171" fmla="*/ 1219200 w 3771900"/>
              <a:gd name="connsiteY171" fmla="*/ 5113020 h 5120640"/>
              <a:gd name="connsiteX172" fmla="*/ 1409700 w 3771900"/>
              <a:gd name="connsiteY172" fmla="*/ 5120640 h 5120640"/>
              <a:gd name="connsiteX173" fmla="*/ 1981200 w 3771900"/>
              <a:gd name="connsiteY173" fmla="*/ 5113020 h 5120640"/>
              <a:gd name="connsiteX174" fmla="*/ 2026920 w 3771900"/>
              <a:gd name="connsiteY174" fmla="*/ 5097780 h 5120640"/>
              <a:gd name="connsiteX175" fmla="*/ 2049780 w 3771900"/>
              <a:gd name="connsiteY175" fmla="*/ 5090160 h 5120640"/>
              <a:gd name="connsiteX176" fmla="*/ 2072640 w 3771900"/>
              <a:gd name="connsiteY176" fmla="*/ 5082540 h 5120640"/>
              <a:gd name="connsiteX177" fmla="*/ 2133600 w 3771900"/>
              <a:gd name="connsiteY177" fmla="*/ 5074920 h 5120640"/>
              <a:gd name="connsiteX178" fmla="*/ 2286000 w 3771900"/>
              <a:gd name="connsiteY178" fmla="*/ 5059680 h 5120640"/>
              <a:gd name="connsiteX179" fmla="*/ 2339340 w 3771900"/>
              <a:gd name="connsiteY179" fmla="*/ 5052060 h 5120640"/>
              <a:gd name="connsiteX180" fmla="*/ 2362200 w 3771900"/>
              <a:gd name="connsiteY180" fmla="*/ 5044440 h 5120640"/>
              <a:gd name="connsiteX181" fmla="*/ 2438400 w 3771900"/>
              <a:gd name="connsiteY181" fmla="*/ 5013960 h 5120640"/>
              <a:gd name="connsiteX182" fmla="*/ 2583180 w 3771900"/>
              <a:gd name="connsiteY182" fmla="*/ 4998720 h 5120640"/>
              <a:gd name="connsiteX183" fmla="*/ 2613660 w 3771900"/>
              <a:gd name="connsiteY183" fmla="*/ 4991100 h 5120640"/>
              <a:gd name="connsiteX184" fmla="*/ 2667000 w 3771900"/>
              <a:gd name="connsiteY184" fmla="*/ 4975860 h 5120640"/>
              <a:gd name="connsiteX185" fmla="*/ 2689860 w 3771900"/>
              <a:gd name="connsiteY185" fmla="*/ 4960620 h 5120640"/>
              <a:gd name="connsiteX186" fmla="*/ 2743200 w 3771900"/>
              <a:gd name="connsiteY186" fmla="*/ 4930140 h 5120640"/>
              <a:gd name="connsiteX187" fmla="*/ 2819400 w 3771900"/>
              <a:gd name="connsiteY187" fmla="*/ 4869180 h 5120640"/>
              <a:gd name="connsiteX188" fmla="*/ 2849880 w 3771900"/>
              <a:gd name="connsiteY188" fmla="*/ 4861560 h 5120640"/>
              <a:gd name="connsiteX189" fmla="*/ 2880360 w 3771900"/>
              <a:gd name="connsiteY189" fmla="*/ 4838700 h 5120640"/>
              <a:gd name="connsiteX190" fmla="*/ 2910840 w 3771900"/>
              <a:gd name="connsiteY190" fmla="*/ 4823460 h 5120640"/>
              <a:gd name="connsiteX191" fmla="*/ 2933700 w 3771900"/>
              <a:gd name="connsiteY191" fmla="*/ 4800600 h 5120640"/>
              <a:gd name="connsiteX192" fmla="*/ 2956560 w 3771900"/>
              <a:gd name="connsiteY192" fmla="*/ 4792980 h 5120640"/>
              <a:gd name="connsiteX193" fmla="*/ 2994660 w 3771900"/>
              <a:gd name="connsiteY193" fmla="*/ 4777740 h 5120640"/>
              <a:gd name="connsiteX194" fmla="*/ 3048000 w 3771900"/>
              <a:gd name="connsiteY194" fmla="*/ 4739640 h 5120640"/>
              <a:gd name="connsiteX195" fmla="*/ 3063240 w 3771900"/>
              <a:gd name="connsiteY195" fmla="*/ 4716780 h 5120640"/>
              <a:gd name="connsiteX196" fmla="*/ 3108960 w 3771900"/>
              <a:gd name="connsiteY196" fmla="*/ 4686300 h 5120640"/>
              <a:gd name="connsiteX197" fmla="*/ 3154680 w 3771900"/>
              <a:gd name="connsiteY197" fmla="*/ 4663440 h 5120640"/>
              <a:gd name="connsiteX198" fmla="*/ 3208020 w 3771900"/>
              <a:gd name="connsiteY198" fmla="*/ 4625340 h 5120640"/>
              <a:gd name="connsiteX199" fmla="*/ 3230880 w 3771900"/>
              <a:gd name="connsiteY199" fmla="*/ 4594860 h 5120640"/>
              <a:gd name="connsiteX200" fmla="*/ 3307080 w 3771900"/>
              <a:gd name="connsiteY200" fmla="*/ 4526280 h 5120640"/>
              <a:gd name="connsiteX201" fmla="*/ 3322320 w 3771900"/>
              <a:gd name="connsiteY201" fmla="*/ 4495800 h 5120640"/>
              <a:gd name="connsiteX202" fmla="*/ 3337560 w 3771900"/>
              <a:gd name="connsiteY202" fmla="*/ 4472940 h 5120640"/>
              <a:gd name="connsiteX203" fmla="*/ 3352800 w 3771900"/>
              <a:gd name="connsiteY203" fmla="*/ 4427220 h 5120640"/>
              <a:gd name="connsiteX204" fmla="*/ 3360420 w 3771900"/>
              <a:gd name="connsiteY204" fmla="*/ 4404360 h 5120640"/>
              <a:gd name="connsiteX205" fmla="*/ 3383280 w 3771900"/>
              <a:gd name="connsiteY205" fmla="*/ 4381500 h 5120640"/>
              <a:gd name="connsiteX206" fmla="*/ 3406140 w 3771900"/>
              <a:gd name="connsiteY206" fmla="*/ 4320540 h 5120640"/>
              <a:gd name="connsiteX207" fmla="*/ 3421380 w 3771900"/>
              <a:gd name="connsiteY207" fmla="*/ 4297680 h 5120640"/>
              <a:gd name="connsiteX208" fmla="*/ 3436620 w 3771900"/>
              <a:gd name="connsiteY208" fmla="*/ 4251960 h 5120640"/>
              <a:gd name="connsiteX209" fmla="*/ 3451860 w 3771900"/>
              <a:gd name="connsiteY209" fmla="*/ 4191000 h 5120640"/>
              <a:gd name="connsiteX210" fmla="*/ 3467100 w 3771900"/>
              <a:gd name="connsiteY210" fmla="*/ 4160520 h 5120640"/>
              <a:gd name="connsiteX211" fmla="*/ 3474720 w 3771900"/>
              <a:gd name="connsiteY211" fmla="*/ 4122420 h 5120640"/>
              <a:gd name="connsiteX212" fmla="*/ 3482340 w 3771900"/>
              <a:gd name="connsiteY212" fmla="*/ 4099560 h 5120640"/>
              <a:gd name="connsiteX213" fmla="*/ 3489960 w 3771900"/>
              <a:gd name="connsiteY213" fmla="*/ 4046220 h 5120640"/>
              <a:gd name="connsiteX214" fmla="*/ 3497580 w 3771900"/>
              <a:gd name="connsiteY214" fmla="*/ 4023360 h 5120640"/>
              <a:gd name="connsiteX215" fmla="*/ 3505200 w 3771900"/>
              <a:gd name="connsiteY215" fmla="*/ 3992880 h 5120640"/>
              <a:gd name="connsiteX216" fmla="*/ 3512820 w 3771900"/>
              <a:gd name="connsiteY216" fmla="*/ 3924300 h 5120640"/>
              <a:gd name="connsiteX217" fmla="*/ 3520440 w 3771900"/>
              <a:gd name="connsiteY217" fmla="*/ 3870960 h 5120640"/>
              <a:gd name="connsiteX218" fmla="*/ 3535680 w 3771900"/>
              <a:gd name="connsiteY218" fmla="*/ 3733800 h 5120640"/>
              <a:gd name="connsiteX219" fmla="*/ 3543300 w 3771900"/>
              <a:gd name="connsiteY219" fmla="*/ 3642360 h 5120640"/>
              <a:gd name="connsiteX220" fmla="*/ 3550920 w 3771900"/>
              <a:gd name="connsiteY220" fmla="*/ 3589020 h 5120640"/>
              <a:gd name="connsiteX221" fmla="*/ 3558540 w 3771900"/>
              <a:gd name="connsiteY221" fmla="*/ 3505200 h 5120640"/>
              <a:gd name="connsiteX222" fmla="*/ 3550920 w 3771900"/>
              <a:gd name="connsiteY222" fmla="*/ 3261360 h 5120640"/>
              <a:gd name="connsiteX223" fmla="*/ 3535680 w 3771900"/>
              <a:gd name="connsiteY223" fmla="*/ 3200400 h 5120640"/>
              <a:gd name="connsiteX224" fmla="*/ 3528060 w 3771900"/>
              <a:gd name="connsiteY224" fmla="*/ 3154680 h 5120640"/>
              <a:gd name="connsiteX225" fmla="*/ 3497580 w 3771900"/>
              <a:gd name="connsiteY225" fmla="*/ 3009900 h 5120640"/>
              <a:gd name="connsiteX226" fmla="*/ 3413760 w 3771900"/>
              <a:gd name="connsiteY226" fmla="*/ 2956560 h 5120640"/>
              <a:gd name="connsiteX227" fmla="*/ 3375660 w 3771900"/>
              <a:gd name="connsiteY227" fmla="*/ 2948940 h 5120640"/>
              <a:gd name="connsiteX228" fmla="*/ 3352800 w 3771900"/>
              <a:gd name="connsiteY228" fmla="*/ 2941320 h 5120640"/>
              <a:gd name="connsiteX229" fmla="*/ 3291840 w 3771900"/>
              <a:gd name="connsiteY229" fmla="*/ 2926080 h 5120640"/>
              <a:gd name="connsiteX230" fmla="*/ 3238500 w 3771900"/>
              <a:gd name="connsiteY230" fmla="*/ 2910840 h 5120640"/>
              <a:gd name="connsiteX231" fmla="*/ 3169920 w 3771900"/>
              <a:gd name="connsiteY231" fmla="*/ 2903220 h 5120640"/>
              <a:gd name="connsiteX232" fmla="*/ 3070860 w 3771900"/>
              <a:gd name="connsiteY232" fmla="*/ 2880360 h 5120640"/>
              <a:gd name="connsiteX233" fmla="*/ 2987040 w 3771900"/>
              <a:gd name="connsiteY233" fmla="*/ 2865120 h 5120640"/>
              <a:gd name="connsiteX234" fmla="*/ 2948940 w 3771900"/>
              <a:gd name="connsiteY234" fmla="*/ 2857500 h 5120640"/>
              <a:gd name="connsiteX235" fmla="*/ 2857500 w 3771900"/>
              <a:gd name="connsiteY235" fmla="*/ 2842260 h 5120640"/>
              <a:gd name="connsiteX236" fmla="*/ 2537460 w 3771900"/>
              <a:gd name="connsiteY236" fmla="*/ 2849880 h 5120640"/>
              <a:gd name="connsiteX237" fmla="*/ 2415540 w 3771900"/>
              <a:gd name="connsiteY237" fmla="*/ 2834640 h 5120640"/>
              <a:gd name="connsiteX238" fmla="*/ 2316480 w 3771900"/>
              <a:gd name="connsiteY238" fmla="*/ 2827020 h 5120640"/>
              <a:gd name="connsiteX239" fmla="*/ 2240280 w 3771900"/>
              <a:gd name="connsiteY239" fmla="*/ 2804160 h 5120640"/>
              <a:gd name="connsiteX240" fmla="*/ 2179320 w 3771900"/>
              <a:gd name="connsiteY240" fmla="*/ 2773680 h 5120640"/>
              <a:gd name="connsiteX241" fmla="*/ 2125980 w 3771900"/>
              <a:gd name="connsiteY241" fmla="*/ 2743200 h 5120640"/>
              <a:gd name="connsiteX242" fmla="*/ 2103120 w 3771900"/>
              <a:gd name="connsiteY242" fmla="*/ 2712720 h 5120640"/>
              <a:gd name="connsiteX243" fmla="*/ 2080260 w 3771900"/>
              <a:gd name="connsiteY243" fmla="*/ 2689860 h 5120640"/>
              <a:gd name="connsiteX244" fmla="*/ 2072640 w 3771900"/>
              <a:gd name="connsiteY244" fmla="*/ 2667000 h 5120640"/>
              <a:gd name="connsiteX245" fmla="*/ 2042160 w 3771900"/>
              <a:gd name="connsiteY245" fmla="*/ 2613660 h 5120640"/>
              <a:gd name="connsiteX246" fmla="*/ 2034540 w 3771900"/>
              <a:gd name="connsiteY246" fmla="*/ 2583180 h 5120640"/>
              <a:gd name="connsiteX247" fmla="*/ 2011680 w 3771900"/>
              <a:gd name="connsiteY247" fmla="*/ 2522220 h 5120640"/>
              <a:gd name="connsiteX248" fmla="*/ 1996440 w 3771900"/>
              <a:gd name="connsiteY248" fmla="*/ 2407920 h 5120640"/>
              <a:gd name="connsiteX249" fmla="*/ 1988820 w 3771900"/>
              <a:gd name="connsiteY249" fmla="*/ 2316480 h 5120640"/>
              <a:gd name="connsiteX250" fmla="*/ 1981200 w 3771900"/>
              <a:gd name="connsiteY250" fmla="*/ 2255520 h 5120640"/>
              <a:gd name="connsiteX251" fmla="*/ 2004060 w 3771900"/>
              <a:gd name="connsiteY251" fmla="*/ 1950720 h 5120640"/>
              <a:gd name="connsiteX252" fmla="*/ 2034540 w 3771900"/>
              <a:gd name="connsiteY252" fmla="*/ 1866900 h 5120640"/>
              <a:gd name="connsiteX253" fmla="*/ 2049780 w 3771900"/>
              <a:gd name="connsiteY253" fmla="*/ 1844040 h 5120640"/>
              <a:gd name="connsiteX254" fmla="*/ 2057400 w 3771900"/>
              <a:gd name="connsiteY254" fmla="*/ 1821180 h 5120640"/>
              <a:gd name="connsiteX255" fmla="*/ 2087880 w 3771900"/>
              <a:gd name="connsiteY255" fmla="*/ 1767840 h 5120640"/>
              <a:gd name="connsiteX256" fmla="*/ 2133600 w 3771900"/>
              <a:gd name="connsiteY256" fmla="*/ 1729740 h 5120640"/>
              <a:gd name="connsiteX257" fmla="*/ 2186940 w 3771900"/>
              <a:gd name="connsiteY257" fmla="*/ 1691640 h 5120640"/>
              <a:gd name="connsiteX258" fmla="*/ 2209800 w 3771900"/>
              <a:gd name="connsiteY258" fmla="*/ 1684020 h 5120640"/>
              <a:gd name="connsiteX259" fmla="*/ 2263140 w 3771900"/>
              <a:gd name="connsiteY259" fmla="*/ 1661160 h 5120640"/>
              <a:gd name="connsiteX260" fmla="*/ 2301240 w 3771900"/>
              <a:gd name="connsiteY260" fmla="*/ 1645920 h 5120640"/>
              <a:gd name="connsiteX261" fmla="*/ 2324100 w 3771900"/>
              <a:gd name="connsiteY261" fmla="*/ 1638300 h 5120640"/>
              <a:gd name="connsiteX262" fmla="*/ 2362200 w 3771900"/>
              <a:gd name="connsiteY262" fmla="*/ 1623060 h 5120640"/>
              <a:gd name="connsiteX263" fmla="*/ 2407920 w 3771900"/>
              <a:gd name="connsiteY263" fmla="*/ 1615440 h 5120640"/>
              <a:gd name="connsiteX264" fmla="*/ 2438400 w 3771900"/>
              <a:gd name="connsiteY264" fmla="*/ 1607820 h 5120640"/>
              <a:gd name="connsiteX265" fmla="*/ 2484120 w 3771900"/>
              <a:gd name="connsiteY265" fmla="*/ 1600200 h 5120640"/>
              <a:gd name="connsiteX266" fmla="*/ 2552700 w 3771900"/>
              <a:gd name="connsiteY266" fmla="*/ 1584960 h 5120640"/>
              <a:gd name="connsiteX267" fmla="*/ 2621280 w 3771900"/>
              <a:gd name="connsiteY267" fmla="*/ 1577340 h 5120640"/>
              <a:gd name="connsiteX268" fmla="*/ 3185160 w 3771900"/>
              <a:gd name="connsiteY268" fmla="*/ 1562100 h 5120640"/>
              <a:gd name="connsiteX269" fmla="*/ 3238500 w 3771900"/>
              <a:gd name="connsiteY269" fmla="*/ 1554480 h 5120640"/>
              <a:gd name="connsiteX270" fmla="*/ 3291840 w 3771900"/>
              <a:gd name="connsiteY270" fmla="*/ 1539240 h 5120640"/>
              <a:gd name="connsiteX271" fmla="*/ 3329940 w 3771900"/>
              <a:gd name="connsiteY271" fmla="*/ 1531620 h 5120640"/>
              <a:gd name="connsiteX272" fmla="*/ 3375660 w 3771900"/>
              <a:gd name="connsiteY272" fmla="*/ 1516380 h 5120640"/>
              <a:gd name="connsiteX273" fmla="*/ 3398520 w 3771900"/>
              <a:gd name="connsiteY273" fmla="*/ 1508760 h 5120640"/>
              <a:gd name="connsiteX274" fmla="*/ 3421380 w 3771900"/>
              <a:gd name="connsiteY274" fmla="*/ 1501140 h 5120640"/>
              <a:gd name="connsiteX275" fmla="*/ 3467100 w 3771900"/>
              <a:gd name="connsiteY275" fmla="*/ 1470660 h 5120640"/>
              <a:gd name="connsiteX276" fmla="*/ 3489960 w 3771900"/>
              <a:gd name="connsiteY276" fmla="*/ 1455420 h 5120640"/>
              <a:gd name="connsiteX277" fmla="*/ 3497580 w 3771900"/>
              <a:gd name="connsiteY277" fmla="*/ 1432560 h 5120640"/>
              <a:gd name="connsiteX278" fmla="*/ 3512820 w 3771900"/>
              <a:gd name="connsiteY278" fmla="*/ 1409700 h 5120640"/>
              <a:gd name="connsiteX279" fmla="*/ 3505200 w 3771900"/>
              <a:gd name="connsiteY279" fmla="*/ 13944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3771900" h="5120640">
                <a:moveTo>
                  <a:pt x="3505200" y="1394460"/>
                </a:moveTo>
                <a:cubicBezTo>
                  <a:pt x="3500120" y="1383030"/>
                  <a:pt x="3510588" y="1407032"/>
                  <a:pt x="3482340" y="1341120"/>
                </a:cubicBezTo>
                <a:cubicBezTo>
                  <a:pt x="3473553" y="1320618"/>
                  <a:pt x="3471573" y="1302523"/>
                  <a:pt x="3467100" y="1280160"/>
                </a:cubicBezTo>
                <a:cubicBezTo>
                  <a:pt x="3468571" y="1256630"/>
                  <a:pt x="3466594" y="1169750"/>
                  <a:pt x="3482340" y="1127760"/>
                </a:cubicBezTo>
                <a:cubicBezTo>
                  <a:pt x="3486328" y="1117124"/>
                  <a:pt x="3493361" y="1107827"/>
                  <a:pt x="3497580" y="1097280"/>
                </a:cubicBezTo>
                <a:cubicBezTo>
                  <a:pt x="3503546" y="1082365"/>
                  <a:pt x="3503909" y="1064926"/>
                  <a:pt x="3512820" y="1051560"/>
                </a:cubicBezTo>
                <a:cubicBezTo>
                  <a:pt x="3517900" y="1043940"/>
                  <a:pt x="3523516" y="1036651"/>
                  <a:pt x="3528060" y="1028700"/>
                </a:cubicBezTo>
                <a:cubicBezTo>
                  <a:pt x="3533696" y="1018837"/>
                  <a:pt x="3537280" y="1007853"/>
                  <a:pt x="3543300" y="998220"/>
                </a:cubicBezTo>
                <a:cubicBezTo>
                  <a:pt x="3608573" y="893783"/>
                  <a:pt x="3526678" y="1032159"/>
                  <a:pt x="3589020" y="944880"/>
                </a:cubicBezTo>
                <a:cubicBezTo>
                  <a:pt x="3626285" y="892709"/>
                  <a:pt x="3583504" y="934735"/>
                  <a:pt x="3619500" y="891540"/>
                </a:cubicBezTo>
                <a:cubicBezTo>
                  <a:pt x="3626399" y="883261"/>
                  <a:pt x="3635461" y="876959"/>
                  <a:pt x="3642360" y="868680"/>
                </a:cubicBezTo>
                <a:cubicBezTo>
                  <a:pt x="3648223" y="861645"/>
                  <a:pt x="3652105" y="853146"/>
                  <a:pt x="3657600" y="845820"/>
                </a:cubicBezTo>
                <a:cubicBezTo>
                  <a:pt x="3667358" y="832809"/>
                  <a:pt x="3677920" y="820420"/>
                  <a:pt x="3688080" y="807720"/>
                </a:cubicBezTo>
                <a:cubicBezTo>
                  <a:pt x="3712608" y="734135"/>
                  <a:pt x="3673276" y="848541"/>
                  <a:pt x="3710940" y="754380"/>
                </a:cubicBezTo>
                <a:cubicBezTo>
                  <a:pt x="3716906" y="739465"/>
                  <a:pt x="3721100" y="723900"/>
                  <a:pt x="3726180" y="708660"/>
                </a:cubicBezTo>
                <a:cubicBezTo>
                  <a:pt x="3728720" y="701040"/>
                  <a:pt x="3731852" y="693592"/>
                  <a:pt x="3733800" y="685800"/>
                </a:cubicBezTo>
                <a:cubicBezTo>
                  <a:pt x="3738880" y="665480"/>
                  <a:pt x="3742416" y="644711"/>
                  <a:pt x="3749040" y="624840"/>
                </a:cubicBezTo>
                <a:cubicBezTo>
                  <a:pt x="3751580" y="617220"/>
                  <a:pt x="3754854" y="609806"/>
                  <a:pt x="3756660" y="601980"/>
                </a:cubicBezTo>
                <a:cubicBezTo>
                  <a:pt x="3762485" y="576740"/>
                  <a:pt x="3771900" y="525780"/>
                  <a:pt x="3771900" y="525780"/>
                </a:cubicBezTo>
                <a:cubicBezTo>
                  <a:pt x="3769360" y="447040"/>
                  <a:pt x="3768774" y="368213"/>
                  <a:pt x="3764280" y="289560"/>
                </a:cubicBezTo>
                <a:cubicBezTo>
                  <a:pt x="3763683" y="279104"/>
                  <a:pt x="3761344" y="268447"/>
                  <a:pt x="3756660" y="259080"/>
                </a:cubicBezTo>
                <a:cubicBezTo>
                  <a:pt x="3750980" y="247721"/>
                  <a:pt x="3741182" y="238934"/>
                  <a:pt x="3733800" y="228600"/>
                </a:cubicBezTo>
                <a:cubicBezTo>
                  <a:pt x="3728477" y="221148"/>
                  <a:pt x="3723104" y="213691"/>
                  <a:pt x="3718560" y="205740"/>
                </a:cubicBezTo>
                <a:cubicBezTo>
                  <a:pt x="3712924" y="195877"/>
                  <a:pt x="3711352" y="183292"/>
                  <a:pt x="3703320" y="175260"/>
                </a:cubicBezTo>
                <a:cubicBezTo>
                  <a:pt x="3685359" y="157299"/>
                  <a:pt x="3662680" y="144780"/>
                  <a:pt x="3642360" y="129540"/>
                </a:cubicBezTo>
                <a:cubicBezTo>
                  <a:pt x="3638266" y="126470"/>
                  <a:pt x="3598136" y="95492"/>
                  <a:pt x="3589020" y="91440"/>
                </a:cubicBezTo>
                <a:cubicBezTo>
                  <a:pt x="3574340" y="84916"/>
                  <a:pt x="3558540" y="81280"/>
                  <a:pt x="3543300" y="76200"/>
                </a:cubicBezTo>
                <a:cubicBezTo>
                  <a:pt x="3510505" y="65268"/>
                  <a:pt x="3528232" y="70528"/>
                  <a:pt x="3489960" y="60960"/>
                </a:cubicBezTo>
                <a:cubicBezTo>
                  <a:pt x="3453974" y="36969"/>
                  <a:pt x="3479404" y="49732"/>
                  <a:pt x="3429000" y="38100"/>
                </a:cubicBezTo>
                <a:cubicBezTo>
                  <a:pt x="3382626" y="27398"/>
                  <a:pt x="3366885" y="20192"/>
                  <a:pt x="3322320" y="15240"/>
                </a:cubicBezTo>
                <a:cubicBezTo>
                  <a:pt x="3291921" y="11862"/>
                  <a:pt x="3261314" y="10663"/>
                  <a:pt x="3230880" y="7620"/>
                </a:cubicBezTo>
                <a:cubicBezTo>
                  <a:pt x="3210503" y="5582"/>
                  <a:pt x="3190240" y="2540"/>
                  <a:pt x="3169920" y="0"/>
                </a:cubicBezTo>
                <a:lnTo>
                  <a:pt x="3017520" y="7620"/>
                </a:lnTo>
                <a:cubicBezTo>
                  <a:pt x="2994574" y="9202"/>
                  <a:pt x="2971710" y="11987"/>
                  <a:pt x="2948940" y="15240"/>
                </a:cubicBezTo>
                <a:cubicBezTo>
                  <a:pt x="2936119" y="17072"/>
                  <a:pt x="2923753" y="21867"/>
                  <a:pt x="2910840" y="22860"/>
                </a:cubicBezTo>
                <a:cubicBezTo>
                  <a:pt x="2857597" y="26956"/>
                  <a:pt x="2804160" y="27940"/>
                  <a:pt x="2750820" y="30480"/>
                </a:cubicBezTo>
                <a:cubicBezTo>
                  <a:pt x="2716186" y="39138"/>
                  <a:pt x="2678728" y="49017"/>
                  <a:pt x="2644140" y="53340"/>
                </a:cubicBezTo>
                <a:cubicBezTo>
                  <a:pt x="2623820" y="55880"/>
                  <a:pt x="2603380" y="57593"/>
                  <a:pt x="2583180" y="60960"/>
                </a:cubicBezTo>
                <a:cubicBezTo>
                  <a:pt x="2559032" y="64985"/>
                  <a:pt x="2536821" y="73719"/>
                  <a:pt x="2514600" y="83820"/>
                </a:cubicBezTo>
                <a:cubicBezTo>
                  <a:pt x="2499088" y="90871"/>
                  <a:pt x="2484608" y="100127"/>
                  <a:pt x="2468880" y="106680"/>
                </a:cubicBezTo>
                <a:cubicBezTo>
                  <a:pt x="2406685" y="132595"/>
                  <a:pt x="2440754" y="113711"/>
                  <a:pt x="2377440" y="129540"/>
                </a:cubicBezTo>
                <a:cubicBezTo>
                  <a:pt x="2361855" y="133436"/>
                  <a:pt x="2347305" y="140884"/>
                  <a:pt x="2331720" y="144780"/>
                </a:cubicBezTo>
                <a:cubicBezTo>
                  <a:pt x="2321560" y="147320"/>
                  <a:pt x="2311046" y="148723"/>
                  <a:pt x="2301240" y="152400"/>
                </a:cubicBezTo>
                <a:cubicBezTo>
                  <a:pt x="2290604" y="156388"/>
                  <a:pt x="2281201" y="163165"/>
                  <a:pt x="2270760" y="167640"/>
                </a:cubicBezTo>
                <a:cubicBezTo>
                  <a:pt x="2224595" y="187425"/>
                  <a:pt x="2272946" y="158927"/>
                  <a:pt x="2209800" y="190500"/>
                </a:cubicBezTo>
                <a:cubicBezTo>
                  <a:pt x="2111732" y="239534"/>
                  <a:pt x="2276692" y="167543"/>
                  <a:pt x="2156460" y="220980"/>
                </a:cubicBezTo>
                <a:cubicBezTo>
                  <a:pt x="2143961" y="226535"/>
                  <a:pt x="2130594" y="230103"/>
                  <a:pt x="2118360" y="236220"/>
                </a:cubicBezTo>
                <a:cubicBezTo>
                  <a:pt x="2110169" y="240316"/>
                  <a:pt x="2104075" y="248244"/>
                  <a:pt x="2095500" y="251460"/>
                </a:cubicBezTo>
                <a:cubicBezTo>
                  <a:pt x="2083373" y="256008"/>
                  <a:pt x="2070100" y="256540"/>
                  <a:pt x="2057400" y="259080"/>
                </a:cubicBezTo>
                <a:cubicBezTo>
                  <a:pt x="2016579" y="299901"/>
                  <a:pt x="2043161" y="275474"/>
                  <a:pt x="1973580" y="327660"/>
                </a:cubicBezTo>
                <a:cubicBezTo>
                  <a:pt x="1922850" y="365708"/>
                  <a:pt x="1963788" y="336637"/>
                  <a:pt x="1905000" y="373380"/>
                </a:cubicBezTo>
                <a:cubicBezTo>
                  <a:pt x="1871236" y="394482"/>
                  <a:pt x="1894530" y="384490"/>
                  <a:pt x="1859280" y="396240"/>
                </a:cubicBezTo>
                <a:cubicBezTo>
                  <a:pt x="1745131" y="481852"/>
                  <a:pt x="1901461" y="362359"/>
                  <a:pt x="1805940" y="441960"/>
                </a:cubicBezTo>
                <a:cubicBezTo>
                  <a:pt x="1798905" y="447823"/>
                  <a:pt x="1790406" y="451705"/>
                  <a:pt x="1783080" y="457200"/>
                </a:cubicBezTo>
                <a:cubicBezTo>
                  <a:pt x="1759912" y="474576"/>
                  <a:pt x="1738597" y="494476"/>
                  <a:pt x="1714500" y="510540"/>
                </a:cubicBezTo>
                <a:cubicBezTo>
                  <a:pt x="1675122" y="536792"/>
                  <a:pt x="1686163" y="528821"/>
                  <a:pt x="1630680" y="571500"/>
                </a:cubicBezTo>
                <a:cubicBezTo>
                  <a:pt x="1617789" y="581416"/>
                  <a:pt x="1605418" y="591995"/>
                  <a:pt x="1592580" y="601980"/>
                </a:cubicBezTo>
                <a:cubicBezTo>
                  <a:pt x="1582555" y="609777"/>
                  <a:pt x="1572667" y="617795"/>
                  <a:pt x="1562100" y="624840"/>
                </a:cubicBezTo>
                <a:cubicBezTo>
                  <a:pt x="1554480" y="629920"/>
                  <a:pt x="1546085" y="633996"/>
                  <a:pt x="1539240" y="640080"/>
                </a:cubicBezTo>
                <a:cubicBezTo>
                  <a:pt x="1523131" y="654399"/>
                  <a:pt x="1508760" y="670560"/>
                  <a:pt x="1493520" y="685800"/>
                </a:cubicBezTo>
                <a:lnTo>
                  <a:pt x="1470660" y="708660"/>
                </a:lnTo>
                <a:cubicBezTo>
                  <a:pt x="1463040" y="716280"/>
                  <a:pt x="1453778" y="722554"/>
                  <a:pt x="1447800" y="731520"/>
                </a:cubicBezTo>
                <a:cubicBezTo>
                  <a:pt x="1442720" y="739140"/>
                  <a:pt x="1436656" y="746189"/>
                  <a:pt x="1432560" y="754380"/>
                </a:cubicBezTo>
                <a:cubicBezTo>
                  <a:pt x="1428968" y="761564"/>
                  <a:pt x="1429395" y="770557"/>
                  <a:pt x="1424940" y="777240"/>
                </a:cubicBezTo>
                <a:cubicBezTo>
                  <a:pt x="1418962" y="786206"/>
                  <a:pt x="1409700" y="792480"/>
                  <a:pt x="1402080" y="800100"/>
                </a:cubicBezTo>
                <a:cubicBezTo>
                  <a:pt x="1376602" y="876533"/>
                  <a:pt x="1424504" y="736419"/>
                  <a:pt x="1371600" y="868680"/>
                </a:cubicBezTo>
                <a:cubicBezTo>
                  <a:pt x="1367711" y="878404"/>
                  <a:pt x="1367869" y="889436"/>
                  <a:pt x="1363980" y="899160"/>
                </a:cubicBezTo>
                <a:cubicBezTo>
                  <a:pt x="1357652" y="914980"/>
                  <a:pt x="1348171" y="929368"/>
                  <a:pt x="1341120" y="944880"/>
                </a:cubicBezTo>
                <a:cubicBezTo>
                  <a:pt x="1335460" y="957332"/>
                  <a:pt x="1333467" y="971599"/>
                  <a:pt x="1325880" y="982980"/>
                </a:cubicBezTo>
                <a:cubicBezTo>
                  <a:pt x="1317910" y="994935"/>
                  <a:pt x="1305560" y="1003300"/>
                  <a:pt x="1295400" y="1013460"/>
                </a:cubicBezTo>
                <a:cubicBezTo>
                  <a:pt x="1281853" y="1054100"/>
                  <a:pt x="1274789" y="1082476"/>
                  <a:pt x="1249680" y="1120140"/>
                </a:cubicBezTo>
                <a:cubicBezTo>
                  <a:pt x="1244600" y="1127760"/>
                  <a:pt x="1238536" y="1134809"/>
                  <a:pt x="1234440" y="1143000"/>
                </a:cubicBezTo>
                <a:cubicBezTo>
                  <a:pt x="1230848" y="1150184"/>
                  <a:pt x="1229640" y="1158339"/>
                  <a:pt x="1226820" y="1165860"/>
                </a:cubicBezTo>
                <a:cubicBezTo>
                  <a:pt x="1222017" y="1178667"/>
                  <a:pt x="1215905" y="1190984"/>
                  <a:pt x="1211580" y="1203960"/>
                </a:cubicBezTo>
                <a:cubicBezTo>
                  <a:pt x="1208268" y="1213895"/>
                  <a:pt x="1207272" y="1224505"/>
                  <a:pt x="1203960" y="1234440"/>
                </a:cubicBezTo>
                <a:cubicBezTo>
                  <a:pt x="1199635" y="1247416"/>
                  <a:pt x="1194275" y="1260041"/>
                  <a:pt x="1188720" y="1272540"/>
                </a:cubicBezTo>
                <a:cubicBezTo>
                  <a:pt x="1184107" y="1282920"/>
                  <a:pt x="1177072" y="1292244"/>
                  <a:pt x="1173480" y="1303020"/>
                </a:cubicBezTo>
                <a:cubicBezTo>
                  <a:pt x="1166856" y="1322891"/>
                  <a:pt x="1164864" y="1344109"/>
                  <a:pt x="1158240" y="1363980"/>
                </a:cubicBezTo>
                <a:cubicBezTo>
                  <a:pt x="1155700" y="1371600"/>
                  <a:pt x="1154212" y="1379656"/>
                  <a:pt x="1150620" y="1386840"/>
                </a:cubicBezTo>
                <a:cubicBezTo>
                  <a:pt x="1146524" y="1395031"/>
                  <a:pt x="1139099" y="1401331"/>
                  <a:pt x="1135380" y="1409700"/>
                </a:cubicBezTo>
                <a:cubicBezTo>
                  <a:pt x="1128856" y="1424380"/>
                  <a:pt x="1129051" y="1442054"/>
                  <a:pt x="1120140" y="1455420"/>
                </a:cubicBezTo>
                <a:cubicBezTo>
                  <a:pt x="1115060" y="1463040"/>
                  <a:pt x="1108996" y="1470089"/>
                  <a:pt x="1104900" y="1478280"/>
                </a:cubicBezTo>
                <a:cubicBezTo>
                  <a:pt x="1067618" y="1552845"/>
                  <a:pt x="1109728" y="1486278"/>
                  <a:pt x="1074420" y="1539240"/>
                </a:cubicBezTo>
                <a:cubicBezTo>
                  <a:pt x="1058561" y="1602675"/>
                  <a:pt x="1077872" y="1539957"/>
                  <a:pt x="1051560" y="1592580"/>
                </a:cubicBezTo>
                <a:cubicBezTo>
                  <a:pt x="1047968" y="1599764"/>
                  <a:pt x="1047104" y="1608057"/>
                  <a:pt x="1043940" y="1615440"/>
                </a:cubicBezTo>
                <a:cubicBezTo>
                  <a:pt x="1039465" y="1625881"/>
                  <a:pt x="1033175" y="1635479"/>
                  <a:pt x="1028700" y="1645920"/>
                </a:cubicBezTo>
                <a:cubicBezTo>
                  <a:pt x="1025536" y="1653303"/>
                  <a:pt x="1024981" y="1661759"/>
                  <a:pt x="1021080" y="1668780"/>
                </a:cubicBezTo>
                <a:cubicBezTo>
                  <a:pt x="1012185" y="1684791"/>
                  <a:pt x="996392" y="1697124"/>
                  <a:pt x="990600" y="1714500"/>
                </a:cubicBezTo>
                <a:cubicBezTo>
                  <a:pt x="977931" y="1752508"/>
                  <a:pt x="972675" y="1771868"/>
                  <a:pt x="944880" y="1813560"/>
                </a:cubicBezTo>
                <a:cubicBezTo>
                  <a:pt x="939800" y="1821180"/>
                  <a:pt x="933982" y="1828357"/>
                  <a:pt x="929640" y="1836420"/>
                </a:cubicBezTo>
                <a:cubicBezTo>
                  <a:pt x="873920" y="1939899"/>
                  <a:pt x="913919" y="1882782"/>
                  <a:pt x="868680" y="1943100"/>
                </a:cubicBezTo>
                <a:cubicBezTo>
                  <a:pt x="855448" y="2009258"/>
                  <a:pt x="873129" y="1957488"/>
                  <a:pt x="838200" y="2004060"/>
                </a:cubicBezTo>
                <a:cubicBezTo>
                  <a:pt x="829314" y="2015908"/>
                  <a:pt x="823555" y="2029837"/>
                  <a:pt x="815340" y="2042160"/>
                </a:cubicBezTo>
                <a:cubicBezTo>
                  <a:pt x="808295" y="2052727"/>
                  <a:pt x="799862" y="2062306"/>
                  <a:pt x="792480" y="2072640"/>
                </a:cubicBezTo>
                <a:cubicBezTo>
                  <a:pt x="787157" y="2080092"/>
                  <a:pt x="783103" y="2088465"/>
                  <a:pt x="777240" y="2095500"/>
                </a:cubicBezTo>
                <a:cubicBezTo>
                  <a:pt x="770341" y="2103779"/>
                  <a:pt x="761393" y="2110178"/>
                  <a:pt x="754380" y="2118360"/>
                </a:cubicBezTo>
                <a:cubicBezTo>
                  <a:pt x="685759" y="2198418"/>
                  <a:pt x="772034" y="2101265"/>
                  <a:pt x="716280" y="2179320"/>
                </a:cubicBezTo>
                <a:cubicBezTo>
                  <a:pt x="710016" y="2188089"/>
                  <a:pt x="699684" y="2193411"/>
                  <a:pt x="693420" y="2202180"/>
                </a:cubicBezTo>
                <a:cubicBezTo>
                  <a:pt x="656155" y="2254351"/>
                  <a:pt x="698936" y="2212325"/>
                  <a:pt x="662940" y="2255520"/>
                </a:cubicBezTo>
                <a:cubicBezTo>
                  <a:pt x="656041" y="2263799"/>
                  <a:pt x="646696" y="2269874"/>
                  <a:pt x="640080" y="2278380"/>
                </a:cubicBezTo>
                <a:cubicBezTo>
                  <a:pt x="628835" y="2292838"/>
                  <a:pt x="621042" y="2309797"/>
                  <a:pt x="609600" y="2324100"/>
                </a:cubicBezTo>
                <a:cubicBezTo>
                  <a:pt x="599440" y="2336800"/>
                  <a:pt x="588878" y="2349189"/>
                  <a:pt x="579120" y="2362200"/>
                </a:cubicBezTo>
                <a:cubicBezTo>
                  <a:pt x="573625" y="2369526"/>
                  <a:pt x="569840" y="2378107"/>
                  <a:pt x="563880" y="2385060"/>
                </a:cubicBezTo>
                <a:cubicBezTo>
                  <a:pt x="554529" y="2395969"/>
                  <a:pt x="542751" y="2404631"/>
                  <a:pt x="533400" y="2415540"/>
                </a:cubicBezTo>
                <a:cubicBezTo>
                  <a:pt x="527440" y="2422493"/>
                  <a:pt x="524286" y="2431593"/>
                  <a:pt x="518160" y="2438400"/>
                </a:cubicBezTo>
                <a:cubicBezTo>
                  <a:pt x="501339" y="2457090"/>
                  <a:pt x="478768" y="2470818"/>
                  <a:pt x="464820" y="2491740"/>
                </a:cubicBezTo>
                <a:cubicBezTo>
                  <a:pt x="459740" y="2499360"/>
                  <a:pt x="456056" y="2508124"/>
                  <a:pt x="449580" y="2514600"/>
                </a:cubicBezTo>
                <a:cubicBezTo>
                  <a:pt x="440600" y="2523580"/>
                  <a:pt x="428540" y="2528964"/>
                  <a:pt x="419100" y="2537460"/>
                </a:cubicBezTo>
                <a:cubicBezTo>
                  <a:pt x="403080" y="2551878"/>
                  <a:pt x="373380" y="2583180"/>
                  <a:pt x="373380" y="2583180"/>
                </a:cubicBezTo>
                <a:cubicBezTo>
                  <a:pt x="370840" y="2590800"/>
                  <a:pt x="370215" y="2599357"/>
                  <a:pt x="365760" y="2606040"/>
                </a:cubicBezTo>
                <a:cubicBezTo>
                  <a:pt x="339461" y="2645488"/>
                  <a:pt x="332709" y="2613752"/>
                  <a:pt x="312420" y="2674620"/>
                </a:cubicBezTo>
                <a:cubicBezTo>
                  <a:pt x="304783" y="2697531"/>
                  <a:pt x="305973" y="2700645"/>
                  <a:pt x="289560" y="2720340"/>
                </a:cubicBezTo>
                <a:cubicBezTo>
                  <a:pt x="282661" y="2728619"/>
                  <a:pt x="273599" y="2734921"/>
                  <a:pt x="266700" y="2743200"/>
                </a:cubicBezTo>
                <a:cubicBezTo>
                  <a:pt x="234950" y="2781300"/>
                  <a:pt x="270510" y="2753360"/>
                  <a:pt x="228600" y="2781300"/>
                </a:cubicBezTo>
                <a:cubicBezTo>
                  <a:pt x="218440" y="2796540"/>
                  <a:pt x="203912" y="2809644"/>
                  <a:pt x="198120" y="2827020"/>
                </a:cubicBezTo>
                <a:cubicBezTo>
                  <a:pt x="195580" y="2834640"/>
                  <a:pt x="194955" y="2843197"/>
                  <a:pt x="190500" y="2849880"/>
                </a:cubicBezTo>
                <a:cubicBezTo>
                  <a:pt x="184522" y="2858846"/>
                  <a:pt x="175260" y="2865120"/>
                  <a:pt x="167640" y="2872740"/>
                </a:cubicBezTo>
                <a:cubicBezTo>
                  <a:pt x="165100" y="2880360"/>
                  <a:pt x="163921" y="2888579"/>
                  <a:pt x="160020" y="2895600"/>
                </a:cubicBezTo>
                <a:cubicBezTo>
                  <a:pt x="151125" y="2911611"/>
                  <a:pt x="135332" y="2923944"/>
                  <a:pt x="129540" y="2941320"/>
                </a:cubicBezTo>
                <a:cubicBezTo>
                  <a:pt x="127000" y="2948940"/>
                  <a:pt x="125512" y="2956996"/>
                  <a:pt x="121920" y="2964180"/>
                </a:cubicBezTo>
                <a:cubicBezTo>
                  <a:pt x="117824" y="2972371"/>
                  <a:pt x="110399" y="2978671"/>
                  <a:pt x="106680" y="2987040"/>
                </a:cubicBezTo>
                <a:cubicBezTo>
                  <a:pt x="92193" y="3019635"/>
                  <a:pt x="92686" y="3032209"/>
                  <a:pt x="83820" y="3063240"/>
                </a:cubicBezTo>
                <a:cubicBezTo>
                  <a:pt x="73003" y="3101099"/>
                  <a:pt x="76326" y="3073850"/>
                  <a:pt x="68580" y="3124200"/>
                </a:cubicBezTo>
                <a:cubicBezTo>
                  <a:pt x="65466" y="3144440"/>
                  <a:pt x="65251" y="3165136"/>
                  <a:pt x="60960" y="3185160"/>
                </a:cubicBezTo>
                <a:cubicBezTo>
                  <a:pt x="57594" y="3200868"/>
                  <a:pt x="48870" y="3215128"/>
                  <a:pt x="45720" y="3230880"/>
                </a:cubicBezTo>
                <a:cubicBezTo>
                  <a:pt x="43180" y="3243580"/>
                  <a:pt x="41508" y="3256485"/>
                  <a:pt x="38100" y="3268980"/>
                </a:cubicBezTo>
                <a:cubicBezTo>
                  <a:pt x="33873" y="3284478"/>
                  <a:pt x="25501" y="3298854"/>
                  <a:pt x="22860" y="3314700"/>
                </a:cubicBezTo>
                <a:cubicBezTo>
                  <a:pt x="20320" y="3329940"/>
                  <a:pt x="18592" y="3345338"/>
                  <a:pt x="15240" y="3360420"/>
                </a:cubicBezTo>
                <a:cubicBezTo>
                  <a:pt x="13498" y="3368261"/>
                  <a:pt x="9568" y="3375488"/>
                  <a:pt x="7620" y="3383280"/>
                </a:cubicBezTo>
                <a:cubicBezTo>
                  <a:pt x="4479" y="3395845"/>
                  <a:pt x="2540" y="3408680"/>
                  <a:pt x="0" y="3421380"/>
                </a:cubicBezTo>
                <a:cubicBezTo>
                  <a:pt x="2540" y="3563620"/>
                  <a:pt x="3776" y="3705889"/>
                  <a:pt x="7620" y="3848100"/>
                </a:cubicBezTo>
                <a:cubicBezTo>
                  <a:pt x="8857" y="3893874"/>
                  <a:pt x="9317" y="3939854"/>
                  <a:pt x="15240" y="3985260"/>
                </a:cubicBezTo>
                <a:cubicBezTo>
                  <a:pt x="17009" y="3998823"/>
                  <a:pt x="26457" y="4010287"/>
                  <a:pt x="30480" y="4023360"/>
                </a:cubicBezTo>
                <a:cubicBezTo>
                  <a:pt x="36640" y="4043379"/>
                  <a:pt x="34102" y="4066892"/>
                  <a:pt x="45720" y="4084320"/>
                </a:cubicBezTo>
                <a:cubicBezTo>
                  <a:pt x="89396" y="4149834"/>
                  <a:pt x="37032" y="4066944"/>
                  <a:pt x="68580" y="4130040"/>
                </a:cubicBezTo>
                <a:cubicBezTo>
                  <a:pt x="72676" y="4138231"/>
                  <a:pt x="79724" y="4144709"/>
                  <a:pt x="83820" y="4152900"/>
                </a:cubicBezTo>
                <a:cubicBezTo>
                  <a:pt x="87412" y="4160084"/>
                  <a:pt x="89233" y="4168037"/>
                  <a:pt x="91440" y="4175760"/>
                </a:cubicBezTo>
                <a:cubicBezTo>
                  <a:pt x="94317" y="4185830"/>
                  <a:pt x="94376" y="4196873"/>
                  <a:pt x="99060" y="4206240"/>
                </a:cubicBezTo>
                <a:cubicBezTo>
                  <a:pt x="107251" y="4222623"/>
                  <a:pt x="119380" y="4236720"/>
                  <a:pt x="129540" y="4251960"/>
                </a:cubicBezTo>
                <a:cubicBezTo>
                  <a:pt x="134620" y="4259580"/>
                  <a:pt x="140684" y="4266629"/>
                  <a:pt x="144780" y="4274820"/>
                </a:cubicBezTo>
                <a:cubicBezTo>
                  <a:pt x="154940" y="4295140"/>
                  <a:pt x="161629" y="4317605"/>
                  <a:pt x="175260" y="4335780"/>
                </a:cubicBezTo>
                <a:cubicBezTo>
                  <a:pt x="178330" y="4339874"/>
                  <a:pt x="209308" y="4380004"/>
                  <a:pt x="213360" y="4389120"/>
                </a:cubicBezTo>
                <a:cubicBezTo>
                  <a:pt x="219884" y="4403800"/>
                  <a:pt x="221416" y="4420472"/>
                  <a:pt x="228600" y="4434840"/>
                </a:cubicBezTo>
                <a:cubicBezTo>
                  <a:pt x="233680" y="4445000"/>
                  <a:pt x="238204" y="4455457"/>
                  <a:pt x="243840" y="4465320"/>
                </a:cubicBezTo>
                <a:cubicBezTo>
                  <a:pt x="248384" y="4473271"/>
                  <a:pt x="254984" y="4479989"/>
                  <a:pt x="259080" y="4488180"/>
                </a:cubicBezTo>
                <a:cubicBezTo>
                  <a:pt x="265197" y="4500414"/>
                  <a:pt x="267677" y="4514323"/>
                  <a:pt x="274320" y="4526280"/>
                </a:cubicBezTo>
                <a:cubicBezTo>
                  <a:pt x="280488" y="4537382"/>
                  <a:pt x="290449" y="4545990"/>
                  <a:pt x="297180" y="4556760"/>
                </a:cubicBezTo>
                <a:cubicBezTo>
                  <a:pt x="303200" y="4566393"/>
                  <a:pt x="308201" y="4576693"/>
                  <a:pt x="312420" y="4587240"/>
                </a:cubicBezTo>
                <a:cubicBezTo>
                  <a:pt x="318386" y="4602155"/>
                  <a:pt x="316301" y="4621601"/>
                  <a:pt x="327660" y="4632960"/>
                </a:cubicBezTo>
                <a:cubicBezTo>
                  <a:pt x="335280" y="4640580"/>
                  <a:pt x="343696" y="4647480"/>
                  <a:pt x="350520" y="4655820"/>
                </a:cubicBezTo>
                <a:cubicBezTo>
                  <a:pt x="366604" y="4675479"/>
                  <a:pt x="382151" y="4695646"/>
                  <a:pt x="396240" y="4716780"/>
                </a:cubicBezTo>
                <a:cubicBezTo>
                  <a:pt x="406400" y="4732020"/>
                  <a:pt x="411480" y="4752340"/>
                  <a:pt x="426720" y="4762500"/>
                </a:cubicBezTo>
                <a:cubicBezTo>
                  <a:pt x="441960" y="4772660"/>
                  <a:pt x="459488" y="4780028"/>
                  <a:pt x="472440" y="4792980"/>
                </a:cubicBezTo>
                <a:cubicBezTo>
                  <a:pt x="487680" y="4808220"/>
                  <a:pt x="505228" y="4821458"/>
                  <a:pt x="518160" y="4838700"/>
                </a:cubicBezTo>
                <a:cubicBezTo>
                  <a:pt x="525780" y="4848860"/>
                  <a:pt x="531264" y="4861050"/>
                  <a:pt x="541020" y="4869180"/>
                </a:cubicBezTo>
                <a:cubicBezTo>
                  <a:pt x="547190" y="4874322"/>
                  <a:pt x="556260" y="4874260"/>
                  <a:pt x="563880" y="4876800"/>
                </a:cubicBezTo>
                <a:cubicBezTo>
                  <a:pt x="592039" y="4919039"/>
                  <a:pt x="563009" y="4885629"/>
                  <a:pt x="601980" y="4907280"/>
                </a:cubicBezTo>
                <a:cubicBezTo>
                  <a:pt x="617991" y="4916175"/>
                  <a:pt x="631317" y="4929569"/>
                  <a:pt x="647700" y="4937760"/>
                </a:cubicBezTo>
                <a:cubicBezTo>
                  <a:pt x="657860" y="4942840"/>
                  <a:pt x="668937" y="4946398"/>
                  <a:pt x="678180" y="4953000"/>
                </a:cubicBezTo>
                <a:cubicBezTo>
                  <a:pt x="686949" y="4959264"/>
                  <a:pt x="691620" y="4970627"/>
                  <a:pt x="701040" y="4975860"/>
                </a:cubicBezTo>
                <a:cubicBezTo>
                  <a:pt x="715083" y="4983662"/>
                  <a:pt x="731520" y="4986020"/>
                  <a:pt x="746760" y="4991100"/>
                </a:cubicBezTo>
                <a:lnTo>
                  <a:pt x="792480" y="5006340"/>
                </a:lnTo>
                <a:lnTo>
                  <a:pt x="815340" y="5013960"/>
                </a:lnTo>
                <a:cubicBezTo>
                  <a:pt x="822960" y="5016500"/>
                  <a:pt x="831016" y="5017988"/>
                  <a:pt x="838200" y="5021580"/>
                </a:cubicBezTo>
                <a:cubicBezTo>
                  <a:pt x="848360" y="5026660"/>
                  <a:pt x="858133" y="5032601"/>
                  <a:pt x="868680" y="5036820"/>
                </a:cubicBezTo>
                <a:cubicBezTo>
                  <a:pt x="913951" y="5054928"/>
                  <a:pt x="905585" y="5048453"/>
                  <a:pt x="944880" y="5059680"/>
                </a:cubicBezTo>
                <a:cubicBezTo>
                  <a:pt x="952603" y="5061887"/>
                  <a:pt x="959864" y="5065725"/>
                  <a:pt x="967740" y="5067300"/>
                </a:cubicBezTo>
                <a:cubicBezTo>
                  <a:pt x="993398" y="5072432"/>
                  <a:pt x="1057934" y="5078831"/>
                  <a:pt x="1082040" y="5082540"/>
                </a:cubicBezTo>
                <a:cubicBezTo>
                  <a:pt x="1094841" y="5084509"/>
                  <a:pt x="1107497" y="5087350"/>
                  <a:pt x="1120140" y="5090160"/>
                </a:cubicBezTo>
                <a:cubicBezTo>
                  <a:pt x="1130363" y="5092432"/>
                  <a:pt x="1140397" y="5095508"/>
                  <a:pt x="1150620" y="5097780"/>
                </a:cubicBezTo>
                <a:cubicBezTo>
                  <a:pt x="1163263" y="5100590"/>
                  <a:pt x="1176077" y="5102590"/>
                  <a:pt x="1188720" y="5105400"/>
                </a:cubicBezTo>
                <a:cubicBezTo>
                  <a:pt x="1198943" y="5107672"/>
                  <a:pt x="1208752" y="5112299"/>
                  <a:pt x="1219200" y="5113020"/>
                </a:cubicBezTo>
                <a:cubicBezTo>
                  <a:pt x="1282600" y="5117392"/>
                  <a:pt x="1346200" y="5118100"/>
                  <a:pt x="1409700" y="5120640"/>
                </a:cubicBezTo>
                <a:cubicBezTo>
                  <a:pt x="1600200" y="5118100"/>
                  <a:pt x="1790814" y="5120071"/>
                  <a:pt x="1981200" y="5113020"/>
                </a:cubicBezTo>
                <a:cubicBezTo>
                  <a:pt x="1997253" y="5112425"/>
                  <a:pt x="2011680" y="5102860"/>
                  <a:pt x="2026920" y="5097780"/>
                </a:cubicBezTo>
                <a:lnTo>
                  <a:pt x="2049780" y="5090160"/>
                </a:lnTo>
                <a:cubicBezTo>
                  <a:pt x="2057400" y="5087620"/>
                  <a:pt x="2064670" y="5083536"/>
                  <a:pt x="2072640" y="5082540"/>
                </a:cubicBezTo>
                <a:lnTo>
                  <a:pt x="2133600" y="5074920"/>
                </a:lnTo>
                <a:cubicBezTo>
                  <a:pt x="2235146" y="5064231"/>
                  <a:pt x="2193783" y="5071207"/>
                  <a:pt x="2286000" y="5059680"/>
                </a:cubicBezTo>
                <a:cubicBezTo>
                  <a:pt x="2303822" y="5057452"/>
                  <a:pt x="2321560" y="5054600"/>
                  <a:pt x="2339340" y="5052060"/>
                </a:cubicBezTo>
                <a:cubicBezTo>
                  <a:pt x="2346960" y="5049520"/>
                  <a:pt x="2354817" y="5047604"/>
                  <a:pt x="2362200" y="5044440"/>
                </a:cubicBezTo>
                <a:cubicBezTo>
                  <a:pt x="2391628" y="5031828"/>
                  <a:pt x="2403712" y="5018915"/>
                  <a:pt x="2438400" y="5013960"/>
                </a:cubicBezTo>
                <a:cubicBezTo>
                  <a:pt x="2522018" y="5002015"/>
                  <a:pt x="2473842" y="5007832"/>
                  <a:pt x="2583180" y="4998720"/>
                </a:cubicBezTo>
                <a:cubicBezTo>
                  <a:pt x="2593340" y="4996180"/>
                  <a:pt x="2603590" y="4993977"/>
                  <a:pt x="2613660" y="4991100"/>
                </a:cubicBezTo>
                <a:cubicBezTo>
                  <a:pt x="2690182" y="4969236"/>
                  <a:pt x="2571715" y="4999681"/>
                  <a:pt x="2667000" y="4975860"/>
                </a:cubicBezTo>
                <a:cubicBezTo>
                  <a:pt x="2674620" y="4970780"/>
                  <a:pt x="2681669" y="4964716"/>
                  <a:pt x="2689860" y="4960620"/>
                </a:cubicBezTo>
                <a:cubicBezTo>
                  <a:pt x="2729913" y="4940593"/>
                  <a:pt x="2698160" y="4971086"/>
                  <a:pt x="2743200" y="4930140"/>
                </a:cubicBezTo>
                <a:cubicBezTo>
                  <a:pt x="2799656" y="4878817"/>
                  <a:pt x="2773505" y="4882293"/>
                  <a:pt x="2819400" y="4869180"/>
                </a:cubicBezTo>
                <a:cubicBezTo>
                  <a:pt x="2829470" y="4866303"/>
                  <a:pt x="2839720" y="4864100"/>
                  <a:pt x="2849880" y="4861560"/>
                </a:cubicBezTo>
                <a:cubicBezTo>
                  <a:pt x="2860040" y="4853940"/>
                  <a:pt x="2869590" y="4845431"/>
                  <a:pt x="2880360" y="4838700"/>
                </a:cubicBezTo>
                <a:cubicBezTo>
                  <a:pt x="2889993" y="4832680"/>
                  <a:pt x="2901597" y="4830062"/>
                  <a:pt x="2910840" y="4823460"/>
                </a:cubicBezTo>
                <a:cubicBezTo>
                  <a:pt x="2919609" y="4817196"/>
                  <a:pt x="2924734" y="4806578"/>
                  <a:pt x="2933700" y="4800600"/>
                </a:cubicBezTo>
                <a:cubicBezTo>
                  <a:pt x="2940383" y="4796145"/>
                  <a:pt x="2949039" y="4795800"/>
                  <a:pt x="2956560" y="4792980"/>
                </a:cubicBezTo>
                <a:cubicBezTo>
                  <a:pt x="2969367" y="4788177"/>
                  <a:pt x="2982426" y="4783857"/>
                  <a:pt x="2994660" y="4777740"/>
                </a:cubicBezTo>
                <a:cubicBezTo>
                  <a:pt x="3003313" y="4773413"/>
                  <a:pt x="3044548" y="4743092"/>
                  <a:pt x="3048000" y="4739640"/>
                </a:cubicBezTo>
                <a:cubicBezTo>
                  <a:pt x="3054476" y="4733164"/>
                  <a:pt x="3056348" y="4722811"/>
                  <a:pt x="3063240" y="4716780"/>
                </a:cubicBezTo>
                <a:cubicBezTo>
                  <a:pt x="3077024" y="4704719"/>
                  <a:pt x="3093720" y="4696460"/>
                  <a:pt x="3108960" y="4686300"/>
                </a:cubicBezTo>
                <a:cubicBezTo>
                  <a:pt x="3174474" y="4642624"/>
                  <a:pt x="3091584" y="4694988"/>
                  <a:pt x="3154680" y="4663440"/>
                </a:cubicBezTo>
                <a:cubicBezTo>
                  <a:pt x="3163333" y="4659113"/>
                  <a:pt x="3204568" y="4628792"/>
                  <a:pt x="3208020" y="4625340"/>
                </a:cubicBezTo>
                <a:cubicBezTo>
                  <a:pt x="3217000" y="4616360"/>
                  <a:pt x="3221900" y="4603840"/>
                  <a:pt x="3230880" y="4594860"/>
                </a:cubicBezTo>
                <a:cubicBezTo>
                  <a:pt x="3258300" y="4567440"/>
                  <a:pt x="3286833" y="4566774"/>
                  <a:pt x="3307080" y="4526280"/>
                </a:cubicBezTo>
                <a:cubicBezTo>
                  <a:pt x="3312160" y="4516120"/>
                  <a:pt x="3316684" y="4505663"/>
                  <a:pt x="3322320" y="4495800"/>
                </a:cubicBezTo>
                <a:cubicBezTo>
                  <a:pt x="3326864" y="4487849"/>
                  <a:pt x="3333841" y="4481309"/>
                  <a:pt x="3337560" y="4472940"/>
                </a:cubicBezTo>
                <a:cubicBezTo>
                  <a:pt x="3344084" y="4458260"/>
                  <a:pt x="3347720" y="4442460"/>
                  <a:pt x="3352800" y="4427220"/>
                </a:cubicBezTo>
                <a:cubicBezTo>
                  <a:pt x="3355340" y="4419600"/>
                  <a:pt x="3354740" y="4410040"/>
                  <a:pt x="3360420" y="4404360"/>
                </a:cubicBezTo>
                <a:lnTo>
                  <a:pt x="3383280" y="4381500"/>
                </a:lnTo>
                <a:cubicBezTo>
                  <a:pt x="3389875" y="4361715"/>
                  <a:pt x="3397028" y="4338763"/>
                  <a:pt x="3406140" y="4320540"/>
                </a:cubicBezTo>
                <a:cubicBezTo>
                  <a:pt x="3410236" y="4312349"/>
                  <a:pt x="3417661" y="4306049"/>
                  <a:pt x="3421380" y="4297680"/>
                </a:cubicBezTo>
                <a:cubicBezTo>
                  <a:pt x="3427904" y="4283000"/>
                  <a:pt x="3432724" y="4267545"/>
                  <a:pt x="3436620" y="4251960"/>
                </a:cubicBezTo>
                <a:cubicBezTo>
                  <a:pt x="3441700" y="4231640"/>
                  <a:pt x="3442493" y="4209734"/>
                  <a:pt x="3451860" y="4191000"/>
                </a:cubicBezTo>
                <a:lnTo>
                  <a:pt x="3467100" y="4160520"/>
                </a:lnTo>
                <a:cubicBezTo>
                  <a:pt x="3469640" y="4147820"/>
                  <a:pt x="3471579" y="4134985"/>
                  <a:pt x="3474720" y="4122420"/>
                </a:cubicBezTo>
                <a:cubicBezTo>
                  <a:pt x="3476668" y="4114628"/>
                  <a:pt x="3480765" y="4107436"/>
                  <a:pt x="3482340" y="4099560"/>
                </a:cubicBezTo>
                <a:cubicBezTo>
                  <a:pt x="3485862" y="4081948"/>
                  <a:pt x="3486438" y="4063832"/>
                  <a:pt x="3489960" y="4046220"/>
                </a:cubicBezTo>
                <a:cubicBezTo>
                  <a:pt x="3491535" y="4038344"/>
                  <a:pt x="3495373" y="4031083"/>
                  <a:pt x="3497580" y="4023360"/>
                </a:cubicBezTo>
                <a:cubicBezTo>
                  <a:pt x="3500457" y="4013290"/>
                  <a:pt x="3502660" y="4003040"/>
                  <a:pt x="3505200" y="3992880"/>
                </a:cubicBezTo>
                <a:cubicBezTo>
                  <a:pt x="3507740" y="3970020"/>
                  <a:pt x="3509967" y="3947123"/>
                  <a:pt x="3512820" y="3924300"/>
                </a:cubicBezTo>
                <a:cubicBezTo>
                  <a:pt x="3515048" y="3906478"/>
                  <a:pt x="3518653" y="3888831"/>
                  <a:pt x="3520440" y="3870960"/>
                </a:cubicBezTo>
                <a:cubicBezTo>
                  <a:pt x="3534221" y="3733147"/>
                  <a:pt x="3519544" y="3814480"/>
                  <a:pt x="3535680" y="3733800"/>
                </a:cubicBezTo>
                <a:cubicBezTo>
                  <a:pt x="3538220" y="3703320"/>
                  <a:pt x="3540098" y="3672778"/>
                  <a:pt x="3543300" y="3642360"/>
                </a:cubicBezTo>
                <a:cubicBezTo>
                  <a:pt x="3545180" y="3624498"/>
                  <a:pt x="3548937" y="3606871"/>
                  <a:pt x="3550920" y="3589020"/>
                </a:cubicBezTo>
                <a:cubicBezTo>
                  <a:pt x="3554018" y="3561136"/>
                  <a:pt x="3556000" y="3533140"/>
                  <a:pt x="3558540" y="3505200"/>
                </a:cubicBezTo>
                <a:cubicBezTo>
                  <a:pt x="3556000" y="3423920"/>
                  <a:pt x="3555309" y="3342561"/>
                  <a:pt x="3550920" y="3261360"/>
                </a:cubicBezTo>
                <a:cubicBezTo>
                  <a:pt x="3548568" y="3217840"/>
                  <a:pt x="3543152" y="3234024"/>
                  <a:pt x="3535680" y="3200400"/>
                </a:cubicBezTo>
                <a:cubicBezTo>
                  <a:pt x="3532328" y="3185318"/>
                  <a:pt x="3530148" y="3169989"/>
                  <a:pt x="3528060" y="3154680"/>
                </a:cubicBezTo>
                <a:cubicBezTo>
                  <a:pt x="3526422" y="3142665"/>
                  <a:pt x="3532243" y="3040230"/>
                  <a:pt x="3497580" y="3009900"/>
                </a:cubicBezTo>
                <a:cubicBezTo>
                  <a:pt x="3496883" y="3009290"/>
                  <a:pt x="3421195" y="2958047"/>
                  <a:pt x="3413760" y="2956560"/>
                </a:cubicBezTo>
                <a:cubicBezTo>
                  <a:pt x="3401060" y="2954020"/>
                  <a:pt x="3388225" y="2952081"/>
                  <a:pt x="3375660" y="2948940"/>
                </a:cubicBezTo>
                <a:cubicBezTo>
                  <a:pt x="3367868" y="2946992"/>
                  <a:pt x="3360549" y="2943433"/>
                  <a:pt x="3352800" y="2941320"/>
                </a:cubicBezTo>
                <a:cubicBezTo>
                  <a:pt x="3332593" y="2935809"/>
                  <a:pt x="3311711" y="2932704"/>
                  <a:pt x="3291840" y="2926080"/>
                </a:cubicBezTo>
                <a:cubicBezTo>
                  <a:pt x="3274770" y="2920390"/>
                  <a:pt x="3256269" y="2913574"/>
                  <a:pt x="3238500" y="2910840"/>
                </a:cubicBezTo>
                <a:cubicBezTo>
                  <a:pt x="3215767" y="2907343"/>
                  <a:pt x="3192690" y="2906473"/>
                  <a:pt x="3169920" y="2903220"/>
                </a:cubicBezTo>
                <a:cubicBezTo>
                  <a:pt x="3148763" y="2900198"/>
                  <a:pt x="3083768" y="2884663"/>
                  <a:pt x="3070860" y="2880360"/>
                </a:cubicBezTo>
                <a:cubicBezTo>
                  <a:pt x="3024228" y="2864816"/>
                  <a:pt x="3067048" y="2877429"/>
                  <a:pt x="2987040" y="2865120"/>
                </a:cubicBezTo>
                <a:cubicBezTo>
                  <a:pt x="2974239" y="2863151"/>
                  <a:pt x="2961694" y="2859751"/>
                  <a:pt x="2948940" y="2857500"/>
                </a:cubicBezTo>
                <a:lnTo>
                  <a:pt x="2857500" y="2842260"/>
                </a:lnTo>
                <a:cubicBezTo>
                  <a:pt x="2750820" y="2844800"/>
                  <a:pt x="2644154" y="2851720"/>
                  <a:pt x="2537460" y="2849880"/>
                </a:cubicBezTo>
                <a:cubicBezTo>
                  <a:pt x="2496510" y="2849174"/>
                  <a:pt x="2456279" y="2838854"/>
                  <a:pt x="2415540" y="2834640"/>
                </a:cubicBezTo>
                <a:cubicBezTo>
                  <a:pt x="2382598" y="2831232"/>
                  <a:pt x="2349500" y="2829560"/>
                  <a:pt x="2316480" y="2827020"/>
                </a:cubicBezTo>
                <a:cubicBezTo>
                  <a:pt x="2294604" y="2821551"/>
                  <a:pt x="2258832" y="2813436"/>
                  <a:pt x="2240280" y="2804160"/>
                </a:cubicBezTo>
                <a:cubicBezTo>
                  <a:pt x="2219960" y="2794000"/>
                  <a:pt x="2198223" y="2786282"/>
                  <a:pt x="2179320" y="2773680"/>
                </a:cubicBezTo>
                <a:cubicBezTo>
                  <a:pt x="2147009" y="2752139"/>
                  <a:pt x="2164651" y="2762536"/>
                  <a:pt x="2125980" y="2743200"/>
                </a:cubicBezTo>
                <a:cubicBezTo>
                  <a:pt x="2118360" y="2733040"/>
                  <a:pt x="2111385" y="2722363"/>
                  <a:pt x="2103120" y="2712720"/>
                </a:cubicBezTo>
                <a:cubicBezTo>
                  <a:pt x="2096107" y="2704538"/>
                  <a:pt x="2086238" y="2698826"/>
                  <a:pt x="2080260" y="2689860"/>
                </a:cubicBezTo>
                <a:cubicBezTo>
                  <a:pt x="2075805" y="2683177"/>
                  <a:pt x="2075804" y="2674383"/>
                  <a:pt x="2072640" y="2667000"/>
                </a:cubicBezTo>
                <a:cubicBezTo>
                  <a:pt x="2061039" y="2639930"/>
                  <a:pt x="2057465" y="2636618"/>
                  <a:pt x="2042160" y="2613660"/>
                </a:cubicBezTo>
                <a:cubicBezTo>
                  <a:pt x="2039620" y="2603500"/>
                  <a:pt x="2038217" y="2592986"/>
                  <a:pt x="2034540" y="2583180"/>
                </a:cubicBezTo>
                <a:cubicBezTo>
                  <a:pt x="2015886" y="2533437"/>
                  <a:pt x="2020884" y="2572844"/>
                  <a:pt x="2011680" y="2522220"/>
                </a:cubicBezTo>
                <a:cubicBezTo>
                  <a:pt x="2008508" y="2504774"/>
                  <a:pt x="1997914" y="2422662"/>
                  <a:pt x="1996440" y="2407920"/>
                </a:cubicBezTo>
                <a:cubicBezTo>
                  <a:pt x="1993397" y="2377486"/>
                  <a:pt x="1991863" y="2346914"/>
                  <a:pt x="1988820" y="2316480"/>
                </a:cubicBezTo>
                <a:cubicBezTo>
                  <a:pt x="1986782" y="2296103"/>
                  <a:pt x="1983740" y="2275840"/>
                  <a:pt x="1981200" y="2255520"/>
                </a:cubicBezTo>
                <a:cubicBezTo>
                  <a:pt x="1983100" y="2198515"/>
                  <a:pt x="1976104" y="2034588"/>
                  <a:pt x="2004060" y="1950720"/>
                </a:cubicBezTo>
                <a:cubicBezTo>
                  <a:pt x="2011173" y="1929382"/>
                  <a:pt x="2023937" y="1888106"/>
                  <a:pt x="2034540" y="1866900"/>
                </a:cubicBezTo>
                <a:cubicBezTo>
                  <a:pt x="2038636" y="1858709"/>
                  <a:pt x="2045684" y="1852231"/>
                  <a:pt x="2049780" y="1844040"/>
                </a:cubicBezTo>
                <a:cubicBezTo>
                  <a:pt x="2053372" y="1836856"/>
                  <a:pt x="2054236" y="1828563"/>
                  <a:pt x="2057400" y="1821180"/>
                </a:cubicBezTo>
                <a:cubicBezTo>
                  <a:pt x="2063976" y="1805836"/>
                  <a:pt x="2076626" y="1781345"/>
                  <a:pt x="2087880" y="1767840"/>
                </a:cubicBezTo>
                <a:cubicBezTo>
                  <a:pt x="2108808" y="1742727"/>
                  <a:pt x="2108919" y="1747369"/>
                  <a:pt x="2133600" y="1729740"/>
                </a:cubicBezTo>
                <a:cubicBezTo>
                  <a:pt x="2141654" y="1723987"/>
                  <a:pt x="2174968" y="1697626"/>
                  <a:pt x="2186940" y="1691640"/>
                </a:cubicBezTo>
                <a:cubicBezTo>
                  <a:pt x="2194124" y="1688048"/>
                  <a:pt x="2202417" y="1687184"/>
                  <a:pt x="2209800" y="1684020"/>
                </a:cubicBezTo>
                <a:cubicBezTo>
                  <a:pt x="2334681" y="1630499"/>
                  <a:pt x="2167832" y="1696901"/>
                  <a:pt x="2263140" y="1661160"/>
                </a:cubicBezTo>
                <a:cubicBezTo>
                  <a:pt x="2275947" y="1656357"/>
                  <a:pt x="2288433" y="1650723"/>
                  <a:pt x="2301240" y="1645920"/>
                </a:cubicBezTo>
                <a:cubicBezTo>
                  <a:pt x="2308761" y="1643100"/>
                  <a:pt x="2316579" y="1641120"/>
                  <a:pt x="2324100" y="1638300"/>
                </a:cubicBezTo>
                <a:cubicBezTo>
                  <a:pt x="2336907" y="1633497"/>
                  <a:pt x="2349004" y="1626659"/>
                  <a:pt x="2362200" y="1623060"/>
                </a:cubicBezTo>
                <a:cubicBezTo>
                  <a:pt x="2377106" y="1618995"/>
                  <a:pt x="2392770" y="1618470"/>
                  <a:pt x="2407920" y="1615440"/>
                </a:cubicBezTo>
                <a:cubicBezTo>
                  <a:pt x="2418189" y="1613386"/>
                  <a:pt x="2428131" y="1609874"/>
                  <a:pt x="2438400" y="1607820"/>
                </a:cubicBezTo>
                <a:cubicBezTo>
                  <a:pt x="2453550" y="1604790"/>
                  <a:pt x="2468970" y="1603230"/>
                  <a:pt x="2484120" y="1600200"/>
                </a:cubicBezTo>
                <a:cubicBezTo>
                  <a:pt x="2525717" y="1591881"/>
                  <a:pt x="2506121" y="1591614"/>
                  <a:pt x="2552700" y="1584960"/>
                </a:cubicBezTo>
                <a:cubicBezTo>
                  <a:pt x="2575470" y="1581707"/>
                  <a:pt x="2598420" y="1579880"/>
                  <a:pt x="2621280" y="1577340"/>
                </a:cubicBezTo>
                <a:cubicBezTo>
                  <a:pt x="2825940" y="1526175"/>
                  <a:pt x="2612912" y="1576964"/>
                  <a:pt x="3185160" y="1562100"/>
                </a:cubicBezTo>
                <a:cubicBezTo>
                  <a:pt x="3203114" y="1561634"/>
                  <a:pt x="3220720" y="1557020"/>
                  <a:pt x="3238500" y="1554480"/>
                </a:cubicBezTo>
                <a:cubicBezTo>
                  <a:pt x="3263957" y="1545994"/>
                  <a:pt x="3263136" y="1545619"/>
                  <a:pt x="3291840" y="1539240"/>
                </a:cubicBezTo>
                <a:cubicBezTo>
                  <a:pt x="3304483" y="1536430"/>
                  <a:pt x="3317445" y="1535028"/>
                  <a:pt x="3329940" y="1531620"/>
                </a:cubicBezTo>
                <a:cubicBezTo>
                  <a:pt x="3345438" y="1527393"/>
                  <a:pt x="3360420" y="1521460"/>
                  <a:pt x="3375660" y="1516380"/>
                </a:cubicBezTo>
                <a:lnTo>
                  <a:pt x="3398520" y="1508760"/>
                </a:lnTo>
                <a:cubicBezTo>
                  <a:pt x="3406140" y="1506220"/>
                  <a:pt x="3414697" y="1505595"/>
                  <a:pt x="3421380" y="1501140"/>
                </a:cubicBezTo>
                <a:lnTo>
                  <a:pt x="3467100" y="1470660"/>
                </a:lnTo>
                <a:lnTo>
                  <a:pt x="3489960" y="1455420"/>
                </a:lnTo>
                <a:cubicBezTo>
                  <a:pt x="3492500" y="1447800"/>
                  <a:pt x="3493988" y="1439744"/>
                  <a:pt x="3497580" y="1432560"/>
                </a:cubicBezTo>
                <a:cubicBezTo>
                  <a:pt x="3501676" y="1424369"/>
                  <a:pt x="3510304" y="1418506"/>
                  <a:pt x="3512820" y="1409700"/>
                </a:cubicBezTo>
                <a:cubicBezTo>
                  <a:pt x="3515611" y="1399931"/>
                  <a:pt x="3510280" y="1405890"/>
                  <a:pt x="3505200" y="139446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 sources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9021" y="980865"/>
            <a:ext cx="5177475" cy="5877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76" y="16288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massEqn.H</a:t>
            </a:r>
            <a:endParaRPr lang="en-US" dirty="0"/>
          </a:p>
        </p:txBody>
      </p:sp>
      <p:cxnSp>
        <p:nvCxnSpPr>
          <p:cNvPr id="10" name="Прямая со стрелкой 9"/>
          <p:cNvCxnSpPr>
            <a:endCxn id="5" idx="3"/>
          </p:cNvCxnSpPr>
          <p:nvPr/>
        </p:nvCxnSpPr>
        <p:spPr>
          <a:xfrm flipH="1">
            <a:off x="3814454" y="1772816"/>
            <a:ext cx="829554" cy="406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2" y="24928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UEqn.H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endCxn id="11" idx="3"/>
          </p:cNvCxnSpPr>
          <p:nvPr/>
        </p:nvCxnSpPr>
        <p:spPr>
          <a:xfrm flipH="1" flipV="1">
            <a:off x="3263403" y="2677562"/>
            <a:ext cx="2388717" cy="175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31409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hEqn.H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32" idx="1"/>
            <a:endCxn id="15" idx="3"/>
          </p:cNvCxnSpPr>
          <p:nvPr/>
        </p:nvCxnSpPr>
        <p:spPr>
          <a:xfrm flipH="1">
            <a:off x="3303351" y="3320988"/>
            <a:ext cx="2348769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5" idx="2"/>
          </p:cNvCxnSpPr>
          <p:nvPr/>
        </p:nvCxnSpPr>
        <p:spPr>
          <a:xfrm flipH="1" flipV="1">
            <a:off x="2857556" y="3510300"/>
            <a:ext cx="3442636" cy="998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40050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pEqn.H</a:t>
            </a:r>
            <a:endParaRPr lang="en-US" dirty="0"/>
          </a:p>
        </p:txBody>
      </p:sp>
      <p:cxnSp>
        <p:nvCxnSpPr>
          <p:cNvPr id="23" name="Прямая со стрелкой 22"/>
          <p:cNvCxnSpPr>
            <a:endCxn id="22" idx="3"/>
          </p:cNvCxnSpPr>
          <p:nvPr/>
        </p:nvCxnSpPr>
        <p:spPr>
          <a:xfrm flipH="1" flipV="1">
            <a:off x="3159335" y="4189730"/>
            <a:ext cx="2348769" cy="11114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644008" y="1628800"/>
            <a:ext cx="1512168" cy="28803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80112" y="2708920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5652120" y="4509120"/>
            <a:ext cx="1440160" cy="216024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80112" y="4797152"/>
            <a:ext cx="1512168" cy="100811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652120" y="3140968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3568" y="5589240"/>
            <a:ext cx="27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updateMechanicalFields.H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67944" y="5589240"/>
            <a:ext cx="1368152" cy="432048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6" idx="1"/>
          </p:cNvCxnSpPr>
          <p:nvPr/>
        </p:nvCxnSpPr>
        <p:spPr>
          <a:xfrm flipH="1" flipV="1">
            <a:off x="3347864" y="5733256"/>
            <a:ext cx="720080" cy="72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995936" y="6093296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83568" y="608400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updateKappa.H</a:t>
            </a:r>
            <a:endParaRPr lang="en-US" dirty="0"/>
          </a:p>
        </p:txBody>
      </p:sp>
      <p:cxnSp>
        <p:nvCxnSpPr>
          <p:cNvPr id="42" name="Прямая со стрелкой 41"/>
          <p:cNvCxnSpPr>
            <a:stCxn id="40" idx="1"/>
            <a:endCxn id="41" idx="3"/>
          </p:cNvCxnSpPr>
          <p:nvPr/>
        </p:nvCxnSpPr>
        <p:spPr>
          <a:xfrm flipH="1" flipV="1">
            <a:off x="2368645" y="6268670"/>
            <a:ext cx="1627291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07504" y="465313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updateCentralWeights.H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psiUpdateCentralFields.H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95536" y="1484784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commonIncludes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9" name="Прямая со стрелкой 48"/>
          <p:cNvCxnSpPr>
            <a:stCxn id="22" idx="2"/>
          </p:cNvCxnSpPr>
          <p:nvPr/>
        </p:nvCxnSpPr>
        <p:spPr>
          <a:xfrm flipH="1">
            <a:off x="2483768" y="4374396"/>
            <a:ext cx="229772" cy="3507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2" idx="2"/>
          </p:cNvCxnSpPr>
          <p:nvPr/>
        </p:nvCxnSpPr>
        <p:spPr>
          <a:xfrm flipH="1">
            <a:off x="2627784" y="4374396"/>
            <a:ext cx="85756" cy="638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Other hybrid PIMPLE/KT solvers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42007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pimpleCentralDyMFoam</a:t>
            </a:r>
            <a:r>
              <a:rPr lang="en-US" sz="2800" dirty="0" smtClean="0"/>
              <a:t> – solver with mesh motion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rhoPimpleCentralFoam</a:t>
            </a:r>
            <a:r>
              <a:rPr lang="en-US" sz="2800" dirty="0" smtClean="0"/>
              <a:t> – solver for gases with equations of state, different to perfect gas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reactingPimpleCentralFoam</a:t>
            </a:r>
            <a:r>
              <a:rPr lang="en-US" sz="2800" dirty="0" smtClean="0"/>
              <a:t> – solver for </a:t>
            </a:r>
            <a:r>
              <a:rPr lang="en-US" sz="2800" dirty="0" err="1" smtClean="0"/>
              <a:t>multicomponent</a:t>
            </a:r>
            <a:r>
              <a:rPr lang="en-US" sz="2800" dirty="0" smtClean="0"/>
              <a:t> mixtures flow with chemical reactions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twoPhaseMixingCentralFoam</a:t>
            </a:r>
            <a:r>
              <a:rPr lang="en-US" sz="2800" dirty="0" smtClean="0"/>
              <a:t> – solver for two phase homogeneous liquids flows (water &amp; air, for example)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chtMultiRegionCentralFoam</a:t>
            </a:r>
            <a:r>
              <a:rPr lang="en-US" sz="2800" dirty="0" smtClean="0"/>
              <a:t> – this Track solver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pimpleCentralFoam</a:t>
            </a:r>
            <a:r>
              <a:rPr lang="en-US" dirty="0" smtClean="0"/>
              <a:t> solver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Supersonic jet flows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Acoustics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Plasma flows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291330" cy="2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Графический объект25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92080" y="4437112"/>
            <a:ext cx="2980690" cy="2160270"/>
          </a:xfrm>
          <a:prstGeom prst="rect">
            <a:avLst/>
          </a:prstGeom>
        </p:spPr>
      </p:pic>
      <p:pic>
        <p:nvPicPr>
          <p:cNvPr id="4" name="Графический объект10"/>
          <p:cNvPicPr/>
          <p:nvPr/>
        </p:nvPicPr>
        <p:blipFill>
          <a:blip r:embed="rId4" cstate="print"/>
          <a:srcRect b="9383"/>
          <a:stretch>
            <a:fillRect/>
          </a:stretch>
        </p:blipFill>
        <p:spPr bwMode="auto">
          <a:xfrm>
            <a:off x="2627784" y="3356992"/>
            <a:ext cx="2520040" cy="204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0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Boundary conditions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Inlet (for subsonic and supersonic flows)</a:t>
            </a:r>
          </a:p>
          <a:p>
            <a:r>
              <a:rPr lang="en-US" dirty="0" smtClean="0"/>
              <a:t>Outlet – mixed subsonic/supersonic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subsonicSupersonicPressureOutlet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libcompressibleTools</a:t>
            </a:r>
            <a:r>
              <a:rPr lang="en-US" dirty="0" smtClean="0"/>
              <a:t>, can be downloaded from github.com)</a:t>
            </a:r>
          </a:p>
          <a:p>
            <a:r>
              <a:rPr lang="en-US" dirty="0" smtClean="0"/>
              <a:t>Walls – adiabatic, coupled to solids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develop supersonic</a:t>
            </a:r>
            <a:br>
              <a:rPr lang="en-US" dirty="0" smtClean="0"/>
            </a:br>
            <a:r>
              <a:rPr lang="en-US" dirty="0" smtClean="0"/>
              <a:t>coupled with heat transfer solver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17" y="5085184"/>
            <a:ext cx="9145260" cy="137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Resulting source codes of each step stored in</a:t>
            </a:r>
            <a:br>
              <a:rPr lang="en-US" sz="2200" b="1" dirty="0" smtClean="0"/>
            </a:br>
            <a:r>
              <a:rPr lang="en-US" sz="2200" b="1" dirty="0" smtClean="0"/>
              <a:t> separate folders of training track materials</a:t>
            </a:r>
          </a:p>
          <a:p>
            <a:pPr algn="ctr"/>
            <a:r>
              <a:rPr lang="en-US" sz="2200" b="1" dirty="0" smtClean="0"/>
              <a:t>in the folder </a:t>
            </a:r>
            <a:r>
              <a:rPr lang="en-US" sz="2200" b="1" dirty="0" err="1" smtClean="0"/>
              <a:t>src</a:t>
            </a:r>
            <a:r>
              <a:rPr lang="en-US" sz="2200" b="1" dirty="0" smtClean="0"/>
              <a:t>/</a:t>
            </a:r>
          </a:p>
          <a:p>
            <a:r>
              <a:rPr lang="en-US" sz="175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https://github.com/unicfdlab/TrainingTracks/tree/master/OpenFOAM/gasThermoCoupled-OF4.1</a:t>
            </a:r>
            <a:r>
              <a:rPr lang="en-US" sz="1750" dirty="0" smtClean="0"/>
              <a:t> 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1. Create new solver and link with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regionProperties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allow multiple domains in single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2. Move fluid domain from default location to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user-specified.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3. Create source code to solve for heat transfer in several (solid) bodies.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800" dirty="0" smtClean="0"/>
              <a:t>Step 4. Link created code with new solver. Compile the solver.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ru-RU" sz="2900" dirty="0" err="1">
                <a:solidFill>
                  <a:srgbClr val="000000"/>
                </a:solidFill>
                <a:latin typeface="Arial"/>
              </a:rPr>
              <a:t>Single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multiple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domains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solids</a:t>
            </a:r>
            <a:endParaRPr dirty="0"/>
          </a:p>
        </p:txBody>
      </p:sp>
      <p:sp>
        <p:nvSpPr>
          <p:cNvPr id="78" name="CustomShape 3"/>
          <p:cNvSpPr/>
          <p:nvPr/>
        </p:nvSpPr>
        <p:spPr>
          <a:xfrm>
            <a:off x="2089928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 smtClean="0">
                <a:solidFill>
                  <a:schemeClr val="lt1"/>
                </a:solidFill>
              </a:rPr>
              <a:t>Fluid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787994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1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486060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2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3787994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3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089928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4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718413" y="4702831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Application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over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bodies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structure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composed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materials</a:t>
            </a:r>
            <a:endParaRPr dirty="0"/>
          </a:p>
        </p:txBody>
      </p:sp>
      <p:sp>
        <p:nvSpPr>
          <p:cNvPr id="84" name="CustomShape 9"/>
          <p:cNvSpPr/>
          <p:nvPr/>
        </p:nvSpPr>
        <p:spPr>
          <a:xfrm>
            <a:off x="718413" y="5290685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Benefits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need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rewrite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most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code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gas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dynamics</a:t>
            </a:r>
            <a:endParaRPr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805264"/>
            <a:ext cx="461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general case – </a:t>
            </a:r>
            <a:r>
              <a:rPr lang="en-US" dirty="0" err="1" smtClean="0"/>
              <a:t>ToncomoLLC</a:t>
            </a: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609329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https://github.com/TonkomoLLC/hybridCentralSolvers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 - 2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352928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dirty="0" smtClean="0"/>
              <a:t>Nearest cell interpolation — for meshes with relatively uniform and equal grid distribution on external boundaries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turbulentTemperatureCoupledBaffleMixed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uses approximated expressions for heat fluxes to satisfy ideal heat contact condition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876256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7164288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3851920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195736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627784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355976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6012160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7740352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22768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Domain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Font typeface="Liberation Serif"/>
              <a:buAutoNum type="arabicPeriod"/>
            </a:pPr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steps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1556792"/>
            <a:ext cx="8352928" cy="22322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Download </a:t>
            </a:r>
            <a:r>
              <a:rPr lang="en-US" sz="2800" dirty="0" err="1" smtClean="0"/>
              <a:t>hybridCentralSolvers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https://github.com/unicfdlab/hybridCentralSolvers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Build library and solvers: ./</a:t>
            </a:r>
            <a:r>
              <a:rPr lang="en-US" sz="2800" dirty="0" err="1" smtClean="0"/>
              <a:t>Allwmake</a:t>
            </a:r>
            <a:endParaRPr lang="en-US" sz="28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Download </a:t>
            </a:r>
            <a:r>
              <a:rPr lang="en-US" sz="2800" dirty="0" err="1" smtClean="0"/>
              <a:t>libcompressibleTools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https://github.com/unicfdlab/libcompressibleTools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Build library ./makeLib.sh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72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Choice of the numerical method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Make a copy of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solver, rename it to </a:t>
            </a:r>
            <a:r>
              <a:rPr lang="en-US" sz="2400" dirty="0" err="1" smtClean="0"/>
              <a:t>myChtPimpleCentralFoam</a:t>
            </a:r>
            <a:r>
              <a:rPr lang="en-US" sz="2400" dirty="0" smtClean="0"/>
              <a:t> and update its </a:t>
            </a:r>
            <a:r>
              <a:rPr lang="en-US" sz="2400" dirty="0" err="1" smtClean="0"/>
              <a:t>wmake</a:t>
            </a:r>
            <a:r>
              <a:rPr lang="en-US" sz="2400" dirty="0" smtClean="0"/>
              <a:t> settings:</a:t>
            </a:r>
            <a:endParaRPr lang="en-US" sz="2000" dirty="0" smtClean="0"/>
          </a:p>
          <a:p>
            <a:pPr lvl="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mv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pimpleCentralFoam.C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myChtPimpleCentralFoam.C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Make/files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err="1" smtClean="0">
                <a:latin typeface="Courier" pitchFamily="49" charset="0"/>
              </a:rPr>
              <a:t>myChtPimpleCentralFoam.C</a:t>
            </a:r>
            <a:r>
              <a:rPr lang="en-US" sz="2000" dirty="0" smtClean="0">
                <a:latin typeface="Courier" pitchFamily="49" charset="0"/>
              </a:rPr>
              <a:t/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smtClean="0">
                <a:latin typeface="Courier" pitchFamily="49" charset="0"/>
              </a:rPr>
              <a:t>EXE = $(FOAM_USER_APPBIN)/</a:t>
            </a:r>
            <a:r>
              <a:rPr lang="en-US" sz="2000" dirty="0" err="1" smtClean="0">
                <a:latin typeface="Courier" pitchFamily="49" charset="0"/>
              </a:rPr>
              <a:t>myChtPimpleCentralFoam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Make/options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1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hybridCentralSolvers</a:t>
            </a:r>
            <a:r>
              <a:rPr lang="en-US" sz="2000" dirty="0" smtClean="0">
                <a:latin typeface="Courier" pitchFamily="49" charset="0"/>
              </a:rPr>
              <a:t>=/path/to/library/source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 -I$(</a:t>
            </a:r>
            <a:r>
              <a:rPr lang="en-US" sz="2000" dirty="0" err="1" smtClean="0">
                <a:latin typeface="Courier" pitchFamily="49" charset="0"/>
              </a:rPr>
              <a:t>hybridCentralSolvers</a:t>
            </a:r>
            <a:r>
              <a:rPr lang="en-US" sz="2000" dirty="0" smtClean="0">
                <a:latin typeface="Courier" pitchFamily="49" charset="0"/>
              </a:rPr>
              <a:t>)/</a:t>
            </a:r>
            <a:r>
              <a:rPr lang="en-US" sz="2000" dirty="0" err="1" smtClean="0">
                <a:latin typeface="Courier" pitchFamily="49" charset="0"/>
              </a:rPr>
              <a:t>pisoCentral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regionModels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1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regionModel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endParaRPr lang="en-US" sz="2000" dirty="0" smtClean="0">
              <a:latin typeface="Courier" pitchFamily="49" charset="0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EXE_LIBS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-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lregionModels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Courier" pitchFamily="49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279679" y="5805264"/>
            <a:ext cx="3649863" cy="546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Include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path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and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library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classes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handling</a:t>
            </a:r>
            <a:r>
              <a:rPr lang="ru-RU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multi-domain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cases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Line 4"/>
          <p:cNvSpPr/>
          <p:nvPr/>
        </p:nvSpPr>
        <p:spPr>
          <a:xfrm flipH="1" flipV="1">
            <a:off x="4211959" y="5013176"/>
            <a:ext cx="1067719" cy="86536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" name="Line 5"/>
          <p:cNvSpPr/>
          <p:nvPr/>
        </p:nvSpPr>
        <p:spPr>
          <a:xfrm flipH="1">
            <a:off x="2555776" y="6074490"/>
            <a:ext cx="2723904" cy="9081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results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After this step we have new solver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myChtPimpleCentralFoam</a:t>
            </a:r>
            <a:r>
              <a:rPr lang="en-US" sz="3200" dirty="0" smtClean="0"/>
              <a:t>” which can work potentially with multiple domains (meshes)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8" name="CustomShape 3"/>
          <p:cNvSpPr/>
          <p:nvPr/>
        </p:nvSpPr>
        <p:spPr>
          <a:xfrm>
            <a:off x="1796030" y="2132856"/>
            <a:ext cx="39970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99" name="CustomShape 4"/>
          <p:cNvSpPr/>
          <p:nvPr/>
        </p:nvSpPr>
        <p:spPr>
          <a:xfrm>
            <a:off x="1796031" y="2492100"/>
            <a:ext cx="1623841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0" name="CustomShape 5"/>
          <p:cNvSpPr/>
          <p:nvPr/>
        </p:nvSpPr>
        <p:spPr>
          <a:xfrm>
            <a:off x="1828686" y="3210588"/>
            <a:ext cx="144716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1" name="CustomShape 6"/>
          <p:cNvSpPr/>
          <p:nvPr/>
        </p:nvSpPr>
        <p:spPr>
          <a:xfrm>
            <a:off x="2155238" y="2863754"/>
            <a:ext cx="15526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 </a:t>
            </a:r>
            <a:endParaRPr dirty="0"/>
          </a:p>
        </p:txBody>
      </p:sp>
      <p:sp>
        <p:nvSpPr>
          <p:cNvPr id="102" name="CustomShape 7"/>
          <p:cNvSpPr/>
          <p:nvPr/>
        </p:nvSpPr>
        <p:spPr>
          <a:xfrm>
            <a:off x="5486386" y="2132856"/>
            <a:ext cx="4537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103" name="CustomShape 8"/>
          <p:cNvSpPr/>
          <p:nvPr/>
        </p:nvSpPr>
        <p:spPr>
          <a:xfrm>
            <a:off x="5486386" y="2492100"/>
            <a:ext cx="138987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4" name="CustomShape 9"/>
          <p:cNvSpPr/>
          <p:nvPr/>
        </p:nvSpPr>
        <p:spPr>
          <a:xfrm>
            <a:off x="5519040" y="3471857"/>
            <a:ext cx="135721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5" name="CustomShape 10"/>
          <p:cNvSpPr/>
          <p:nvPr/>
        </p:nvSpPr>
        <p:spPr>
          <a:xfrm>
            <a:off x="6106833" y="3125023"/>
            <a:ext cx="14895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6" name="CustomShape 11"/>
          <p:cNvSpPr/>
          <p:nvPr/>
        </p:nvSpPr>
        <p:spPr>
          <a:xfrm>
            <a:off x="5845918" y="2831096"/>
            <a:ext cx="1030337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7" name="CustomShape 12"/>
          <p:cNvSpPr/>
          <p:nvPr/>
        </p:nvSpPr>
        <p:spPr>
          <a:xfrm>
            <a:off x="3722683" y="2655393"/>
            <a:ext cx="1501809" cy="522210"/>
          </a:xfrm>
          <a:custGeom>
            <a:avLst/>
            <a:gdLst/>
            <a:ahLst/>
            <a:cxnLst/>
            <a:rect l="0" t="0" r="r" b="b"/>
            <a:pathLst>
              <a:path w="4602" h="1601">
                <a:moveTo>
                  <a:pt x="0" y="400"/>
                </a:moveTo>
                <a:lnTo>
                  <a:pt x="3450" y="400"/>
                </a:lnTo>
                <a:lnTo>
                  <a:pt x="3450" y="0"/>
                </a:lnTo>
                <a:lnTo>
                  <a:pt x="4601" y="800"/>
                </a:lnTo>
                <a:lnTo>
                  <a:pt x="3450" y="1600"/>
                </a:lnTo>
                <a:lnTo>
                  <a:pt x="34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3"/>
          <p:cNvSpPr/>
          <p:nvPr/>
        </p:nvSpPr>
        <p:spPr>
          <a:xfrm>
            <a:off x="5869430" y="3786505"/>
            <a:ext cx="1078833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9" name="CustomShape 14"/>
          <p:cNvSpPr/>
          <p:nvPr/>
        </p:nvSpPr>
        <p:spPr>
          <a:xfrm>
            <a:off x="1547664" y="5275391"/>
            <a:ext cx="57793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regionProperties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rp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(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runTime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);</a:t>
            </a:r>
            <a:endParaRPr dirty="0"/>
          </a:p>
        </p:txBody>
      </p:sp>
      <p:sp>
        <p:nvSpPr>
          <p:cNvPr id="110" name="CustomShape 15"/>
          <p:cNvSpPr/>
          <p:nvPr/>
        </p:nvSpPr>
        <p:spPr>
          <a:xfrm>
            <a:off x="5148064" y="5445224"/>
            <a:ext cx="3832405" cy="1152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o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manage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several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domains</a:t>
            </a:r>
            <a:endParaRPr lang="en-US" u="sng" strike="noStrike" dirty="0" smtClean="0">
              <a:solidFill>
                <a:srgbClr val="000000"/>
              </a:solidFill>
              <a:latin typeface="Arial"/>
            </a:endParaRPr>
          </a:p>
          <a:p>
            <a:r>
              <a:rPr lang="ru-RU" b="1" u="sng" strike="noStrike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regionProperties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object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must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created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in the program b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efore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executing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other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operations</a:t>
            </a:r>
            <a:endParaRPr dirty="0"/>
          </a:p>
        </p:txBody>
      </p:sp>
      <p:sp>
        <p:nvSpPr>
          <p:cNvPr id="111" name="Line 16"/>
          <p:cNvSpPr/>
          <p:nvPr/>
        </p:nvSpPr>
        <p:spPr>
          <a:xfrm flipH="1" flipV="1">
            <a:off x="3635895" y="5589240"/>
            <a:ext cx="1543989" cy="24803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467544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Change space discretization storage for gas from «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defaultRegion</a:t>
            </a:r>
            <a:r>
              <a:rPr lang="en-US" sz="2400" dirty="0" smtClean="0"/>
              <a:t>» to «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  <a:r>
              <a:rPr lang="en-US" sz="2400" dirty="0" smtClean="0"/>
              <a:t>» region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Goal of this step is to separate mesh storage for fluid (gas) and solids. Each mesh is stored in the unique folder on HDD (and object in memory)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4" name="CustomShape 3"/>
          <p:cNvSpPr/>
          <p:nvPr/>
        </p:nvSpPr>
        <p:spPr>
          <a:xfrm>
            <a:off x="6465713" y="2416733"/>
            <a:ext cx="2603593" cy="1660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Operations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fields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now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new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files</a:t>
            </a:r>
            <a:endParaRPr dirty="0"/>
          </a:p>
        </p:txBody>
      </p:sp>
      <p:sp>
        <p:nvSpPr>
          <p:cNvPr id="115" name="Line 4"/>
          <p:cNvSpPr/>
          <p:nvPr/>
        </p:nvSpPr>
        <p:spPr>
          <a:xfrm flipH="1" flipV="1">
            <a:off x="5292080" y="2420887"/>
            <a:ext cx="1108323" cy="25711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16" name="Line 5"/>
          <p:cNvSpPr/>
          <p:nvPr/>
        </p:nvSpPr>
        <p:spPr>
          <a:xfrm flipH="1">
            <a:off x="5292079" y="2924944"/>
            <a:ext cx="1152128" cy="43204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settings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395536" y="155679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Create file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regionProperties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rp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err="1" smtClean="0">
                <a:latin typeface="Courier" pitchFamily="49" charset="0"/>
              </a:rPr>
              <a:t>runTime</a:t>
            </a:r>
            <a:r>
              <a:rPr lang="en-US" sz="2000" dirty="0" smtClean="0">
                <a:latin typeface="Courier" pitchFamily="49" charset="0"/>
              </a:rPr>
              <a:t>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createFluidMeshes.H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createFluidFields.H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…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-I./fluid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  <p:sp>
        <p:nvSpPr>
          <p:cNvPr id="117" name="CustomShape 6"/>
          <p:cNvSpPr/>
          <p:nvPr/>
        </p:nvSpPr>
        <p:spPr>
          <a:xfrm>
            <a:off x="4310476" y="4833465"/>
            <a:ext cx="3821302" cy="1187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model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files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«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»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known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compiler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lookup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includes</a:t>
            </a:r>
            <a:endParaRPr dirty="0"/>
          </a:p>
        </p:txBody>
      </p:sp>
      <p:sp>
        <p:nvSpPr>
          <p:cNvPr id="118" name="Line 7"/>
          <p:cNvSpPr/>
          <p:nvPr/>
        </p:nvSpPr>
        <p:spPr>
          <a:xfrm flipH="1" flipV="1">
            <a:off x="2481789" y="4898782"/>
            <a:ext cx="1828687" cy="13063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457498" y="2492896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LTS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467544" y="1268760"/>
            <a:ext cx="8229600" cy="482453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200" dirty="0" smtClean="0"/>
              <a:t> procedure in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remove LTS *)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Start of the time step will look like: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....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while (</a:t>
            </a:r>
            <a:r>
              <a:rPr lang="en-US" dirty="0" err="1" smtClean="0">
                <a:latin typeface="Courier" pitchFamily="49" charset="0"/>
              </a:rPr>
              <a:t>pimple.loop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readAdditionalPimpleControl.H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acousticCourantNo.H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centralCompressibleCourantNo.H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readTimeControls.H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setDeltaT.H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include for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2200" dirty="0" smtClean="0"/>
              <a:t> class: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#include «</a:t>
            </a:r>
            <a:r>
              <a:rPr lang="en-US" dirty="0" err="1" smtClean="0">
                <a:latin typeface="Courier" pitchFamily="49" charset="0"/>
              </a:rPr>
              <a:t>regionProperties.H</a:t>
            </a:r>
            <a:r>
              <a:rPr lang="en-US" dirty="0" smtClean="0">
                <a:latin typeface="Courier" pitchFamily="49" charset="0"/>
              </a:rPr>
              <a:t>»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52320" y="2132856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if (LTS)</a:t>
            </a:r>
          </a:p>
          <a:p>
            <a:r>
              <a:rPr lang="en-US" b="1" dirty="0" smtClean="0">
                <a:latin typeface="Courier" pitchFamily="49" charset="0"/>
              </a:rPr>
              <a:t>{</a:t>
            </a:r>
          </a:p>
          <a:p>
            <a:r>
              <a:rPr lang="en-US" b="1" dirty="0" smtClean="0">
                <a:latin typeface="Courier" pitchFamily="49" charset="0"/>
              </a:rPr>
              <a:t>…</a:t>
            </a: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52320" y="2204864"/>
            <a:ext cx="1152128" cy="108012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452320" y="1988840"/>
            <a:ext cx="1080120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259632" y="602128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*) LTS – </a:t>
            </a:r>
            <a:r>
              <a:rPr lang="en-US" u="sng" dirty="0" smtClean="0"/>
              <a:t>L</a:t>
            </a:r>
            <a:r>
              <a:rPr lang="en-US" dirty="0" smtClean="0"/>
              <a:t>ocal </a:t>
            </a:r>
            <a:r>
              <a:rPr lang="en-US" u="sng" dirty="0" smtClean="0"/>
              <a:t>T</a:t>
            </a:r>
            <a:r>
              <a:rPr lang="en-US" dirty="0" smtClean="0"/>
              <a:t>ime </a:t>
            </a:r>
            <a:r>
              <a:rPr lang="en-US" u="sng" dirty="0" smtClean="0"/>
              <a:t>S</a:t>
            </a:r>
            <a:r>
              <a:rPr lang="en-US" dirty="0" smtClean="0"/>
              <a:t>tepping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6516216" y="4581128"/>
            <a:ext cx="2497137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Specify location for gas mesh</a:t>
            </a:r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fluid mesh &amp; fields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67544" y="1268760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Put fluid-associated operations in separate files: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mkdir</a:t>
            </a:r>
            <a:r>
              <a:rPr lang="en-US" dirty="0" smtClean="0">
                <a:latin typeface="Courier" pitchFamily="49" charset="0"/>
              </a:rPr>
              <a:t> fluid; </a:t>
            </a:r>
            <a:r>
              <a:rPr lang="en-US" dirty="0" err="1" smtClean="0">
                <a:latin typeface="Courier" pitchFamily="49" charset="0"/>
              </a:rPr>
              <a:t>cd</a:t>
            </a:r>
            <a:r>
              <a:rPr lang="en-US" dirty="0" smtClean="0">
                <a:latin typeface="Courier" pitchFamily="49" charset="0"/>
              </a:rPr>
              <a:t> fluid/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hEqn.H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pEqn.H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createFields.H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touch 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mesh for gas domain -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createFluidMeshes.H</a:t>
            </a:r>
            <a:r>
              <a:rPr lang="en-US" sz="22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const </a:t>
            </a:r>
            <a:r>
              <a:rPr lang="en-US" sz="1600" dirty="0" err="1" smtClean="0">
                <a:latin typeface="Courier" pitchFamily="49" charset="0"/>
              </a:rPr>
              <a:t>wordList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rp</a:t>
            </a:r>
            <a:r>
              <a:rPr lang="en-US" sz="1600" dirty="0" smtClean="0">
                <a:latin typeface="Courier" pitchFamily="49" charset="0"/>
              </a:rPr>
              <a:t>["fluid"]);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autoPtr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fluidMeshPtr</a:t>
            </a:r>
            <a:r>
              <a:rPr lang="en-US" sz="1600" dirty="0" smtClean="0">
                <a:latin typeface="Courier" pitchFamily="49" charset="0"/>
              </a:rPr>
              <a:t>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fluidMeshPtr.reset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new 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[0],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runTime.timeName</a:t>
            </a:r>
            <a:r>
              <a:rPr lang="en-US" sz="1600" dirty="0" smtClean="0">
                <a:latin typeface="Courier" pitchFamily="49" charset="0"/>
              </a:rPr>
              <a:t>(),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</a:t>
            </a:r>
            <a:r>
              <a:rPr lang="en-US" sz="1600" dirty="0" smtClean="0">
                <a:latin typeface="Courier" pitchFamily="49" charset="0"/>
              </a:rPr>
              <a:t>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::MUST_READ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);</a:t>
            </a:r>
            <a:endParaRPr lang="en-US" sz="2400" dirty="0" smtClean="0"/>
          </a:p>
        </p:txBody>
      </p:sp>
      <p:sp>
        <p:nvSpPr>
          <p:cNvPr id="125" name="CustomShape 4"/>
          <p:cNvSpPr/>
          <p:nvPr/>
        </p:nvSpPr>
        <p:spPr>
          <a:xfrm>
            <a:off x="6516216" y="3573016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Pointer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gas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6" name="Line 5"/>
          <p:cNvSpPr/>
          <p:nvPr/>
        </p:nvSpPr>
        <p:spPr>
          <a:xfrm flipH="1">
            <a:off x="4355976" y="3789040"/>
            <a:ext cx="223224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29" name="CustomShape 8"/>
          <p:cNvSpPr/>
          <p:nvPr/>
        </p:nvSpPr>
        <p:spPr>
          <a:xfrm>
            <a:off x="4427984" y="5733256"/>
            <a:ext cx="4571390" cy="897799"/>
          </a:xfrm>
          <a:prstGeom prst="rect">
            <a:avLst/>
          </a:prstGeom>
          <a:noFill/>
          <a:ln w="72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05" tIns="44085" rIns="84905" bIns="44085"/>
          <a:lstStyle/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fluidMeshPtr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();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;</a:t>
            </a:r>
            <a:endParaRPr dirty="0"/>
          </a:p>
        </p:txBody>
      </p:sp>
      <p:sp>
        <p:nvSpPr>
          <p:cNvPr id="130" name="CustomShape 9"/>
          <p:cNvSpPr/>
          <p:nvPr/>
        </p:nvSpPr>
        <p:spPr>
          <a:xfrm>
            <a:off x="4788024" y="5445224"/>
            <a:ext cx="4048908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fluid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(gas)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8" name="Line 7"/>
          <p:cNvSpPr/>
          <p:nvPr/>
        </p:nvSpPr>
        <p:spPr>
          <a:xfrm flipH="1">
            <a:off x="3995936" y="4869160"/>
            <a:ext cx="248178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4" name="CustomShape 4"/>
          <p:cNvSpPr/>
          <p:nvPr/>
        </p:nvSpPr>
        <p:spPr>
          <a:xfrm>
            <a:off x="6516216" y="1628800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fields are now created in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createFluidFields.H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Line 5"/>
          <p:cNvSpPr/>
          <p:nvPr/>
        </p:nvSpPr>
        <p:spPr>
          <a:xfrm flipH="1">
            <a:off x="5148064" y="2492896"/>
            <a:ext cx="151216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827584" y="2204864"/>
            <a:ext cx="7848984" cy="3250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readAdditionalPimpleControl.H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createCommonCentralFields.H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autoPtr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compressible::turbulenceModel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turbulence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::turbulenceModel::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rho,U,phi,thermo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createFvOptions.H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createMRF.H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initContinuityErrs.H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readCourantType.H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markBadQualityCells.H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psiUpdateCentralFields.H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updateKappa.H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updateCentralWeights.H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createCentralCourantNo.H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createFluidFields.H</a:t>
            </a:r>
            <a:endParaRPr lang="en-US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1124744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Move initialization operations related to fluid (gas) domain from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000" dirty="0" smtClean="0"/>
              <a:t>  to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createFluidFields.H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At this step gas domain relocated from standard folder to location specified by user in the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200" dirty="0" smtClean="0"/>
              <a:t> dictionary.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Source code of gas dynamics equations approximation is now stored in separate folder “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r>
              <a:rPr lang="en-US" sz="3200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58679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622802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62280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6228020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Make/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1124744"/>
            <a:ext cx="864096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source code to solve for heat transfer equations in solids and link necessary libraries to executable.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mkdir</a:t>
            </a:r>
            <a:r>
              <a:rPr lang="en-US" sz="2000" dirty="0" smtClean="0">
                <a:latin typeface="Courier" pitchFamily="49" charset="0"/>
              </a:rPr>
              <a:t> solid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Examples of the source code can be retrieved from </a:t>
            </a:r>
            <a:r>
              <a:rPr lang="en-US" sz="2200" dirty="0" err="1" smtClean="0"/>
              <a:t>chtMultiRegionPimpleFoam</a:t>
            </a:r>
            <a:r>
              <a:rPr lang="en-US" sz="2200" dirty="0" smtClean="0"/>
              <a:t> sources.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“includes” to main procedure (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coordinateSystem.H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solidThermo.H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dirty="0" err="1" smtClean="0"/>
              <a:t>wmake</a:t>
            </a:r>
            <a:r>
              <a:rPr lang="en-US" sz="2200" dirty="0" smtClean="0"/>
              <a:t> settings (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thermophysicalModels</a:t>
            </a:r>
            <a:r>
              <a:rPr lang="en-US" sz="2000" dirty="0" smtClean="0">
                <a:latin typeface="Courier" pitchFamily="49" charset="0"/>
              </a:rPr>
              <a:t>/</a:t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err="1" smtClean="0">
                <a:latin typeface="Courier" pitchFamily="49" charset="0"/>
              </a:rPr>
              <a:t>solidThermo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Resulting source code structure will become:</a:t>
            </a:r>
          </a:p>
        </p:txBody>
      </p:sp>
      <p:sp>
        <p:nvSpPr>
          <p:cNvPr id="140" name="Line 6"/>
          <p:cNvSpPr/>
          <p:nvPr/>
        </p:nvSpPr>
        <p:spPr>
          <a:xfrm flipH="1">
            <a:off x="3211386" y="2204864"/>
            <a:ext cx="56852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39" name="CustomShape 5"/>
          <p:cNvSpPr/>
          <p:nvPr/>
        </p:nvSpPr>
        <p:spPr>
          <a:xfrm>
            <a:off x="3732720" y="1988840"/>
            <a:ext cx="5411280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store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sources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solid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body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heat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transfer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model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procedure for solids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meshes for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fields describing heat exchange process in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approximations of energy balance equations in solids (matrices).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Solve matrices (equations) for energy balances for all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number – 0 &lt; Ma &lt; 5</a:t>
            </a:r>
          </a:p>
          <a:p>
            <a:r>
              <a:rPr lang="en-US" dirty="0" err="1" smtClean="0"/>
              <a:t>EoS</a:t>
            </a:r>
            <a:r>
              <a:rPr lang="en-US" dirty="0" smtClean="0"/>
              <a:t> – perfect gas</a:t>
            </a:r>
          </a:p>
          <a:p>
            <a:r>
              <a:rPr lang="en-US" dirty="0" smtClean="0"/>
              <a:t>Viscous flow of Newtonian media</a:t>
            </a:r>
            <a:endParaRPr lang="ru-RU" dirty="0" smtClean="0"/>
          </a:p>
          <a:p>
            <a:r>
              <a:rPr lang="en-US" dirty="0" smtClean="0"/>
              <a:t>Transient heat transfer in solid (Fourier law)</a:t>
            </a:r>
          </a:p>
          <a:p>
            <a:endParaRPr lang="en-US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5222395" cy="1747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323528" y="980728"/>
            <a:ext cx="8238560" cy="8383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  <p:sp>
        <p:nvSpPr>
          <p:cNvPr id="151" name="TextShape 3"/>
          <p:cNvSpPr txBox="1"/>
          <p:nvPr/>
        </p:nvSpPr>
        <p:spPr>
          <a:xfrm>
            <a:off x="391861" y="2286099"/>
            <a:ext cx="7184126" cy="380719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wordList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"]);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PtrList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solidRegions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solidsNames.size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solidRegions.set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runTime.timeName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::MUST_READ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...</a:t>
            </a:r>
          </a:p>
          <a:p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Line 9"/>
          <p:cNvSpPr/>
          <p:nvPr/>
        </p:nvSpPr>
        <p:spPr>
          <a:xfrm flipV="1">
            <a:off x="395537" y="2996952"/>
            <a:ext cx="864096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domains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251520" y="980728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Unlike gas, for solids we have several computational domains and thus we have to store several meshes, several temperature fields, several thermal conductivity coefficients and so on.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Create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000" dirty="0" smtClean="0"/>
              <a:t>:</a:t>
            </a:r>
          </a:p>
        </p:txBody>
      </p:sp>
      <p:sp>
        <p:nvSpPr>
          <p:cNvPr id="152" name="TextShape 4"/>
          <p:cNvSpPr txBox="1"/>
          <p:nvPr/>
        </p:nvSpPr>
        <p:spPr>
          <a:xfrm>
            <a:off x="3995936" y="6165304"/>
            <a:ext cx="5040560" cy="648072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dirty="0" smtClean="0">
                <a:latin typeface="Arial"/>
              </a:rPr>
              <a:t>For complete example see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createSolidMeshes.H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from training materials</a:t>
            </a:r>
            <a:endParaRPr dirty="0"/>
          </a:p>
        </p:txBody>
      </p:sp>
      <p:sp>
        <p:nvSpPr>
          <p:cNvPr id="153" name="Line 5"/>
          <p:cNvSpPr/>
          <p:nvPr/>
        </p:nvSpPr>
        <p:spPr>
          <a:xfrm flipH="1">
            <a:off x="4245166" y="2024830"/>
            <a:ext cx="2024617" cy="32658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4" name="TextShape 6"/>
          <p:cNvSpPr txBox="1"/>
          <p:nvPr/>
        </p:nvSpPr>
        <p:spPr>
          <a:xfrm>
            <a:off x="6349461" y="1906606"/>
            <a:ext cx="2440644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>
                <a:latin typeface="Arial"/>
              </a:rPr>
              <a:t>Names for solid domains</a:t>
            </a:r>
            <a:endParaRPr/>
          </a:p>
        </p:txBody>
      </p:sp>
      <p:sp>
        <p:nvSpPr>
          <p:cNvPr id="155" name="Line 7"/>
          <p:cNvSpPr/>
          <p:nvPr/>
        </p:nvSpPr>
        <p:spPr>
          <a:xfrm flipH="1" flipV="1">
            <a:off x="5796136" y="2780927"/>
            <a:ext cx="800198" cy="61556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6" name="TextShape 8"/>
          <p:cNvSpPr txBox="1"/>
          <p:nvPr/>
        </p:nvSpPr>
        <p:spPr>
          <a:xfrm>
            <a:off x="6596334" y="3265855"/>
            <a:ext cx="1792090" cy="595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Number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of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domains</a:t>
            </a:r>
            <a:endParaRPr dirty="0"/>
          </a:p>
        </p:txBody>
      </p:sp>
      <p:sp>
        <p:nvSpPr>
          <p:cNvPr id="158" name="TextShape 10"/>
          <p:cNvSpPr txBox="1"/>
          <p:nvPr/>
        </p:nvSpPr>
        <p:spPr>
          <a:xfrm>
            <a:off x="107504" y="4509120"/>
            <a:ext cx="1427355" cy="1034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Loop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over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all</a:t>
            </a:r>
            <a:r>
              <a:rPr lang="ru-RU" dirty="0">
                <a:latin typeface="Arial"/>
              </a:rPr>
              <a:t> </a:t>
            </a:r>
            <a:r>
              <a:rPr lang="ru-RU" dirty="0" err="1" smtClean="0">
                <a:latin typeface="Arial"/>
              </a:rPr>
              <a:t>solid</a:t>
            </a:r>
            <a:r>
              <a:rPr lang="ru-RU" dirty="0" smtClean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d</a:t>
            </a:r>
            <a:r>
              <a:rPr lang="ru-RU" dirty="0" err="1" smtClean="0">
                <a:latin typeface="Arial"/>
              </a:rPr>
              <a:t>omains</a:t>
            </a:r>
            <a:endParaRPr dirty="0"/>
          </a:p>
        </p:txBody>
      </p:sp>
      <p:sp>
        <p:nvSpPr>
          <p:cNvPr id="159" name="TextShape 11"/>
          <p:cNvSpPr txBox="1"/>
          <p:nvPr/>
        </p:nvSpPr>
        <p:spPr>
          <a:xfrm>
            <a:off x="3347864" y="3573016"/>
            <a:ext cx="5224819" cy="313492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TextShape 12"/>
          <p:cNvSpPr txBox="1"/>
          <p:nvPr/>
        </p:nvSpPr>
        <p:spPr>
          <a:xfrm>
            <a:off x="6300192" y="4365104"/>
            <a:ext cx="1441397" cy="95841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For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No</a:t>
            </a:r>
            <a:r>
              <a:rPr lang="ru-RU" dirty="0">
                <a:latin typeface="Arial"/>
              </a:rPr>
              <a:t>. </a:t>
            </a:r>
            <a:r>
              <a:rPr lang="en-US" dirty="0" err="1" smtClean="0">
                <a:latin typeface="Arial"/>
              </a:rPr>
              <a:t>i</a:t>
            </a:r>
            <a:r>
              <a:rPr lang="en-US" dirty="0" smtClean="0">
                <a:latin typeface="Arial"/>
              </a:rPr>
              <a:t>,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create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mesh</a:t>
            </a:r>
            <a:endParaRPr dirty="0"/>
          </a:p>
        </p:txBody>
      </p:sp>
      <p:sp>
        <p:nvSpPr>
          <p:cNvPr id="161" name="Line 13"/>
          <p:cNvSpPr/>
          <p:nvPr/>
        </p:nvSpPr>
        <p:spPr>
          <a:xfrm flipH="1" flipV="1">
            <a:off x="1763689" y="3933054"/>
            <a:ext cx="4464495" cy="64807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62" name="Line 14"/>
          <p:cNvSpPr/>
          <p:nvPr/>
        </p:nvSpPr>
        <p:spPr>
          <a:xfrm flipH="1" flipV="1">
            <a:off x="2699792" y="4293096"/>
            <a:ext cx="3600399" cy="7200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fields and objects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Place initialization operations in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file.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For each solid we must create: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Coordinate system transformation tensor (for anisotropic conductivity)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coordinateSystem</a:t>
            </a:r>
            <a:r>
              <a:rPr lang="en-US" sz="1600" dirty="0" smtClean="0">
                <a:latin typeface="Courier" pitchFamily="49" charset="0"/>
              </a:rPr>
              <a:t>&gt; coordinates(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Thermodynamic library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&gt; thermos(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Volumetric heat sources (</a:t>
            </a:r>
            <a:r>
              <a:rPr lang="en-US" sz="2000" dirty="0" err="1" smtClean="0"/>
              <a:t>fvOptions</a:t>
            </a:r>
            <a:r>
              <a:rPr lang="en-US" sz="2000" dirty="0" smtClean="0"/>
              <a:t> objects)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&lt;fv::options&gt; </a:t>
            </a:r>
            <a:r>
              <a:rPr lang="en-US" sz="1600" dirty="0" err="1" smtClean="0">
                <a:latin typeface="Courier" pitchFamily="49" charset="0"/>
              </a:rPr>
              <a:t>solidHeatSources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Porosity field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betavSolid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Field of anisotropic thermal diffusivity coefficient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aniAlphas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solid fields and objects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After declaration, objects are initialized (see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for example) in cycle: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forAll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)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{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thermos.set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solidHeatSources.set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fv::options(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coordinates.set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i,coordinateSystem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],thermos[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aniAlphas.set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betavSolid.set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new 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process for heat transfer in multiple solid bodies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611560" y="1412776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Loop over all solids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8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forAll</a:t>
            </a:r>
            <a:r>
              <a:rPr lang="en-US" sz="2400" dirty="0" smtClean="0">
                <a:latin typeface="Courier" pitchFamily="49" charset="0"/>
              </a:rPr>
              <a:t>(</a:t>
            </a:r>
            <a:r>
              <a:rPr lang="en-US" sz="2400" dirty="0" err="1" smtClean="0">
                <a:latin typeface="Courier" pitchFamily="49" charset="0"/>
              </a:rPr>
              <a:t>solidRegions</a:t>
            </a:r>
            <a:r>
              <a:rPr lang="en-US" sz="2400" dirty="0" smtClean="0">
                <a:latin typeface="Courier" pitchFamily="49" charset="0"/>
              </a:rPr>
              <a:t>, </a:t>
            </a:r>
            <a:r>
              <a:rPr lang="en-US" sz="2400" dirty="0" err="1" smtClean="0">
                <a:latin typeface="Courier" pitchFamily="49" charset="0"/>
              </a:rPr>
              <a:t>i</a:t>
            </a:r>
            <a:r>
              <a:rPr lang="en-US" sz="2400" dirty="0" smtClean="0">
                <a:latin typeface="Courier" pitchFamily="49" charset="0"/>
              </a:rPr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Create </a:t>
            </a:r>
            <a:r>
              <a:rPr lang="en-US" sz="2800" dirty="0" err="1" smtClean="0"/>
              <a:t>refernces</a:t>
            </a:r>
            <a:r>
              <a:rPr lang="en-US" sz="2800" dirty="0" smtClean="0"/>
              <a:t> for fields, coefficients and mesh for region No.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setRegionSolidFields.H</a:t>
            </a:r>
            <a:r>
              <a:rPr lang="en-US" sz="2400" dirty="0" smtClean="0">
                <a:latin typeface="Courier" pitchFamily="49" charset="0"/>
              </a:rPr>
              <a:t>“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Solve for energy balance for solid No. I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solveSolid.H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2699793" y="2743318"/>
            <a:ext cx="6051780" cy="3349978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fvScalarMatrix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hEqn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fvm::ddt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solidBetav,solidRho,solidH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-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fvm::laplacian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solidThermo.alpha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laplacian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alpha,h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==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solidFvOptions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solidRho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);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59100" y="1881188"/>
          <a:ext cx="3044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1663560" imgH="431640" progId="Equation.3">
                  <p:embed/>
                </p:oleObj>
              </mc:Choice>
              <mc:Fallback>
                <p:oleObj name="Equation" r:id="rId4" imgW="1663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881188"/>
                        <a:ext cx="30448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equation in solid</a:t>
            </a:r>
            <a:endParaRPr lang="en-US" dirty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251520" y="1052736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 case of isotropic material properties, energy balance in solid (in terms of enthalpy) reads: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Change of energy </a:t>
            </a:r>
            <a:br>
              <a:rPr lang="en-US" sz="2200" dirty="0" smtClean="0"/>
            </a:br>
            <a:r>
              <a:rPr lang="en-US" sz="2200" dirty="0" smtClean="0"/>
              <a:t>in volume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Heat flux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Volumetric energy</a:t>
            </a:r>
            <a:br>
              <a:rPr lang="en-US" sz="2200" dirty="0" smtClean="0"/>
            </a:br>
            <a:r>
              <a:rPr lang="en-US" sz="2200" dirty="0" smtClean="0"/>
              <a:t> sources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83568" y="3068960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450335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683568" y="3789040"/>
            <a:ext cx="8136904" cy="1440160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5040560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solids using single solver was create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Simulation process includes:</a:t>
            </a:r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Initialization of meshes and fields for each solid: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endParaRPr lang="en-US" sz="2400" dirty="0" smtClean="0"/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Energy balance equation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and solution: files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setRegionSolidFields.H</a:t>
            </a:r>
            <a:r>
              <a:rPr lang="en-US" sz="2400" dirty="0" smtClean="0"/>
              <a:t> and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solveSolid.H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of heat transfer approximation for solid bodies stored in separate folder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r>
              <a:rPr lang="en-US" sz="2800" dirty="0" smtClean="0"/>
              <a:t>”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Though sources created, they are not linked to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Put solid equations solution block in PIMPLE algorithm for coupled simulation:</a:t>
            </a: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createSolidMeshes.H</a:t>
            </a:r>
            <a:r>
              <a:rPr lang="en-US" dirty="0" smtClean="0">
                <a:latin typeface="Courier" pitchFamily="49" charset="0"/>
              </a:rPr>
              <a:t>"</a:t>
            </a:r>
            <a:endParaRPr lang="en-US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EXE_INC =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…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-I./solid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insert solution for heat transfer in solids in the PIMPLE algorithm</a:t>
            </a:r>
          </a:p>
        </p:txBody>
      </p:sp>
      <p:sp>
        <p:nvSpPr>
          <p:cNvPr id="192" name="TextShape 4"/>
          <p:cNvSpPr txBox="1"/>
          <p:nvPr/>
        </p:nvSpPr>
        <p:spPr>
          <a:xfrm>
            <a:off x="5652120" y="3140968"/>
            <a:ext cx="3888432" cy="5467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94" name="Рисунок 3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50455" y="909360"/>
            <a:ext cx="5073673" cy="5760000"/>
          </a:xfrm>
          <a:prstGeom prst="rect">
            <a:avLst/>
          </a:prstGeom>
          <a:ln>
            <a:noFill/>
          </a:ln>
        </p:spPr>
      </p:pic>
      <p:sp>
        <p:nvSpPr>
          <p:cNvPr id="195" name="TextShape 2"/>
          <p:cNvSpPr txBox="1"/>
          <p:nvPr/>
        </p:nvSpPr>
        <p:spPr>
          <a:xfrm>
            <a:off x="6372200" y="2996952"/>
            <a:ext cx="274359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6" name="Line 3"/>
          <p:cNvSpPr/>
          <p:nvPr/>
        </p:nvSpPr>
        <p:spPr>
          <a:xfrm flipH="1" flipV="1">
            <a:off x="3923927" y="3068959"/>
            <a:ext cx="2476474" cy="1315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7" name="TextShape 4"/>
          <p:cNvSpPr txBox="1"/>
          <p:nvPr/>
        </p:nvSpPr>
        <p:spPr>
          <a:xfrm>
            <a:off x="6139162" y="3501008"/>
            <a:ext cx="2681310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8" name="Line 5"/>
          <p:cNvSpPr/>
          <p:nvPr/>
        </p:nvSpPr>
        <p:spPr>
          <a:xfrm flipH="1">
            <a:off x="3851920" y="3723074"/>
            <a:ext cx="2287242" cy="64203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9" name="TextShape 6"/>
          <p:cNvSpPr txBox="1"/>
          <p:nvPr/>
        </p:nvSpPr>
        <p:spPr>
          <a:xfrm>
            <a:off x="5796136" y="1052736"/>
            <a:ext cx="3156796" cy="165618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400" dirty="0" err="1">
                <a:latin typeface="+mj-lt"/>
              </a:rPr>
              <a:t>Add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steps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to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for</a:t>
            </a:r>
            <a:endParaRPr sz="2400" dirty="0">
              <a:latin typeface="+mj-lt"/>
            </a:endParaRPr>
          </a:p>
          <a:p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solids</a:t>
            </a:r>
            <a:r>
              <a:rPr lang="ru-RU" sz="2400" dirty="0">
                <a:latin typeface="+mj-lt"/>
              </a:rPr>
              <a:t>
</a:t>
            </a:r>
            <a:r>
              <a:rPr lang="ru-RU" sz="2400" dirty="0" err="1">
                <a:latin typeface="+mj-lt"/>
              </a:rPr>
              <a:t>before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solving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
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fluid</a:t>
            </a:r>
            <a:endParaRPr sz="2400" dirty="0">
              <a:latin typeface="+mj-lt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place solid body heat transfer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ressure-Velocity-Coupling-WithSol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1431" y="908720"/>
            <a:ext cx="5232857" cy="5940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PIMPLE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solver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To compile solver, type</a:t>
            </a:r>
          </a:p>
          <a:p>
            <a:pPr marL="438912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wmake</a:t>
            </a:r>
            <a:endParaRPr lang="en-US" sz="2400" dirty="0" smtClean="0">
              <a:latin typeface="Courier" pitchFamily="49" charset="0"/>
            </a:endParaRPr>
          </a:p>
          <a:p>
            <a:pPr marL="438912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Screenshot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19201" r="15350" b="19200"/>
          <a:stretch/>
        </p:blipFill>
        <p:spPr>
          <a:xfrm>
            <a:off x="683568" y="2675881"/>
            <a:ext cx="7992888" cy="413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7200"/>
          </a:xfrm>
        </p:spPr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31215"/>
              </p:ext>
            </p:extLst>
          </p:nvPr>
        </p:nvGraphicFramePr>
        <p:xfrm>
          <a:off x="96838" y="1703788"/>
          <a:ext cx="1949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Уравнение" r:id="rId3" imgW="1066680" imgH="393480" progId="Equation.3">
                  <p:embed/>
                </p:oleObj>
              </mc:Choice>
              <mc:Fallback>
                <p:oleObj name="Уравнение" r:id="rId3" imgW="1066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1703788"/>
                        <a:ext cx="19494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62813"/>
              </p:ext>
            </p:extLst>
          </p:nvPr>
        </p:nvGraphicFramePr>
        <p:xfrm>
          <a:off x="2141538" y="1654175"/>
          <a:ext cx="29860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Уравнение" r:id="rId5" imgW="1663560" imgH="419040" progId="Equation.3">
                  <p:embed/>
                </p:oleObj>
              </mc:Choice>
              <mc:Fallback>
                <p:oleObj name="Уравнение" r:id="rId5" imgW="1663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654175"/>
                        <a:ext cx="29860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65907"/>
              </p:ext>
            </p:extLst>
          </p:nvPr>
        </p:nvGraphicFramePr>
        <p:xfrm>
          <a:off x="5118100" y="1700213"/>
          <a:ext cx="4046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Уравнение" r:id="rId7" imgW="2260440" imgH="393480" progId="Equation.3">
                  <p:embed/>
                </p:oleObj>
              </mc:Choice>
              <mc:Fallback>
                <p:oleObj name="Уравнение" r:id="rId7" imgW="2260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700213"/>
                        <a:ext cx="40465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25911"/>
              </p:ext>
            </p:extLst>
          </p:nvPr>
        </p:nvGraphicFramePr>
        <p:xfrm>
          <a:off x="3289300" y="3933825"/>
          <a:ext cx="2601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Уравнение" r:id="rId9" imgW="1422360" imgH="393480" progId="Equation.3">
                  <p:embed/>
                </p:oleObj>
              </mc:Choice>
              <mc:Fallback>
                <p:oleObj name="Уравнение" r:id="rId9" imgW="14223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933825"/>
                        <a:ext cx="26019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9975"/>
              </p:ext>
            </p:extLst>
          </p:nvPr>
        </p:nvGraphicFramePr>
        <p:xfrm>
          <a:off x="3168650" y="5651500"/>
          <a:ext cx="3554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Уравнение" r:id="rId11" imgW="1942920" imgH="241200" progId="Equation.3">
                  <p:embed/>
                </p:oleObj>
              </mc:Choice>
              <mc:Fallback>
                <p:oleObj name="Уравнение" r:id="rId11" imgW="1942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651500"/>
                        <a:ext cx="35544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07006"/>
              </p:ext>
            </p:extLst>
          </p:nvPr>
        </p:nvGraphicFramePr>
        <p:xfrm>
          <a:off x="4206875" y="6227763"/>
          <a:ext cx="1416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Уравнение" r:id="rId13" imgW="774360" imgH="241200" progId="Equation.3">
                  <p:embed/>
                </p:oleObj>
              </mc:Choice>
              <mc:Fallback>
                <p:oleObj name="Уравнение" r:id="rId13" imgW="7743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6227763"/>
                        <a:ext cx="14160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49415"/>
              </p:ext>
            </p:extLst>
          </p:nvPr>
        </p:nvGraphicFramePr>
        <p:xfrm>
          <a:off x="673100" y="2636838"/>
          <a:ext cx="41132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Уравнение" r:id="rId15" imgW="2171520" imgH="393480" progId="Equation.3">
                  <p:embed/>
                </p:oleObj>
              </mc:Choice>
              <mc:Fallback>
                <p:oleObj name="Уравнение" r:id="rId15" imgW="217152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636838"/>
                        <a:ext cx="41132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1894"/>
              </p:ext>
            </p:extLst>
          </p:nvPr>
        </p:nvGraphicFramePr>
        <p:xfrm>
          <a:off x="5400675" y="2781300"/>
          <a:ext cx="13477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Уравнение" r:id="rId17" imgW="711000" imgH="203040" progId="Equation.3">
                  <p:embed/>
                </p:oleObj>
              </mc:Choice>
              <mc:Fallback>
                <p:oleObj name="Уравнение" r:id="rId17" imgW="7110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81300"/>
                        <a:ext cx="13477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29116"/>
              </p:ext>
            </p:extLst>
          </p:nvPr>
        </p:nvGraphicFramePr>
        <p:xfrm>
          <a:off x="7184653" y="2564904"/>
          <a:ext cx="13477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Уравнение" r:id="rId19" imgW="711000" imgH="393480" progId="Equation.3">
                  <p:embed/>
                </p:oleObj>
              </mc:Choice>
              <mc:Fallback>
                <p:oleObj name="Уравнение" r:id="rId19" imgW="71100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653" y="2564904"/>
                        <a:ext cx="13477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72220" y="908720"/>
            <a:ext cx="3456384" cy="864096"/>
          </a:xfrm>
        </p:spPr>
        <p:txBody>
          <a:bodyPr/>
          <a:lstStyle/>
          <a:p>
            <a:r>
              <a:rPr lang="en-US" dirty="0" smtClean="0"/>
              <a:t>Perfect gas</a:t>
            </a:r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3356992"/>
            <a:ext cx="3456384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Solid</a:t>
            </a: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251520" y="4869160"/>
            <a:ext cx="4392488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 heat contact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309634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 bodies added to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Energy balance equations for solids are solved in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800" dirty="0" smtClean="0"/>
              <a:t> algorithm before solving for energy balance of gas.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New solver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800" dirty="0" smtClean="0"/>
              <a:t> was compiled.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endParaRPr lang="en-US" dirty="0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77407"/>
              </p:ext>
            </p:extLst>
          </p:nvPr>
        </p:nvGraphicFramePr>
        <p:xfrm>
          <a:off x="365125" y="2492896"/>
          <a:ext cx="2922588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3" imgW="1600200" imgH="1155600" progId="Equation.DSMT4">
                  <p:embed/>
                </p:oleObj>
              </mc:Choice>
              <mc:Fallback>
                <p:oleObj name="Equation" r:id="rId3" imgW="1600200" imgH="1155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492896"/>
                        <a:ext cx="2922588" cy="211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5125" y="4695527"/>
            <a:ext cx="3812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Viscosity model - Sutherland</a:t>
            </a:r>
            <a:endParaRPr lang="ru-RU" sz="2400" dirty="0"/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5917"/>
              </p:ext>
            </p:extLst>
          </p:nvPr>
        </p:nvGraphicFramePr>
        <p:xfrm>
          <a:off x="5732463" y="3111500"/>
          <a:ext cx="280828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6" imgW="1536480" imgH="1130040" progId="Equation.DSMT4">
                  <p:embed/>
                </p:oleObj>
              </mc:Choice>
              <mc:Fallback>
                <p:oleObj name="Equation" r:id="rId6" imgW="15364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111500"/>
                        <a:ext cx="2808287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20314" y="5301208"/>
            <a:ext cx="57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 simulation – k-w SST turbulence model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259632" y="586909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github.com/unicfdlab/TrainingTracks/tree/master/OpenFOAM/gasThermoCoupled-OF4.1/cases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Run 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pPr lvl="1"/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74211" y="3068960"/>
            <a:ext cx="8229600" cy="39580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Decompose regions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-region solid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-region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</a:p>
          <a:p>
            <a:r>
              <a:rPr lang="en-US" dirty="0"/>
              <a:t>Run </a:t>
            </a:r>
            <a:r>
              <a:rPr lang="en-US" dirty="0" smtClean="0"/>
              <a:t>cases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-np 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Reconstruct solution (if necessary)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reconstructPar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wallHeatFlux</a:t>
            </a:r>
            <a:r>
              <a:rPr lang="en-US" dirty="0" smtClean="0"/>
              <a:t> postprocessor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958065"/>
          </a:xfrm>
        </p:spPr>
        <p:txBody>
          <a:bodyPr/>
          <a:lstStyle/>
          <a:p>
            <a:r>
              <a:rPr lang="en-US" dirty="0" smtClean="0"/>
              <a:t>Source code is copied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/Make/options</a:t>
            </a:r>
            <a:r>
              <a:rPr lang="en-US" dirty="0" smtClean="0"/>
              <a:t> is changed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($FOAM_APPBIN              $FOAM_USER_APPBIN)</a:t>
            </a:r>
          </a:p>
          <a:p>
            <a:r>
              <a:rPr lang="en-US" dirty="0" smtClean="0"/>
              <a:t>To compile: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wmake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libso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Run:</a:t>
            </a:r>
          </a:p>
          <a:p>
            <a:pPr marL="118872" indent="0">
              <a:buNone/>
            </a:pPr>
            <a:r>
              <a:rPr lang="en-US" sz="2800" dirty="0" smtClean="0"/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-np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-region solid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or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-region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solid</a:t>
            </a:r>
          </a:p>
        </p:txBody>
      </p:sp>
      <p:sp>
        <p:nvSpPr>
          <p:cNvPr id="4" name="Line 5"/>
          <p:cNvSpPr/>
          <p:nvPr/>
        </p:nvSpPr>
        <p:spPr>
          <a:xfrm>
            <a:off x="3829886" y="2326846"/>
            <a:ext cx="63967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5" name="Прямоугольник 4"/>
          <p:cNvSpPr/>
          <p:nvPr/>
        </p:nvSpPr>
        <p:spPr>
          <a:xfrm>
            <a:off x="1475656" y="5157192"/>
            <a:ext cx="6400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Computed heat flux </a:t>
            </a:r>
            <a:r>
              <a:rPr lang="en-US" sz="2800" dirty="0"/>
              <a:t>(wedge angle 5 deg.)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667719"/>
            <a:ext cx="46932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laminar case:  ~ </a:t>
            </a:r>
            <a:r>
              <a:rPr lang="en-US" sz="2800" dirty="0" smtClean="0"/>
              <a:t>100 </a:t>
            </a:r>
            <a:r>
              <a:rPr lang="en-US" sz="2800" dirty="0" smtClean="0"/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turbulent case:  ~ </a:t>
            </a:r>
            <a:r>
              <a:rPr lang="en-US" sz="2800" dirty="0" smtClean="0"/>
              <a:t>1150 </a:t>
            </a:r>
            <a:r>
              <a:rPr lang="en-US" sz="2800" dirty="0" smtClean="0"/>
              <a:t>W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936104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Thank you for your attention!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998" y="3933056"/>
            <a:ext cx="686277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source codes and numerical examples 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available online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algn="ctr"/>
            <a:endParaRPr lang="en-US" u="sng" dirty="0" smtClean="0">
              <a:solidFill>
                <a:schemeClr val="accent3">
                  <a:lumMod val="75000"/>
                </a:schemeClr>
              </a:solidFill>
              <a:hlinkClick r:id="rId2"/>
            </a:endParaRPr>
          </a:p>
          <a:p>
            <a:pPr algn="ctr"/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://github.com/unicfdlab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27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Numerical model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5194920" cy="5472608"/>
          </a:xfrm>
        </p:spPr>
        <p:txBody>
          <a:bodyPr>
            <a:noAutofit/>
          </a:bodyPr>
          <a:lstStyle/>
          <a:p>
            <a:r>
              <a:rPr lang="en-US" sz="2800" dirty="0" smtClean="0"/>
              <a:t>Space &amp; time discretization</a:t>
            </a:r>
          </a:p>
          <a:p>
            <a:pPr lvl="1"/>
            <a:r>
              <a:rPr lang="en-US" sz="2400" dirty="0" smtClean="0"/>
              <a:t>Finite Volume Method – space and time divided on non-intersecting cells (intervals)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Numerical schemes</a:t>
            </a:r>
          </a:p>
          <a:p>
            <a:pPr lvl="1"/>
            <a:r>
              <a:rPr lang="en-US" sz="2400" dirty="0" smtClean="0"/>
              <a:t>Mean theorem + Gauss theorem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Time integration algorithm</a:t>
            </a:r>
          </a:p>
          <a:p>
            <a:pPr lvl="1"/>
            <a:r>
              <a:rPr lang="en-US" sz="2400" dirty="0" smtClean="0"/>
              <a:t>Operator-splitting methods like PISO or PIMPLE</a:t>
            </a:r>
            <a:endParaRPr lang="en-US" sz="2400" dirty="0"/>
          </a:p>
        </p:txBody>
      </p:sp>
      <p:pic>
        <p:nvPicPr>
          <p:cNvPr id="4" name="Рисунок 3" descr="fvm-disc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096" y="908720"/>
            <a:ext cx="3414904" cy="2887073"/>
          </a:xfrm>
          <a:prstGeom prst="rect">
            <a:avLst/>
          </a:prstGeom>
        </p:spPr>
      </p:pic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0272"/>
              </p:ext>
            </p:extLst>
          </p:nvPr>
        </p:nvGraphicFramePr>
        <p:xfrm>
          <a:off x="6454775" y="4005263"/>
          <a:ext cx="1998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Уравнение" r:id="rId4" imgW="1054080" imgH="380880" progId="Equation.3">
                  <p:embed/>
                </p:oleObj>
              </mc:Choice>
              <mc:Fallback>
                <p:oleObj name="Уравнение" r:id="rId4" imgW="1054080" imgH="380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4005263"/>
                        <a:ext cx="1998663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71790"/>
              </p:ext>
            </p:extLst>
          </p:nvPr>
        </p:nvGraphicFramePr>
        <p:xfrm>
          <a:off x="6660232" y="5134694"/>
          <a:ext cx="14684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Уравнение" r:id="rId6" imgW="774360" imgH="736560" progId="Equation.3">
                  <p:embed/>
                </p:oleObj>
              </mc:Choice>
              <mc:Fallback>
                <p:oleObj name="Уравнение" r:id="rId6" imgW="77436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134694"/>
                        <a:ext cx="1468437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Models coupling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1663"/>
            <a:ext cx="8229600" cy="4625609"/>
          </a:xfrm>
        </p:spPr>
        <p:txBody>
          <a:bodyPr/>
          <a:lstStyle/>
          <a:p>
            <a:r>
              <a:rPr lang="en-US" dirty="0" smtClean="0"/>
              <a:t>Single matrix</a:t>
            </a:r>
          </a:p>
          <a:p>
            <a:pPr lvl="1"/>
            <a:r>
              <a:rPr lang="en-US" dirty="0" smtClean="0"/>
              <a:t>Single equation of energy for both gas &amp; solid.</a:t>
            </a:r>
          </a:p>
          <a:p>
            <a:pPr lvl="1"/>
            <a:r>
              <a:rPr lang="en-US" dirty="0" smtClean="0"/>
              <a:t>Stable and robust, but hard to implement and use.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Multiple domains, iterative coupling</a:t>
            </a:r>
          </a:p>
          <a:p>
            <a:pPr lvl="1"/>
            <a:r>
              <a:rPr lang="en-US" dirty="0" smtClean="0"/>
              <a:t>Easy to work with complex geometries, performance degradation</a:t>
            </a:r>
            <a:r>
              <a:rPr lang="en-US" baseline="30000" dirty="0" smtClean="0"/>
              <a:t>*)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Needs data interpolation on the interface.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94928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*) </a:t>
            </a:r>
            <a:r>
              <a:rPr lang="en-US" dirty="0" smtClean="0"/>
              <a:t> Not very important when using operator splitting methods like PISO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OpenFOAM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363272" cy="52760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Current implementation in </a:t>
            </a:r>
            <a:r>
              <a:rPr lang="en-US" sz="3000" dirty="0" err="1" smtClean="0"/>
              <a:t>OpenFOAM</a:t>
            </a:r>
            <a:r>
              <a:rPr lang="en-US" sz="3000" dirty="0" smtClean="0"/>
              <a:t> –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chtMultiRegionFoam</a:t>
            </a:r>
            <a:r>
              <a:rPr lang="en-US" sz="3000" dirty="0" smtClean="0"/>
              <a:t>:</a:t>
            </a:r>
          </a:p>
          <a:p>
            <a:pPr lvl="1"/>
            <a:r>
              <a:rPr lang="en-US" sz="2400" dirty="0" smtClean="0"/>
              <a:t>Iterative solution of energy balance</a:t>
            </a:r>
            <a:br>
              <a:rPr lang="en-US" sz="2400" dirty="0" smtClean="0"/>
            </a:br>
            <a:r>
              <a:rPr lang="en-US" sz="2400" dirty="0" smtClean="0"/>
              <a:t>between several solid and fluid regions.</a:t>
            </a:r>
          </a:p>
          <a:p>
            <a:pPr lvl="1"/>
            <a:r>
              <a:rPr lang="en-US" sz="2400" dirty="0" smtClean="0"/>
              <a:t>Uses outer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400" dirty="0" smtClean="0"/>
              <a:t> loop and special</a:t>
            </a:r>
            <a:br>
              <a:rPr lang="en-US" sz="2400" dirty="0" smtClean="0"/>
            </a:br>
            <a:r>
              <a:rPr lang="en-US" sz="2400" dirty="0" smtClean="0"/>
              <a:t>B.C. for coupling between domains.</a:t>
            </a:r>
          </a:p>
          <a:p>
            <a:r>
              <a:rPr lang="en-US" sz="3000" dirty="0" smtClean="0"/>
              <a:t>List of domains managed through</a:t>
            </a:r>
            <a:br>
              <a:rPr lang="en-US" sz="3000" dirty="0" smtClean="0"/>
            </a:br>
            <a:r>
              <a:rPr lang="en-US" sz="3000" dirty="0" smtClean="0"/>
              <a:t> the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000" dirty="0" smtClean="0"/>
              <a:t> dictionary.</a:t>
            </a:r>
          </a:p>
          <a:p>
            <a:r>
              <a:rPr lang="en-US" sz="3000" dirty="0" smtClean="0"/>
              <a:t>Connection between regions established via boundary conditions for temperature.</a:t>
            </a:r>
          </a:p>
          <a:p>
            <a:r>
              <a:rPr lang="en-US" sz="3000" dirty="0" smtClean="0"/>
              <a:t>Main limitation – subsonic speeds of fluid (Ma&lt;1).</a:t>
            </a:r>
            <a:endParaRPr lang="en-US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49888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78080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</a:t>
            </a:r>
            <a:endParaRPr lang="en-US" dirty="0"/>
          </a:p>
        </p:txBody>
      </p:sp>
      <p:sp>
        <p:nvSpPr>
          <p:cNvPr id="7" name="Дуга 6"/>
          <p:cNvSpPr/>
          <p:nvPr/>
        </p:nvSpPr>
        <p:spPr>
          <a:xfrm>
            <a:off x="6834336" y="2078524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960" y="3717032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976" y="2132856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7527" y="1700808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1976" y="3366284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6" name="Дуга 5"/>
          <p:cNvSpPr/>
          <p:nvPr/>
        </p:nvSpPr>
        <p:spPr>
          <a:xfrm flipH="1" flipV="1">
            <a:off x="6825952" y="3150260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Designing new solver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301208"/>
            <a:ext cx="716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https://github.com/TonkomoLLC/hybridCentralSolvers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124745"/>
            <a:ext cx="8229600" cy="527605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PISO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SIMPLE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3000" dirty="0" smtClean="0"/>
              <a:t> are known to be oscillatory at high speeds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we need different method for flows with Ma &gt; 1.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rhoCentralFoam</a:t>
            </a:r>
            <a:r>
              <a:rPr lang="en-US" sz="3000" dirty="0" smtClean="0"/>
              <a:t> was designed for flows with Ma &gt; 1.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it is explicit , not efficient when Ma &lt; 1.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hybrid approach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Combine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and </a:t>
            </a:r>
            <a:r>
              <a:rPr lang="en-US" sz="2400" dirty="0" err="1" smtClean="0"/>
              <a:t>chtMultiRegionFoam</a:t>
            </a:r>
            <a:endParaRPr lang="en-US" sz="24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most</a:t>
            </a:r>
            <a:r>
              <a:rPr lang="en-US" sz="3000" dirty="0" smtClean="0"/>
              <a:t> general implementation, see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25609"/>
          </a:xfrm>
        </p:spPr>
        <p:txBody>
          <a:bodyPr/>
          <a:lstStyle/>
          <a:p>
            <a:r>
              <a:rPr lang="en-US" dirty="0" smtClean="0"/>
              <a:t>Implicit KT/KNP fluxes for advection</a:t>
            </a:r>
          </a:p>
          <a:p>
            <a:r>
              <a:rPr lang="en-US" dirty="0" smtClean="0"/>
              <a:t>PIMPLE algorithm for                       coupling</a:t>
            </a:r>
            <a:endParaRPr lang="en-US" dirty="0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860032" y="1772816"/>
          <a:ext cx="148574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1485748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98417"/>
              </p:ext>
            </p:extLst>
          </p:nvPr>
        </p:nvGraphicFramePr>
        <p:xfrm>
          <a:off x="3419475" y="2852738"/>
          <a:ext cx="31194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Уравнение" r:id="rId5" imgW="1650960" imgH="393480" progId="Equation.3">
                  <p:embed/>
                </p:oleObj>
              </mc:Choice>
              <mc:Fallback>
                <p:oleObj name="Уравнение" r:id="rId5" imgW="1650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31194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16229"/>
              </p:ext>
            </p:extLst>
          </p:nvPr>
        </p:nvGraphicFramePr>
        <p:xfrm>
          <a:off x="911225" y="4005263"/>
          <a:ext cx="66294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Уравнение" r:id="rId7" imgW="3504960" imgH="863280" progId="Equation.3">
                  <p:embed/>
                </p:oleObj>
              </mc:Choice>
              <mc:Fallback>
                <p:oleObj name="Уравнение" r:id="rId7" imgW="35049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005263"/>
                        <a:ext cx="6629400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 rot="16200000" flipV="1">
            <a:off x="4896036" y="1520788"/>
            <a:ext cx="360040" cy="4608512"/>
          </a:xfrm>
          <a:prstGeom prst="rightBrace">
            <a:avLst>
              <a:gd name="adj1" fmla="val 8377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64208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incompressible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3415" y="609329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compressible</a:t>
            </a:r>
            <a:endParaRPr lang="en-US" sz="2800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86985"/>
              </p:ext>
            </p:extLst>
          </p:nvPr>
        </p:nvGraphicFramePr>
        <p:xfrm>
          <a:off x="2699792" y="5689367"/>
          <a:ext cx="8397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Уравнение" r:id="rId9" imgW="444240" imgH="241200" progId="Equation.3">
                  <p:embed/>
                </p:oleObj>
              </mc:Choice>
              <mc:Fallback>
                <p:oleObj name="Уравнение" r:id="rId9" imgW="4442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689367"/>
                        <a:ext cx="8397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42218"/>
              </p:ext>
            </p:extLst>
          </p:nvPr>
        </p:nvGraphicFramePr>
        <p:xfrm>
          <a:off x="2699792" y="6193721"/>
          <a:ext cx="7921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Уравнение" r:id="rId11" imgW="419040" imgH="241200" progId="Equation.3">
                  <p:embed/>
                </p:oleObj>
              </mc:Choice>
              <mc:Fallback>
                <p:oleObj name="Уравнение" r:id="rId11" imgW="4190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193721"/>
                        <a:ext cx="7921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 descr="KT-OF-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92080" y="4869160"/>
            <a:ext cx="3347864" cy="152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1255</TotalTime>
  <Words>2000</Words>
  <Application>Microsoft Office PowerPoint</Application>
  <PresentationFormat>On-screen Show (4:3)</PresentationFormat>
  <Paragraphs>453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Corbel</vt:lpstr>
      <vt:lpstr>Courier</vt:lpstr>
      <vt:lpstr>Courier New</vt:lpstr>
      <vt:lpstr>Liberation Serif</vt:lpstr>
      <vt:lpstr>Wingdings</vt:lpstr>
      <vt:lpstr>Wingdings 2</vt:lpstr>
      <vt:lpstr>Wingdings 3</vt:lpstr>
      <vt:lpstr>Модульная</vt:lpstr>
      <vt:lpstr>Acrobat Document</vt:lpstr>
      <vt:lpstr>Уравнение</vt:lpstr>
      <vt:lpstr>Equation</vt:lpstr>
      <vt:lpstr>Implementation of the solver for coupled heat transfer in gas and solid</vt:lpstr>
      <vt:lpstr>Contents</vt:lpstr>
      <vt:lpstr>Problem description</vt:lpstr>
      <vt:lpstr>Governing equations</vt:lpstr>
      <vt:lpstr>Numerical model</vt:lpstr>
      <vt:lpstr>Models coupling</vt:lpstr>
      <vt:lpstr>Implementation in OpenFOAM</vt:lpstr>
      <vt:lpstr>Designing new solver</vt:lpstr>
      <vt:lpstr>pimpleCentralFoam</vt:lpstr>
      <vt:lpstr>Hybrid PIMPLE/KT algorithm</vt:lpstr>
      <vt:lpstr>pimpleCentralFoam source code</vt:lpstr>
      <vt:lpstr>Hybrid PIMPLE/KT algorithm sources</vt:lpstr>
      <vt:lpstr>Other hybrid PIMPLE/KT solvers</vt:lpstr>
      <vt:lpstr>Examples of pimpleCentralFoam solver</vt:lpstr>
      <vt:lpstr>Boundary conditions</vt:lpstr>
      <vt:lpstr>Steps to develop supersonic coupled with heat transfer solver</vt:lpstr>
      <vt:lpstr>Simplifications</vt:lpstr>
      <vt:lpstr>Simplifications - 2</vt:lpstr>
      <vt:lpstr>Initialization steps</vt:lpstr>
      <vt:lpstr>Step 1</vt:lpstr>
      <vt:lpstr>Step 1 results</vt:lpstr>
      <vt:lpstr>Step 2</vt:lpstr>
      <vt:lpstr>General settings</vt:lpstr>
      <vt:lpstr>Remove LTS</vt:lpstr>
      <vt:lpstr>Create fluid mesh &amp; fields</vt:lpstr>
      <vt:lpstr>Update createFluidFields.H</vt:lpstr>
      <vt:lpstr>Step 2 results</vt:lpstr>
      <vt:lpstr>Step 3</vt:lpstr>
      <vt:lpstr>General solution procedure for solids</vt:lpstr>
      <vt:lpstr>Create solid domains</vt:lpstr>
      <vt:lpstr>Create solid fields and objects</vt:lpstr>
      <vt:lpstr>Initialization of solid fields and objects</vt:lpstr>
      <vt:lpstr>Solution process for heat transfer in multiple solid bodies</vt:lpstr>
      <vt:lpstr>Energy equation in solid</vt:lpstr>
      <vt:lpstr>Step 3 results</vt:lpstr>
      <vt:lpstr>Step 4</vt:lpstr>
      <vt:lpstr>Where to place solid body heat transfer block</vt:lpstr>
      <vt:lpstr>Final PIMPLE algorithm</vt:lpstr>
      <vt:lpstr>Compile solver</vt:lpstr>
      <vt:lpstr>Step 4 results</vt:lpstr>
      <vt:lpstr>Test cases</vt:lpstr>
      <vt:lpstr>Run test cases</vt:lpstr>
      <vt:lpstr>wallHeatFlux postprocessor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йййй</dc:creator>
  <cp:lastModifiedBy>OFWGA3008</cp:lastModifiedBy>
  <cp:revision>272</cp:revision>
  <dcterms:created xsi:type="dcterms:W3CDTF">2017-07-13T12:01:32Z</dcterms:created>
  <dcterms:modified xsi:type="dcterms:W3CDTF">2017-07-24T16:11:11Z</dcterms:modified>
</cp:coreProperties>
</file>