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CF4"/>
    <a:srgbClr val="9EBCDA"/>
    <a:srgbClr val="C7CCD3"/>
    <a:srgbClr val="8856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B1B6-8D25-2890-15FA-540878BB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643E2-AB0D-4DBB-8525-92809345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2F79-69C2-9FF9-54D7-C507006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E477-DEF7-F73B-9C57-EAAAF396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0CAF-1A09-F619-E250-C40FF33C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96A3-450C-EE37-6352-7A0347C5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0DC11-1D6E-4F02-483A-36558F30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8F7C-060A-4547-DFED-D86F919E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9280-8810-82B7-2C9B-65BFB745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FD97-75AB-7C39-06DA-AD66D39A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3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7E5D-1059-88AB-75C4-80ED992D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F091E-4358-AF07-19BC-13C8BF78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498B-136F-E8E4-025A-07FFE3D2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C61B-AAF7-EBCA-663E-182B0529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4CF5-4466-BB85-4124-7E1CE911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E232-9AE8-A406-253B-8D0DE2F0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0204-D66A-C4BF-FF9F-15A691B6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3748-7B24-F1C4-CAC6-020F95B6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43B5-AE84-7648-7DB1-8684F462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C4E9-1ACB-B3E6-0E51-5935E616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2FDF-99D0-2CE5-AE45-200B1503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571A-0DFF-B1BF-9DF8-0B42AB89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F182-A41E-2861-44CE-30DC8E8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0E17-98F2-5081-A322-24F4A4E9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17B3-D099-B3C0-84C0-9380FD12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8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D423-1B43-0380-04CD-59F0D51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83E8-B803-64BC-4128-6E6EA3245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25551-E727-C69D-5748-0DDFD857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5357-E921-5581-8D13-58244028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283B-870A-A820-21EB-EE5CF24D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054A-56B5-6DC9-899D-FF7A17BB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2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BAA-3528-0879-D059-523516D0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B5B2-6A5D-2CFF-51E4-3F0D8EA1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7F1E-AEC6-E572-29F2-AC36DB08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904B1-2A29-7BD3-DBF6-EB2EB9466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983CF-6007-669A-F3E7-4283B400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C3E88-B942-AFCB-7BFC-319DE861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82D5D-15F7-0F9E-1CDC-368A1590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54D-C2B6-AC78-4F09-F9587EE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E634-0D6F-01CA-FCE1-297B106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883DE-0E25-502F-127B-D54BFA02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AE34E-32F5-447D-C3AC-089A12DB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96B55-8589-BEFB-1967-F251EE82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33CED-C4D7-7375-A4C9-FA2DA076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C2E94-426C-8C8F-B51A-20C88AAD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3B2-D205-7B9C-327C-373F533C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9B79-99FC-CD39-6DD3-178CF169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BDDD-AC85-FE84-45D9-5470A7F7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E5D91-CDD7-7CC1-43E9-94E44C8B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AF81-0FB8-964B-48EB-FE72FB0D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256D-DD01-BBE9-E401-8B6A186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DFC9-992F-1A20-20A5-39F08CF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A77-ABB2-443A-DC0C-0C9D45C9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719BA-547C-0158-52EF-B3DAC01E6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E23C5-23E5-8F39-FADD-76657FEE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FD37-1886-812E-BD98-0281B3F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3399-36BE-948F-CA7A-C8DDA986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A867-ACC8-42FA-B05F-34A3B09B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48BCC-D007-6AC3-65A1-D9EBE7D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5CD4-DBAB-CE2A-5EE9-A47598C9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D431-F1C0-C3DC-D1B5-8B822640A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AD4B-8966-4441-9014-803FEF7105C4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DAC1-FEC9-D7B3-EFFC-45803FE7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1F5D-891C-65F8-5FFC-138523B6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dian">
            <a:extLst>
              <a:ext uri="{FF2B5EF4-FFF2-40B4-BE49-F238E27FC236}">
                <a16:creationId xmlns:a16="http://schemas.microsoft.com/office/drawing/2014/main" id="{CFF44B28-DDB9-F2DB-33C0-6BA156E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004549"/>
            <a:ext cx="11136279" cy="4848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A3626-B1EF-06CA-5BF1-B01881D29987}"/>
              </a:ext>
            </a:extLst>
          </p:cNvPr>
          <p:cNvSpPr txBox="1"/>
          <p:nvPr/>
        </p:nvSpPr>
        <p:spPr>
          <a:xfrm>
            <a:off x="6582562" y="4457257"/>
            <a:ext cx="84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badi" panose="020B0604020104020204" pitchFamily="34" charset="0"/>
              </a:rPr>
              <a:t>Median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B7C81-B949-F830-3322-35522635582C}"/>
              </a:ext>
            </a:extLst>
          </p:cNvPr>
          <p:cNvSpPr txBox="1"/>
          <p:nvPr/>
        </p:nvSpPr>
        <p:spPr>
          <a:xfrm>
            <a:off x="6394507" y="4757104"/>
            <a:ext cx="104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badi" panose="020B0604020104020204" pitchFamily="34" charset="0"/>
              </a:rPr>
              <a:t>25 Perc.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ECED-0396-6886-7B3F-E4BDC9AA7610}"/>
              </a:ext>
            </a:extLst>
          </p:cNvPr>
          <p:cNvSpPr txBox="1"/>
          <p:nvPr/>
        </p:nvSpPr>
        <p:spPr>
          <a:xfrm>
            <a:off x="6545509" y="3877579"/>
            <a:ext cx="1044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badi" panose="020B0604020104020204" pitchFamily="34" charset="0"/>
              </a:rPr>
              <a:t>75 Perc.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B4828-5E7D-F4FB-D66E-549A25EF2E54}"/>
              </a:ext>
            </a:extLst>
          </p:cNvPr>
          <p:cNvSpPr txBox="1"/>
          <p:nvPr/>
        </p:nvSpPr>
        <p:spPr>
          <a:xfrm>
            <a:off x="6679734" y="3030286"/>
            <a:ext cx="64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Abadi" panose="020B0604020104020204" pitchFamily="34" charset="0"/>
              </a:rPr>
              <a:t>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F0DF6-BBD1-47DB-1DC1-876DE197FA28}"/>
              </a:ext>
            </a:extLst>
          </p:cNvPr>
          <p:cNvSpPr txBox="1"/>
          <p:nvPr/>
        </p:nvSpPr>
        <p:spPr>
          <a:xfrm>
            <a:off x="6656664" y="5090507"/>
            <a:ext cx="64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Abadi" panose="020B0604020104020204" pitchFamily="34" charset="0"/>
              </a:rPr>
              <a:t>Min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1B017F-3968-0250-56D2-CAD8A1BE5964}"/>
              </a:ext>
            </a:extLst>
          </p:cNvPr>
          <p:cNvSpPr/>
          <p:nvPr/>
        </p:nvSpPr>
        <p:spPr>
          <a:xfrm rot="18716047">
            <a:off x="4161086" y="4486516"/>
            <a:ext cx="1434517" cy="55703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9E27C24C-6C3B-5AE7-D537-29059D728C0D}"/>
              </a:ext>
            </a:extLst>
          </p:cNvPr>
          <p:cNvSpPr/>
          <p:nvPr/>
        </p:nvSpPr>
        <p:spPr>
          <a:xfrm>
            <a:off x="2687233" y="3368840"/>
            <a:ext cx="1373040" cy="648050"/>
          </a:xfrm>
          <a:prstGeom prst="borderCallout1">
            <a:avLst>
              <a:gd name="adj1" fmla="val 45934"/>
              <a:gd name="adj2" fmla="val 99786"/>
              <a:gd name="adj3" fmla="val 152629"/>
              <a:gd name="adj4" fmla="val 158179"/>
            </a:avLst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S2S forecasts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79588-5E62-EF56-7DAE-91D8F700BFC1}"/>
              </a:ext>
            </a:extLst>
          </p:cNvPr>
          <p:cNvSpPr txBox="1"/>
          <p:nvPr/>
        </p:nvSpPr>
        <p:spPr>
          <a:xfrm>
            <a:off x="3014039" y="5484740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328C-23BF-D754-102E-250012E081CD}"/>
              </a:ext>
            </a:extLst>
          </p:cNvPr>
          <p:cNvSpPr txBox="1"/>
          <p:nvPr/>
        </p:nvSpPr>
        <p:spPr>
          <a:xfrm>
            <a:off x="4986850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0443F-3887-CE12-24CE-344C826AB266}"/>
              </a:ext>
            </a:extLst>
          </p:cNvPr>
          <p:cNvSpPr txBox="1"/>
          <p:nvPr/>
        </p:nvSpPr>
        <p:spPr>
          <a:xfrm>
            <a:off x="6838141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9C810-17C9-2B34-8EA9-06896DC79794}"/>
              </a:ext>
            </a:extLst>
          </p:cNvPr>
          <p:cNvSpPr txBox="1"/>
          <p:nvPr/>
        </p:nvSpPr>
        <p:spPr>
          <a:xfrm>
            <a:off x="8683011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24F2-BC40-AFC6-0FAE-14FEFC6202B6}"/>
              </a:ext>
            </a:extLst>
          </p:cNvPr>
          <p:cNvSpPr txBox="1"/>
          <p:nvPr/>
        </p:nvSpPr>
        <p:spPr>
          <a:xfrm>
            <a:off x="10615863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A2C33-0C14-49CC-F40A-C60A46078EF5}"/>
              </a:ext>
            </a:extLst>
          </p:cNvPr>
          <p:cNvSpPr txBox="1"/>
          <p:nvPr/>
        </p:nvSpPr>
        <p:spPr>
          <a:xfrm>
            <a:off x="5081427" y="5807379"/>
            <a:ext cx="26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in the year</a:t>
            </a:r>
          </a:p>
        </p:txBody>
      </p:sp>
    </p:spTree>
    <p:extLst>
      <p:ext uri="{BB962C8B-B14F-4D97-AF65-F5344CB8AC3E}">
        <p14:creationId xmlns:p14="http://schemas.microsoft.com/office/powerpoint/2010/main" val="424194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20B3FC5-3133-BE93-C371-D27549D74657}"/>
              </a:ext>
            </a:extLst>
          </p:cNvPr>
          <p:cNvGrpSpPr/>
          <p:nvPr/>
        </p:nvGrpSpPr>
        <p:grpSpPr>
          <a:xfrm>
            <a:off x="81431" y="921151"/>
            <a:ext cx="11839325" cy="5138270"/>
            <a:chOff x="81431" y="921151"/>
            <a:chExt cx="11839325" cy="5138270"/>
          </a:xfrm>
        </p:grpSpPr>
        <p:pic>
          <p:nvPicPr>
            <p:cNvPr id="3" name="Picture 2" descr="A graph showing a number of graphs&#10;&#10;Description automatically generated with medium confidence">
              <a:extLst>
                <a:ext uri="{FF2B5EF4-FFF2-40B4-BE49-F238E27FC236}">
                  <a16:creationId xmlns:a16="http://schemas.microsoft.com/office/drawing/2014/main" id="{77F093AA-CFF0-FDE1-E1FC-07DA692CE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1" y="921151"/>
              <a:ext cx="10459626" cy="4521847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6FE8E0-282A-1E79-76F8-2E90276D5822}"/>
                </a:ext>
              </a:extLst>
            </p:cNvPr>
            <p:cNvSpPr/>
            <p:nvPr/>
          </p:nvSpPr>
          <p:spPr>
            <a:xfrm rot="3302818">
              <a:off x="6738764" y="4144986"/>
              <a:ext cx="1159384" cy="5986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EA39AE09-D2D4-DC8C-ECE4-35385FE845DB}"/>
                </a:ext>
              </a:extLst>
            </p:cNvPr>
            <p:cNvSpPr/>
            <p:nvPr/>
          </p:nvSpPr>
          <p:spPr>
            <a:xfrm>
              <a:off x="8031020" y="5399596"/>
              <a:ext cx="1373040" cy="648050"/>
            </a:xfrm>
            <a:prstGeom prst="borderCallout1">
              <a:avLst>
                <a:gd name="adj1" fmla="val -1963"/>
                <a:gd name="adj2" fmla="val 50297"/>
                <a:gd name="adj3" fmla="val -80381"/>
                <a:gd name="adj4" fmla="val -25115"/>
              </a:avLst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Current S2S forecasts</a:t>
              </a:r>
            </a:p>
          </p:txBody>
        </p:sp>
        <p:sp>
          <p:nvSpPr>
            <p:cNvPr id="6" name="Callout: Line 5">
              <a:extLst>
                <a:ext uri="{FF2B5EF4-FFF2-40B4-BE49-F238E27FC236}">
                  <a16:creationId xmlns:a16="http://schemas.microsoft.com/office/drawing/2014/main" id="{806DABEE-25A8-2DA5-BC2D-AE3C7281F444}"/>
                </a:ext>
              </a:extLst>
            </p:cNvPr>
            <p:cNvSpPr/>
            <p:nvPr/>
          </p:nvSpPr>
          <p:spPr>
            <a:xfrm>
              <a:off x="3120705" y="5411371"/>
              <a:ext cx="2130803" cy="648050"/>
            </a:xfrm>
            <a:prstGeom prst="borderCallout1">
              <a:avLst>
                <a:gd name="adj1" fmla="val -1963"/>
                <a:gd name="adj2" fmla="val 50297"/>
                <a:gd name="adj3" fmla="val -67436"/>
                <a:gd name="adj4" fmla="val 93839"/>
              </a:avLst>
            </a:pr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0000"/>
                  </a:solidFill>
                </a:rPr>
                <a:t>Observed values from weather stations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37BE834-0F5F-18E3-E361-A6B11A36C03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186107" y="4026716"/>
              <a:ext cx="1065401" cy="13846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48D4EC-F6DA-54ED-746B-6CD2BB52B42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186107" y="4999839"/>
              <a:ext cx="1417923" cy="4115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llout: Line 15">
              <a:extLst>
                <a:ext uri="{FF2B5EF4-FFF2-40B4-BE49-F238E27FC236}">
                  <a16:creationId xmlns:a16="http://schemas.microsoft.com/office/drawing/2014/main" id="{35BCDDA5-076A-27A1-3565-8FC83BA60C4F}"/>
                </a:ext>
              </a:extLst>
            </p:cNvPr>
            <p:cNvSpPr/>
            <p:nvPr/>
          </p:nvSpPr>
          <p:spPr>
            <a:xfrm>
              <a:off x="1606452" y="2339013"/>
              <a:ext cx="1373040" cy="648050"/>
            </a:xfrm>
            <a:prstGeom prst="borderCallout1">
              <a:avLst>
                <a:gd name="adj1" fmla="val 54995"/>
                <a:gd name="adj2" fmla="val 101619"/>
                <a:gd name="adj3" fmla="val 81432"/>
                <a:gd name="adj4" fmla="val 144126"/>
              </a:avLst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Extreme events in the historical record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5941DF-882E-E2E6-7495-9380B9E87B49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979492" y="2663038"/>
              <a:ext cx="778776" cy="1036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9130F1-058C-489C-05D8-74C898201DA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979492" y="2663038"/>
              <a:ext cx="1230445" cy="715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llout: Line 23">
              <a:extLst>
                <a:ext uri="{FF2B5EF4-FFF2-40B4-BE49-F238E27FC236}">
                  <a16:creationId xmlns:a16="http://schemas.microsoft.com/office/drawing/2014/main" id="{8C544255-6E1A-C89C-2B35-02F36D3656ED}"/>
                </a:ext>
              </a:extLst>
            </p:cNvPr>
            <p:cNvSpPr/>
            <p:nvPr/>
          </p:nvSpPr>
          <p:spPr>
            <a:xfrm>
              <a:off x="5675625" y="5408574"/>
              <a:ext cx="2130803" cy="648050"/>
            </a:xfrm>
            <a:prstGeom prst="borderCallout1">
              <a:avLst>
                <a:gd name="adj1" fmla="val -1963"/>
                <a:gd name="adj2" fmla="val 50297"/>
                <a:gd name="adj3" fmla="val -62258"/>
                <a:gd name="adj4" fmla="val 40013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>
                      <a:lumMod val="65000"/>
                    </a:schemeClr>
                  </a:solidFill>
                </a:rPr>
                <a:t>“old” S2S forecasts from previous 4 weeks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436DD00-4E4F-4182-5B5D-FBB3B9A85E34}"/>
                </a:ext>
              </a:extLst>
            </p:cNvPr>
            <p:cNvGrpSpPr/>
            <p:nvPr/>
          </p:nvGrpSpPr>
          <p:grpSpPr>
            <a:xfrm>
              <a:off x="10474539" y="2192667"/>
              <a:ext cx="1364651" cy="2833309"/>
              <a:chOff x="10474539" y="2192667"/>
              <a:chExt cx="1364651" cy="283330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C3EA16-F81F-6730-80CD-31402A6217E9}"/>
                  </a:ext>
                </a:extLst>
              </p:cNvPr>
              <p:cNvSpPr/>
              <p:nvPr/>
            </p:nvSpPr>
            <p:spPr>
              <a:xfrm>
                <a:off x="10474539" y="2339013"/>
                <a:ext cx="222018" cy="648050"/>
              </a:xfrm>
              <a:prstGeom prst="rect">
                <a:avLst/>
              </a:prstGeom>
              <a:solidFill>
                <a:srgbClr val="8856A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91FFB21-FFD7-26F0-9898-40BB773186F9}"/>
                  </a:ext>
                </a:extLst>
              </p:cNvPr>
              <p:cNvSpPr/>
              <p:nvPr/>
            </p:nvSpPr>
            <p:spPr>
              <a:xfrm>
                <a:off x="10474539" y="2987063"/>
                <a:ext cx="222018" cy="648050"/>
              </a:xfrm>
              <a:prstGeom prst="rect">
                <a:avLst/>
              </a:prstGeom>
              <a:solidFill>
                <a:srgbClr val="9EBCD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D9D7E65-841D-7C89-CB84-C0C77C263FC6}"/>
                  </a:ext>
                </a:extLst>
              </p:cNvPr>
              <p:cNvSpPr/>
              <p:nvPr/>
            </p:nvSpPr>
            <p:spPr>
              <a:xfrm>
                <a:off x="10474539" y="3635113"/>
                <a:ext cx="222018" cy="648050"/>
              </a:xfrm>
              <a:prstGeom prst="rect">
                <a:avLst/>
              </a:prstGeom>
              <a:solidFill>
                <a:srgbClr val="9EBCD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B9328E-8886-2327-5D97-1964A6804076}"/>
                  </a:ext>
                </a:extLst>
              </p:cNvPr>
              <p:cNvSpPr/>
              <p:nvPr/>
            </p:nvSpPr>
            <p:spPr>
              <a:xfrm>
                <a:off x="10474539" y="4283163"/>
                <a:ext cx="222018" cy="648050"/>
              </a:xfrm>
              <a:prstGeom prst="rect">
                <a:avLst/>
              </a:prstGeom>
              <a:solidFill>
                <a:srgbClr val="E0EC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36B9C9B-F117-EF5A-4A65-B89D3BBD3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4539" y="3635113"/>
                <a:ext cx="2220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06FEAF-E0D0-AA8E-0C59-C8FA7DC259B6}"/>
                  </a:ext>
                </a:extLst>
              </p:cNvPr>
              <p:cNvSpPr txBox="1"/>
              <p:nvPr/>
            </p:nvSpPr>
            <p:spPr>
              <a:xfrm>
                <a:off x="10688168" y="3488768"/>
                <a:ext cx="1151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Median[50%]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8777B9-2A6E-EB81-F924-EA89421EA917}"/>
                  </a:ext>
                </a:extLst>
              </p:cNvPr>
              <p:cNvSpPr txBox="1"/>
              <p:nvPr/>
            </p:nvSpPr>
            <p:spPr>
              <a:xfrm>
                <a:off x="10679362" y="4136817"/>
                <a:ext cx="1151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Lower [25%]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3E7C9A-B47C-F80A-6CD3-24A6A32F8C98}"/>
                  </a:ext>
                </a:extLst>
              </p:cNvPr>
              <p:cNvSpPr txBox="1"/>
              <p:nvPr/>
            </p:nvSpPr>
            <p:spPr>
              <a:xfrm>
                <a:off x="10679362" y="2840717"/>
                <a:ext cx="1151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Upper [25%]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A7A458-B3AE-B570-0EED-AE7C0BA13547}"/>
                  </a:ext>
                </a:extLst>
              </p:cNvPr>
              <p:cNvSpPr txBox="1"/>
              <p:nvPr/>
            </p:nvSpPr>
            <p:spPr>
              <a:xfrm>
                <a:off x="10679362" y="2192667"/>
                <a:ext cx="1151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Max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805383-9660-BD4F-B550-5979EE4705C1}"/>
                  </a:ext>
                </a:extLst>
              </p:cNvPr>
              <p:cNvSpPr txBox="1"/>
              <p:nvPr/>
            </p:nvSpPr>
            <p:spPr>
              <a:xfrm>
                <a:off x="10679362" y="4748977"/>
                <a:ext cx="1151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Min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133532-1FBD-5807-9D9B-4DBE53DEB2B7}"/>
                </a:ext>
              </a:extLst>
            </p:cNvPr>
            <p:cNvSpPr txBox="1"/>
            <p:nvPr/>
          </p:nvSpPr>
          <p:spPr>
            <a:xfrm>
              <a:off x="10357093" y="1837189"/>
              <a:ext cx="1563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Climatology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01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Wit, Allard de</dc:creator>
  <cp:lastModifiedBy>Wit, Allard de</cp:lastModifiedBy>
  <cp:revision>6</cp:revision>
  <dcterms:created xsi:type="dcterms:W3CDTF">2023-05-08T12:09:24Z</dcterms:created>
  <dcterms:modified xsi:type="dcterms:W3CDTF">2023-08-28T09:38:05Z</dcterms:modified>
</cp:coreProperties>
</file>