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43"/>
  </p:notesMasterIdLst>
  <p:sldIdLst>
    <p:sldId id="509" r:id="rId5"/>
    <p:sldId id="260" r:id="rId6"/>
    <p:sldId id="516" r:id="rId7"/>
    <p:sldId id="510" r:id="rId8"/>
    <p:sldId id="282" r:id="rId9"/>
    <p:sldId id="316" r:id="rId10"/>
    <p:sldId id="513" r:id="rId11"/>
    <p:sldId id="508" r:id="rId12"/>
    <p:sldId id="507" r:id="rId13"/>
    <p:sldId id="506" r:id="rId14"/>
    <p:sldId id="517" r:id="rId15"/>
    <p:sldId id="475" r:id="rId16"/>
    <p:sldId id="515" r:id="rId17"/>
    <p:sldId id="477" r:id="rId18"/>
    <p:sldId id="478" r:id="rId19"/>
    <p:sldId id="479" r:id="rId20"/>
    <p:sldId id="482" r:id="rId21"/>
    <p:sldId id="514" r:id="rId22"/>
    <p:sldId id="276" r:id="rId23"/>
    <p:sldId id="384" r:id="rId24"/>
    <p:sldId id="481" r:id="rId25"/>
    <p:sldId id="483" r:id="rId26"/>
    <p:sldId id="484" r:id="rId27"/>
    <p:sldId id="486" r:id="rId28"/>
    <p:sldId id="511" r:id="rId29"/>
    <p:sldId id="493" r:id="rId30"/>
    <p:sldId id="492" r:id="rId31"/>
    <p:sldId id="496" r:id="rId32"/>
    <p:sldId id="497" r:id="rId33"/>
    <p:sldId id="495" r:id="rId34"/>
    <p:sldId id="307" r:id="rId35"/>
    <p:sldId id="278" r:id="rId36"/>
    <p:sldId id="410" r:id="rId37"/>
    <p:sldId id="501" r:id="rId38"/>
    <p:sldId id="502" r:id="rId39"/>
    <p:sldId id="503" r:id="rId40"/>
    <p:sldId id="504" r:id="rId41"/>
    <p:sldId id="505"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Heirene" initials="RH" lastIdx="1" clrIdx="0">
    <p:extLst>
      <p:ext uri="{19B8F6BF-5375-455C-9EA6-DF929625EA0E}">
        <p15:presenceInfo xmlns:p15="http://schemas.microsoft.com/office/powerpoint/2012/main" userId="S::robert.heirene@cdu.edu.au::1d582565-a71b-47ba-a907-298554dd6b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1A2C2-5613-4911-839D-A855A47A22AB}" v="2476" dt="2023-04-25T08:35:47.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7" autoAdjust="0"/>
    <p:restoredTop sz="69918" autoAdjust="0"/>
  </p:normalViewPr>
  <p:slideViewPr>
    <p:cSldViewPr snapToGrid="0" snapToObjects="1">
      <p:cViewPr varScale="1">
        <p:scale>
          <a:sx n="100" d="100"/>
          <a:sy n="100" d="100"/>
        </p:scale>
        <p:origin x="96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Heirene" userId="ca5b1d71-b9cd-4f0a-9624-d9cbd893fd5b" providerId="ADAL" clId="{4081A2C2-5613-4911-839D-A855A47A22AB}"/>
    <pc:docChg chg="undo custSel addSld delSld modSld sldOrd modMainMaster">
      <pc:chgData name="Rob Heirene" userId="ca5b1d71-b9cd-4f0a-9624-d9cbd893fd5b" providerId="ADAL" clId="{4081A2C2-5613-4911-839D-A855A47A22AB}" dt="2023-04-25T09:11:39.444" v="9982" actId="20577"/>
      <pc:docMkLst>
        <pc:docMk/>
      </pc:docMkLst>
      <pc:sldChg chg="del">
        <pc:chgData name="Rob Heirene" userId="ca5b1d71-b9cd-4f0a-9624-d9cbd893fd5b" providerId="ADAL" clId="{4081A2C2-5613-4911-839D-A855A47A22AB}" dt="2023-04-17T10:09:34.349" v="4" actId="47"/>
        <pc:sldMkLst>
          <pc:docMk/>
          <pc:sldMk cId="1987011744" sldId="259"/>
        </pc:sldMkLst>
      </pc:sldChg>
      <pc:sldChg chg="modSp add del">
        <pc:chgData name="Rob Heirene" userId="ca5b1d71-b9cd-4f0a-9624-d9cbd893fd5b" providerId="ADAL" clId="{4081A2C2-5613-4911-839D-A855A47A22AB}" dt="2023-04-17T15:23:00.073" v="370"/>
        <pc:sldMkLst>
          <pc:docMk/>
          <pc:sldMk cId="4158896410" sldId="260"/>
        </pc:sldMkLst>
        <pc:spChg chg="mod">
          <ac:chgData name="Rob Heirene" userId="ca5b1d71-b9cd-4f0a-9624-d9cbd893fd5b" providerId="ADAL" clId="{4081A2C2-5613-4911-839D-A855A47A22AB}" dt="2023-04-17T15:23:00.073" v="370"/>
          <ac:spMkLst>
            <pc:docMk/>
            <pc:sldMk cId="4158896410" sldId="260"/>
            <ac:spMk id="3" creationId="{5E53B158-0EDD-9041-97BA-0CE1BAD91FD9}"/>
          </ac:spMkLst>
        </pc:spChg>
      </pc:sldChg>
      <pc:sldChg chg="del">
        <pc:chgData name="Rob Heirene" userId="ca5b1d71-b9cd-4f0a-9624-d9cbd893fd5b" providerId="ADAL" clId="{4081A2C2-5613-4911-839D-A855A47A22AB}" dt="2023-04-17T10:09:31.316" v="3" actId="47"/>
        <pc:sldMkLst>
          <pc:docMk/>
          <pc:sldMk cId="1959299133" sldId="261"/>
        </pc:sldMkLst>
      </pc:sldChg>
      <pc:sldChg chg="del">
        <pc:chgData name="Rob Heirene" userId="ca5b1d71-b9cd-4f0a-9624-d9cbd893fd5b" providerId="ADAL" clId="{4081A2C2-5613-4911-839D-A855A47A22AB}" dt="2023-04-17T10:09:28.094" v="1" actId="47"/>
        <pc:sldMkLst>
          <pc:docMk/>
          <pc:sldMk cId="3637817562" sldId="262"/>
        </pc:sldMkLst>
      </pc:sldChg>
      <pc:sldChg chg="modSp mod modNotesTx">
        <pc:chgData name="Rob Heirene" userId="ca5b1d71-b9cd-4f0a-9624-d9cbd893fd5b" providerId="ADAL" clId="{4081A2C2-5613-4911-839D-A855A47A22AB}" dt="2023-04-17T19:00:36.050" v="7228"/>
        <pc:sldMkLst>
          <pc:docMk/>
          <pc:sldMk cId="1320636976" sldId="276"/>
        </pc:sldMkLst>
        <pc:spChg chg="mod">
          <ac:chgData name="Rob Heirene" userId="ca5b1d71-b9cd-4f0a-9624-d9cbd893fd5b" providerId="ADAL" clId="{4081A2C2-5613-4911-839D-A855A47A22AB}" dt="2023-04-17T10:10:51.990" v="22"/>
          <ac:spMkLst>
            <pc:docMk/>
            <pc:sldMk cId="1320636976" sldId="276"/>
            <ac:spMk id="3" creationId="{1E97A185-1627-4225-AF23-FA2D1580A144}"/>
          </ac:spMkLst>
        </pc:spChg>
        <pc:spChg chg="mod">
          <ac:chgData name="Rob Heirene" userId="ca5b1d71-b9cd-4f0a-9624-d9cbd893fd5b" providerId="ADAL" clId="{4081A2C2-5613-4911-839D-A855A47A22AB}" dt="2023-04-17T15:52:24.610" v="591" actId="207"/>
          <ac:spMkLst>
            <pc:docMk/>
            <pc:sldMk cId="1320636976" sldId="276"/>
            <ac:spMk id="5" creationId="{7155B146-241C-4057-9FD0-014DB5118186}"/>
          </ac:spMkLst>
        </pc:spChg>
        <pc:spChg chg="mod">
          <ac:chgData name="Rob Heirene" userId="ca5b1d71-b9cd-4f0a-9624-d9cbd893fd5b" providerId="ADAL" clId="{4081A2C2-5613-4911-839D-A855A47A22AB}" dt="2023-04-17T15:28:54.030" v="437" actId="207"/>
          <ac:spMkLst>
            <pc:docMk/>
            <pc:sldMk cId="1320636976" sldId="276"/>
            <ac:spMk id="12" creationId="{0860D581-D607-4FB2-AA39-A26C18D1BCA5}"/>
          </ac:spMkLst>
        </pc:spChg>
        <pc:spChg chg="mod">
          <ac:chgData name="Rob Heirene" userId="ca5b1d71-b9cd-4f0a-9624-d9cbd893fd5b" providerId="ADAL" clId="{4081A2C2-5613-4911-839D-A855A47A22AB}" dt="2023-04-17T19:00:36.050" v="7228"/>
          <ac:spMkLst>
            <pc:docMk/>
            <pc:sldMk cId="1320636976" sldId="276"/>
            <ac:spMk id="25" creationId="{7DD523F5-943C-451C-85B4-AF1049872F6B}"/>
          </ac:spMkLst>
        </pc:spChg>
      </pc:sldChg>
      <pc:sldChg chg="modSp mod">
        <pc:chgData name="Rob Heirene" userId="ca5b1d71-b9cd-4f0a-9624-d9cbd893fd5b" providerId="ADAL" clId="{4081A2C2-5613-4911-839D-A855A47A22AB}" dt="2023-04-17T15:29:50.082" v="457" actId="207"/>
        <pc:sldMkLst>
          <pc:docMk/>
          <pc:sldMk cId="2301673100" sldId="278"/>
        </pc:sldMkLst>
        <pc:spChg chg="mod">
          <ac:chgData name="Rob Heirene" userId="ca5b1d71-b9cd-4f0a-9624-d9cbd893fd5b" providerId="ADAL" clId="{4081A2C2-5613-4911-839D-A855A47A22AB}" dt="2023-04-17T10:10:51.990" v="22"/>
          <ac:spMkLst>
            <pc:docMk/>
            <pc:sldMk cId="2301673100" sldId="278"/>
            <ac:spMk id="3" creationId="{78725133-A7CC-46E9-8656-F0FDC02A5BD0}"/>
          </ac:spMkLst>
        </pc:spChg>
        <pc:spChg chg="mod">
          <ac:chgData name="Rob Heirene" userId="ca5b1d71-b9cd-4f0a-9624-d9cbd893fd5b" providerId="ADAL" clId="{4081A2C2-5613-4911-839D-A855A47A22AB}" dt="2023-04-17T15:29:50.082" v="457" actId="207"/>
          <ac:spMkLst>
            <pc:docMk/>
            <pc:sldMk cId="2301673100" sldId="278"/>
            <ac:spMk id="4" creationId="{9D691349-CA1C-4905-A6B2-12AC58326282}"/>
          </ac:spMkLst>
        </pc:spChg>
      </pc:sldChg>
      <pc:sldChg chg="modSp mod">
        <pc:chgData name="Rob Heirene" userId="ca5b1d71-b9cd-4f0a-9624-d9cbd893fd5b" providerId="ADAL" clId="{4081A2C2-5613-4911-839D-A855A47A22AB}" dt="2023-04-17T15:22:30.274" v="369" actId="207"/>
        <pc:sldMkLst>
          <pc:docMk/>
          <pc:sldMk cId="4218203385" sldId="282"/>
        </pc:sldMkLst>
        <pc:spChg chg="mod">
          <ac:chgData name="Rob Heirene" userId="ca5b1d71-b9cd-4f0a-9624-d9cbd893fd5b" providerId="ADAL" clId="{4081A2C2-5613-4911-839D-A855A47A22AB}" dt="2023-04-17T10:10:51.990" v="22"/>
          <ac:spMkLst>
            <pc:docMk/>
            <pc:sldMk cId="4218203385" sldId="282"/>
            <ac:spMk id="3" creationId="{4E7E00A8-7937-46FC-BCF8-B97226CB8811}"/>
          </ac:spMkLst>
        </pc:spChg>
        <pc:spChg chg="mod">
          <ac:chgData name="Rob Heirene" userId="ca5b1d71-b9cd-4f0a-9624-d9cbd893fd5b" providerId="ADAL" clId="{4081A2C2-5613-4911-839D-A855A47A22AB}" dt="2023-04-17T15:22:30.274" v="369" actId="207"/>
          <ac:spMkLst>
            <pc:docMk/>
            <pc:sldMk cId="4218203385" sldId="282"/>
            <ac:spMk id="4" creationId="{84C424AC-22A5-49B6-8416-A37BE765603F}"/>
          </ac:spMkLst>
        </pc:spChg>
      </pc:sldChg>
      <pc:sldChg chg="del">
        <pc:chgData name="Rob Heirene" userId="ca5b1d71-b9cd-4f0a-9624-d9cbd893fd5b" providerId="ADAL" clId="{4081A2C2-5613-4911-839D-A855A47A22AB}" dt="2023-04-17T10:08:17.769" v="0" actId="47"/>
        <pc:sldMkLst>
          <pc:docMk/>
          <pc:sldMk cId="1054302195" sldId="300"/>
        </pc:sldMkLst>
      </pc:sldChg>
      <pc:sldChg chg="modSp mod">
        <pc:chgData name="Rob Heirene" userId="ca5b1d71-b9cd-4f0a-9624-d9cbd893fd5b" providerId="ADAL" clId="{4081A2C2-5613-4911-839D-A855A47A22AB}" dt="2023-04-17T15:29:45.654" v="456" actId="20577"/>
        <pc:sldMkLst>
          <pc:docMk/>
          <pc:sldMk cId="3753514295" sldId="307"/>
        </pc:sldMkLst>
        <pc:spChg chg="mod">
          <ac:chgData name="Rob Heirene" userId="ca5b1d71-b9cd-4f0a-9624-d9cbd893fd5b" providerId="ADAL" clId="{4081A2C2-5613-4911-839D-A855A47A22AB}" dt="2023-04-17T10:10:51.990" v="22"/>
          <ac:spMkLst>
            <pc:docMk/>
            <pc:sldMk cId="3753514295" sldId="307"/>
            <ac:spMk id="3" creationId="{4E7E00A8-7937-46FC-BCF8-B97226CB8811}"/>
          </ac:spMkLst>
        </pc:spChg>
        <pc:spChg chg="mod">
          <ac:chgData name="Rob Heirene" userId="ca5b1d71-b9cd-4f0a-9624-d9cbd893fd5b" providerId="ADAL" clId="{4081A2C2-5613-4911-839D-A855A47A22AB}" dt="2023-04-17T15:29:45.654" v="456" actId="20577"/>
          <ac:spMkLst>
            <pc:docMk/>
            <pc:sldMk cId="3753514295" sldId="307"/>
            <ac:spMk id="4" creationId="{84C424AC-22A5-49B6-8416-A37BE765603F}"/>
          </ac:spMkLst>
        </pc:spChg>
      </pc:sldChg>
      <pc:sldChg chg="addSp delSp modSp mod delAnim modAnim modNotesTx">
        <pc:chgData name="Rob Heirene" userId="ca5b1d71-b9cd-4f0a-9624-d9cbd893fd5b" providerId="ADAL" clId="{4081A2C2-5613-4911-839D-A855A47A22AB}" dt="2023-04-18T07:11:14.785" v="7868" actId="113"/>
        <pc:sldMkLst>
          <pc:docMk/>
          <pc:sldMk cId="3314165201" sldId="316"/>
        </pc:sldMkLst>
        <pc:spChg chg="add">
          <ac:chgData name="Rob Heirene" userId="ca5b1d71-b9cd-4f0a-9624-d9cbd893fd5b" providerId="ADAL" clId="{4081A2C2-5613-4911-839D-A855A47A22AB}" dt="2023-04-17T15:20:56.053" v="283"/>
          <ac:spMkLst>
            <pc:docMk/>
            <pc:sldMk cId="3314165201" sldId="316"/>
            <ac:spMk id="2" creationId="{AB7ACA56-5EF8-EB9B-338D-54A1B3F24DB3}"/>
          </ac:spMkLst>
        </pc:spChg>
        <pc:spChg chg="mod">
          <ac:chgData name="Rob Heirene" userId="ca5b1d71-b9cd-4f0a-9624-d9cbd893fd5b" providerId="ADAL" clId="{4081A2C2-5613-4911-839D-A855A47A22AB}" dt="2023-04-17T10:10:51.990" v="22"/>
          <ac:spMkLst>
            <pc:docMk/>
            <pc:sldMk cId="3314165201" sldId="316"/>
            <ac:spMk id="3" creationId="{1E97A185-1627-4225-AF23-FA2D1580A144}"/>
          </ac:spMkLst>
        </pc:spChg>
        <pc:spChg chg="del">
          <ac:chgData name="Rob Heirene" userId="ca5b1d71-b9cd-4f0a-9624-d9cbd893fd5b" providerId="ADAL" clId="{4081A2C2-5613-4911-839D-A855A47A22AB}" dt="2023-04-17T15:01:52.513" v="59" actId="478"/>
          <ac:spMkLst>
            <pc:docMk/>
            <pc:sldMk cId="3314165201" sldId="316"/>
            <ac:spMk id="8" creationId="{DE566C7D-9F87-4A40-BC9A-6767A363A55B}"/>
          </ac:spMkLst>
        </pc:spChg>
        <pc:spChg chg="del mod">
          <ac:chgData name="Rob Heirene" userId="ca5b1d71-b9cd-4f0a-9624-d9cbd893fd5b" providerId="ADAL" clId="{4081A2C2-5613-4911-839D-A855A47A22AB}" dt="2023-04-17T15:01:56.347" v="62" actId="478"/>
          <ac:spMkLst>
            <pc:docMk/>
            <pc:sldMk cId="3314165201" sldId="316"/>
            <ac:spMk id="11" creationId="{BC56F60B-AA54-4B76-B037-EBFC5F3D6778}"/>
          </ac:spMkLst>
        </pc:spChg>
        <pc:spChg chg="add mod">
          <ac:chgData name="Rob Heirene" userId="ca5b1d71-b9cd-4f0a-9624-d9cbd893fd5b" providerId="ADAL" clId="{4081A2C2-5613-4911-839D-A855A47A22AB}" dt="2023-04-17T17:09:57.704" v="3329" actId="20577"/>
          <ac:spMkLst>
            <pc:docMk/>
            <pc:sldMk cId="3314165201" sldId="316"/>
            <ac:spMk id="12" creationId="{53740829-AB88-3A00-6DF8-9BAB269C5448}"/>
          </ac:spMkLst>
        </pc:spChg>
        <pc:spChg chg="del mod">
          <ac:chgData name="Rob Heirene" userId="ca5b1d71-b9cd-4f0a-9624-d9cbd893fd5b" providerId="ADAL" clId="{4081A2C2-5613-4911-839D-A855A47A22AB}" dt="2023-04-17T15:20:53.876" v="282" actId="478"/>
          <ac:spMkLst>
            <pc:docMk/>
            <pc:sldMk cId="3314165201" sldId="316"/>
            <ac:spMk id="13" creationId="{08C0562A-5188-4BAF-8F6D-4CA7892D1226}"/>
          </ac:spMkLst>
        </pc:spChg>
        <pc:spChg chg="mod">
          <ac:chgData name="Rob Heirene" userId="ca5b1d71-b9cd-4f0a-9624-d9cbd893fd5b" providerId="ADAL" clId="{4081A2C2-5613-4911-839D-A855A47A22AB}" dt="2023-04-17T15:20:47.969" v="280" actId="20577"/>
          <ac:spMkLst>
            <pc:docMk/>
            <pc:sldMk cId="3314165201" sldId="316"/>
            <ac:spMk id="17" creationId="{5D978BAA-F63B-48CA-AC53-02051AFF1032}"/>
          </ac:spMkLst>
        </pc:spChg>
        <pc:picChg chg="add mod">
          <ac:chgData name="Rob Heirene" userId="ca5b1d71-b9cd-4f0a-9624-d9cbd893fd5b" providerId="ADAL" clId="{4081A2C2-5613-4911-839D-A855A47A22AB}" dt="2023-04-18T07:11:00.369" v="7867" actId="1076"/>
          <ac:picMkLst>
            <pc:docMk/>
            <pc:sldMk cId="3314165201" sldId="316"/>
            <ac:picMk id="4" creationId="{3B467A21-56BB-238B-6C2C-F7D97C67020A}"/>
          </ac:picMkLst>
        </pc:picChg>
        <pc:picChg chg="del">
          <ac:chgData name="Rob Heirene" userId="ca5b1d71-b9cd-4f0a-9624-d9cbd893fd5b" providerId="ADAL" clId="{4081A2C2-5613-4911-839D-A855A47A22AB}" dt="2023-04-17T15:01:53.106" v="60" actId="478"/>
          <ac:picMkLst>
            <pc:docMk/>
            <pc:sldMk cId="3314165201" sldId="316"/>
            <ac:picMk id="1028" creationId="{C437615D-40EF-4CDD-8465-B6EDE146A6BB}"/>
          </ac:picMkLst>
        </pc:picChg>
        <pc:picChg chg="del">
          <ac:chgData name="Rob Heirene" userId="ca5b1d71-b9cd-4f0a-9624-d9cbd893fd5b" providerId="ADAL" clId="{4081A2C2-5613-4911-839D-A855A47A22AB}" dt="2023-04-17T15:01:57.064" v="63" actId="478"/>
          <ac:picMkLst>
            <pc:docMk/>
            <pc:sldMk cId="3314165201" sldId="316"/>
            <ac:picMk id="1030" creationId="{D90E79BA-1FFA-4B5A-A465-3887EEA236B0}"/>
          </ac:picMkLst>
        </pc:picChg>
      </pc:sldChg>
      <pc:sldChg chg="del">
        <pc:chgData name="Rob Heirene" userId="ca5b1d71-b9cd-4f0a-9624-d9cbd893fd5b" providerId="ADAL" clId="{4081A2C2-5613-4911-839D-A855A47A22AB}" dt="2023-04-17T10:08:17.769" v="0" actId="47"/>
        <pc:sldMkLst>
          <pc:docMk/>
          <pc:sldMk cId="1684405868" sldId="337"/>
        </pc:sldMkLst>
      </pc:sldChg>
      <pc:sldChg chg="addSp delSp modSp del mod">
        <pc:chgData name="Rob Heirene" userId="ca5b1d71-b9cd-4f0a-9624-d9cbd893fd5b" providerId="ADAL" clId="{4081A2C2-5613-4911-839D-A855A47A22AB}" dt="2023-04-17T16:47:46.805" v="1415" actId="47"/>
        <pc:sldMkLst>
          <pc:docMk/>
          <pc:sldMk cId="1445315860" sldId="375"/>
        </pc:sldMkLst>
        <pc:spChg chg="mod">
          <ac:chgData name="Rob Heirene" userId="ca5b1d71-b9cd-4f0a-9624-d9cbd893fd5b" providerId="ADAL" clId="{4081A2C2-5613-4911-839D-A855A47A22AB}" dt="2023-04-17T10:10:51.990" v="22"/>
          <ac:spMkLst>
            <pc:docMk/>
            <pc:sldMk cId="1445315860" sldId="375"/>
            <ac:spMk id="3" creationId="{A9665744-9FBC-46F6-B28B-B3362933D012}"/>
          </ac:spMkLst>
        </pc:spChg>
        <pc:spChg chg="mod">
          <ac:chgData name="Rob Heirene" userId="ca5b1d71-b9cd-4f0a-9624-d9cbd893fd5b" providerId="ADAL" clId="{4081A2C2-5613-4911-839D-A855A47A22AB}" dt="2023-04-17T10:10:55.763" v="23"/>
          <ac:spMkLst>
            <pc:docMk/>
            <pc:sldMk cId="1445315860" sldId="375"/>
            <ac:spMk id="4" creationId="{B205929D-F318-4F97-9DD3-7BB5E86679E6}"/>
          </ac:spMkLst>
        </pc:spChg>
        <pc:graphicFrameChg chg="add del mod">
          <ac:chgData name="Rob Heirene" userId="ca5b1d71-b9cd-4f0a-9624-d9cbd893fd5b" providerId="ADAL" clId="{4081A2C2-5613-4911-839D-A855A47A22AB}" dt="2023-04-17T10:11:50.774" v="26" actId="478"/>
          <ac:graphicFrameMkLst>
            <pc:docMk/>
            <pc:sldMk cId="1445315860" sldId="375"/>
            <ac:graphicFrameMk id="2" creationId="{10DE8460-B14E-6AC0-FD91-8D4ECEE73040}"/>
          </ac:graphicFrameMkLst>
        </pc:graphicFrameChg>
      </pc:sldChg>
      <pc:sldChg chg="modSp mod">
        <pc:chgData name="Rob Heirene" userId="ca5b1d71-b9cd-4f0a-9624-d9cbd893fd5b" providerId="ADAL" clId="{4081A2C2-5613-4911-839D-A855A47A22AB}" dt="2023-04-17T15:28:51.486" v="436" actId="207"/>
        <pc:sldMkLst>
          <pc:docMk/>
          <pc:sldMk cId="3573335227" sldId="384"/>
        </pc:sldMkLst>
        <pc:spChg chg="mod">
          <ac:chgData name="Rob Heirene" userId="ca5b1d71-b9cd-4f0a-9624-d9cbd893fd5b" providerId="ADAL" clId="{4081A2C2-5613-4911-839D-A855A47A22AB}" dt="2023-04-17T10:10:51.990" v="22"/>
          <ac:spMkLst>
            <pc:docMk/>
            <pc:sldMk cId="3573335227" sldId="384"/>
            <ac:spMk id="3" creationId="{4E7E00A8-7937-46FC-BCF8-B97226CB8811}"/>
          </ac:spMkLst>
        </pc:spChg>
        <pc:spChg chg="mod">
          <ac:chgData name="Rob Heirene" userId="ca5b1d71-b9cd-4f0a-9624-d9cbd893fd5b" providerId="ADAL" clId="{4081A2C2-5613-4911-839D-A855A47A22AB}" dt="2023-04-17T15:28:51.486" v="436" actId="207"/>
          <ac:spMkLst>
            <pc:docMk/>
            <pc:sldMk cId="3573335227" sldId="384"/>
            <ac:spMk id="4" creationId="{84C424AC-22A5-49B6-8416-A37BE765603F}"/>
          </ac:spMkLst>
        </pc:spChg>
      </pc:sldChg>
      <pc:sldChg chg="modSp mod">
        <pc:chgData name="Rob Heirene" userId="ca5b1d71-b9cd-4f0a-9624-d9cbd893fd5b" providerId="ADAL" clId="{4081A2C2-5613-4911-839D-A855A47A22AB}" dt="2023-04-17T18:49:57.368" v="7216"/>
        <pc:sldMkLst>
          <pc:docMk/>
          <pc:sldMk cId="182595524" sldId="410"/>
        </pc:sldMkLst>
        <pc:spChg chg="mod">
          <ac:chgData name="Rob Heirene" userId="ca5b1d71-b9cd-4f0a-9624-d9cbd893fd5b" providerId="ADAL" clId="{4081A2C2-5613-4911-839D-A855A47A22AB}" dt="2023-04-17T18:49:57.368" v="7216"/>
          <ac:spMkLst>
            <pc:docMk/>
            <pc:sldMk cId="182595524" sldId="410"/>
            <ac:spMk id="2" creationId="{E683764C-3C9F-4BEF-87FA-B756D665AE03}"/>
          </ac:spMkLst>
        </pc:spChg>
        <pc:spChg chg="mod">
          <ac:chgData name="Rob Heirene" userId="ca5b1d71-b9cd-4f0a-9624-d9cbd893fd5b" providerId="ADAL" clId="{4081A2C2-5613-4911-839D-A855A47A22AB}" dt="2023-04-17T10:10:51.990" v="22"/>
          <ac:spMkLst>
            <pc:docMk/>
            <pc:sldMk cId="182595524" sldId="410"/>
            <ac:spMk id="3" creationId="{DF88F999-4B40-404C-85D7-492CA6EF2C23}"/>
          </ac:spMkLst>
        </pc:spChg>
        <pc:spChg chg="mod">
          <ac:chgData name="Rob Heirene" userId="ca5b1d71-b9cd-4f0a-9624-d9cbd893fd5b" providerId="ADAL" clId="{4081A2C2-5613-4911-839D-A855A47A22AB}" dt="2023-04-17T15:29:53.172" v="458" actId="207"/>
          <ac:spMkLst>
            <pc:docMk/>
            <pc:sldMk cId="182595524" sldId="410"/>
            <ac:spMk id="4" creationId="{F42D18C1-9CE5-4FF6-A70C-494B7A95953E}"/>
          </ac:spMkLst>
        </pc:spChg>
      </pc:sldChg>
      <pc:sldChg chg="addSp delSp modSp mod delAnim modAnim modNotesTx">
        <pc:chgData name="Rob Heirene" userId="ca5b1d71-b9cd-4f0a-9624-d9cbd893fd5b" providerId="ADAL" clId="{4081A2C2-5613-4911-839D-A855A47A22AB}" dt="2023-04-25T08:35:47.342" v="9601" actId="20577"/>
        <pc:sldMkLst>
          <pc:docMk/>
          <pc:sldMk cId="1509452396" sldId="475"/>
        </pc:sldMkLst>
        <pc:spChg chg="mod">
          <ac:chgData name="Rob Heirene" userId="ca5b1d71-b9cd-4f0a-9624-d9cbd893fd5b" providerId="ADAL" clId="{4081A2C2-5613-4911-839D-A855A47A22AB}" dt="2023-04-17T10:10:51.990" v="22"/>
          <ac:spMkLst>
            <pc:docMk/>
            <pc:sldMk cId="1509452396" sldId="475"/>
            <ac:spMk id="3" creationId="{1E97A185-1627-4225-AF23-FA2D1580A144}"/>
          </ac:spMkLst>
        </pc:spChg>
        <pc:spChg chg="mod">
          <ac:chgData name="Rob Heirene" userId="ca5b1d71-b9cd-4f0a-9624-d9cbd893fd5b" providerId="ADAL" clId="{4081A2C2-5613-4911-839D-A855A47A22AB}" dt="2023-04-17T15:29:18.291" v="444" actId="207"/>
          <ac:spMkLst>
            <pc:docMk/>
            <pc:sldMk cId="1509452396" sldId="475"/>
            <ac:spMk id="17" creationId="{5D978BAA-F63B-48CA-AC53-02051AFF1032}"/>
          </ac:spMkLst>
        </pc:spChg>
        <pc:spChg chg="mod">
          <ac:chgData name="Rob Heirene" userId="ca5b1d71-b9cd-4f0a-9624-d9cbd893fd5b" providerId="ADAL" clId="{4081A2C2-5613-4911-839D-A855A47A22AB}" dt="2023-04-25T08:35:47.342" v="9601" actId="20577"/>
          <ac:spMkLst>
            <pc:docMk/>
            <pc:sldMk cId="1509452396" sldId="475"/>
            <ac:spMk id="29" creationId="{F02ECBC3-7C93-47B4-B29A-CE46C985C4BB}"/>
          </ac:spMkLst>
        </pc:spChg>
        <pc:picChg chg="add mod">
          <ac:chgData name="Rob Heirene" userId="ca5b1d71-b9cd-4f0a-9624-d9cbd893fd5b" providerId="ADAL" clId="{4081A2C2-5613-4911-839D-A855A47A22AB}" dt="2023-04-17T18:10:55.320" v="5687" actId="1076"/>
          <ac:picMkLst>
            <pc:docMk/>
            <pc:sldMk cId="1509452396" sldId="475"/>
            <ac:picMk id="4" creationId="{857FF223-FDF4-519B-FC2A-36686EB6F911}"/>
          </ac:picMkLst>
        </pc:picChg>
        <pc:picChg chg="del">
          <ac:chgData name="Rob Heirene" userId="ca5b1d71-b9cd-4f0a-9624-d9cbd893fd5b" providerId="ADAL" clId="{4081A2C2-5613-4911-839D-A855A47A22AB}" dt="2023-04-17T18:10:13.990" v="5682" actId="478"/>
          <ac:picMkLst>
            <pc:docMk/>
            <pc:sldMk cId="1509452396" sldId="475"/>
            <ac:picMk id="5" creationId="{F1F040DA-2D38-42F4-B6D0-2854ACE15FC6}"/>
          </ac:picMkLst>
        </pc:picChg>
        <pc:picChg chg="del">
          <ac:chgData name="Rob Heirene" userId="ca5b1d71-b9cd-4f0a-9624-d9cbd893fd5b" providerId="ADAL" clId="{4081A2C2-5613-4911-839D-A855A47A22AB}" dt="2023-04-17T18:10:58.169" v="5688" actId="478"/>
          <ac:picMkLst>
            <pc:docMk/>
            <pc:sldMk cId="1509452396" sldId="475"/>
            <ac:picMk id="9" creationId="{6CDE7C34-CD12-495A-B239-340ED1F7C2DB}"/>
          </ac:picMkLst>
        </pc:picChg>
      </pc:sldChg>
      <pc:sldChg chg="modSp del mod">
        <pc:chgData name="Rob Heirene" userId="ca5b1d71-b9cd-4f0a-9624-d9cbd893fd5b" providerId="ADAL" clId="{4081A2C2-5613-4911-839D-A855A47A22AB}" dt="2023-04-17T18:10:01.607" v="5663" actId="47"/>
        <pc:sldMkLst>
          <pc:docMk/>
          <pc:sldMk cId="3412470811" sldId="476"/>
        </pc:sldMkLst>
        <pc:spChg chg="mod">
          <ac:chgData name="Rob Heirene" userId="ca5b1d71-b9cd-4f0a-9624-d9cbd893fd5b" providerId="ADAL" clId="{4081A2C2-5613-4911-839D-A855A47A22AB}" dt="2023-04-17T10:10:51.990" v="22"/>
          <ac:spMkLst>
            <pc:docMk/>
            <pc:sldMk cId="3412470811" sldId="476"/>
            <ac:spMk id="3" creationId="{1E97A185-1627-4225-AF23-FA2D1580A144}"/>
          </ac:spMkLst>
        </pc:spChg>
        <pc:spChg chg="mod">
          <ac:chgData name="Rob Heirene" userId="ca5b1d71-b9cd-4f0a-9624-d9cbd893fd5b" providerId="ADAL" clId="{4081A2C2-5613-4911-839D-A855A47A22AB}" dt="2023-04-17T15:29:15.487" v="443" actId="207"/>
          <ac:spMkLst>
            <pc:docMk/>
            <pc:sldMk cId="3412470811" sldId="476"/>
            <ac:spMk id="17" creationId="{5D978BAA-F63B-48CA-AC53-02051AFF1032}"/>
          </ac:spMkLst>
        </pc:spChg>
        <pc:picChg chg="mod">
          <ac:chgData name="Rob Heirene" userId="ca5b1d71-b9cd-4f0a-9624-d9cbd893fd5b" providerId="ADAL" clId="{4081A2C2-5613-4911-839D-A855A47A22AB}" dt="2023-04-17T15:53:09.384" v="601" actId="14100"/>
          <ac:picMkLst>
            <pc:docMk/>
            <pc:sldMk cId="3412470811" sldId="476"/>
            <ac:picMk id="18" creationId="{3410BB3F-717B-41F0-8F59-73011F9781C1}"/>
          </ac:picMkLst>
        </pc:picChg>
      </pc:sldChg>
      <pc:sldChg chg="modSp mod modAnim modNotesTx">
        <pc:chgData name="Rob Heirene" userId="ca5b1d71-b9cd-4f0a-9624-d9cbd893fd5b" providerId="ADAL" clId="{4081A2C2-5613-4911-839D-A855A47A22AB}" dt="2023-04-18T09:19:27.833" v="9144" actId="20577"/>
        <pc:sldMkLst>
          <pc:docMk/>
          <pc:sldMk cId="3323168740" sldId="477"/>
        </pc:sldMkLst>
        <pc:spChg chg="mod">
          <ac:chgData name="Rob Heirene" userId="ca5b1d71-b9cd-4f0a-9624-d9cbd893fd5b" providerId="ADAL" clId="{4081A2C2-5613-4911-839D-A855A47A22AB}" dt="2023-04-17T10:10:51.990" v="22"/>
          <ac:spMkLst>
            <pc:docMk/>
            <pc:sldMk cId="3323168740" sldId="477"/>
            <ac:spMk id="3" creationId="{1E97A185-1627-4225-AF23-FA2D1580A144}"/>
          </ac:spMkLst>
        </pc:spChg>
        <pc:spChg chg="mod">
          <ac:chgData name="Rob Heirene" userId="ca5b1d71-b9cd-4f0a-9624-d9cbd893fd5b" providerId="ADAL" clId="{4081A2C2-5613-4911-839D-A855A47A22AB}" dt="2023-04-18T07:49:43.170" v="8429" actId="20577"/>
          <ac:spMkLst>
            <pc:docMk/>
            <pc:sldMk cId="3323168740" sldId="477"/>
            <ac:spMk id="8" creationId="{891627B2-906B-4F95-AD0F-614D0AF9C381}"/>
          </ac:spMkLst>
        </pc:spChg>
        <pc:spChg chg="mod">
          <ac:chgData name="Rob Heirene" userId="ca5b1d71-b9cd-4f0a-9624-d9cbd893fd5b" providerId="ADAL" clId="{4081A2C2-5613-4911-839D-A855A47A22AB}" dt="2023-04-17T15:29:08.971" v="441" actId="207"/>
          <ac:spMkLst>
            <pc:docMk/>
            <pc:sldMk cId="3323168740" sldId="477"/>
            <ac:spMk id="17" creationId="{5D978BAA-F63B-48CA-AC53-02051AFF1032}"/>
          </ac:spMkLst>
        </pc:spChg>
        <pc:spChg chg="mod">
          <ac:chgData name="Rob Heirene" userId="ca5b1d71-b9cd-4f0a-9624-d9cbd893fd5b" providerId="ADAL" clId="{4081A2C2-5613-4911-839D-A855A47A22AB}" dt="2023-04-18T09:19:27.833" v="9144" actId="20577"/>
          <ac:spMkLst>
            <pc:docMk/>
            <pc:sldMk cId="3323168740" sldId="477"/>
            <ac:spMk id="29" creationId="{F02ECBC3-7C93-47B4-B29A-CE46C985C4BB}"/>
          </ac:spMkLst>
        </pc:spChg>
      </pc:sldChg>
      <pc:sldChg chg="modSp mod modNotesTx">
        <pc:chgData name="Rob Heirene" userId="ca5b1d71-b9cd-4f0a-9624-d9cbd893fd5b" providerId="ADAL" clId="{4081A2C2-5613-4911-839D-A855A47A22AB}" dt="2023-04-25T08:53:14.037" v="9978" actId="20577"/>
        <pc:sldMkLst>
          <pc:docMk/>
          <pc:sldMk cId="876723162" sldId="478"/>
        </pc:sldMkLst>
        <pc:spChg chg="mod">
          <ac:chgData name="Rob Heirene" userId="ca5b1d71-b9cd-4f0a-9624-d9cbd893fd5b" providerId="ADAL" clId="{4081A2C2-5613-4911-839D-A855A47A22AB}" dt="2023-04-17T10:10:51.990" v="22"/>
          <ac:spMkLst>
            <pc:docMk/>
            <pc:sldMk cId="876723162" sldId="478"/>
            <ac:spMk id="3" creationId="{1E97A185-1627-4225-AF23-FA2D1580A144}"/>
          </ac:spMkLst>
        </pc:spChg>
        <pc:spChg chg="mod">
          <ac:chgData name="Rob Heirene" userId="ca5b1d71-b9cd-4f0a-9624-d9cbd893fd5b" providerId="ADAL" clId="{4081A2C2-5613-4911-839D-A855A47A22AB}" dt="2023-04-17T15:29:12.730" v="442" actId="207"/>
          <ac:spMkLst>
            <pc:docMk/>
            <pc:sldMk cId="876723162" sldId="478"/>
            <ac:spMk id="17" creationId="{5D978BAA-F63B-48CA-AC53-02051AFF1032}"/>
          </ac:spMkLst>
        </pc:spChg>
      </pc:sldChg>
      <pc:sldChg chg="modSp mod modNotesTx">
        <pc:chgData name="Rob Heirene" userId="ca5b1d71-b9cd-4f0a-9624-d9cbd893fd5b" providerId="ADAL" clId="{4081A2C2-5613-4911-839D-A855A47A22AB}" dt="2023-04-18T08:02:40.384" v="8600" actId="20577"/>
        <pc:sldMkLst>
          <pc:docMk/>
          <pc:sldMk cId="42958625" sldId="479"/>
        </pc:sldMkLst>
        <pc:spChg chg="mod">
          <ac:chgData name="Rob Heirene" userId="ca5b1d71-b9cd-4f0a-9624-d9cbd893fd5b" providerId="ADAL" clId="{4081A2C2-5613-4911-839D-A855A47A22AB}" dt="2023-04-17T10:10:51.990" v="22"/>
          <ac:spMkLst>
            <pc:docMk/>
            <pc:sldMk cId="42958625" sldId="479"/>
            <ac:spMk id="3" creationId="{1E97A185-1627-4225-AF23-FA2D1580A144}"/>
          </ac:spMkLst>
        </pc:spChg>
        <pc:spChg chg="mod">
          <ac:chgData name="Rob Heirene" userId="ca5b1d71-b9cd-4f0a-9624-d9cbd893fd5b" providerId="ADAL" clId="{4081A2C2-5613-4911-839D-A855A47A22AB}" dt="2023-04-17T15:29:06.442" v="440" actId="207"/>
          <ac:spMkLst>
            <pc:docMk/>
            <pc:sldMk cId="42958625" sldId="479"/>
            <ac:spMk id="17" creationId="{5D978BAA-F63B-48CA-AC53-02051AFF1032}"/>
          </ac:spMkLst>
        </pc:spChg>
      </pc:sldChg>
      <pc:sldChg chg="modSp mod modAnim modNotesTx">
        <pc:chgData name="Rob Heirene" userId="ca5b1d71-b9cd-4f0a-9624-d9cbd893fd5b" providerId="ADAL" clId="{4081A2C2-5613-4911-839D-A855A47A22AB}" dt="2023-04-25T09:11:39.444" v="9982" actId="20577"/>
        <pc:sldMkLst>
          <pc:docMk/>
          <pc:sldMk cId="1305940768" sldId="481"/>
        </pc:sldMkLst>
        <pc:spChg chg="mod">
          <ac:chgData name="Rob Heirene" userId="ca5b1d71-b9cd-4f0a-9624-d9cbd893fd5b" providerId="ADAL" clId="{4081A2C2-5613-4911-839D-A855A47A22AB}" dt="2023-04-17T10:10:51.990" v="22"/>
          <ac:spMkLst>
            <pc:docMk/>
            <pc:sldMk cId="1305940768" sldId="481"/>
            <ac:spMk id="3" creationId="{1E97A185-1627-4225-AF23-FA2D1580A144}"/>
          </ac:spMkLst>
        </pc:spChg>
        <pc:spChg chg="mod">
          <ac:chgData name="Rob Heirene" userId="ca5b1d71-b9cd-4f0a-9624-d9cbd893fd5b" providerId="ADAL" clId="{4081A2C2-5613-4911-839D-A855A47A22AB}" dt="2023-04-17T15:52:09.161" v="589" actId="14100"/>
          <ac:spMkLst>
            <pc:docMk/>
            <pc:sldMk cId="1305940768" sldId="481"/>
            <ac:spMk id="5" creationId="{CC788C49-9025-4C90-A57D-2C80A3198785}"/>
          </ac:spMkLst>
        </pc:spChg>
        <pc:spChg chg="mod">
          <ac:chgData name="Rob Heirene" userId="ca5b1d71-b9cd-4f0a-9624-d9cbd893fd5b" providerId="ADAL" clId="{4081A2C2-5613-4911-839D-A855A47A22AB}" dt="2023-04-17T15:51:59.347" v="586" actId="1076"/>
          <ac:spMkLst>
            <pc:docMk/>
            <pc:sldMk cId="1305940768" sldId="481"/>
            <ac:spMk id="8" creationId="{90687BB3-6042-4A6C-AC6F-A875DCF8E594}"/>
          </ac:spMkLst>
        </pc:spChg>
        <pc:spChg chg="mod">
          <ac:chgData name="Rob Heirene" userId="ca5b1d71-b9cd-4f0a-9624-d9cbd893fd5b" providerId="ADAL" clId="{4081A2C2-5613-4911-839D-A855A47A22AB}" dt="2023-04-17T15:28:48.580" v="435" actId="207"/>
          <ac:spMkLst>
            <pc:docMk/>
            <pc:sldMk cId="1305940768" sldId="481"/>
            <ac:spMk id="17" creationId="{5D978BAA-F63B-48CA-AC53-02051AFF1032}"/>
          </ac:spMkLst>
        </pc:spChg>
        <pc:picChg chg="mod">
          <ac:chgData name="Rob Heirene" userId="ca5b1d71-b9cd-4f0a-9624-d9cbd893fd5b" providerId="ADAL" clId="{4081A2C2-5613-4911-839D-A855A47A22AB}" dt="2023-04-17T15:52:12.570" v="590" actId="1076"/>
          <ac:picMkLst>
            <pc:docMk/>
            <pc:sldMk cId="1305940768" sldId="481"/>
            <ac:picMk id="9" creationId="{6EFD1A61-270B-496F-A369-AAF0EB35F5DA}"/>
          </ac:picMkLst>
        </pc:picChg>
      </pc:sldChg>
      <pc:sldChg chg="modSp mod modNotesTx">
        <pc:chgData name="Rob Heirene" userId="ca5b1d71-b9cd-4f0a-9624-d9cbd893fd5b" providerId="ADAL" clId="{4081A2C2-5613-4911-839D-A855A47A22AB}" dt="2023-04-17T15:52:52.242" v="600" actId="1076"/>
        <pc:sldMkLst>
          <pc:docMk/>
          <pc:sldMk cId="2515308297" sldId="482"/>
        </pc:sldMkLst>
        <pc:spChg chg="mod">
          <ac:chgData name="Rob Heirene" userId="ca5b1d71-b9cd-4f0a-9624-d9cbd893fd5b" providerId="ADAL" clId="{4081A2C2-5613-4911-839D-A855A47A22AB}" dt="2023-04-17T10:10:51.990" v="22"/>
          <ac:spMkLst>
            <pc:docMk/>
            <pc:sldMk cId="2515308297" sldId="482"/>
            <ac:spMk id="3" creationId="{1E97A185-1627-4225-AF23-FA2D1580A144}"/>
          </ac:spMkLst>
        </pc:spChg>
        <pc:spChg chg="mod">
          <ac:chgData name="Rob Heirene" userId="ca5b1d71-b9cd-4f0a-9624-d9cbd893fd5b" providerId="ADAL" clId="{4081A2C2-5613-4911-839D-A855A47A22AB}" dt="2023-04-17T15:52:52.242" v="600" actId="1076"/>
          <ac:spMkLst>
            <pc:docMk/>
            <pc:sldMk cId="2515308297" sldId="482"/>
            <ac:spMk id="6" creationId="{3D2A837F-C2E2-44D2-83B1-FB78F04ED397}"/>
          </ac:spMkLst>
        </pc:spChg>
        <pc:spChg chg="mod">
          <ac:chgData name="Rob Heirene" userId="ca5b1d71-b9cd-4f0a-9624-d9cbd893fd5b" providerId="ADAL" clId="{4081A2C2-5613-4911-839D-A855A47A22AB}" dt="2023-04-17T15:28:57.214" v="438" actId="207"/>
          <ac:spMkLst>
            <pc:docMk/>
            <pc:sldMk cId="2515308297" sldId="482"/>
            <ac:spMk id="17" creationId="{5D978BAA-F63B-48CA-AC53-02051AFF1032}"/>
          </ac:spMkLst>
        </pc:spChg>
      </pc:sldChg>
      <pc:sldChg chg="addSp modSp mod modAnim modNotesTx">
        <pc:chgData name="Rob Heirene" userId="ca5b1d71-b9cd-4f0a-9624-d9cbd893fd5b" providerId="ADAL" clId="{4081A2C2-5613-4911-839D-A855A47A22AB}" dt="2023-04-18T08:18:31.745" v="8917" actId="14100"/>
        <pc:sldMkLst>
          <pc:docMk/>
          <pc:sldMk cId="67059491" sldId="483"/>
        </pc:sldMkLst>
        <pc:spChg chg="add mod">
          <ac:chgData name="Rob Heirene" userId="ca5b1d71-b9cd-4f0a-9624-d9cbd893fd5b" providerId="ADAL" clId="{4081A2C2-5613-4911-839D-A855A47A22AB}" dt="2023-04-18T08:18:31.745" v="8917" actId="14100"/>
          <ac:spMkLst>
            <pc:docMk/>
            <pc:sldMk cId="67059491" sldId="483"/>
            <ac:spMk id="2" creationId="{8C56D1B5-A3C1-E809-196F-A780E1C605FC}"/>
          </ac:spMkLst>
        </pc:spChg>
        <pc:spChg chg="mod">
          <ac:chgData name="Rob Heirene" userId="ca5b1d71-b9cd-4f0a-9624-d9cbd893fd5b" providerId="ADAL" clId="{4081A2C2-5613-4911-839D-A855A47A22AB}" dt="2023-04-17T10:10:51.990" v="22"/>
          <ac:spMkLst>
            <pc:docMk/>
            <pc:sldMk cId="67059491" sldId="483"/>
            <ac:spMk id="3" creationId="{1E97A185-1627-4225-AF23-FA2D1580A144}"/>
          </ac:spMkLst>
        </pc:spChg>
        <pc:spChg chg="mod">
          <ac:chgData name="Rob Heirene" userId="ca5b1d71-b9cd-4f0a-9624-d9cbd893fd5b" providerId="ADAL" clId="{4081A2C2-5613-4911-839D-A855A47A22AB}" dt="2023-04-17T15:28:43.088" v="434" actId="207"/>
          <ac:spMkLst>
            <pc:docMk/>
            <pc:sldMk cId="67059491" sldId="483"/>
            <ac:spMk id="17" creationId="{5D978BAA-F63B-48CA-AC53-02051AFF1032}"/>
          </ac:spMkLst>
        </pc:spChg>
      </pc:sldChg>
      <pc:sldChg chg="addSp delSp modSp mod delAnim modAnim modNotesTx">
        <pc:chgData name="Rob Heirene" userId="ca5b1d71-b9cd-4f0a-9624-d9cbd893fd5b" providerId="ADAL" clId="{4081A2C2-5613-4911-839D-A855A47A22AB}" dt="2023-04-18T08:21:15.955" v="8929" actId="1037"/>
        <pc:sldMkLst>
          <pc:docMk/>
          <pc:sldMk cId="1964311907" sldId="484"/>
        </pc:sldMkLst>
        <pc:spChg chg="add mod">
          <ac:chgData name="Rob Heirene" userId="ca5b1d71-b9cd-4f0a-9624-d9cbd893fd5b" providerId="ADAL" clId="{4081A2C2-5613-4911-839D-A855A47A22AB}" dt="2023-04-18T08:21:15.955" v="8929" actId="1037"/>
          <ac:spMkLst>
            <pc:docMk/>
            <pc:sldMk cId="1964311907" sldId="484"/>
            <ac:spMk id="2" creationId="{F0D0E9E1-E490-2231-9C3C-C1ADFD9ED4E4}"/>
          </ac:spMkLst>
        </pc:spChg>
        <pc:spChg chg="mod">
          <ac:chgData name="Rob Heirene" userId="ca5b1d71-b9cd-4f0a-9624-d9cbd893fd5b" providerId="ADAL" clId="{4081A2C2-5613-4911-839D-A855A47A22AB}" dt="2023-04-17T10:10:51.990" v="22"/>
          <ac:spMkLst>
            <pc:docMk/>
            <pc:sldMk cId="1964311907" sldId="484"/>
            <ac:spMk id="3" creationId="{1E97A185-1627-4225-AF23-FA2D1580A144}"/>
          </ac:spMkLst>
        </pc:spChg>
        <pc:spChg chg="del">
          <ac:chgData name="Rob Heirene" userId="ca5b1d71-b9cd-4f0a-9624-d9cbd893fd5b" providerId="ADAL" clId="{4081A2C2-5613-4911-839D-A855A47A22AB}" dt="2023-04-17T15:38:57.854" v="472" actId="478"/>
          <ac:spMkLst>
            <pc:docMk/>
            <pc:sldMk cId="1964311907" sldId="484"/>
            <ac:spMk id="6" creationId="{784C1D6D-C0C9-44C0-8D80-6769DC7119B9}"/>
          </ac:spMkLst>
        </pc:spChg>
        <pc:spChg chg="mod">
          <ac:chgData name="Rob Heirene" userId="ca5b1d71-b9cd-4f0a-9624-d9cbd893fd5b" providerId="ADAL" clId="{4081A2C2-5613-4911-839D-A855A47A22AB}" dt="2023-04-17T22:06:10.318" v="7302" actId="20577"/>
          <ac:spMkLst>
            <pc:docMk/>
            <pc:sldMk cId="1964311907" sldId="484"/>
            <ac:spMk id="7" creationId="{3FB600DE-8AE5-4C53-B695-B16F3363AB79}"/>
          </ac:spMkLst>
        </pc:spChg>
        <pc:spChg chg="add mod">
          <ac:chgData name="Rob Heirene" userId="ca5b1d71-b9cd-4f0a-9624-d9cbd893fd5b" providerId="ADAL" clId="{4081A2C2-5613-4911-839D-A855A47A22AB}" dt="2023-04-17T22:07:04.144" v="7314" actId="14100"/>
          <ac:spMkLst>
            <pc:docMk/>
            <pc:sldMk cId="1964311907" sldId="484"/>
            <ac:spMk id="8" creationId="{5AE7697A-56FD-F5FF-45F9-DD33FE8C6006}"/>
          </ac:spMkLst>
        </pc:spChg>
        <pc:spChg chg="add mod">
          <ac:chgData name="Rob Heirene" userId="ca5b1d71-b9cd-4f0a-9624-d9cbd893fd5b" providerId="ADAL" clId="{4081A2C2-5613-4911-839D-A855A47A22AB}" dt="2023-04-17T22:07:19.240" v="7336" actId="1076"/>
          <ac:spMkLst>
            <pc:docMk/>
            <pc:sldMk cId="1964311907" sldId="484"/>
            <ac:spMk id="9" creationId="{4193DDA2-7471-A92D-1855-5FF01D6A9A75}"/>
          </ac:spMkLst>
        </pc:spChg>
        <pc:spChg chg="add del mod">
          <ac:chgData name="Rob Heirene" userId="ca5b1d71-b9cd-4f0a-9624-d9cbd893fd5b" providerId="ADAL" clId="{4081A2C2-5613-4911-839D-A855A47A22AB}" dt="2023-04-17T22:07:22.280" v="7338" actId="478"/>
          <ac:spMkLst>
            <pc:docMk/>
            <pc:sldMk cId="1964311907" sldId="484"/>
            <ac:spMk id="10" creationId="{51D6CD49-9F43-8326-46E9-2F18AE954F6B}"/>
          </ac:spMkLst>
        </pc:spChg>
        <pc:spChg chg="add mod">
          <ac:chgData name="Rob Heirene" userId="ca5b1d71-b9cd-4f0a-9624-d9cbd893fd5b" providerId="ADAL" clId="{4081A2C2-5613-4911-839D-A855A47A22AB}" dt="2023-04-18T08:20:31.763" v="8918" actId="1076"/>
          <ac:spMkLst>
            <pc:docMk/>
            <pc:sldMk cId="1964311907" sldId="484"/>
            <ac:spMk id="11" creationId="{83A4412C-62CD-1534-7803-CF1C29D2C63E}"/>
          </ac:spMkLst>
        </pc:spChg>
        <pc:spChg chg="mod">
          <ac:chgData name="Rob Heirene" userId="ca5b1d71-b9cd-4f0a-9624-d9cbd893fd5b" providerId="ADAL" clId="{4081A2C2-5613-4911-839D-A855A47A22AB}" dt="2023-04-17T15:28:40.223" v="433" actId="207"/>
          <ac:spMkLst>
            <pc:docMk/>
            <pc:sldMk cId="1964311907" sldId="484"/>
            <ac:spMk id="17" creationId="{5D978BAA-F63B-48CA-AC53-02051AFF1032}"/>
          </ac:spMkLst>
        </pc:spChg>
        <pc:picChg chg="mod">
          <ac:chgData name="Rob Heirene" userId="ca5b1d71-b9cd-4f0a-9624-d9cbd893fd5b" providerId="ADAL" clId="{4081A2C2-5613-4911-839D-A855A47A22AB}" dt="2023-04-17T15:39:02.077" v="475" actId="1076"/>
          <ac:picMkLst>
            <pc:docMk/>
            <pc:sldMk cId="1964311907" sldId="484"/>
            <ac:picMk id="2050" creationId="{3B3FB3A5-3CDE-4FAC-AFB0-4E968BB06B26}"/>
          </ac:picMkLst>
        </pc:picChg>
      </pc:sldChg>
      <pc:sldChg chg="addSp delSp modSp mod delAnim modAnim modNotesTx">
        <pc:chgData name="Rob Heirene" userId="ca5b1d71-b9cd-4f0a-9624-d9cbd893fd5b" providerId="ADAL" clId="{4081A2C2-5613-4911-839D-A855A47A22AB}" dt="2023-04-17T22:28:02.373" v="7842" actId="20577"/>
        <pc:sldMkLst>
          <pc:docMk/>
          <pc:sldMk cId="209925606" sldId="486"/>
        </pc:sldMkLst>
        <pc:spChg chg="mod">
          <ac:chgData name="Rob Heirene" userId="ca5b1d71-b9cd-4f0a-9624-d9cbd893fd5b" providerId="ADAL" clId="{4081A2C2-5613-4911-839D-A855A47A22AB}" dt="2023-04-17T10:10:51.990" v="22"/>
          <ac:spMkLst>
            <pc:docMk/>
            <pc:sldMk cId="209925606" sldId="486"/>
            <ac:spMk id="3" creationId="{1E97A185-1627-4225-AF23-FA2D1580A144}"/>
          </ac:spMkLst>
        </pc:spChg>
        <pc:spChg chg="del">
          <ac:chgData name="Rob Heirene" userId="ca5b1d71-b9cd-4f0a-9624-d9cbd893fd5b" providerId="ADAL" clId="{4081A2C2-5613-4911-839D-A855A47A22AB}" dt="2023-04-17T15:43:01.793" v="511" actId="478"/>
          <ac:spMkLst>
            <pc:docMk/>
            <pc:sldMk cId="209925606" sldId="486"/>
            <ac:spMk id="9" creationId="{376659F8-C983-4854-9845-F208224B91CE}"/>
          </ac:spMkLst>
        </pc:spChg>
        <pc:spChg chg="add mod">
          <ac:chgData name="Rob Heirene" userId="ca5b1d71-b9cd-4f0a-9624-d9cbd893fd5b" providerId="ADAL" clId="{4081A2C2-5613-4911-839D-A855A47A22AB}" dt="2023-04-17T15:48:17.603" v="520"/>
          <ac:spMkLst>
            <pc:docMk/>
            <pc:sldMk cId="209925606" sldId="486"/>
            <ac:spMk id="10" creationId="{D171B6A6-A56F-D5B4-647B-5AF83A5DF32A}"/>
          </ac:spMkLst>
        </pc:spChg>
        <pc:spChg chg="mod">
          <ac:chgData name="Rob Heirene" userId="ca5b1d71-b9cd-4f0a-9624-d9cbd893fd5b" providerId="ADAL" clId="{4081A2C2-5613-4911-839D-A855A47A22AB}" dt="2023-04-17T15:28:33.175" v="431" actId="207"/>
          <ac:spMkLst>
            <pc:docMk/>
            <pc:sldMk cId="209925606" sldId="486"/>
            <ac:spMk id="17" creationId="{5D978BAA-F63B-48CA-AC53-02051AFF1032}"/>
          </ac:spMkLst>
        </pc:spChg>
        <pc:picChg chg="add del mod">
          <ac:chgData name="Rob Heirene" userId="ca5b1d71-b9cd-4f0a-9624-d9cbd893fd5b" providerId="ADAL" clId="{4081A2C2-5613-4911-839D-A855A47A22AB}" dt="2023-04-17T15:42:44.415" v="510" actId="478"/>
          <ac:picMkLst>
            <pc:docMk/>
            <pc:sldMk cId="209925606" sldId="486"/>
            <ac:picMk id="8" creationId="{1BC40C05-8FD6-044F-3428-277A240E1220}"/>
          </ac:picMkLst>
        </pc:picChg>
      </pc:sldChg>
      <pc:sldChg chg="del">
        <pc:chgData name="Rob Heirene" userId="ca5b1d71-b9cd-4f0a-9624-d9cbd893fd5b" providerId="ADAL" clId="{4081A2C2-5613-4911-839D-A855A47A22AB}" dt="2023-04-17T10:08:17.769" v="0" actId="47"/>
        <pc:sldMkLst>
          <pc:docMk/>
          <pc:sldMk cId="3414051366" sldId="487"/>
        </pc:sldMkLst>
      </pc:sldChg>
      <pc:sldChg chg="del">
        <pc:chgData name="Rob Heirene" userId="ca5b1d71-b9cd-4f0a-9624-d9cbd893fd5b" providerId="ADAL" clId="{4081A2C2-5613-4911-839D-A855A47A22AB}" dt="2023-04-17T10:08:17.769" v="0" actId="47"/>
        <pc:sldMkLst>
          <pc:docMk/>
          <pc:sldMk cId="2580650897" sldId="488"/>
        </pc:sldMkLst>
      </pc:sldChg>
      <pc:sldChg chg="del">
        <pc:chgData name="Rob Heirene" userId="ca5b1d71-b9cd-4f0a-9624-d9cbd893fd5b" providerId="ADAL" clId="{4081A2C2-5613-4911-839D-A855A47A22AB}" dt="2023-04-17T10:08:17.769" v="0" actId="47"/>
        <pc:sldMkLst>
          <pc:docMk/>
          <pc:sldMk cId="3920720215" sldId="491"/>
        </pc:sldMkLst>
      </pc:sldChg>
      <pc:sldChg chg="modSp mod modNotesTx">
        <pc:chgData name="Rob Heirene" userId="ca5b1d71-b9cd-4f0a-9624-d9cbd893fd5b" providerId="ADAL" clId="{4081A2C2-5613-4911-839D-A855A47A22AB}" dt="2023-04-17T22:30:44.956" v="7856" actId="20577"/>
        <pc:sldMkLst>
          <pc:docMk/>
          <pc:sldMk cId="3195291623" sldId="492"/>
        </pc:sldMkLst>
        <pc:spChg chg="mod">
          <ac:chgData name="Rob Heirene" userId="ca5b1d71-b9cd-4f0a-9624-d9cbd893fd5b" providerId="ADAL" clId="{4081A2C2-5613-4911-839D-A855A47A22AB}" dt="2023-04-17T10:10:51.990" v="22"/>
          <ac:spMkLst>
            <pc:docMk/>
            <pc:sldMk cId="3195291623" sldId="492"/>
            <ac:spMk id="3" creationId="{1E97A185-1627-4225-AF23-FA2D1580A144}"/>
          </ac:spMkLst>
        </pc:spChg>
        <pc:spChg chg="mod">
          <ac:chgData name="Rob Heirene" userId="ca5b1d71-b9cd-4f0a-9624-d9cbd893fd5b" providerId="ADAL" clId="{4081A2C2-5613-4911-839D-A855A47A22AB}" dt="2023-04-17T15:35:17.059" v="468" actId="404"/>
          <ac:spMkLst>
            <pc:docMk/>
            <pc:sldMk cId="3195291623" sldId="492"/>
            <ac:spMk id="9" creationId="{376659F8-C983-4854-9845-F208224B91CE}"/>
          </ac:spMkLst>
        </pc:spChg>
        <pc:spChg chg="mod">
          <ac:chgData name="Rob Heirene" userId="ca5b1d71-b9cd-4f0a-9624-d9cbd893fd5b" providerId="ADAL" clId="{4081A2C2-5613-4911-839D-A855A47A22AB}" dt="2023-04-17T15:28:25.570" v="430" actId="207"/>
          <ac:spMkLst>
            <pc:docMk/>
            <pc:sldMk cId="3195291623" sldId="492"/>
            <ac:spMk id="17" creationId="{5D978BAA-F63B-48CA-AC53-02051AFF1032}"/>
          </ac:spMkLst>
        </pc:spChg>
      </pc:sldChg>
      <pc:sldChg chg="modSp mod modNotesTx">
        <pc:chgData name="Rob Heirene" userId="ca5b1d71-b9cd-4f0a-9624-d9cbd893fd5b" providerId="ADAL" clId="{4081A2C2-5613-4911-839D-A855A47A22AB}" dt="2023-04-18T09:17:16.408" v="9129" actId="20577"/>
        <pc:sldMkLst>
          <pc:docMk/>
          <pc:sldMk cId="896825877" sldId="493"/>
        </pc:sldMkLst>
        <pc:spChg chg="mod">
          <ac:chgData name="Rob Heirene" userId="ca5b1d71-b9cd-4f0a-9624-d9cbd893fd5b" providerId="ADAL" clId="{4081A2C2-5613-4911-839D-A855A47A22AB}" dt="2023-04-17T10:10:51.990" v="22"/>
          <ac:spMkLst>
            <pc:docMk/>
            <pc:sldMk cId="896825877" sldId="493"/>
            <ac:spMk id="3" creationId="{1E97A185-1627-4225-AF23-FA2D1580A144}"/>
          </ac:spMkLst>
        </pc:spChg>
        <pc:spChg chg="mod">
          <ac:chgData name="Rob Heirene" userId="ca5b1d71-b9cd-4f0a-9624-d9cbd893fd5b" providerId="ADAL" clId="{4081A2C2-5613-4911-839D-A855A47A22AB}" dt="2023-04-17T15:28:36.888" v="432" actId="207"/>
          <ac:spMkLst>
            <pc:docMk/>
            <pc:sldMk cId="896825877" sldId="493"/>
            <ac:spMk id="17" creationId="{5D978BAA-F63B-48CA-AC53-02051AFF1032}"/>
          </ac:spMkLst>
        </pc:spChg>
      </pc:sldChg>
      <pc:sldChg chg="modSp mod">
        <pc:chgData name="Rob Heirene" userId="ca5b1d71-b9cd-4f0a-9624-d9cbd893fd5b" providerId="ADAL" clId="{4081A2C2-5613-4911-839D-A855A47A22AB}" dt="2023-04-17T19:00:42.422" v="7230"/>
        <pc:sldMkLst>
          <pc:docMk/>
          <pc:sldMk cId="465287242" sldId="495"/>
        </pc:sldMkLst>
        <pc:spChg chg="mod">
          <ac:chgData name="Rob Heirene" userId="ca5b1d71-b9cd-4f0a-9624-d9cbd893fd5b" providerId="ADAL" clId="{4081A2C2-5613-4911-839D-A855A47A22AB}" dt="2023-04-17T10:10:51.990" v="22"/>
          <ac:spMkLst>
            <pc:docMk/>
            <pc:sldMk cId="465287242" sldId="495"/>
            <ac:spMk id="3" creationId="{1E97A185-1627-4225-AF23-FA2D1580A144}"/>
          </ac:spMkLst>
        </pc:spChg>
        <pc:spChg chg="mod">
          <ac:chgData name="Rob Heirene" userId="ca5b1d71-b9cd-4f0a-9624-d9cbd893fd5b" providerId="ADAL" clId="{4081A2C2-5613-4911-839D-A855A47A22AB}" dt="2023-04-17T15:24:12.298" v="425" actId="207"/>
          <ac:spMkLst>
            <pc:docMk/>
            <pc:sldMk cId="465287242" sldId="495"/>
            <ac:spMk id="5" creationId="{7155B146-241C-4057-9FD0-014DB5118186}"/>
          </ac:spMkLst>
        </pc:spChg>
        <pc:spChg chg="mod">
          <ac:chgData name="Rob Heirene" userId="ca5b1d71-b9cd-4f0a-9624-d9cbd893fd5b" providerId="ADAL" clId="{4081A2C2-5613-4911-839D-A855A47A22AB}" dt="2023-04-17T15:24:15.749" v="426" actId="207"/>
          <ac:spMkLst>
            <pc:docMk/>
            <pc:sldMk cId="465287242" sldId="495"/>
            <ac:spMk id="12" creationId="{0860D581-D607-4FB2-AA39-A26C18D1BCA5}"/>
          </ac:spMkLst>
        </pc:spChg>
        <pc:spChg chg="mod">
          <ac:chgData name="Rob Heirene" userId="ca5b1d71-b9cd-4f0a-9624-d9cbd893fd5b" providerId="ADAL" clId="{4081A2C2-5613-4911-839D-A855A47A22AB}" dt="2023-04-17T19:00:42.422" v="7230"/>
          <ac:spMkLst>
            <pc:docMk/>
            <pc:sldMk cId="465287242" sldId="495"/>
            <ac:spMk id="25" creationId="{7DD523F5-943C-451C-85B4-AF1049872F6B}"/>
          </ac:spMkLst>
        </pc:spChg>
      </pc:sldChg>
      <pc:sldChg chg="modSp mod modNotesTx">
        <pc:chgData name="Rob Heirene" userId="ca5b1d71-b9cd-4f0a-9624-d9cbd893fd5b" providerId="ADAL" clId="{4081A2C2-5613-4911-839D-A855A47A22AB}" dt="2023-04-18T08:29:24.020" v="8946" actId="20577"/>
        <pc:sldMkLst>
          <pc:docMk/>
          <pc:sldMk cId="469642486" sldId="496"/>
        </pc:sldMkLst>
        <pc:spChg chg="mod">
          <ac:chgData name="Rob Heirene" userId="ca5b1d71-b9cd-4f0a-9624-d9cbd893fd5b" providerId="ADAL" clId="{4081A2C2-5613-4911-839D-A855A47A22AB}" dt="2023-04-17T10:10:51.990" v="22"/>
          <ac:spMkLst>
            <pc:docMk/>
            <pc:sldMk cId="469642486" sldId="496"/>
            <ac:spMk id="3" creationId="{1E97A185-1627-4225-AF23-FA2D1580A144}"/>
          </ac:spMkLst>
        </pc:spChg>
        <pc:spChg chg="mod">
          <ac:chgData name="Rob Heirene" userId="ca5b1d71-b9cd-4f0a-9624-d9cbd893fd5b" providerId="ADAL" clId="{4081A2C2-5613-4911-839D-A855A47A22AB}" dt="2023-04-17T15:35:21.787" v="469" actId="1076"/>
          <ac:spMkLst>
            <pc:docMk/>
            <pc:sldMk cId="469642486" sldId="496"/>
            <ac:spMk id="9" creationId="{376659F8-C983-4854-9845-F208224B91CE}"/>
          </ac:spMkLst>
        </pc:spChg>
        <pc:spChg chg="mod">
          <ac:chgData name="Rob Heirene" userId="ca5b1d71-b9cd-4f0a-9624-d9cbd893fd5b" providerId="ADAL" clId="{4081A2C2-5613-4911-839D-A855A47A22AB}" dt="2023-04-17T15:28:21.931" v="429" actId="207"/>
          <ac:spMkLst>
            <pc:docMk/>
            <pc:sldMk cId="469642486" sldId="496"/>
            <ac:spMk id="17" creationId="{5D978BAA-F63B-48CA-AC53-02051AFF1032}"/>
          </ac:spMkLst>
        </pc:spChg>
      </pc:sldChg>
      <pc:sldChg chg="modSp mod">
        <pc:chgData name="Rob Heirene" userId="ca5b1d71-b9cd-4f0a-9624-d9cbd893fd5b" providerId="ADAL" clId="{4081A2C2-5613-4911-839D-A855A47A22AB}" dt="2023-04-18T09:34:42.831" v="9146" actId="20577"/>
        <pc:sldMkLst>
          <pc:docMk/>
          <pc:sldMk cId="3080594724" sldId="497"/>
        </pc:sldMkLst>
        <pc:spChg chg="mod">
          <ac:chgData name="Rob Heirene" userId="ca5b1d71-b9cd-4f0a-9624-d9cbd893fd5b" providerId="ADAL" clId="{4081A2C2-5613-4911-839D-A855A47A22AB}" dt="2023-04-17T10:10:51.990" v="22"/>
          <ac:spMkLst>
            <pc:docMk/>
            <pc:sldMk cId="3080594724" sldId="497"/>
            <ac:spMk id="3" creationId="{1E97A185-1627-4225-AF23-FA2D1580A144}"/>
          </ac:spMkLst>
        </pc:spChg>
        <pc:spChg chg="mod">
          <ac:chgData name="Rob Heirene" userId="ca5b1d71-b9cd-4f0a-9624-d9cbd893fd5b" providerId="ADAL" clId="{4081A2C2-5613-4911-839D-A855A47A22AB}" dt="2023-04-18T09:34:42.831" v="9146" actId="20577"/>
          <ac:spMkLst>
            <pc:docMk/>
            <pc:sldMk cId="3080594724" sldId="497"/>
            <ac:spMk id="9" creationId="{376659F8-C983-4854-9845-F208224B91CE}"/>
          </ac:spMkLst>
        </pc:spChg>
        <pc:spChg chg="mod">
          <ac:chgData name="Rob Heirene" userId="ca5b1d71-b9cd-4f0a-9624-d9cbd893fd5b" providerId="ADAL" clId="{4081A2C2-5613-4911-839D-A855A47A22AB}" dt="2023-04-17T15:24:20.921" v="428" actId="207"/>
          <ac:spMkLst>
            <pc:docMk/>
            <pc:sldMk cId="3080594724" sldId="497"/>
            <ac:spMk id="17" creationId="{5D978BAA-F63B-48CA-AC53-02051AFF1032}"/>
          </ac:spMkLst>
        </pc:spChg>
      </pc:sldChg>
      <pc:sldChg chg="del">
        <pc:chgData name="Rob Heirene" userId="ca5b1d71-b9cd-4f0a-9624-d9cbd893fd5b" providerId="ADAL" clId="{4081A2C2-5613-4911-839D-A855A47A22AB}" dt="2023-04-17T10:08:17.769" v="0" actId="47"/>
        <pc:sldMkLst>
          <pc:docMk/>
          <pc:sldMk cId="5864135" sldId="498"/>
        </pc:sldMkLst>
      </pc:sldChg>
      <pc:sldChg chg="del">
        <pc:chgData name="Rob Heirene" userId="ca5b1d71-b9cd-4f0a-9624-d9cbd893fd5b" providerId="ADAL" clId="{4081A2C2-5613-4911-839D-A855A47A22AB}" dt="2023-04-17T10:08:17.769" v="0" actId="47"/>
        <pc:sldMkLst>
          <pc:docMk/>
          <pc:sldMk cId="326871624" sldId="499"/>
        </pc:sldMkLst>
      </pc:sldChg>
      <pc:sldChg chg="del">
        <pc:chgData name="Rob Heirene" userId="ca5b1d71-b9cd-4f0a-9624-d9cbd893fd5b" providerId="ADAL" clId="{4081A2C2-5613-4911-839D-A855A47A22AB}" dt="2023-04-17T10:08:17.769" v="0" actId="47"/>
        <pc:sldMkLst>
          <pc:docMk/>
          <pc:sldMk cId="3932233107" sldId="500"/>
        </pc:sldMkLst>
      </pc:sldChg>
      <pc:sldChg chg="modSp mod">
        <pc:chgData name="Rob Heirene" userId="ca5b1d71-b9cd-4f0a-9624-d9cbd893fd5b" providerId="ADAL" clId="{4081A2C2-5613-4911-839D-A855A47A22AB}" dt="2023-04-25T08:38:05.485" v="9604" actId="20577"/>
        <pc:sldMkLst>
          <pc:docMk/>
          <pc:sldMk cId="3773497052" sldId="501"/>
        </pc:sldMkLst>
        <pc:spChg chg="mod">
          <ac:chgData name="Rob Heirene" userId="ca5b1d71-b9cd-4f0a-9624-d9cbd893fd5b" providerId="ADAL" clId="{4081A2C2-5613-4911-839D-A855A47A22AB}" dt="2023-04-25T08:38:05.485" v="9604" actId="20577"/>
          <ac:spMkLst>
            <pc:docMk/>
            <pc:sldMk cId="3773497052" sldId="501"/>
            <ac:spMk id="2" creationId="{E683764C-3C9F-4BEF-87FA-B756D665AE03}"/>
          </ac:spMkLst>
        </pc:spChg>
        <pc:spChg chg="mod">
          <ac:chgData name="Rob Heirene" userId="ca5b1d71-b9cd-4f0a-9624-d9cbd893fd5b" providerId="ADAL" clId="{4081A2C2-5613-4911-839D-A855A47A22AB}" dt="2023-04-17T10:10:51.990" v="22"/>
          <ac:spMkLst>
            <pc:docMk/>
            <pc:sldMk cId="3773497052" sldId="501"/>
            <ac:spMk id="3" creationId="{DF88F999-4B40-404C-85D7-492CA6EF2C23}"/>
          </ac:spMkLst>
        </pc:spChg>
        <pc:spChg chg="mod">
          <ac:chgData name="Rob Heirene" userId="ca5b1d71-b9cd-4f0a-9624-d9cbd893fd5b" providerId="ADAL" clId="{4081A2C2-5613-4911-839D-A855A47A22AB}" dt="2023-04-17T15:29:55.798" v="459" actId="207"/>
          <ac:spMkLst>
            <pc:docMk/>
            <pc:sldMk cId="3773497052" sldId="501"/>
            <ac:spMk id="4" creationId="{F42D18C1-9CE5-4FF6-A70C-494B7A95953E}"/>
          </ac:spMkLst>
        </pc:spChg>
      </pc:sldChg>
      <pc:sldChg chg="modSp mod">
        <pc:chgData name="Rob Heirene" userId="ca5b1d71-b9cd-4f0a-9624-d9cbd893fd5b" providerId="ADAL" clId="{4081A2C2-5613-4911-839D-A855A47A22AB}" dt="2023-04-17T18:50:22.070" v="7220" actId="21"/>
        <pc:sldMkLst>
          <pc:docMk/>
          <pc:sldMk cId="1869543155" sldId="502"/>
        </pc:sldMkLst>
        <pc:spChg chg="mod">
          <ac:chgData name="Rob Heirene" userId="ca5b1d71-b9cd-4f0a-9624-d9cbd893fd5b" providerId="ADAL" clId="{4081A2C2-5613-4911-839D-A855A47A22AB}" dt="2023-04-17T18:50:22.070" v="7220" actId="21"/>
          <ac:spMkLst>
            <pc:docMk/>
            <pc:sldMk cId="1869543155" sldId="502"/>
            <ac:spMk id="2" creationId="{E683764C-3C9F-4BEF-87FA-B756D665AE03}"/>
          </ac:spMkLst>
        </pc:spChg>
        <pc:spChg chg="mod">
          <ac:chgData name="Rob Heirene" userId="ca5b1d71-b9cd-4f0a-9624-d9cbd893fd5b" providerId="ADAL" clId="{4081A2C2-5613-4911-839D-A855A47A22AB}" dt="2023-04-17T10:10:51.990" v="22"/>
          <ac:spMkLst>
            <pc:docMk/>
            <pc:sldMk cId="1869543155" sldId="502"/>
            <ac:spMk id="3" creationId="{DF88F999-4B40-404C-85D7-492CA6EF2C23}"/>
          </ac:spMkLst>
        </pc:spChg>
        <pc:spChg chg="mod">
          <ac:chgData name="Rob Heirene" userId="ca5b1d71-b9cd-4f0a-9624-d9cbd893fd5b" providerId="ADAL" clId="{4081A2C2-5613-4911-839D-A855A47A22AB}" dt="2023-04-17T15:29:58.413" v="460" actId="207"/>
          <ac:spMkLst>
            <pc:docMk/>
            <pc:sldMk cId="1869543155" sldId="502"/>
            <ac:spMk id="4" creationId="{F42D18C1-9CE5-4FF6-A70C-494B7A95953E}"/>
          </ac:spMkLst>
        </pc:spChg>
      </pc:sldChg>
      <pc:sldChg chg="modSp mod">
        <pc:chgData name="Rob Heirene" userId="ca5b1d71-b9cd-4f0a-9624-d9cbd893fd5b" providerId="ADAL" clId="{4081A2C2-5613-4911-839D-A855A47A22AB}" dt="2023-04-17T15:30:02.150" v="461" actId="207"/>
        <pc:sldMkLst>
          <pc:docMk/>
          <pc:sldMk cId="2856630328" sldId="503"/>
        </pc:sldMkLst>
        <pc:spChg chg="mod">
          <ac:chgData name="Rob Heirene" userId="ca5b1d71-b9cd-4f0a-9624-d9cbd893fd5b" providerId="ADAL" clId="{4081A2C2-5613-4911-839D-A855A47A22AB}" dt="2023-04-17T10:10:51.990" v="22"/>
          <ac:spMkLst>
            <pc:docMk/>
            <pc:sldMk cId="2856630328" sldId="503"/>
            <ac:spMk id="3" creationId="{DF88F999-4B40-404C-85D7-492CA6EF2C23}"/>
          </ac:spMkLst>
        </pc:spChg>
        <pc:spChg chg="mod">
          <ac:chgData name="Rob Heirene" userId="ca5b1d71-b9cd-4f0a-9624-d9cbd893fd5b" providerId="ADAL" clId="{4081A2C2-5613-4911-839D-A855A47A22AB}" dt="2023-04-17T15:30:02.150" v="461" actId="207"/>
          <ac:spMkLst>
            <pc:docMk/>
            <pc:sldMk cId="2856630328" sldId="503"/>
            <ac:spMk id="4" creationId="{F42D18C1-9CE5-4FF6-A70C-494B7A95953E}"/>
          </ac:spMkLst>
        </pc:spChg>
      </pc:sldChg>
      <pc:sldChg chg="modSp mod">
        <pc:chgData name="Rob Heirene" userId="ca5b1d71-b9cd-4f0a-9624-d9cbd893fd5b" providerId="ADAL" clId="{4081A2C2-5613-4911-839D-A855A47A22AB}" dt="2023-04-17T18:50:47.703" v="7225" actId="207"/>
        <pc:sldMkLst>
          <pc:docMk/>
          <pc:sldMk cId="1678242768" sldId="504"/>
        </pc:sldMkLst>
        <pc:spChg chg="mod">
          <ac:chgData name="Rob Heirene" userId="ca5b1d71-b9cd-4f0a-9624-d9cbd893fd5b" providerId="ADAL" clId="{4081A2C2-5613-4911-839D-A855A47A22AB}" dt="2023-04-17T18:50:47.703" v="7225" actId="207"/>
          <ac:spMkLst>
            <pc:docMk/>
            <pc:sldMk cId="1678242768" sldId="504"/>
            <ac:spMk id="2" creationId="{E683764C-3C9F-4BEF-87FA-B756D665AE03}"/>
          </ac:spMkLst>
        </pc:spChg>
        <pc:spChg chg="mod">
          <ac:chgData name="Rob Heirene" userId="ca5b1d71-b9cd-4f0a-9624-d9cbd893fd5b" providerId="ADAL" clId="{4081A2C2-5613-4911-839D-A855A47A22AB}" dt="2023-04-17T10:10:51.990" v="22"/>
          <ac:spMkLst>
            <pc:docMk/>
            <pc:sldMk cId="1678242768" sldId="504"/>
            <ac:spMk id="3" creationId="{DF88F999-4B40-404C-85D7-492CA6EF2C23}"/>
          </ac:spMkLst>
        </pc:spChg>
        <pc:spChg chg="mod">
          <ac:chgData name="Rob Heirene" userId="ca5b1d71-b9cd-4f0a-9624-d9cbd893fd5b" providerId="ADAL" clId="{4081A2C2-5613-4911-839D-A855A47A22AB}" dt="2023-04-17T15:30:05.056" v="462" actId="207"/>
          <ac:spMkLst>
            <pc:docMk/>
            <pc:sldMk cId="1678242768" sldId="504"/>
            <ac:spMk id="4" creationId="{F42D18C1-9CE5-4FF6-A70C-494B7A95953E}"/>
          </ac:spMkLst>
        </pc:spChg>
      </pc:sldChg>
      <pc:sldChg chg="modSp mod">
        <pc:chgData name="Rob Heirene" userId="ca5b1d71-b9cd-4f0a-9624-d9cbd893fd5b" providerId="ADAL" clId="{4081A2C2-5613-4911-839D-A855A47A22AB}" dt="2023-04-17T15:30:07.444" v="463" actId="207"/>
        <pc:sldMkLst>
          <pc:docMk/>
          <pc:sldMk cId="186014196" sldId="505"/>
        </pc:sldMkLst>
        <pc:spChg chg="mod">
          <ac:chgData name="Rob Heirene" userId="ca5b1d71-b9cd-4f0a-9624-d9cbd893fd5b" providerId="ADAL" clId="{4081A2C2-5613-4911-839D-A855A47A22AB}" dt="2023-04-17T10:10:51.990" v="22"/>
          <ac:spMkLst>
            <pc:docMk/>
            <pc:sldMk cId="186014196" sldId="505"/>
            <ac:spMk id="3" creationId="{DF88F999-4B40-404C-85D7-492CA6EF2C23}"/>
          </ac:spMkLst>
        </pc:spChg>
        <pc:spChg chg="mod">
          <ac:chgData name="Rob Heirene" userId="ca5b1d71-b9cd-4f0a-9624-d9cbd893fd5b" providerId="ADAL" clId="{4081A2C2-5613-4911-839D-A855A47A22AB}" dt="2023-04-17T15:30:07.444" v="463" actId="207"/>
          <ac:spMkLst>
            <pc:docMk/>
            <pc:sldMk cId="186014196" sldId="505"/>
            <ac:spMk id="4" creationId="{F42D18C1-9CE5-4FF6-A70C-494B7A95953E}"/>
          </ac:spMkLst>
        </pc:spChg>
      </pc:sldChg>
      <pc:sldChg chg="addSp delSp modSp add mod delAnim modAnim modNotesTx">
        <pc:chgData name="Rob Heirene" userId="ca5b1d71-b9cd-4f0a-9624-d9cbd893fd5b" providerId="ADAL" clId="{4081A2C2-5613-4911-839D-A855A47A22AB}" dt="2023-04-25T08:25:55.873" v="9555" actId="20577"/>
        <pc:sldMkLst>
          <pc:docMk/>
          <pc:sldMk cId="4254251412" sldId="506"/>
        </pc:sldMkLst>
        <pc:spChg chg="del">
          <ac:chgData name="Rob Heirene" userId="ca5b1d71-b9cd-4f0a-9624-d9cbd893fd5b" providerId="ADAL" clId="{4081A2C2-5613-4911-839D-A855A47A22AB}" dt="2023-04-18T07:25:48.210" v="7874" actId="478"/>
          <ac:spMkLst>
            <pc:docMk/>
            <pc:sldMk cId="4254251412" sldId="506"/>
            <ac:spMk id="8" creationId="{DE566C7D-9F87-4A40-BC9A-6767A363A55B}"/>
          </ac:spMkLst>
        </pc:spChg>
        <pc:spChg chg="del">
          <ac:chgData name="Rob Heirene" userId="ca5b1d71-b9cd-4f0a-9624-d9cbd893fd5b" providerId="ADAL" clId="{4081A2C2-5613-4911-839D-A855A47A22AB}" dt="2023-04-18T07:25:49.882" v="7875" actId="478"/>
          <ac:spMkLst>
            <pc:docMk/>
            <pc:sldMk cId="4254251412" sldId="506"/>
            <ac:spMk id="11" creationId="{BC56F60B-AA54-4B76-B037-EBFC5F3D6778}"/>
          </ac:spMkLst>
        </pc:spChg>
        <pc:spChg chg="add mod">
          <ac:chgData name="Rob Heirene" userId="ca5b1d71-b9cd-4f0a-9624-d9cbd893fd5b" providerId="ADAL" clId="{4081A2C2-5613-4911-839D-A855A47A22AB}" dt="2023-04-18T07:28:46.546" v="7930" actId="1076"/>
          <ac:spMkLst>
            <pc:docMk/>
            <pc:sldMk cId="4254251412" sldId="506"/>
            <ac:spMk id="12" creationId="{9A5952DE-7589-AFE2-F2C8-D089AC5AA3D3}"/>
          </ac:spMkLst>
        </pc:spChg>
        <pc:spChg chg="mod">
          <ac:chgData name="Rob Heirene" userId="ca5b1d71-b9cd-4f0a-9624-d9cbd893fd5b" providerId="ADAL" clId="{4081A2C2-5613-4911-839D-A855A47A22AB}" dt="2023-04-18T07:32:29.576" v="8180" actId="1076"/>
          <ac:spMkLst>
            <pc:docMk/>
            <pc:sldMk cId="4254251412" sldId="506"/>
            <ac:spMk id="13" creationId="{08C0562A-5188-4BAF-8F6D-4CA7892D1226}"/>
          </ac:spMkLst>
        </pc:spChg>
        <pc:spChg chg="mod">
          <ac:chgData name="Rob Heirene" userId="ca5b1d71-b9cd-4f0a-9624-d9cbd893fd5b" providerId="ADAL" clId="{4081A2C2-5613-4911-839D-A855A47A22AB}" dt="2023-04-18T07:25:53.374" v="7877" actId="20577"/>
          <ac:spMkLst>
            <pc:docMk/>
            <pc:sldMk cId="4254251412" sldId="506"/>
            <ac:spMk id="17" creationId="{5D978BAA-F63B-48CA-AC53-02051AFF1032}"/>
          </ac:spMkLst>
        </pc:spChg>
        <pc:picChg chg="add mod">
          <ac:chgData name="Rob Heirene" userId="ca5b1d71-b9cd-4f0a-9624-d9cbd893fd5b" providerId="ADAL" clId="{4081A2C2-5613-4911-839D-A855A47A22AB}" dt="2023-04-18T07:28:08.207" v="7901" actId="1076"/>
          <ac:picMkLst>
            <pc:docMk/>
            <pc:sldMk cId="4254251412" sldId="506"/>
            <ac:picMk id="1026" creationId="{737021D7-CF4B-4F7A-0E91-0B360221D8D9}"/>
          </ac:picMkLst>
        </pc:picChg>
        <pc:picChg chg="del">
          <ac:chgData name="Rob Heirene" userId="ca5b1d71-b9cd-4f0a-9624-d9cbd893fd5b" providerId="ADAL" clId="{4081A2C2-5613-4911-839D-A855A47A22AB}" dt="2023-04-18T07:25:47.079" v="7873" actId="478"/>
          <ac:picMkLst>
            <pc:docMk/>
            <pc:sldMk cId="4254251412" sldId="506"/>
            <ac:picMk id="1028" creationId="{C437615D-40EF-4CDD-8465-B6EDE146A6BB}"/>
          </ac:picMkLst>
        </pc:picChg>
        <pc:picChg chg="del">
          <ac:chgData name="Rob Heirene" userId="ca5b1d71-b9cd-4f0a-9624-d9cbd893fd5b" providerId="ADAL" clId="{4081A2C2-5613-4911-839D-A855A47A22AB}" dt="2023-04-18T07:25:50.778" v="7876" actId="478"/>
          <ac:picMkLst>
            <pc:docMk/>
            <pc:sldMk cId="4254251412" sldId="506"/>
            <ac:picMk id="1030" creationId="{D90E79BA-1FFA-4B5A-A465-3887EEA236B0}"/>
          </ac:picMkLst>
        </pc:picChg>
      </pc:sldChg>
      <pc:sldChg chg="addSp modSp add mod modAnim modNotesTx">
        <pc:chgData name="Rob Heirene" userId="ca5b1d71-b9cd-4f0a-9624-d9cbd893fd5b" providerId="ADAL" clId="{4081A2C2-5613-4911-839D-A855A47A22AB}" dt="2023-04-25T08:21:00.518" v="9344" actId="20577"/>
        <pc:sldMkLst>
          <pc:docMk/>
          <pc:sldMk cId="260839088" sldId="507"/>
        </pc:sldMkLst>
        <pc:spChg chg="add mod">
          <ac:chgData name="Rob Heirene" userId="ca5b1d71-b9cd-4f0a-9624-d9cbd893fd5b" providerId="ADAL" clId="{4081A2C2-5613-4911-839D-A855A47A22AB}" dt="2023-04-18T07:17:03.286" v="7871" actId="20577"/>
          <ac:spMkLst>
            <pc:docMk/>
            <pc:sldMk cId="260839088" sldId="507"/>
            <ac:spMk id="5" creationId="{4A297098-F21C-17DA-B372-36030D87D0D9}"/>
          </ac:spMkLst>
        </pc:spChg>
        <pc:spChg chg="mod">
          <ac:chgData name="Rob Heirene" userId="ca5b1d71-b9cd-4f0a-9624-d9cbd893fd5b" providerId="ADAL" clId="{4081A2C2-5613-4911-839D-A855A47A22AB}" dt="2023-04-17T17:56:36.392" v="4910" actId="1076"/>
          <ac:spMkLst>
            <pc:docMk/>
            <pc:sldMk cId="260839088" sldId="507"/>
            <ac:spMk id="13" creationId="{08C0562A-5188-4BAF-8F6D-4CA7892D1226}"/>
          </ac:spMkLst>
        </pc:spChg>
      </pc:sldChg>
      <pc:sldChg chg="addSp delSp modSp add mod modNotesTx">
        <pc:chgData name="Rob Heirene" userId="ca5b1d71-b9cd-4f0a-9624-d9cbd893fd5b" providerId="ADAL" clId="{4081A2C2-5613-4911-839D-A855A47A22AB}" dt="2023-04-17T17:41:28.453" v="4218" actId="1076"/>
        <pc:sldMkLst>
          <pc:docMk/>
          <pc:sldMk cId="537383216" sldId="508"/>
        </pc:sldMkLst>
        <pc:spChg chg="add mod">
          <ac:chgData name="Rob Heirene" userId="ca5b1d71-b9cd-4f0a-9624-d9cbd893fd5b" providerId="ADAL" clId="{4081A2C2-5613-4911-839D-A855A47A22AB}" dt="2023-04-17T17:09:52.715" v="3328" actId="20577"/>
          <ac:spMkLst>
            <pc:docMk/>
            <pc:sldMk cId="537383216" sldId="508"/>
            <ac:spMk id="6" creationId="{7FB3BF9F-0E7C-65BF-D7C7-ECF12577564F}"/>
          </ac:spMkLst>
        </pc:spChg>
        <pc:spChg chg="add mod">
          <ac:chgData name="Rob Heirene" userId="ca5b1d71-b9cd-4f0a-9624-d9cbd893fd5b" providerId="ADAL" clId="{4081A2C2-5613-4911-839D-A855A47A22AB}" dt="2023-04-17T17:41:28.453" v="4218" actId="1076"/>
          <ac:spMkLst>
            <pc:docMk/>
            <pc:sldMk cId="537383216" sldId="508"/>
            <ac:spMk id="7" creationId="{6BF6B52F-0F0B-08A3-9D4B-F1BB96C9482D}"/>
          </ac:spMkLst>
        </pc:spChg>
        <pc:picChg chg="del">
          <ac:chgData name="Rob Heirene" userId="ca5b1d71-b9cd-4f0a-9624-d9cbd893fd5b" providerId="ADAL" clId="{4081A2C2-5613-4911-839D-A855A47A22AB}" dt="2023-04-17T15:21:25.614" v="290" actId="478"/>
          <ac:picMkLst>
            <pc:docMk/>
            <pc:sldMk cId="537383216" sldId="508"/>
            <ac:picMk id="4" creationId="{3B467A21-56BB-238B-6C2C-F7D97C67020A}"/>
          </ac:picMkLst>
        </pc:picChg>
        <pc:picChg chg="add mod">
          <ac:chgData name="Rob Heirene" userId="ca5b1d71-b9cd-4f0a-9624-d9cbd893fd5b" providerId="ADAL" clId="{4081A2C2-5613-4911-839D-A855A47A22AB}" dt="2023-04-17T17:09:47.343" v="3326" actId="1076"/>
          <ac:picMkLst>
            <pc:docMk/>
            <pc:sldMk cId="537383216" sldId="508"/>
            <ac:picMk id="1026" creationId="{819564EE-49B9-7450-BE70-7E4F2B7F0134}"/>
          </ac:picMkLst>
        </pc:picChg>
      </pc:sldChg>
      <pc:sldChg chg="modSp add mod">
        <pc:chgData name="Rob Heirene" userId="ca5b1d71-b9cd-4f0a-9624-d9cbd893fd5b" providerId="ADAL" clId="{4081A2C2-5613-4911-839D-A855A47A22AB}" dt="2023-04-17T15:23:19.008" v="417" actId="20577"/>
        <pc:sldMkLst>
          <pc:docMk/>
          <pc:sldMk cId="226812161" sldId="509"/>
        </pc:sldMkLst>
        <pc:spChg chg="mod">
          <ac:chgData name="Rob Heirene" userId="ca5b1d71-b9cd-4f0a-9624-d9cbd893fd5b" providerId="ADAL" clId="{4081A2C2-5613-4911-839D-A855A47A22AB}" dt="2023-04-17T15:23:13.824" v="404" actId="20577"/>
          <ac:spMkLst>
            <pc:docMk/>
            <pc:sldMk cId="226812161" sldId="509"/>
            <ac:spMk id="3" creationId="{C5FC5953-5326-2A4B-B611-1BF67D7B2D27}"/>
          </ac:spMkLst>
        </pc:spChg>
        <pc:spChg chg="mod">
          <ac:chgData name="Rob Heirene" userId="ca5b1d71-b9cd-4f0a-9624-d9cbd893fd5b" providerId="ADAL" clId="{4081A2C2-5613-4911-839D-A855A47A22AB}" dt="2023-04-17T15:23:19.008" v="417" actId="20577"/>
          <ac:spMkLst>
            <pc:docMk/>
            <pc:sldMk cId="226812161" sldId="509"/>
            <ac:spMk id="6" creationId="{6EF204B7-0869-E444-B7B3-D10ECF63428F}"/>
          </ac:spMkLst>
        </pc:spChg>
      </pc:sldChg>
      <pc:sldChg chg="addSp delSp modSp add mod delAnim modAnim">
        <pc:chgData name="Rob Heirene" userId="ca5b1d71-b9cd-4f0a-9624-d9cbd893fd5b" providerId="ADAL" clId="{4081A2C2-5613-4911-839D-A855A47A22AB}" dt="2023-04-25T08:13:08.019" v="9212" actId="20577"/>
        <pc:sldMkLst>
          <pc:docMk/>
          <pc:sldMk cId="1219063599" sldId="510"/>
        </pc:sldMkLst>
        <pc:spChg chg="mod">
          <ac:chgData name="Rob Heirene" userId="ca5b1d71-b9cd-4f0a-9624-d9cbd893fd5b" providerId="ADAL" clId="{4081A2C2-5613-4911-839D-A855A47A22AB}" dt="2023-04-17T15:23:33.726" v="418"/>
          <ac:spMkLst>
            <pc:docMk/>
            <pc:sldMk cId="1219063599" sldId="510"/>
            <ac:spMk id="3" creationId="{A9665744-9FBC-46F6-B28B-B3362933D012}"/>
          </ac:spMkLst>
        </pc:spChg>
        <pc:spChg chg="del">
          <ac:chgData name="Rob Heirene" userId="ca5b1d71-b9cd-4f0a-9624-d9cbd893fd5b" providerId="ADAL" clId="{4081A2C2-5613-4911-839D-A855A47A22AB}" dt="2023-04-17T15:23:42.752" v="419" actId="478"/>
          <ac:spMkLst>
            <pc:docMk/>
            <pc:sldMk cId="1219063599" sldId="510"/>
            <ac:spMk id="5" creationId="{8DBEFBCD-76AD-46C0-AA49-44668DE9FFB9}"/>
          </ac:spMkLst>
        </pc:spChg>
        <pc:spChg chg="add mod">
          <ac:chgData name="Rob Heirene" userId="ca5b1d71-b9cd-4f0a-9624-d9cbd893fd5b" providerId="ADAL" clId="{4081A2C2-5613-4911-839D-A855A47A22AB}" dt="2023-04-17T16:49:04.055" v="1442" actId="1076"/>
          <ac:spMkLst>
            <pc:docMk/>
            <pc:sldMk cId="1219063599" sldId="510"/>
            <ac:spMk id="10" creationId="{9A4EF6A0-DBCF-54B9-2132-3198FAE63614}"/>
          </ac:spMkLst>
        </pc:spChg>
        <pc:spChg chg="del">
          <ac:chgData name="Rob Heirene" userId="ca5b1d71-b9cd-4f0a-9624-d9cbd893fd5b" providerId="ADAL" clId="{4081A2C2-5613-4911-839D-A855A47A22AB}" dt="2023-04-17T15:23:53.412" v="422" actId="478"/>
          <ac:spMkLst>
            <pc:docMk/>
            <pc:sldMk cId="1219063599" sldId="510"/>
            <ac:spMk id="11" creationId="{C0BE2648-31DA-415A-86D6-C621D45009D2}"/>
          </ac:spMkLst>
        </pc:spChg>
        <pc:spChg chg="add mod">
          <ac:chgData name="Rob Heirene" userId="ca5b1d71-b9cd-4f0a-9624-d9cbd893fd5b" providerId="ADAL" clId="{4081A2C2-5613-4911-839D-A855A47A22AB}" dt="2023-04-25T08:13:08.019" v="9212" actId="20577"/>
          <ac:spMkLst>
            <pc:docMk/>
            <pc:sldMk cId="1219063599" sldId="510"/>
            <ac:spMk id="12" creationId="{D99EE344-2BC9-7D7E-9641-1618A4806A03}"/>
          </ac:spMkLst>
        </pc:spChg>
        <pc:picChg chg="mod">
          <ac:chgData name="Rob Heirene" userId="ca5b1d71-b9cd-4f0a-9624-d9cbd893fd5b" providerId="ADAL" clId="{4081A2C2-5613-4911-839D-A855A47A22AB}" dt="2023-04-17T16:48:55.050" v="1440" actId="1076"/>
          <ac:picMkLst>
            <pc:docMk/>
            <pc:sldMk cId="1219063599" sldId="510"/>
            <ac:picMk id="13" creationId="{F053A857-33B3-4189-AC54-2019E61C4D90}"/>
          </ac:picMkLst>
        </pc:picChg>
        <pc:picChg chg="mod">
          <ac:chgData name="Rob Heirene" userId="ca5b1d71-b9cd-4f0a-9624-d9cbd893fd5b" providerId="ADAL" clId="{4081A2C2-5613-4911-839D-A855A47A22AB}" dt="2023-04-17T16:49:00.799" v="1441" actId="1076"/>
          <ac:picMkLst>
            <pc:docMk/>
            <pc:sldMk cId="1219063599" sldId="510"/>
            <ac:picMk id="15" creationId="{EB178013-1D0F-491D-BA10-D8B81FF50090}"/>
          </ac:picMkLst>
        </pc:picChg>
      </pc:sldChg>
      <pc:sldChg chg="addSp delSp modSp add mod delAnim modAnim modNotesTx">
        <pc:chgData name="Rob Heirene" userId="ca5b1d71-b9cd-4f0a-9624-d9cbd893fd5b" providerId="ADAL" clId="{4081A2C2-5613-4911-839D-A855A47A22AB}" dt="2023-04-18T08:26:21.651" v="8934" actId="20577"/>
        <pc:sldMkLst>
          <pc:docMk/>
          <pc:sldMk cId="2559557665" sldId="511"/>
        </pc:sldMkLst>
        <pc:spChg chg="del">
          <ac:chgData name="Rob Heirene" userId="ca5b1d71-b9cd-4f0a-9624-d9cbd893fd5b" providerId="ADAL" clId="{4081A2C2-5613-4911-839D-A855A47A22AB}" dt="2023-04-17T15:48:15.035" v="519" actId="21"/>
          <ac:spMkLst>
            <pc:docMk/>
            <pc:sldMk cId="2559557665" sldId="511"/>
            <ac:spMk id="9" creationId="{376659F8-C983-4854-9845-F208224B91CE}"/>
          </ac:spMkLst>
        </pc:spChg>
        <pc:spChg chg="add mod">
          <ac:chgData name="Rob Heirene" userId="ca5b1d71-b9cd-4f0a-9624-d9cbd893fd5b" providerId="ADAL" clId="{4081A2C2-5613-4911-839D-A855A47A22AB}" dt="2023-04-18T08:26:21.651" v="8934" actId="20577"/>
          <ac:spMkLst>
            <pc:docMk/>
            <pc:sldMk cId="2559557665" sldId="511"/>
            <ac:spMk id="10" creationId="{37AF0820-BDB9-24AF-8E93-6996197B9E28}"/>
          </ac:spMkLst>
        </pc:spChg>
        <pc:picChg chg="del">
          <ac:chgData name="Rob Heirene" userId="ca5b1d71-b9cd-4f0a-9624-d9cbd893fd5b" providerId="ADAL" clId="{4081A2C2-5613-4911-839D-A855A47A22AB}" dt="2023-04-17T15:42:43.134" v="509" actId="478"/>
          <ac:picMkLst>
            <pc:docMk/>
            <pc:sldMk cId="2559557665" sldId="511"/>
            <ac:picMk id="2" creationId="{3C3DC948-2C6D-4A5E-A900-70CA06632E69}"/>
          </ac:picMkLst>
        </pc:picChg>
        <pc:picChg chg="add mod">
          <ac:chgData name="Rob Heirene" userId="ca5b1d71-b9cd-4f0a-9624-d9cbd893fd5b" providerId="ADAL" clId="{4081A2C2-5613-4911-839D-A855A47A22AB}" dt="2023-04-17T22:28:23.786" v="7847" actId="1076"/>
          <ac:picMkLst>
            <pc:docMk/>
            <pc:sldMk cId="2559557665" sldId="511"/>
            <ac:picMk id="4" creationId="{3E0136B9-F81F-C1CC-5071-6FE20337547F}"/>
          </ac:picMkLst>
        </pc:picChg>
        <pc:picChg chg="del">
          <ac:chgData name="Rob Heirene" userId="ca5b1d71-b9cd-4f0a-9624-d9cbd893fd5b" providerId="ADAL" clId="{4081A2C2-5613-4911-839D-A855A47A22AB}" dt="2023-04-17T15:42:42.373" v="508" actId="478"/>
          <ac:picMkLst>
            <pc:docMk/>
            <pc:sldMk cId="2559557665" sldId="511"/>
            <ac:picMk id="8" creationId="{1BC40C05-8FD6-044F-3428-277A240E1220}"/>
          </ac:picMkLst>
        </pc:picChg>
      </pc:sldChg>
      <pc:sldChg chg="new del">
        <pc:chgData name="Rob Heirene" userId="ca5b1d71-b9cd-4f0a-9624-d9cbd893fd5b" providerId="ADAL" clId="{4081A2C2-5613-4911-839D-A855A47A22AB}" dt="2023-04-17T17:04:00.529" v="2764" actId="47"/>
        <pc:sldMkLst>
          <pc:docMk/>
          <pc:sldMk cId="428432778" sldId="512"/>
        </pc:sldMkLst>
      </pc:sldChg>
      <pc:sldChg chg="addSp delSp modSp add mod modNotesTx">
        <pc:chgData name="Rob Heirene" userId="ca5b1d71-b9cd-4f0a-9624-d9cbd893fd5b" providerId="ADAL" clId="{4081A2C2-5613-4911-839D-A855A47A22AB}" dt="2023-04-17T17:36:14.754" v="3691" actId="20577"/>
        <pc:sldMkLst>
          <pc:docMk/>
          <pc:sldMk cId="895756598" sldId="513"/>
        </pc:sldMkLst>
        <pc:spChg chg="mod">
          <ac:chgData name="Rob Heirene" userId="ca5b1d71-b9cd-4f0a-9624-d9cbd893fd5b" providerId="ADAL" clId="{4081A2C2-5613-4911-839D-A855A47A22AB}" dt="2023-04-17T17:03:54.485" v="2763" actId="20577"/>
          <ac:spMkLst>
            <pc:docMk/>
            <pc:sldMk cId="895756598" sldId="513"/>
            <ac:spMk id="12" creationId="{53740829-AB88-3A00-6DF8-9BAB269C5448}"/>
          </ac:spMkLst>
        </pc:spChg>
        <pc:picChg chg="del">
          <ac:chgData name="Rob Heirene" userId="ca5b1d71-b9cd-4f0a-9624-d9cbd893fd5b" providerId="ADAL" clId="{4081A2C2-5613-4911-839D-A855A47A22AB}" dt="2023-04-17T16:59:11.584" v="2535" actId="478"/>
          <ac:picMkLst>
            <pc:docMk/>
            <pc:sldMk cId="895756598" sldId="513"/>
            <ac:picMk id="4" creationId="{3B467A21-56BB-238B-6C2C-F7D97C67020A}"/>
          </ac:picMkLst>
        </pc:picChg>
        <pc:picChg chg="add mod">
          <ac:chgData name="Rob Heirene" userId="ca5b1d71-b9cd-4f0a-9624-d9cbd893fd5b" providerId="ADAL" clId="{4081A2C2-5613-4911-839D-A855A47A22AB}" dt="2023-04-17T17:03:44.850" v="2760" actId="14100"/>
          <ac:picMkLst>
            <pc:docMk/>
            <pc:sldMk cId="895756598" sldId="513"/>
            <ac:picMk id="2050" creationId="{BAAC5810-DB30-741E-ECEE-71D2BD29A690}"/>
          </ac:picMkLst>
        </pc:picChg>
      </pc:sldChg>
      <pc:sldChg chg="addSp delSp modSp add mod delAnim modAnim modNotesTx">
        <pc:chgData name="Rob Heirene" userId="ca5b1d71-b9cd-4f0a-9624-d9cbd893fd5b" providerId="ADAL" clId="{4081A2C2-5613-4911-839D-A855A47A22AB}" dt="2023-04-17T18:30:41.775" v="7120" actId="20577"/>
        <pc:sldMkLst>
          <pc:docMk/>
          <pc:sldMk cId="1997807408" sldId="514"/>
        </pc:sldMkLst>
        <pc:spChg chg="del">
          <ac:chgData name="Rob Heirene" userId="ca5b1d71-b9cd-4f0a-9624-d9cbd893fd5b" providerId="ADAL" clId="{4081A2C2-5613-4911-839D-A855A47A22AB}" dt="2023-04-17T18:07:39.417" v="5498" actId="478"/>
          <ac:spMkLst>
            <pc:docMk/>
            <pc:sldMk cId="1997807408" sldId="514"/>
            <ac:spMk id="6" creationId="{3D2A837F-C2E2-44D2-83B1-FB78F04ED397}"/>
          </ac:spMkLst>
        </pc:spChg>
        <pc:spChg chg="del">
          <ac:chgData name="Rob Heirene" userId="ca5b1d71-b9cd-4f0a-9624-d9cbd893fd5b" providerId="ADAL" clId="{4081A2C2-5613-4911-839D-A855A47A22AB}" dt="2023-04-17T18:07:42.061" v="5499" actId="478"/>
          <ac:spMkLst>
            <pc:docMk/>
            <pc:sldMk cId="1997807408" sldId="514"/>
            <ac:spMk id="7" creationId="{F51A4586-03DF-4024-9793-A0CE60EBA493}"/>
          </ac:spMkLst>
        </pc:spChg>
        <pc:picChg chg="add mod">
          <ac:chgData name="Rob Heirene" userId="ca5b1d71-b9cd-4f0a-9624-d9cbd893fd5b" providerId="ADAL" clId="{4081A2C2-5613-4911-839D-A855A47A22AB}" dt="2023-04-17T18:07:49.217" v="5503" actId="1076"/>
          <ac:picMkLst>
            <pc:docMk/>
            <pc:sldMk cId="1997807408" sldId="514"/>
            <ac:picMk id="4" creationId="{14050C03-F056-F503-1BE7-1EEB71254174}"/>
          </ac:picMkLst>
        </pc:picChg>
        <pc:picChg chg="del">
          <ac:chgData name="Rob Heirene" userId="ca5b1d71-b9cd-4f0a-9624-d9cbd893fd5b" providerId="ADAL" clId="{4081A2C2-5613-4911-839D-A855A47A22AB}" dt="2023-04-17T18:07:42.706" v="5500" actId="478"/>
          <ac:picMkLst>
            <pc:docMk/>
            <pc:sldMk cId="1997807408" sldId="514"/>
            <ac:picMk id="1028" creationId="{CDBAD842-3AA5-456A-AC29-F20B01CC9AF4}"/>
          </ac:picMkLst>
        </pc:picChg>
      </pc:sldChg>
      <pc:sldChg chg="addSp delSp modSp add mod modAnim modNotesTx">
        <pc:chgData name="Rob Heirene" userId="ca5b1d71-b9cd-4f0a-9624-d9cbd893fd5b" providerId="ADAL" clId="{4081A2C2-5613-4911-839D-A855A47A22AB}" dt="2023-04-25T08:39:26.761" v="9954" actId="20577"/>
        <pc:sldMkLst>
          <pc:docMk/>
          <pc:sldMk cId="769389416" sldId="515"/>
        </pc:sldMkLst>
        <pc:spChg chg="mod">
          <ac:chgData name="Rob Heirene" userId="ca5b1d71-b9cd-4f0a-9624-d9cbd893fd5b" providerId="ADAL" clId="{4081A2C2-5613-4911-839D-A855A47A22AB}" dt="2023-04-18T07:42:18.170" v="8226" actId="1076"/>
          <ac:spMkLst>
            <pc:docMk/>
            <pc:sldMk cId="769389416" sldId="515"/>
            <ac:spMk id="29" creationId="{F02ECBC3-7C93-47B4-B29A-CE46C985C4BB}"/>
          </ac:spMkLst>
        </pc:spChg>
        <pc:picChg chg="del">
          <ac:chgData name="Rob Heirene" userId="ca5b1d71-b9cd-4f0a-9624-d9cbd893fd5b" providerId="ADAL" clId="{4081A2C2-5613-4911-839D-A855A47A22AB}" dt="2023-04-17T18:19:12.048" v="6404" actId="478"/>
          <ac:picMkLst>
            <pc:docMk/>
            <pc:sldMk cId="769389416" sldId="515"/>
            <ac:picMk id="4" creationId="{857FF223-FDF4-519B-FC2A-36686EB6F911}"/>
          </ac:picMkLst>
        </pc:picChg>
        <pc:picChg chg="add mod">
          <ac:chgData name="Rob Heirene" userId="ca5b1d71-b9cd-4f0a-9624-d9cbd893fd5b" providerId="ADAL" clId="{4081A2C2-5613-4911-839D-A855A47A22AB}" dt="2023-04-17T18:19:55.461" v="6409" actId="1076"/>
          <ac:picMkLst>
            <pc:docMk/>
            <pc:sldMk cId="769389416" sldId="515"/>
            <ac:picMk id="3074" creationId="{AF0A2636-F060-D04F-E1AB-79F6B67CDDF9}"/>
          </ac:picMkLst>
        </pc:picChg>
      </pc:sldChg>
      <pc:sldChg chg="add del">
        <pc:chgData name="Rob Heirene" userId="ca5b1d71-b9cd-4f0a-9624-d9cbd893fd5b" providerId="ADAL" clId="{4081A2C2-5613-4911-839D-A855A47A22AB}" dt="2023-04-17T18:18:35.317" v="6398" actId="47"/>
        <pc:sldMkLst>
          <pc:docMk/>
          <pc:sldMk cId="4288674894" sldId="515"/>
        </pc:sldMkLst>
      </pc:sldChg>
      <pc:sldChg chg="modSp add mod ord">
        <pc:chgData name="Rob Heirene" userId="ca5b1d71-b9cd-4f0a-9624-d9cbd893fd5b" providerId="ADAL" clId="{4081A2C2-5613-4911-839D-A855A47A22AB}" dt="2023-04-24T22:15:28.470" v="9147" actId="13926"/>
        <pc:sldMkLst>
          <pc:docMk/>
          <pc:sldMk cId="812234784" sldId="516"/>
        </pc:sldMkLst>
        <pc:spChg chg="mod">
          <ac:chgData name="Rob Heirene" userId="ca5b1d71-b9cd-4f0a-9624-d9cbd893fd5b" providerId="ADAL" clId="{4081A2C2-5613-4911-839D-A855A47A22AB}" dt="2023-04-17T18:31:24.561" v="7132"/>
          <ac:spMkLst>
            <pc:docMk/>
            <pc:sldMk cId="812234784" sldId="516"/>
            <ac:spMk id="3" creationId="{1E97A185-1627-4225-AF23-FA2D1580A144}"/>
          </ac:spMkLst>
        </pc:spChg>
        <pc:spChg chg="mod">
          <ac:chgData name="Rob Heirene" userId="ca5b1d71-b9cd-4f0a-9624-d9cbd893fd5b" providerId="ADAL" clId="{4081A2C2-5613-4911-839D-A855A47A22AB}" dt="2023-04-17T18:31:43.184" v="7166" actId="20577"/>
          <ac:spMkLst>
            <pc:docMk/>
            <pc:sldMk cId="812234784" sldId="516"/>
            <ac:spMk id="5" creationId="{7155B146-241C-4057-9FD0-014DB5118186}"/>
          </ac:spMkLst>
        </pc:spChg>
        <pc:spChg chg="mod">
          <ac:chgData name="Rob Heirene" userId="ca5b1d71-b9cd-4f0a-9624-d9cbd893fd5b" providerId="ADAL" clId="{4081A2C2-5613-4911-839D-A855A47A22AB}" dt="2023-04-24T22:15:28.470" v="9147" actId="13926"/>
          <ac:spMkLst>
            <pc:docMk/>
            <pc:sldMk cId="812234784" sldId="516"/>
            <ac:spMk id="25" creationId="{7DD523F5-943C-451C-85B4-AF1049872F6B}"/>
          </ac:spMkLst>
        </pc:spChg>
      </pc:sldChg>
      <pc:sldChg chg="modSp add mod modAnim modNotesTx">
        <pc:chgData name="Rob Heirene" userId="ca5b1d71-b9cd-4f0a-9624-d9cbd893fd5b" providerId="ADAL" clId="{4081A2C2-5613-4911-839D-A855A47A22AB}" dt="2023-04-25T08:29:47.059" v="9589" actId="1036"/>
        <pc:sldMkLst>
          <pc:docMk/>
          <pc:sldMk cId="3526935273" sldId="517"/>
        </pc:sldMkLst>
        <pc:spChg chg="mod">
          <ac:chgData name="Rob Heirene" userId="ca5b1d71-b9cd-4f0a-9624-d9cbd893fd5b" providerId="ADAL" clId="{4081A2C2-5613-4911-839D-A855A47A22AB}" dt="2023-04-25T08:29:15.240" v="9569" actId="20577"/>
          <ac:spMkLst>
            <pc:docMk/>
            <pc:sldMk cId="3526935273" sldId="517"/>
            <ac:spMk id="11" creationId="{BC56F60B-AA54-4B76-B037-EBFC5F3D6778}"/>
          </ac:spMkLst>
        </pc:spChg>
        <pc:spChg chg="mod">
          <ac:chgData name="Rob Heirene" userId="ca5b1d71-b9cd-4f0a-9624-d9cbd893fd5b" providerId="ADAL" clId="{4081A2C2-5613-4911-839D-A855A47A22AB}" dt="2023-04-25T08:29:47.059" v="9589" actId="1036"/>
          <ac:spMkLst>
            <pc:docMk/>
            <pc:sldMk cId="3526935273" sldId="517"/>
            <ac:spMk id="13" creationId="{08C0562A-5188-4BAF-8F6D-4CA7892D1226}"/>
          </ac:spMkLst>
        </pc:spChg>
      </pc:sldChg>
      <pc:sldMasterChg chg="modSldLayout">
        <pc:chgData name="Rob Heirene" userId="ca5b1d71-b9cd-4f0a-9624-d9cbd893fd5b" providerId="ADAL" clId="{4081A2C2-5613-4911-839D-A855A47A22AB}" dt="2023-04-17T10:10:07.975" v="5" actId="478"/>
        <pc:sldMasterMkLst>
          <pc:docMk/>
          <pc:sldMasterMk cId="787848766" sldId="2147483660"/>
        </pc:sldMasterMkLst>
        <pc:sldLayoutChg chg="delSp mod">
          <pc:chgData name="Rob Heirene" userId="ca5b1d71-b9cd-4f0a-9624-d9cbd893fd5b" providerId="ADAL" clId="{4081A2C2-5613-4911-839D-A855A47A22AB}" dt="2023-04-17T10:10:07.975" v="5" actId="478"/>
          <pc:sldLayoutMkLst>
            <pc:docMk/>
            <pc:sldMasterMk cId="2493882696" sldId="2147483685"/>
            <pc:sldLayoutMk cId="4168012236" sldId="2147483661"/>
          </pc:sldLayoutMkLst>
          <pc:spChg chg="del">
            <ac:chgData name="Rob Heirene" userId="ca5b1d71-b9cd-4f0a-9624-d9cbd893fd5b" providerId="ADAL" clId="{4081A2C2-5613-4911-839D-A855A47A22AB}" dt="2023-04-17T10:10:07.975" v="5" actId="478"/>
            <ac:spMkLst>
              <pc:docMk/>
              <pc:sldMasterMk cId="2493882696" sldId="2147483685"/>
              <pc:sldLayoutMk cId="4168012236" sldId="2147483661"/>
              <ac:spMk id="46" creationId="{62714FFD-C328-D443-9C70-818983BFFED8}"/>
            </ac:spMkLst>
          </pc:spChg>
        </pc:sldLayoutChg>
      </pc:sldMasterChg>
      <pc:sldMasterChg chg="delSldLayout modSldLayout">
        <pc:chgData name="Rob Heirene" userId="ca5b1d71-b9cd-4f0a-9624-d9cbd893fd5b" providerId="ADAL" clId="{4081A2C2-5613-4911-839D-A855A47A22AB}" dt="2023-04-17T10:10:47.609" v="21" actId="478"/>
        <pc:sldMasterMkLst>
          <pc:docMk/>
          <pc:sldMasterMk cId="2493882696" sldId="2147483685"/>
        </pc:sldMasterMkLst>
        <pc:sldLayoutChg chg="del">
          <pc:chgData name="Rob Heirene" userId="ca5b1d71-b9cd-4f0a-9624-d9cbd893fd5b" providerId="ADAL" clId="{4081A2C2-5613-4911-839D-A855A47A22AB}" dt="2023-04-17T10:10:16.064" v="7" actId="2696"/>
          <pc:sldLayoutMkLst>
            <pc:docMk/>
            <pc:sldMasterMk cId="2493882696" sldId="2147483685"/>
            <pc:sldLayoutMk cId="4168012236" sldId="2147483661"/>
          </pc:sldLayoutMkLst>
        </pc:sldLayoutChg>
        <pc:sldLayoutChg chg="del">
          <pc:chgData name="Rob Heirene" userId="ca5b1d71-b9cd-4f0a-9624-d9cbd893fd5b" providerId="ADAL" clId="{4081A2C2-5613-4911-839D-A855A47A22AB}" dt="2023-04-17T10:10:20.285" v="9" actId="2696"/>
          <pc:sldLayoutMkLst>
            <pc:docMk/>
            <pc:sldMasterMk cId="2493882696" sldId="2147483685"/>
            <pc:sldLayoutMk cId="3855682359" sldId="2147483662"/>
          </pc:sldLayoutMkLst>
        </pc:sldLayoutChg>
        <pc:sldLayoutChg chg="del">
          <pc:chgData name="Rob Heirene" userId="ca5b1d71-b9cd-4f0a-9624-d9cbd893fd5b" providerId="ADAL" clId="{4081A2C2-5613-4911-839D-A855A47A22AB}" dt="2023-04-17T10:10:38.620" v="10" actId="2696"/>
          <pc:sldLayoutMkLst>
            <pc:docMk/>
            <pc:sldMasterMk cId="2493882696" sldId="2147483685"/>
            <pc:sldLayoutMk cId="909948118" sldId="2147483663"/>
          </pc:sldLayoutMkLst>
        </pc:sldLayoutChg>
        <pc:sldLayoutChg chg="del">
          <pc:chgData name="Rob Heirene" userId="ca5b1d71-b9cd-4f0a-9624-d9cbd893fd5b" providerId="ADAL" clId="{4081A2C2-5613-4911-839D-A855A47A22AB}" dt="2023-04-17T10:10:40.346" v="12" actId="2696"/>
          <pc:sldLayoutMkLst>
            <pc:docMk/>
            <pc:sldMasterMk cId="2493882696" sldId="2147483685"/>
            <pc:sldLayoutMk cId="127145804" sldId="2147483664"/>
          </pc:sldLayoutMkLst>
        </pc:sldLayoutChg>
        <pc:sldLayoutChg chg="del">
          <pc:chgData name="Rob Heirene" userId="ca5b1d71-b9cd-4f0a-9624-d9cbd893fd5b" providerId="ADAL" clId="{4081A2C2-5613-4911-839D-A855A47A22AB}" dt="2023-04-17T10:10:40.941" v="14" actId="2696"/>
          <pc:sldLayoutMkLst>
            <pc:docMk/>
            <pc:sldMasterMk cId="2493882696" sldId="2147483685"/>
            <pc:sldLayoutMk cId="215285676" sldId="2147483666"/>
          </pc:sldLayoutMkLst>
        </pc:sldLayoutChg>
        <pc:sldLayoutChg chg="del">
          <pc:chgData name="Rob Heirene" userId="ca5b1d71-b9cd-4f0a-9624-d9cbd893fd5b" providerId="ADAL" clId="{4081A2C2-5613-4911-839D-A855A47A22AB}" dt="2023-04-17T10:10:18.635" v="8" actId="2696"/>
          <pc:sldLayoutMkLst>
            <pc:docMk/>
            <pc:sldMasterMk cId="2493882696" sldId="2147483685"/>
            <pc:sldLayoutMk cId="4077842640" sldId="2147483670"/>
          </pc:sldLayoutMkLst>
        </pc:sldLayoutChg>
        <pc:sldLayoutChg chg="del">
          <pc:chgData name="Rob Heirene" userId="ca5b1d71-b9cd-4f0a-9624-d9cbd893fd5b" providerId="ADAL" clId="{4081A2C2-5613-4911-839D-A855A47A22AB}" dt="2023-04-17T10:10:39.577" v="11" actId="2696"/>
          <pc:sldLayoutMkLst>
            <pc:docMk/>
            <pc:sldMasterMk cId="2493882696" sldId="2147483685"/>
            <pc:sldLayoutMk cId="3325414791" sldId="2147483676"/>
          </pc:sldLayoutMkLst>
        </pc:sldLayoutChg>
        <pc:sldLayoutChg chg="del">
          <pc:chgData name="Rob Heirene" userId="ca5b1d71-b9cd-4f0a-9624-d9cbd893fd5b" providerId="ADAL" clId="{4081A2C2-5613-4911-839D-A855A47A22AB}" dt="2023-04-17T10:10:42.696" v="20" actId="2696"/>
          <pc:sldLayoutMkLst>
            <pc:docMk/>
            <pc:sldMasterMk cId="2493882696" sldId="2147483685"/>
            <pc:sldLayoutMk cId="757439008" sldId="2147483677"/>
          </pc:sldLayoutMkLst>
        </pc:sldLayoutChg>
        <pc:sldLayoutChg chg="del">
          <pc:chgData name="Rob Heirene" userId="ca5b1d71-b9cd-4f0a-9624-d9cbd893fd5b" providerId="ADAL" clId="{4081A2C2-5613-4911-839D-A855A47A22AB}" dt="2023-04-17T10:10:40.747" v="13" actId="2696"/>
          <pc:sldLayoutMkLst>
            <pc:docMk/>
            <pc:sldMasterMk cId="2493882696" sldId="2147483685"/>
            <pc:sldLayoutMk cId="3233715381" sldId="2147483678"/>
          </pc:sldLayoutMkLst>
        </pc:sldLayoutChg>
        <pc:sldLayoutChg chg="del">
          <pc:chgData name="Rob Heirene" userId="ca5b1d71-b9cd-4f0a-9624-d9cbd893fd5b" providerId="ADAL" clId="{4081A2C2-5613-4911-839D-A855A47A22AB}" dt="2023-04-17T10:10:41.134" v="15" actId="2696"/>
          <pc:sldLayoutMkLst>
            <pc:docMk/>
            <pc:sldMasterMk cId="2493882696" sldId="2147483685"/>
            <pc:sldLayoutMk cId="1167646859" sldId="2147483679"/>
          </pc:sldLayoutMkLst>
        </pc:sldLayoutChg>
        <pc:sldLayoutChg chg="del">
          <pc:chgData name="Rob Heirene" userId="ca5b1d71-b9cd-4f0a-9624-d9cbd893fd5b" providerId="ADAL" clId="{4081A2C2-5613-4911-839D-A855A47A22AB}" dt="2023-04-17T10:10:41.833" v="17" actId="2696"/>
          <pc:sldLayoutMkLst>
            <pc:docMk/>
            <pc:sldMasterMk cId="2493882696" sldId="2147483685"/>
            <pc:sldLayoutMk cId="3010717178" sldId="2147483680"/>
          </pc:sldLayoutMkLst>
        </pc:sldLayoutChg>
        <pc:sldLayoutChg chg="del">
          <pc:chgData name="Rob Heirene" userId="ca5b1d71-b9cd-4f0a-9624-d9cbd893fd5b" providerId="ADAL" clId="{4081A2C2-5613-4911-839D-A855A47A22AB}" dt="2023-04-17T10:10:42.039" v="18" actId="2696"/>
          <pc:sldLayoutMkLst>
            <pc:docMk/>
            <pc:sldMasterMk cId="2493882696" sldId="2147483685"/>
            <pc:sldLayoutMk cId="916623815" sldId="2147483681"/>
          </pc:sldLayoutMkLst>
        </pc:sldLayoutChg>
        <pc:sldLayoutChg chg="del">
          <pc:chgData name="Rob Heirene" userId="ca5b1d71-b9cd-4f0a-9624-d9cbd893fd5b" providerId="ADAL" clId="{4081A2C2-5613-4911-839D-A855A47A22AB}" dt="2023-04-17T10:10:41.642" v="16" actId="2696"/>
          <pc:sldLayoutMkLst>
            <pc:docMk/>
            <pc:sldMasterMk cId="2493882696" sldId="2147483685"/>
            <pc:sldLayoutMk cId="2195626611" sldId="2147483682"/>
          </pc:sldLayoutMkLst>
        </pc:sldLayoutChg>
        <pc:sldLayoutChg chg="del">
          <pc:chgData name="Rob Heirene" userId="ca5b1d71-b9cd-4f0a-9624-d9cbd893fd5b" providerId="ADAL" clId="{4081A2C2-5613-4911-839D-A855A47A22AB}" dt="2023-04-17T10:10:42.204" v="19" actId="2696"/>
          <pc:sldLayoutMkLst>
            <pc:docMk/>
            <pc:sldMasterMk cId="2493882696" sldId="2147483685"/>
            <pc:sldLayoutMk cId="2561903669" sldId="2147483684"/>
          </pc:sldLayoutMkLst>
        </pc:sldLayoutChg>
        <pc:sldLayoutChg chg="delSp mod">
          <pc:chgData name="Rob Heirene" userId="ca5b1d71-b9cd-4f0a-9624-d9cbd893fd5b" providerId="ADAL" clId="{4081A2C2-5613-4911-839D-A855A47A22AB}" dt="2023-04-17T10:10:47.609" v="21" actId="478"/>
          <pc:sldLayoutMkLst>
            <pc:docMk/>
            <pc:sldMasterMk cId="2493882696" sldId="2147483685"/>
            <pc:sldLayoutMk cId="992033350" sldId="2147483697"/>
          </pc:sldLayoutMkLst>
          <pc:spChg chg="del">
            <ac:chgData name="Rob Heirene" userId="ca5b1d71-b9cd-4f0a-9624-d9cbd893fd5b" providerId="ADAL" clId="{4081A2C2-5613-4911-839D-A855A47A22AB}" dt="2023-04-17T10:10:47.609" v="21" actId="478"/>
            <ac:spMkLst>
              <pc:docMk/>
              <pc:sldMasterMk cId="2493882696" sldId="2147483685"/>
              <pc:sldLayoutMk cId="992033350" sldId="2147483697"/>
              <ac:spMk id="15" creationId="{95911817-749B-AB42-85A4-B5CC2E1EE784}"/>
            </ac:spMkLst>
          </pc:spChg>
        </pc:sldLayoutChg>
      </pc:sldMasterChg>
      <pc:sldMasterChg chg="modSldLayout">
        <pc:chgData name="Rob Heirene" userId="ca5b1d71-b9cd-4f0a-9624-d9cbd893fd5b" providerId="ADAL" clId="{4081A2C2-5613-4911-839D-A855A47A22AB}" dt="2023-04-17T10:11:31.084" v="24"/>
        <pc:sldMasterMkLst>
          <pc:docMk/>
          <pc:sldMasterMk cId="2212169261" sldId="2147483717"/>
        </pc:sldMasterMkLst>
        <pc:sldLayoutChg chg="setBg">
          <pc:chgData name="Rob Heirene" userId="ca5b1d71-b9cd-4f0a-9624-d9cbd893fd5b" providerId="ADAL" clId="{4081A2C2-5613-4911-839D-A855A47A22AB}" dt="2023-04-17T10:11:31.084" v="24"/>
          <pc:sldLayoutMkLst>
            <pc:docMk/>
            <pc:sldMasterMk cId="2212169261" sldId="2147483717"/>
            <pc:sldLayoutMk cId="989472213" sldId="214748372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B8EE8-27E3-964C-89AC-12718F1F933D}"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EEBD6-EAA6-BB41-A4EC-95587E2DAD9E}" type="slidenum">
              <a:rPr lang="en-US" smtClean="0"/>
              <a:t>‹#›</a:t>
            </a:fld>
            <a:endParaRPr lang="en-US"/>
          </a:p>
        </p:txBody>
      </p:sp>
    </p:spTree>
    <p:extLst>
      <p:ext uri="{BB962C8B-B14F-4D97-AF65-F5344CB8AC3E}">
        <p14:creationId xmlns:p14="http://schemas.microsoft.com/office/powerpoint/2010/main" val="76607632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jsm.bmj.com/content/56/2/101#ref-17"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bjsm.bmj.com/content/56/2/101#ref-19" TargetMode="External"/><Relationship Id="rId4" Type="http://schemas.openxmlformats.org/officeDocument/2006/relationships/hyperlink" Target="https://bjsm.bmj.com/content/56/2/101#ref-18"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ciencedirect.com/topics/neuroscience/trier-social-stress-tes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https://www.mentimeter.com/app/presentation/altr8mkxrkmrcrsuuk954u2jxs71uapy/v597cedctrfp/edit</a:t>
            </a:r>
          </a:p>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a:t>
            </a:fld>
            <a:endParaRPr lang="en-US" dirty="0"/>
          </a:p>
        </p:txBody>
      </p:sp>
    </p:spTree>
    <p:extLst>
      <p:ext uri="{BB962C8B-B14F-4D97-AF65-F5344CB8AC3E}">
        <p14:creationId xmlns:p14="http://schemas.microsoft.com/office/powerpoint/2010/main" val="2788976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How much should we be doing?</a:t>
            </a:r>
          </a:p>
          <a:p>
            <a:pPr marL="0" marR="0" lvl="0" indent="0" algn="l" defTabSz="6858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Australian government recommends for adults aged 18 to 65 that people are active most days but preferably every day</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CHILDREN: in Australia, it is recommended that children aged 5 to 17 do at least 60 minutes of moderate vigorous physical activity each day! And strengthening exercises at least three times a week, but that includes things like swinging on monkey bars and climbing.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 It’s also recommended that they have less than two hours of sedentary recreational screen time per day, other than that for schoolwork.</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For younger children, it seems a bit more difficult to provide concrete recommendations for exercise durations, but the government seems to just simply recommend they are very active throughout the day and include some more intense exercise for children aged 3 to 5 (running, playing active games, skipping etc.)</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Overall, there’s a reason these guidelines are the same – these are globally recommended standards by the WHO</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11</a:t>
            </a:fld>
            <a:endParaRPr lang="en-US"/>
          </a:p>
        </p:txBody>
      </p:sp>
    </p:spTree>
    <p:extLst>
      <p:ext uri="{BB962C8B-B14F-4D97-AF65-F5344CB8AC3E}">
        <p14:creationId xmlns:p14="http://schemas.microsoft.com/office/powerpoint/2010/main" val="1911734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b="0" dirty="0"/>
              <a:t>Figure on the right shows the number of people aged 16 years and over classed as physically active (i.e.,  active for more than 150 minutes per week)</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b="0" dirty="0"/>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GB" b="0" dirty="0"/>
              <a:t>UK adult figures --  these are actually better than Australia, where it’s estimated that less than 50% of  adults are physically active.</a:t>
            </a:r>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GB" b="0" dirty="0"/>
          </a:p>
        </p:txBody>
      </p:sp>
      <p:sp>
        <p:nvSpPr>
          <p:cNvPr id="4" name="Slide Number Placeholder 3"/>
          <p:cNvSpPr>
            <a:spLocks noGrp="1"/>
          </p:cNvSpPr>
          <p:nvPr>
            <p:ph type="sldNum" sz="quarter" idx="5"/>
          </p:nvPr>
        </p:nvSpPr>
        <p:spPr/>
        <p:txBody>
          <a:bodyPr/>
          <a:lstStyle/>
          <a:p>
            <a:fld id="{65BEEBD6-EAA6-BB41-A4EC-95587E2DAD9E}" type="slidenum">
              <a:rPr lang="en-US" smtClean="0"/>
              <a:t>12</a:t>
            </a:fld>
            <a:endParaRPr lang="en-US"/>
          </a:p>
        </p:txBody>
      </p:sp>
    </p:spTree>
    <p:extLst>
      <p:ext uri="{BB962C8B-B14F-4D97-AF65-F5344CB8AC3E}">
        <p14:creationId xmlns:p14="http://schemas.microsoft.com/office/powerpoint/2010/main" val="3294563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b="0" dirty="0"/>
              <a:t>Physical inactivity a particular concern now due to high screen use combined with the pandemic.</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685800" rtl="0" eaLnBrk="1" fontAlgn="auto" latinLnBrk="0" hangingPunct="1">
              <a:lnSpc>
                <a:spcPct val="100000"/>
              </a:lnSpc>
              <a:spcBef>
                <a:spcPts val="0"/>
              </a:spcBef>
              <a:spcAft>
                <a:spcPts val="0"/>
              </a:spcAft>
              <a:buClrTx/>
              <a:buSzTx/>
              <a:buFontTx/>
              <a:buNone/>
              <a:tabLst/>
              <a:defRPr/>
            </a:pPr>
            <a:r>
              <a:rPr lang="en-GB" b="0" dirty="0"/>
              <a:t>Clayton &amp; Clayton provide a short policy document that raises the alarm about UK adults’ use of screen time, discussing research that shows a steep rise during and post-covid and that many people think it’s having a negative impact on their health</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685800" rtl="0" eaLnBrk="1" fontAlgn="auto" latinLnBrk="0" hangingPunct="1">
              <a:lnSpc>
                <a:spcPct val="100000"/>
              </a:lnSpc>
              <a:spcBef>
                <a:spcPts val="0"/>
              </a:spcBef>
              <a:spcAft>
                <a:spcPts val="0"/>
              </a:spcAft>
              <a:buClrTx/>
              <a:buSzTx/>
              <a:buFontTx/>
              <a:buNone/>
              <a:tabLst/>
              <a:defRPr/>
            </a:pPr>
            <a:r>
              <a:rPr lang="en-GB" b="0" dirty="0" err="1"/>
              <a:t>Hedderson</a:t>
            </a:r>
            <a:r>
              <a:rPr lang="en-GB" b="0" dirty="0"/>
              <a:t> study done in the US </a:t>
            </a:r>
          </a:p>
        </p:txBody>
      </p:sp>
      <p:sp>
        <p:nvSpPr>
          <p:cNvPr id="4" name="Slide Number Placeholder 3"/>
          <p:cNvSpPr>
            <a:spLocks noGrp="1"/>
          </p:cNvSpPr>
          <p:nvPr>
            <p:ph type="sldNum" sz="quarter" idx="5"/>
          </p:nvPr>
        </p:nvSpPr>
        <p:spPr/>
        <p:txBody>
          <a:bodyPr/>
          <a:lstStyle/>
          <a:p>
            <a:fld id="{65BEEBD6-EAA6-BB41-A4EC-95587E2DAD9E}" type="slidenum">
              <a:rPr lang="en-US" smtClean="0"/>
              <a:t>13</a:t>
            </a:fld>
            <a:endParaRPr lang="en-US"/>
          </a:p>
        </p:txBody>
      </p:sp>
    </p:spTree>
    <p:extLst>
      <p:ext uri="{BB962C8B-B14F-4D97-AF65-F5344CB8AC3E}">
        <p14:creationId xmlns:p14="http://schemas.microsoft.com/office/powerpoint/2010/main" val="1781106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AU" b="1" dirty="0"/>
              <a:t>Lee et al.: </a:t>
            </a:r>
            <a:r>
              <a:rPr lang="en-AU" dirty="0"/>
              <a:t>Used data from the World Health Organisation collected in 2008 (latest available)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Noncommunicable diseases included this coronary heart disease, type 2 diabetes, and breast and colon cancers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They also estimated that if everyone was to meet physical activity guidelines then the average increase in life would be 0.7 years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doesn’t seem much, but when you consider that this is an average across all people, including those already active, it is quite a substantial gain</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findings of other studies focused on just those who are inactive led the authors to conclude that for those who are inactive the expected gain in life expectancy would be closer to 2 to 4 years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900" b="1" dirty="0">
                <a:latin typeface="Tw Cen MT" panose="020B0602020104020603" pitchFamily="34" charset="0"/>
              </a:rPr>
              <a:t>They concluded that inactivity is comparable to smoking and obesity as a risk factor for disease and death</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900" b="1" dirty="0">
              <a:latin typeface="Tw Cen MT" panose="020B0602020104020603"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800" b="1" dirty="0" err="1">
                <a:latin typeface="Tw Cen MT" panose="020B0602020104020603" pitchFamily="34" charset="0"/>
              </a:rPr>
              <a:t>Katzmarzyk</a:t>
            </a:r>
            <a:r>
              <a:rPr lang="en-AU" sz="800" b="1" dirty="0">
                <a:latin typeface="Tw Cen MT" panose="020B0602020104020603" pitchFamily="34" charset="0"/>
              </a:rPr>
              <a:t> et al. (2022): </a:t>
            </a:r>
            <a:r>
              <a:rPr lang="en-AU" sz="800" dirty="0">
                <a:latin typeface="Tw Cen MT" panose="020B0602020104020603" pitchFamily="34" charset="0"/>
              </a:rPr>
              <a:t>more recent data from the same team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a:latin typeface="Tw Cen MT" panose="020B0602020104020603" pitchFamily="34" charset="0"/>
              </a:rPr>
              <a:t>Data from 1.9 million people across 168 countries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a:latin typeface="Tw Cen MT" panose="020B0602020104020603" pitchFamily="34" charset="0"/>
              </a:rPr>
              <a:t>“</a:t>
            </a:r>
            <a:r>
              <a:rPr lang="en-US" sz="4000" b="0" i="0" dirty="0">
                <a:solidFill>
                  <a:srgbClr val="333333"/>
                </a:solidFill>
                <a:effectLst/>
                <a:latin typeface="interfaceregular"/>
              </a:rPr>
              <a:t>to </a:t>
            </a:r>
            <a:r>
              <a:rPr lang="en-US" sz="4000" b="0" i="0" dirty="0" err="1">
                <a:solidFill>
                  <a:srgbClr val="333333"/>
                </a:solidFill>
                <a:effectLst/>
                <a:latin typeface="interfaceregular"/>
              </a:rPr>
              <a:t>contextualise</a:t>
            </a:r>
            <a:r>
              <a:rPr lang="en-US" sz="4000" b="0" i="0" dirty="0">
                <a:solidFill>
                  <a:srgbClr val="333333"/>
                </a:solidFill>
                <a:effectLst/>
                <a:latin typeface="interfaceregular"/>
              </a:rPr>
              <a:t> our results, the 7% global PAR for all-cause mortality associated with physical inactivity compares with an estimated global PAR of 8.7% for global tobacco use,</a:t>
            </a:r>
            <a:r>
              <a:rPr lang="en-US" sz="4000" b="0" i="0" u="none" strike="noStrike" baseline="30000" dirty="0">
                <a:solidFill>
                  <a:srgbClr val="2A6EBB"/>
                </a:solidFill>
                <a:effectLst/>
                <a:latin typeface="interfaceregular"/>
                <a:hlinkClick r:id="rId3"/>
              </a:rPr>
              <a:t>17</a:t>
            </a:r>
            <a:r>
              <a:rPr lang="en-US" sz="4000" b="0" i="0" dirty="0">
                <a:solidFill>
                  <a:srgbClr val="333333"/>
                </a:solidFill>
                <a:effectLst/>
                <a:latin typeface="interfaceregular"/>
              </a:rPr>
              <a:t> 1.2% for global sugar-sweetened beverage consumption,</a:t>
            </a:r>
            <a:r>
              <a:rPr lang="en-US" sz="4000" b="0" i="0" u="none" strike="noStrike" baseline="30000" dirty="0">
                <a:solidFill>
                  <a:srgbClr val="2A6EBB"/>
                </a:solidFill>
                <a:effectLst/>
                <a:latin typeface="interfaceregular"/>
                <a:hlinkClick r:id="rId4"/>
              </a:rPr>
              <a:t>18</a:t>
            </a:r>
            <a:r>
              <a:rPr lang="en-US" sz="4000" b="0" i="0" dirty="0">
                <a:solidFill>
                  <a:srgbClr val="333333"/>
                </a:solidFill>
                <a:effectLst/>
                <a:latin typeface="interfaceregular"/>
              </a:rPr>
              <a:t> 10% in women and 11% in men for obesity in Europe</a:t>
            </a:r>
            <a:r>
              <a:rPr lang="en-US" sz="4000" b="0" i="0" u="none" strike="noStrike" baseline="30000" dirty="0">
                <a:solidFill>
                  <a:srgbClr val="2A6EBB"/>
                </a:solidFill>
                <a:effectLst/>
                <a:latin typeface="interfaceregular"/>
                <a:hlinkClick r:id="rId5"/>
              </a:rPr>
              <a:t>19</a:t>
            </a:r>
            <a:r>
              <a:rPr lang="en-US" sz="4000" b="0" i="0" dirty="0">
                <a:solidFill>
                  <a:srgbClr val="333333"/>
                </a:solidFill>
                <a:effectLst/>
                <a:latin typeface="interfaceregular"/>
              </a:rPr>
              <a:t> and between 3% and 15% for obesity in the USA.</a:t>
            </a:r>
            <a:r>
              <a:rPr lang="en-US" sz="4000" b="0" i="0" u="none" strike="noStrike" baseline="30000" dirty="0">
                <a:solidFill>
                  <a:srgbClr val="2A6EBB"/>
                </a:solidFill>
                <a:effectLst/>
                <a:latin typeface="interfaceregular"/>
              </a:rPr>
              <a: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dirty="0">
              <a:latin typeface="Tw Cen MT" panose="020B0602020104020603"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dirty="0">
              <a:latin typeface="Tw Cen MT" panose="020B0602020104020603"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latin typeface="Tw Cen MT" panose="020B0602020104020603" pitchFamily="34" charset="0"/>
              </a:rPr>
              <a:t>Economic cost: </a:t>
            </a:r>
            <a:r>
              <a:rPr lang="en-US" sz="1600" b="0" i="0" dirty="0">
                <a:solidFill>
                  <a:srgbClr val="505050"/>
                </a:solidFill>
                <a:effectLst/>
                <a:latin typeface="Source Sans Pro" panose="020B0503030403020204" pitchFamily="34" charset="0"/>
              </a:rPr>
              <a:t>Direct health-care costs and DALYs were estimated ONLY coronary heart disease, stroke, type 2 diabetes, breast cancer, and colon cancer attributable to physical inactivity</a:t>
            </a:r>
          </a:p>
          <a:p>
            <a:pPr marL="285750" marR="0" lvl="0" indent="-285750" algn="l" defTabSz="685800" rtl="0" eaLnBrk="1" fontAlgn="auto" latinLnBrk="0" hangingPunct="1">
              <a:lnSpc>
                <a:spcPct val="100000"/>
              </a:lnSpc>
              <a:spcBef>
                <a:spcPts val="0"/>
              </a:spcBef>
              <a:spcAft>
                <a:spcPts val="0"/>
              </a:spcAft>
              <a:buClrTx/>
              <a:buSzTx/>
              <a:buFontTx/>
              <a:buChar char="-"/>
              <a:tabLst/>
              <a:defRPr/>
            </a:pPr>
            <a:r>
              <a:rPr lang="en-US" sz="1600" b="1" i="0" dirty="0">
                <a:solidFill>
                  <a:srgbClr val="505050"/>
                </a:solidFill>
                <a:effectLst/>
                <a:latin typeface="Source Sans Pro" panose="020B0503030403020204" pitchFamily="34" charset="0"/>
              </a:rPr>
              <a:t>They state that these are highly likely to be conservative estimates</a:t>
            </a:r>
          </a:p>
          <a:p>
            <a:pPr marL="285750" marR="0" lvl="0" indent="-285750" algn="l" defTabSz="685800" rtl="0" eaLnBrk="1" fontAlgn="auto" latinLnBrk="0" hangingPunct="1">
              <a:lnSpc>
                <a:spcPct val="100000"/>
              </a:lnSpc>
              <a:spcBef>
                <a:spcPts val="0"/>
              </a:spcBef>
              <a:spcAft>
                <a:spcPts val="0"/>
              </a:spcAft>
              <a:buClrTx/>
              <a:buSzTx/>
              <a:buFontTx/>
              <a:buChar char="-"/>
              <a:tabLst/>
              <a:defRPr/>
            </a:pPr>
            <a:endParaRPr lang="en-US" sz="1600" b="0" i="0" dirty="0">
              <a:solidFill>
                <a:srgbClr val="505050"/>
              </a:solidFill>
              <a:effectLst/>
              <a:latin typeface="Source Sans Pro" panose="020B0503030403020204" pitchFamily="34" charset="0"/>
            </a:endParaRPr>
          </a:p>
          <a:p>
            <a:pPr marL="285750" marR="0" lvl="0" indent="-285750" algn="l" defTabSz="685800" rtl="0" eaLnBrk="1" fontAlgn="auto" latinLnBrk="0" hangingPunct="1">
              <a:lnSpc>
                <a:spcPct val="100000"/>
              </a:lnSpc>
              <a:spcBef>
                <a:spcPts val="0"/>
              </a:spcBef>
              <a:spcAft>
                <a:spcPts val="0"/>
              </a:spcAft>
              <a:buClrTx/>
              <a:buSzTx/>
              <a:buFontTx/>
              <a:buChar char="-"/>
              <a:tabLst/>
              <a:defRPr/>
            </a:pPr>
            <a:r>
              <a:rPr lang="en-US" sz="4000" b="0" i="0" dirty="0">
                <a:solidFill>
                  <a:srgbClr val="505050"/>
                </a:solidFill>
                <a:effectLst/>
                <a:latin typeface="Source Sans Pro" panose="020B0503030403020204" pitchFamily="34" charset="0"/>
              </a:rPr>
              <a:t>Paradoxically, high-income countries were found to bear a larger proportion of economic burden (80·8% of health-care costs and 60·4% of indirect costs), whereas low-income and middle-income countries have a larger proportion of the disease burden (75·0% of DALYs).</a:t>
            </a:r>
            <a:endParaRPr lang="en-US" sz="1600" b="0" i="0" dirty="0">
              <a:solidFill>
                <a:srgbClr val="505050"/>
              </a:solidFill>
              <a:effectLst/>
              <a:latin typeface="Source Sans Pro" panose="020B0503030403020204" pitchFamily="34" charset="0"/>
            </a:endParaRPr>
          </a:p>
          <a:p>
            <a:pPr marL="285750" marR="0" lvl="0" indent="-285750" algn="l" defTabSz="685800" rtl="0" eaLnBrk="1" fontAlgn="auto" latinLnBrk="0" hangingPunct="1">
              <a:lnSpc>
                <a:spcPct val="100000"/>
              </a:lnSpc>
              <a:spcBef>
                <a:spcPts val="0"/>
              </a:spcBef>
              <a:spcAft>
                <a:spcPts val="0"/>
              </a:spcAft>
              <a:buClrTx/>
              <a:buSzTx/>
              <a:buFontTx/>
              <a:buChar char="-"/>
              <a:tabLst/>
              <a:defRPr/>
            </a:pPr>
            <a:endParaRPr lang="en-US" sz="1600" b="0" i="0" dirty="0">
              <a:solidFill>
                <a:srgbClr val="505050"/>
              </a:solidFill>
              <a:effectLst/>
              <a:latin typeface="Source Sans Pro" panose="020B0503030403020204" pitchFamily="34" charset="0"/>
            </a:endParaRPr>
          </a:p>
          <a:p>
            <a:pPr marL="285750" marR="0" lvl="0" indent="-285750" algn="l" defTabSz="685800" rtl="0" eaLnBrk="1" fontAlgn="auto" latinLnBrk="0" hangingPunct="1">
              <a:lnSpc>
                <a:spcPct val="100000"/>
              </a:lnSpc>
              <a:spcBef>
                <a:spcPts val="0"/>
              </a:spcBef>
              <a:spcAft>
                <a:spcPts val="0"/>
              </a:spcAft>
              <a:buClrTx/>
              <a:buSzTx/>
              <a:buFontTx/>
              <a:buChar char="-"/>
              <a:tabLst/>
              <a:defRPr/>
            </a:pPr>
            <a:endParaRPr lang="en-US" sz="1600" b="0" i="0" dirty="0">
              <a:solidFill>
                <a:srgbClr val="505050"/>
              </a:solidFill>
              <a:effectLst/>
              <a:latin typeface="Source Sans Pro" panose="020B0503030403020204" pitchFamily="34" charset="0"/>
            </a:endParaRPr>
          </a:p>
          <a:p>
            <a:pPr marL="285750" marR="0" lvl="0" indent="-285750" algn="l" defTabSz="685800" rtl="0" eaLnBrk="1" fontAlgn="auto" latinLnBrk="0" hangingPunct="1">
              <a:lnSpc>
                <a:spcPct val="100000"/>
              </a:lnSpc>
              <a:spcBef>
                <a:spcPts val="0"/>
              </a:spcBef>
              <a:spcAft>
                <a:spcPts val="0"/>
              </a:spcAft>
              <a:buClrTx/>
              <a:buSzTx/>
              <a:buFontTx/>
              <a:buChar char="-"/>
              <a:tabLst/>
              <a:defRPr/>
            </a:pPr>
            <a:r>
              <a:rPr lang="en-US" sz="1600" b="0" i="0" dirty="0">
                <a:solidFill>
                  <a:srgbClr val="505050"/>
                </a:solidFill>
                <a:effectLst/>
                <a:latin typeface="Source Sans Pro" panose="020B0503030403020204" pitchFamily="34" charset="0"/>
              </a:rPr>
              <a:t>Underestimate: One study puts the </a:t>
            </a:r>
            <a:r>
              <a:rPr lang="en-US" sz="1600" b="0" i="0" dirty="0" err="1">
                <a:solidFill>
                  <a:srgbClr val="505050"/>
                </a:solidFill>
                <a:effectLst/>
                <a:latin typeface="Source Sans Pro" panose="020B0503030403020204" pitchFamily="34" charset="0"/>
              </a:rPr>
              <a:t>Aus</a:t>
            </a:r>
            <a:r>
              <a:rPr lang="en-US" sz="1600" b="0" i="0" dirty="0">
                <a:solidFill>
                  <a:srgbClr val="505050"/>
                </a:solidFill>
                <a:effectLst/>
                <a:latin typeface="Source Sans Pro" panose="020B0503030403020204" pitchFamily="34" charset="0"/>
              </a:rPr>
              <a:t> costs at 80billion! Need to confirm whether annual or total over a period</a:t>
            </a:r>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US" sz="800" b="1" i="0" dirty="0">
              <a:solidFill>
                <a:srgbClr val="505050"/>
              </a:solidFill>
              <a:effectLst/>
              <a:latin typeface="Tw Cen MT" panose="020B0602020104020603"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1" i="0" dirty="0">
              <a:solidFill>
                <a:srgbClr val="505050"/>
              </a:solidFill>
              <a:effectLst/>
              <a:latin typeface="Tw Cen MT" panose="020B0602020104020603"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1" dirty="0">
              <a:latin typeface="Tw Cen MT" panose="020B0602020104020603" pitchFamily="34" charset="0"/>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14</a:t>
            </a:fld>
            <a:endParaRPr lang="en-US"/>
          </a:p>
        </p:txBody>
      </p:sp>
    </p:spTree>
    <p:extLst>
      <p:ext uri="{BB962C8B-B14F-4D97-AF65-F5344CB8AC3E}">
        <p14:creationId xmlns:p14="http://schemas.microsoft.com/office/powerpoint/2010/main" val="968835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505050"/>
                </a:solidFill>
                <a:effectLst/>
                <a:latin typeface="Source Sans Pro" panose="020B0503030403020204" pitchFamily="34" charset="0"/>
              </a:rPr>
              <a:t>Some key findings in this area – CAUSE AND EFFECT????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dirty="0">
              <a:solidFill>
                <a:srgbClr val="505050"/>
              </a:solidFill>
              <a:effectLst/>
              <a:latin typeface="Source Sans Pro" panose="020B0503030403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900" b="1" dirty="0">
                <a:latin typeface="Tw Cen MT" panose="020B0602020104020603" pitchFamily="34" charset="0"/>
              </a:rPr>
              <a:t>(</a:t>
            </a:r>
            <a:r>
              <a:rPr lang="en-AU" sz="900" b="1" dirty="0" err="1">
                <a:latin typeface="Tw Cen MT" panose="020B0602020104020603" pitchFamily="34" charset="0"/>
              </a:rPr>
              <a:t>Chekroud</a:t>
            </a:r>
            <a:r>
              <a:rPr lang="en-AU" sz="900" b="1" dirty="0">
                <a:latin typeface="Tw Cen MT" panose="020B0602020104020603" pitchFamily="34" charset="0"/>
              </a:rPr>
              <a:t> et al., 2018)</a:t>
            </a:r>
            <a:endParaRPr lang="en-US" b="1" i="0" dirty="0">
              <a:solidFill>
                <a:srgbClr val="505050"/>
              </a:solidFill>
              <a:effectLst/>
              <a:latin typeface="Source Sans Pro" panose="020B0503030403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505050"/>
                </a:solidFill>
                <a:effectLst/>
                <a:latin typeface="Source Sans Pro" panose="020B0503030403020204" pitchFamily="34" charset="0"/>
              </a:rPr>
              <a:t>In this cross-sectional study, we </a:t>
            </a:r>
            <a:r>
              <a:rPr lang="en-US" b="0" i="0" dirty="0" err="1">
                <a:solidFill>
                  <a:srgbClr val="505050"/>
                </a:solidFill>
                <a:effectLst/>
                <a:latin typeface="Source Sans Pro" panose="020B0503030403020204" pitchFamily="34" charset="0"/>
              </a:rPr>
              <a:t>analysed</a:t>
            </a:r>
            <a:r>
              <a:rPr lang="en-US" b="0" i="0" dirty="0">
                <a:solidFill>
                  <a:srgbClr val="505050"/>
                </a:solidFill>
                <a:effectLst/>
                <a:latin typeface="Source Sans Pro" panose="020B0503030403020204" pitchFamily="34" charset="0"/>
              </a:rPr>
              <a:t> data from 1,237,194 people aged 18 years or older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505050"/>
                </a:solidFill>
                <a:effectLst/>
                <a:latin typeface="Source Sans Pro" panose="020B0503030403020204" pitchFamily="34" charset="0"/>
              </a:rPr>
              <a:t>in the USA from the 2011, 2013, and 2015 Centers for Disease Control and Prevention Behavioral Risk Factors Surveillance System survey.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505050"/>
                </a:solidFill>
                <a:effectLst/>
                <a:latin typeface="Source Sans Pro" panose="020B0503030403020204" pitchFamily="34" charset="0"/>
              </a:rPr>
              <a:t>We compared the number of days of bad self-reported mental health between individuals who exercised and those who did not,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505050"/>
                </a:solidFill>
                <a:effectLst/>
                <a:latin typeface="Source Sans Pro" panose="020B0503030403020204" pitchFamily="34" charset="0"/>
              </a:rPr>
              <a:t>balancing the two groups in terms of age, race, gender, marital status, income, education level, body-mass index category, self-reported physical health, and previous diagnosis of depression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505050"/>
              </a:solidFill>
              <a:effectLst/>
              <a:latin typeface="Source Sans Pro" panose="020B0503030403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505050"/>
                </a:solidFill>
                <a:effectLst/>
                <a:latin typeface="Source Sans Pro" panose="020B0503030403020204" pitchFamily="34" charset="0"/>
              </a:rPr>
              <a:t>Individuals who exercised had 1·49 (43·2</a:t>
            </a:r>
            <a:r>
              <a:rPr lang="en-US" b="1" i="0" dirty="0">
                <a:solidFill>
                  <a:srgbClr val="505050"/>
                </a:solidFill>
                <a:effectLst/>
                <a:latin typeface="Source Sans Pro" panose="020B0503030403020204" pitchFamily="34" charset="0"/>
              </a:rPr>
              <a:t>%) fewer days of poor mental health in the past month </a:t>
            </a:r>
            <a:r>
              <a:rPr lang="en-US" b="0" i="0" dirty="0">
                <a:solidFill>
                  <a:srgbClr val="505050"/>
                </a:solidFill>
                <a:effectLst/>
                <a:latin typeface="Source Sans Pro" panose="020B0503030403020204" pitchFamily="34" charset="0"/>
              </a:rPr>
              <a:t>than individuals who did not exercise but were otherwise matched</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505050"/>
                </a:solidFill>
                <a:effectLst/>
                <a:latin typeface="Source Sans Pro" panose="020B0503030403020204" pitchFamily="34" charset="0"/>
              </a:rPr>
              <a:t>All types of exercise are </a:t>
            </a:r>
            <a:r>
              <a:rPr lang="en-US" b="0" i="0" dirty="0">
                <a:solidFill>
                  <a:srgbClr val="505050"/>
                </a:solidFill>
                <a:effectLst/>
                <a:latin typeface="Source Sans Pro" panose="020B0503030403020204" pitchFamily="34" charset="0"/>
              </a:rPr>
              <a:t>associated with a lower mental health burden, with the largest seem for popular team sports, cycling, aerobic, and gym activities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505050"/>
                </a:solidFill>
                <a:effectLst/>
                <a:latin typeface="Source Sans Pro" panose="020B0503030403020204" pitchFamily="34" charset="0"/>
              </a:rPr>
              <a:t>Large associations were also seen with </a:t>
            </a:r>
            <a:r>
              <a:rPr lang="en-US" b="1" i="0" dirty="0">
                <a:solidFill>
                  <a:srgbClr val="505050"/>
                </a:solidFill>
                <a:effectLst/>
                <a:latin typeface="Source Sans Pro" panose="020B0503030403020204" pitchFamily="34" charset="0"/>
              </a:rPr>
              <a:t>exercise duration is a 45 minutes and frequencies 3 to 5 times per week</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505050"/>
              </a:solidFill>
              <a:effectLst/>
              <a:latin typeface="Source Sans Pro" panose="020B0503030403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900" b="1" dirty="0">
                <a:latin typeface="Tw Cen MT" panose="020B0602020104020603" pitchFamily="34" charset="0"/>
              </a:rPr>
              <a:t>(</a:t>
            </a:r>
            <a:r>
              <a:rPr lang="en-US" sz="900" b="1" dirty="0" err="1">
                <a:latin typeface="Tw Cen MT" panose="020B0602020104020603" pitchFamily="34" charset="0"/>
              </a:rPr>
              <a:t>Marconcin</a:t>
            </a:r>
            <a:r>
              <a:rPr lang="en-US" sz="900" b="1" dirty="0">
                <a:latin typeface="Tw Cen MT" panose="020B0602020104020603" pitchFamily="34" charset="0"/>
              </a:rPr>
              <a:t> et al., 2022)</a:t>
            </a:r>
            <a:endParaRPr lang="en-US" b="0" i="0" dirty="0">
              <a:solidFill>
                <a:srgbClr val="505050"/>
              </a:solidFill>
              <a:effectLst/>
              <a:latin typeface="Source Sans Pro" panose="020B0503030403020204" pitchFamily="34" charset="0"/>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505050"/>
                </a:solidFill>
                <a:effectLst/>
                <a:latin typeface="Source Sans Pro" panose="020B0503030403020204" pitchFamily="34" charset="0"/>
              </a:rPr>
              <a:t>Systematic review of 31 studies from five continents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505050"/>
                </a:solidFill>
                <a:effectLst/>
                <a:latin typeface="Source Sans Pro" panose="020B0503030403020204" pitchFamily="34" charset="0"/>
              </a:rPr>
              <a:t>Concluded that its physical activity appeared to mitigate the effects of the stay-at-home orders on mental health</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900" dirty="0">
              <a:latin typeface="Tw Cen MT" panose="020B0602020104020603"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w Cen MT" panose="020B0602020104020603" pitchFamily="34" charset="0"/>
              </a:rPr>
              <a:t>(Zhang &amp; Chen, 2019)</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dirty="0">
                <a:latin typeface="Tw Cen MT" panose="020B0602020104020603" pitchFamily="34" charset="0"/>
              </a:rPr>
              <a:t>Systematic review of 15 observational studies and six RCTs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333333"/>
                </a:solidFill>
                <a:effectLst/>
                <a:latin typeface="Georgia" panose="02040502050405020303" pitchFamily="18" charset="0"/>
              </a:rPr>
              <a:t>All the observational studies </a:t>
            </a:r>
            <a:r>
              <a:rPr lang="en-US" b="0" i="0" dirty="0">
                <a:solidFill>
                  <a:srgbClr val="333333"/>
                </a:solidFill>
                <a:effectLst/>
                <a:latin typeface="Georgia" panose="02040502050405020303" pitchFamily="18" charset="0"/>
              </a:rPr>
              <a:t>reported positive associations between physical activity and happiness.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Georgia" panose="02040502050405020303" pitchFamily="18" charset="0"/>
              </a:rPr>
              <a:t>As little as 10-min physical activity per week or 1 day of doing exercise per week might result in increased levels of happiness.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Georgia" panose="02040502050405020303" pitchFamily="18" charset="0"/>
              </a:rPr>
              <a:t>Mediation effects were examined in two studies indicating the positive relationship between physical activity and happiness might be mediated by health and social functioning.</a:t>
            </a:r>
            <a:endParaRPr lang="en-US" sz="900" b="1" dirty="0">
              <a:latin typeface="Tw Cen MT" panose="020B0602020104020603" pitchFamily="34" charset="0"/>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900" b="1" dirty="0">
              <a:latin typeface="Tw Cen MT" panose="020B0602020104020603" pitchFamily="34" charset="0"/>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Georgia" panose="02040502050405020303" pitchFamily="18" charset="0"/>
              </a:rPr>
              <a:t> </a:t>
            </a:r>
            <a:r>
              <a:rPr lang="en-US" b="1" i="0" dirty="0">
                <a:solidFill>
                  <a:srgbClr val="333333"/>
                </a:solidFill>
                <a:effectLst/>
                <a:latin typeface="Georgia" panose="02040502050405020303" pitchFamily="18" charset="0"/>
              </a:rPr>
              <a:t>The randomized controlled trials </a:t>
            </a:r>
            <a:r>
              <a:rPr lang="en-US" b="0" i="0" dirty="0">
                <a:solidFill>
                  <a:srgbClr val="333333"/>
                </a:solidFill>
                <a:effectLst/>
                <a:latin typeface="Georgia" panose="02040502050405020303" pitchFamily="18" charset="0"/>
              </a:rPr>
              <a:t>mostly focused on older adults and cancer survivors, and suggested that both aerobic exercise and stretching/balancing exercise were effective in improving happiness.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solidFill>
                  <a:srgbClr val="333333"/>
                </a:solidFill>
                <a:effectLst/>
                <a:latin typeface="Georgia" panose="02040502050405020303" pitchFamily="18" charset="0"/>
              </a:rPr>
              <a:t>The authors do, however, suggest caution as there are a limited number of high quality randomized controlled trials.</a:t>
            </a:r>
            <a:endParaRPr lang="en-AU" sz="900" b="1" dirty="0">
              <a:latin typeface="Tw Cen MT" panose="020B0602020104020603"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505050"/>
              </a:solidFill>
              <a:effectLst/>
              <a:latin typeface="Source Sans Pro" panose="020B0503030403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15</a:t>
            </a:fld>
            <a:endParaRPr lang="en-US"/>
          </a:p>
        </p:txBody>
      </p:sp>
    </p:spTree>
    <p:extLst>
      <p:ext uri="{BB962C8B-B14F-4D97-AF65-F5344CB8AC3E}">
        <p14:creationId xmlns:p14="http://schemas.microsoft.com/office/powerpoint/2010/main" val="1042117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Lifting weights is thought to be particularly beneficial for bone density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Endothelial function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02124"/>
                </a:solidFill>
                <a:effectLst/>
                <a:latin typeface="arial" panose="020B0604020202020204" pitchFamily="34" charset="0"/>
              </a:rPr>
              <a:t>The endothelium is a thin membrane that lines the inside of the heart and blood vessels. Endothelial cells release substances that </a:t>
            </a:r>
            <a:r>
              <a:rPr lang="en-US" b="1" i="0" dirty="0">
                <a:solidFill>
                  <a:srgbClr val="202124"/>
                </a:solidFill>
                <a:effectLst/>
                <a:latin typeface="arial" panose="020B0604020202020204" pitchFamily="34" charset="0"/>
              </a:rPr>
              <a:t>control vascular relaxation and contraction as well as enzymes that control blood clotting, immune function and platelet adhesion</a:t>
            </a:r>
            <a:r>
              <a:rPr lang="en-US" b="0" i="0" dirty="0">
                <a:solidFill>
                  <a:srgbClr val="202124"/>
                </a:solidFill>
                <a:effectLst/>
                <a:latin typeface="arial" panose="020B0604020202020204" pitchFamily="34" charset="0"/>
              </a:rPr>
              <a:t>.</a:t>
            </a:r>
            <a:endParaRPr lang="en-AU" b="0" i="0" dirty="0">
              <a:solidFill>
                <a:srgbClr val="202124"/>
              </a:solidFill>
              <a:effectLst/>
              <a:latin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Inflammation: </a:t>
            </a:r>
            <a:r>
              <a:rPr lang="en-US" b="0" i="0" dirty="0">
                <a:solidFill>
                  <a:srgbClr val="212121"/>
                </a:solidFill>
                <a:effectLst/>
                <a:latin typeface="Cambria" panose="02040503050406030204" pitchFamily="18" charset="0"/>
              </a:rPr>
              <a:t>Recent RCTs have shown that exercise training may cause marked reductions in C-reactive protein levels (involved in mediating the inflammatory response).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12121"/>
              </a:solidFill>
              <a:effectLst/>
              <a:latin typeface="Cambria" panose="02040503050406030204" pitchFamily="18"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212121"/>
                </a:solidFill>
                <a:effectLst/>
                <a:latin typeface="Cambria" panose="02040503050406030204" pitchFamily="18" charset="0"/>
              </a:rPr>
              <a:t>Increase strength and balance </a:t>
            </a:r>
            <a:r>
              <a:rPr lang="en-US" b="0" i="0" dirty="0">
                <a:solidFill>
                  <a:srgbClr val="212121"/>
                </a:solidFill>
                <a:effectLst/>
                <a:latin typeface="Cambria" panose="02040503050406030204" pitchFamily="18" charset="0"/>
              </a:rPr>
              <a:t>reduces incidence of falls and injuries. More than 37 millions falls each year needing medical attention in those over 60, resulting in 17 million DALYs! (https://www.ncbi.nlm.nih.gov/pmc/articles/PMC8646839/#:~:text=Globally%2C%20approximately%20684%20000%20people,income%20and%20middle%2Dincome%20countries.&amp;text=Worldwide%20every%20year%2C%2037%C2%B73,life%2Dyears%20(DALYs).)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12121"/>
                </a:solidFill>
                <a:effectLst/>
                <a:latin typeface="Cambria" panose="02040503050406030204" pitchFamily="18" charset="0"/>
              </a:rPr>
              <a:t>- 648,000 die from falls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12121"/>
              </a:solidFill>
              <a:effectLst/>
              <a:latin typeface="Cambria" panose="02040503050406030204" pitchFamily="18"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12121"/>
                </a:solidFill>
                <a:effectLst/>
                <a:latin typeface="Cambria" panose="02040503050406030204" pitchFamily="18" charset="0"/>
              </a:rPr>
              <a:t>Each of these factors may explain directly or indirectly the reduced incidence of chronic disease and premature death among people who engage in routine physical activity.</a:t>
            </a:r>
            <a:endParaRPr lang="en-AU" b="0" i="0" dirty="0">
              <a:solidFill>
                <a:srgbClr val="212121"/>
              </a:solidFill>
              <a:effectLst/>
              <a:latin typeface="Cambria" panose="02040503050406030204" pitchFamily="18"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Catecholamines (adrenaline and noradrenaline)</a:t>
            </a:r>
            <a:endParaRPr lang="en-AU" dirty="0"/>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12121"/>
                </a:solidFill>
                <a:effectLst/>
                <a:latin typeface="Cambria" panose="02040503050406030204" pitchFamily="18" charset="0"/>
              </a:rPr>
              <a:t>Exercise induces increased catecholamine concentrations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12121"/>
                </a:solidFill>
                <a:effectLst/>
                <a:latin typeface="Cambria" panose="02040503050406030204" pitchFamily="18" charset="0"/>
              </a:rPr>
              <a:t>Adrenaline and noradrenaline are the main hormones whose levels increase substantially during exercise</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12121"/>
                </a:solidFill>
                <a:effectLst/>
                <a:latin typeface="Cambria" panose="02040503050406030204" pitchFamily="18" charset="0"/>
              </a:rPr>
              <a:t>Management of physiological response</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12121"/>
                </a:solidFill>
                <a:effectLst/>
                <a:latin typeface="Cambria" panose="02040503050406030204" pitchFamily="18" charset="0"/>
              </a:rPr>
              <a:t>Increased energy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212121"/>
              </a:solidFill>
              <a:effectLst/>
              <a:latin typeface="Cambria" panose="02040503050406030204" pitchFamily="18"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212121"/>
                </a:solidFill>
                <a:effectLst/>
                <a:latin typeface="Cambria" panose="02040503050406030204" pitchFamily="18" charset="0"/>
              </a:rPr>
              <a:t>Dopamine release </a:t>
            </a:r>
            <a:r>
              <a:rPr lang="en-US" b="0" i="0" dirty="0">
                <a:solidFill>
                  <a:srgbClr val="212121"/>
                </a:solidFill>
                <a:effectLst/>
                <a:latin typeface="Cambria" panose="02040503050406030204" pitchFamily="18" charset="0"/>
              </a:rPr>
              <a:t>– thought to be involved in motivating further physically active behaviour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Beta endorphins </a:t>
            </a:r>
            <a:r>
              <a:rPr lang="en-AU" dirty="0"/>
              <a:t>thought to play a role in hippocampal neurogenesis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Neurotransmitter and hormone</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Endogenous opioid that binds to the same receptors as opioid drugs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Analgesics – reduced pain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Inhibits pain during acute stress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Interacts with dopamine and be involved in reward processes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Moderates stress response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Many of the cognitive benefits of physical activity have been associated with increased hippocampal neurogenesis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 Hippocampus is one of only two broad areas of the brain that continue to produce new neuronal cells in adulthood (the other is 2 areas related to smell)</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Caplin, A., Chen, F. S., Beauchamp, M. R. &amp; </a:t>
            </a:r>
            <a:r>
              <a:rPr lang="en-AU" b="1" dirty="0" err="1"/>
              <a:t>Puterman</a:t>
            </a:r>
            <a:r>
              <a:rPr lang="en-AU" b="1" dirty="0"/>
              <a:t>, E. (2021):</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E2E2E"/>
                </a:solidFill>
                <a:effectLst/>
                <a:latin typeface="NexusSerif"/>
              </a:rPr>
              <a:t>Eighty-three healthy men were randomly assigned to exercise on a treadmill at either 30%, 50% or 70% of their heart rate reserve (HRR) for 30 min and then underwent the </a:t>
            </a:r>
            <a:r>
              <a:rPr lang="en-US" b="0" i="0" dirty="0">
                <a:solidFill>
                  <a:srgbClr val="2E2E2E"/>
                </a:solidFill>
                <a:effectLst/>
                <a:latin typeface="NexusSerif"/>
                <a:hlinkClick r:id="rId3" tooltip="Learn more about Trier Social Stress Test from ScienceDirect's AI-generated Topic Pages"/>
              </a:rPr>
              <a:t>Trier Social Stress Test</a:t>
            </a:r>
            <a:r>
              <a:rPr lang="en-US" b="0" i="0" dirty="0">
                <a:solidFill>
                  <a:srgbClr val="2E2E2E"/>
                </a:solidFill>
                <a:effectLst/>
                <a:latin typeface="NexusSerif"/>
              </a:rPr>
              <a:t> 45 min later.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E2E2E"/>
                </a:solidFill>
                <a:effectLst/>
                <a:latin typeface="NexusSerif"/>
              </a:rPr>
              <a:t>Salivary cortisol  was measured repeatedly throughout and following the exercise bout and stressor task.</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E2E2E"/>
              </a:solidFill>
              <a:effectLst/>
              <a:latin typeface="NexusSerif"/>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2E2E2E"/>
                </a:solidFill>
                <a:effectLst/>
                <a:latin typeface="NexusSerif"/>
              </a:rPr>
              <a:t>Trier Social Stress test: </a:t>
            </a:r>
            <a:r>
              <a:rPr lang="en-US" b="0" i="0" dirty="0">
                <a:solidFill>
                  <a:srgbClr val="2E2E2E"/>
                </a:solidFill>
                <a:effectLst/>
                <a:latin typeface="NexusSerif"/>
              </a:rPr>
              <a:t>involves telling somebody suddenly that they had five minutes to prepare for a job interview that will last five minutes long and be in front of three judges who are instructed to maintain a very blank, indifferent presentation. After the presentation they have to count backwards, typically in bouts of 13 from 1022</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E2E2E"/>
              </a:solidFill>
              <a:effectLst/>
              <a:latin typeface="NexusSerif"/>
            </a:endParaRPr>
          </a:p>
          <a:p>
            <a:pPr marL="171450" indent="-171450">
              <a:buFont typeface="Arial" panose="020B0604020202020204" pitchFamily="34" charset="0"/>
              <a:buChar char="•"/>
            </a:pPr>
            <a:r>
              <a:rPr lang="en-US" dirty="0">
                <a:effectLst/>
              </a:rPr>
              <a:t>When following vigorous exercise, HPA reactivity to a stressor is dampened compared to when following moderate/light activity.</a:t>
            </a:r>
          </a:p>
          <a:p>
            <a:pPr marL="171450" indent="-171450">
              <a:buFont typeface="Arial" panose="020B0604020202020204" pitchFamily="34" charset="0"/>
              <a:buChar char="•"/>
            </a:pPr>
            <a:r>
              <a:rPr lang="en-US" dirty="0">
                <a:effectLst/>
              </a:rPr>
              <a:t>When following moderate exercise, HPA reactivity to a stressor is dampened compared to when following light activity.</a:t>
            </a:r>
          </a:p>
          <a:p>
            <a:pPr marL="0" indent="0">
              <a:buFont typeface="Arial" panose="020B0604020202020204" pitchFamily="34" charset="0"/>
              <a:buNone/>
            </a:pPr>
            <a:endParaRPr lang="en-US" dirty="0">
              <a:effectLst/>
            </a:endParaRPr>
          </a:p>
          <a:p>
            <a:pPr marL="0" indent="0">
              <a:buFont typeface="Arial" panose="020B0604020202020204" pitchFamily="34" charset="0"/>
              <a:buNone/>
            </a:pPr>
            <a:r>
              <a:rPr lang="en-US" sz="900" b="1" dirty="0">
                <a:latin typeface="Tw Cen MT" panose="020B0602020104020603" pitchFamily="34" charset="0"/>
              </a:rPr>
              <a:t>Improved body satisfaction: </a:t>
            </a:r>
            <a:r>
              <a:rPr lang="en-US" sz="900" b="0" dirty="0">
                <a:latin typeface="Tw Cen MT" panose="020B0602020104020603" pitchFamily="34" charset="0"/>
              </a:rPr>
              <a:t>Yes, but people who are motivated by weight and appearance may experience less of the positive impact on body satisfaction after exercise compared to people focused on fitness.</a:t>
            </a:r>
          </a:p>
          <a:p>
            <a:pPr marL="0" indent="0" algn="l" defTabSz="685800" rtl="0" eaLnBrk="1" latinLnBrk="0" hangingPunct="1">
              <a:buFont typeface="Arial" panose="020B0604020202020204" pitchFamily="34" charset="0"/>
              <a:buChar char="•"/>
            </a:pPr>
            <a:r>
              <a:rPr lang="en-US" sz="900" b="0" dirty="0">
                <a:latin typeface="Tw Cen MT" panose="020B0602020104020603" pitchFamily="34" charset="0"/>
              </a:rPr>
              <a:t> A lot of individual differences in determining the impact on body size selection</a:t>
            </a:r>
          </a:p>
          <a:p>
            <a:pPr marL="0" indent="0">
              <a:buFont typeface="Arial" panose="020B0604020202020204" pitchFamily="34" charset="0"/>
              <a:buNone/>
            </a:pPr>
            <a:endParaRPr lang="en-US" dirty="0">
              <a:effectLst/>
            </a:endParaRPr>
          </a:p>
          <a:p>
            <a:pPr marL="0" indent="0">
              <a:buFont typeface="Arial" panose="020B0604020202020204" pitchFamily="34" charset="0"/>
              <a:buNone/>
            </a:pPr>
            <a:r>
              <a:rPr lang="en-US" dirty="0">
                <a:effectLst/>
              </a:rPr>
              <a:t>OVERALL POINT: As with most things, there is a limit to the amount of exercise which is associated with positive changes in physical or mental health. There is a mostly linear relationship up to a point when diminishing returns are observed and even impaired health can occur.</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0" i="0" dirty="0">
              <a:solidFill>
                <a:srgbClr val="2E2E2E"/>
              </a:solidFill>
              <a:effectLst/>
              <a:latin typeface="NexusSerif"/>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16</a:t>
            </a:fld>
            <a:endParaRPr lang="en-US"/>
          </a:p>
        </p:txBody>
      </p:sp>
    </p:spTree>
    <p:extLst>
      <p:ext uri="{BB962C8B-B14F-4D97-AF65-F5344CB8AC3E}">
        <p14:creationId xmlns:p14="http://schemas.microsoft.com/office/powerpoint/2010/main" val="416624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err="1"/>
              <a:t>Nikitara</a:t>
            </a:r>
            <a:r>
              <a:rPr lang="en-AU" dirty="0"/>
              <a:t>, et al., 2021: study of over 1000 respondents from 28 different European countries in 2017.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Focused on people aged 18 to 64 years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Found one in three were physically inactive, with substantial cross-country differences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Most studies find </a:t>
            </a:r>
            <a:r>
              <a:rPr lang="en-AU" b="1" dirty="0"/>
              <a:t>men</a:t>
            </a:r>
            <a:r>
              <a:rPr lang="en-AU" dirty="0"/>
              <a:t> are more physically active typically across the board, although the gap between men and women decreases in more developed and wealthy countries where there are more opportunities for them to engage in physical activity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Life satisfaction: </a:t>
            </a:r>
            <a:r>
              <a:rPr lang="en-AU" b="0" dirty="0"/>
              <a:t>this</a:t>
            </a:r>
            <a:r>
              <a:rPr lang="en-AU" b="1" dirty="0"/>
              <a:t> </a:t>
            </a:r>
            <a:r>
              <a:rPr lang="en-AU" dirty="0"/>
              <a:t>relationship seems to be bidirectional. Inadequate physical activities associated with low-life satisfaction; they both influence each other, potentially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Interestingly, they found physical activity was highest in northern European countries like Sweden, Germany, the Netherlands, Estonia</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And it was lowest in southern countries like Malta, Italy, Portugal and Cyprus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5BEEBD6-EAA6-BB41-A4EC-95587E2DAD9E}" type="slidenum">
              <a:rPr lang="en-US" smtClean="0"/>
              <a:t>17</a:t>
            </a:fld>
            <a:endParaRPr lang="en-US"/>
          </a:p>
        </p:txBody>
      </p:sp>
    </p:spTree>
    <p:extLst>
      <p:ext uri="{BB962C8B-B14F-4D97-AF65-F5344CB8AC3E}">
        <p14:creationId xmlns:p14="http://schemas.microsoft.com/office/powerpoint/2010/main" val="2829190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dirty="0"/>
              <a:t>https://www.ethnicity-facts-figures.service.gov.uk/health/diet-and-exercise/physical-activity/latest</a:t>
            </a:r>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Numbers were substantially lower for those unemployed and were in between the top two social economic groups for students or those unclassified.</a:t>
            </a:r>
          </a:p>
        </p:txBody>
      </p:sp>
      <p:sp>
        <p:nvSpPr>
          <p:cNvPr id="4" name="Slide Number Placeholder 3"/>
          <p:cNvSpPr>
            <a:spLocks noGrp="1"/>
          </p:cNvSpPr>
          <p:nvPr>
            <p:ph type="sldNum" sz="quarter" idx="5"/>
          </p:nvPr>
        </p:nvSpPr>
        <p:spPr/>
        <p:txBody>
          <a:bodyPr/>
          <a:lstStyle/>
          <a:p>
            <a:fld id="{65BEEBD6-EAA6-BB41-A4EC-95587E2DAD9E}" type="slidenum">
              <a:rPr lang="en-US" smtClean="0"/>
              <a:t>18</a:t>
            </a:fld>
            <a:endParaRPr lang="en-US"/>
          </a:p>
        </p:txBody>
      </p:sp>
    </p:spTree>
    <p:extLst>
      <p:ext uri="{BB962C8B-B14F-4D97-AF65-F5344CB8AC3E}">
        <p14:creationId xmlns:p14="http://schemas.microsoft.com/office/powerpoint/2010/main" val="137716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BEEBD6-EAA6-BB41-A4EC-95587E2DAD9E}" type="slidenum">
              <a:rPr lang="en-US" smtClean="0"/>
              <a:t>19</a:t>
            </a:fld>
            <a:endParaRPr lang="en-US"/>
          </a:p>
        </p:txBody>
      </p:sp>
    </p:spTree>
    <p:extLst>
      <p:ext uri="{BB962C8B-B14F-4D97-AF65-F5344CB8AC3E}">
        <p14:creationId xmlns:p14="http://schemas.microsoft.com/office/powerpoint/2010/main" val="2907112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20</a:t>
            </a:fld>
            <a:endParaRPr lang="en-US"/>
          </a:p>
        </p:txBody>
      </p:sp>
    </p:spTree>
    <p:extLst>
      <p:ext uri="{BB962C8B-B14F-4D97-AF65-F5344CB8AC3E}">
        <p14:creationId xmlns:p14="http://schemas.microsoft.com/office/powerpoint/2010/main" val="539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BEEBD6-EAA6-BB41-A4EC-95587E2DAD9E}" type="slidenum">
              <a:rPr lang="en-US" smtClean="0"/>
              <a:t>3</a:t>
            </a:fld>
            <a:endParaRPr lang="en-US"/>
          </a:p>
        </p:txBody>
      </p:sp>
    </p:spTree>
    <p:extLst>
      <p:ext uri="{BB962C8B-B14F-4D97-AF65-F5344CB8AC3E}">
        <p14:creationId xmlns:p14="http://schemas.microsoft.com/office/powerpoint/2010/main" val="1267858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If we want to know how to increase people’s activity levels, the first thing we need to know </a:t>
            </a:r>
            <a:r>
              <a:rPr lang="en-AU"/>
              <a:t>is why people </a:t>
            </a:r>
            <a:r>
              <a:rPr lang="en-AU" dirty="0"/>
              <a:t>bother to exercising in the first place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Most of the studies in this domain tend to be older, with more recent studies focusing on very specific populations like those with early psychosis or multiple sclerosis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 good starting point for reasons why people exercise is to look at scale that measure motivations: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Original exercise motivations inventory developed in 1993 with 44 items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AU" dirty="0"/>
              <a:t>This version potentially excluded people who weren’t exercising at the time and failed to account for obvious fitness reasons for exercising (strength, endurance et cetera)</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AU" dirty="0"/>
              <a:t>Revised in 1997 and now </a:t>
            </a:r>
            <a:r>
              <a:rPr lang="en-AU" b="1" dirty="0"/>
              <a:t>has 51 items!</a:t>
            </a:r>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AU" b="1"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b="0" dirty="0"/>
              <a:t>Just taken a snapshot of the first 20 here to show you how these are assessed</a:t>
            </a:r>
          </a:p>
          <a:p>
            <a:pPr marL="0" marR="0" lvl="0" indent="0" algn="l" defTabSz="685800" rtl="0" eaLnBrk="1" fontAlgn="auto" latinLnBrk="0" hangingPunct="1">
              <a:lnSpc>
                <a:spcPct val="100000"/>
              </a:lnSpc>
              <a:spcBef>
                <a:spcPts val="0"/>
              </a:spcBef>
              <a:spcAft>
                <a:spcPts val="0"/>
              </a:spcAft>
              <a:buClrTx/>
              <a:buSzTx/>
              <a:buFontTx/>
              <a:buNone/>
              <a:tabLst/>
              <a:defRPr/>
            </a:pPr>
            <a:r>
              <a:rPr lang="en-AU" b="0" dirty="0"/>
              <a:t>People are asked to rate their agreement with each of these statements along a Likert scale from 0 (not at all true for me) to 5 (very true for me)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21</a:t>
            </a:fld>
            <a:endParaRPr lang="en-US"/>
          </a:p>
        </p:txBody>
      </p:sp>
    </p:spTree>
    <p:extLst>
      <p:ext uri="{BB962C8B-B14F-4D97-AF65-F5344CB8AC3E}">
        <p14:creationId xmlns:p14="http://schemas.microsoft.com/office/powerpoint/2010/main" val="2831190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Next, we probably want to know why people are not exercising in the first place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Again, of the studies in this domain tend to be older, with more recent studies focusing on very specific populations like people with rheumatoid arthritis or recovering from strokes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People with rheumatoid arthritis it was found that people had a general fear of the unknown including the safety level of the exercise type, and a fear of their safety while exercise (Baxter et al., 2016)</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In men with HIV, their physical health was said to be a barrier to exercise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22</a:t>
            </a:fld>
            <a:endParaRPr lang="en-US"/>
          </a:p>
        </p:txBody>
      </p:sp>
    </p:spTree>
    <p:extLst>
      <p:ext uri="{BB962C8B-B14F-4D97-AF65-F5344CB8AC3E}">
        <p14:creationId xmlns:p14="http://schemas.microsoft.com/office/powerpoint/2010/main" val="2623205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err="1"/>
              <a:t>Sushames</a:t>
            </a:r>
            <a:r>
              <a:rPr lang="en-US" b="1" dirty="0"/>
              <a:t> et al. (2017) </a:t>
            </a:r>
            <a:r>
              <a:rPr lang="en-US" dirty="0"/>
              <a:t>interviewed 12 rural and 22 regional indigenous Australians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Sorry business </a:t>
            </a:r>
            <a:r>
              <a:rPr lang="en-AU" dirty="0"/>
              <a:t>– term used by indigenous Australians the refers to a time of mourning in the community, following the death of the person. Can take an extended period of time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Having to leave the community; indigenous populations tend to be more mobile as they need to leave their homes to access medical services or for cultural obligations like attending funerals; or even to find employment in larger, more urban areas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Bauman – large review study</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AU" dirty="0"/>
              <a:t>Policy like that in the Netherlands that facilitates cycling as a mode of transport was positively associated with physical activity level</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b="0" i="0" dirty="0">
                <a:solidFill>
                  <a:srgbClr val="505050"/>
                </a:solidFill>
                <a:effectLst/>
                <a:latin typeface="Source Sans Pro" panose="020B0503030403020204" pitchFamily="34" charset="0"/>
              </a:rPr>
              <a:t>“</a:t>
            </a:r>
            <a:r>
              <a:rPr lang="en-GB" b="0" i="0" dirty="0">
                <a:solidFill>
                  <a:srgbClr val="505050"/>
                </a:solidFill>
                <a:effectLst/>
                <a:latin typeface="Source Sans Pro" panose="020B0503030403020204" pitchFamily="34" charset="0"/>
              </a:rPr>
              <a:t>Research into correlates (factors associated with activity) or determinants (those with a causal relationship) has burgeoned in the past two decades, but has mostly focused on individual-level factors in high-income countries. It has shown that age, sex, health status, self-efficacy, and motivation are associated with physical activity. Ecological models take a broad view of health behaviour causation, with the social and physical environment included as contributors to physical inactivity, particularly those outside the health sector, such as urban planning, transportation systems, and parks and trails.”</a:t>
            </a: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23</a:t>
            </a:fld>
            <a:endParaRPr lang="en-US"/>
          </a:p>
        </p:txBody>
      </p:sp>
    </p:spTree>
    <p:extLst>
      <p:ext uri="{BB962C8B-B14F-4D97-AF65-F5344CB8AC3E}">
        <p14:creationId xmlns:p14="http://schemas.microsoft.com/office/powerpoint/2010/main" val="597662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Move it </a:t>
            </a:r>
            <a:r>
              <a:rPr lang="en-AU" dirty="0" err="1"/>
              <a:t>Aus</a:t>
            </a:r>
            <a:r>
              <a:rPr lang="en-AU" dirty="0"/>
              <a:t> was a campaign released in 2018/2019 that involved a number of different advertisements promoting physical activity levels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 No real evidence on the effect of the campaign adverts, but they were combined with funding grants to develop community schemes to promote physical activity and sport and they seem to have shown some efficacy based on surveys and focus groups (chrome-extension://</a:t>
            </a:r>
            <a:r>
              <a:rPr lang="en-AU" dirty="0" err="1"/>
              <a:t>efaidnbmnnnibpcajpcglclefindmkaj</a:t>
            </a:r>
            <a:r>
              <a:rPr lang="en-AU" dirty="0"/>
              <a:t>/https://www.clearinghouseforsport.gov.au/__data/assets/pdf_file/0004/1042339/Move-It-AUS-Participation-grants-evaluation-executive-summary-1.pdf)</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Systematic review of nine prospective studies that followed people before, during and after mass media campaigns aimed to increase physical activity levels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GB" b="0" i="0" dirty="0">
                <a:solidFill>
                  <a:srgbClr val="333333"/>
                </a:solidFill>
                <a:effectLst/>
                <a:latin typeface="Georgia" panose="02040502050405020303" pitchFamily="18" charset="0"/>
              </a:rPr>
              <a:t>studies followed-up 27,601 people over 8 weeks to 3 years</a:t>
            </a:r>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Some of the interventions appeared to increase levels of walking quite substantially, but none led to participants achieving the recommended levels of physical activity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 There was only 1 study of questionable rigour that led to the view that these campaigns reduce sedentary behaviour, and removing this there was no effect.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Media campaigns based on social norms were more likely to lead to reduction in sedentary behaviour compared to those using celebrities or based on risk messaging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There is some evidence from other reviews that mass media campaigns can be more effective when they are linked to specific community programs that work in tandem to promote and facilitate exercise (Heath et al., 2012)</a:t>
            </a:r>
          </a:p>
        </p:txBody>
      </p:sp>
      <p:sp>
        <p:nvSpPr>
          <p:cNvPr id="4" name="Slide Number Placeholder 3"/>
          <p:cNvSpPr>
            <a:spLocks noGrp="1"/>
          </p:cNvSpPr>
          <p:nvPr>
            <p:ph type="sldNum" sz="quarter" idx="5"/>
          </p:nvPr>
        </p:nvSpPr>
        <p:spPr/>
        <p:txBody>
          <a:bodyPr/>
          <a:lstStyle/>
          <a:p>
            <a:fld id="{65BEEBD6-EAA6-BB41-A4EC-95587E2DAD9E}" type="slidenum">
              <a:rPr lang="en-US" smtClean="0"/>
              <a:t>24</a:t>
            </a:fld>
            <a:endParaRPr lang="en-US"/>
          </a:p>
        </p:txBody>
      </p:sp>
    </p:spTree>
    <p:extLst>
      <p:ext uri="{BB962C8B-B14F-4D97-AF65-F5344CB8AC3E}">
        <p14:creationId xmlns:p14="http://schemas.microsoft.com/office/powerpoint/2010/main" val="2733273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This girl can </a:t>
            </a:r>
            <a:r>
              <a:rPr lang="en-AU" dirty="0"/>
              <a:t>was a media campaign run by sport England starting in 2015 which has ran on and off all the way up to 2021</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It was motivated by the gender gap in physical activity across the UK – despite overall increasing levels of physical activity, women were still persistently less active than men.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After studying the barriers women were experiencing to exercise, they noticed a common theme amongst many of them: the fear of judgement.</a:t>
            </a: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It’s unclear exactly how they measured success in their report, but it seems they did a survey and then extrapolated their findings.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Anyway, using this unclear methodology, the estimated 2.8 million women aged 14 to 40 </a:t>
            </a:r>
            <a:r>
              <a:rPr lang="en-GB" dirty="0"/>
              <a:t>were more active (e.g. tried a new type of exercise, or increased the amount of time spent exercising) as a result of seeing the campaign.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 Of those, 1.6 million started or restarted exercise (e.g. got back into exercise after a break) as a result of seeing the campaign.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 And of the 2.8 million,, 250,000 started being physically active or playing sport at least once per week regularly.</a:t>
            </a: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https://sportengland-production-files.s3.eu-west-2.amazonaws.com/s3fs-public/2022-05/TGC%20Campaign%20summary%202021_0.pdf?VersionId=8j5WaQWXjRZy95JkiyT8s_8efCG.8llF</a:t>
            </a:r>
          </a:p>
        </p:txBody>
      </p:sp>
      <p:sp>
        <p:nvSpPr>
          <p:cNvPr id="4" name="Slide Number Placeholder 3"/>
          <p:cNvSpPr>
            <a:spLocks noGrp="1"/>
          </p:cNvSpPr>
          <p:nvPr>
            <p:ph type="sldNum" sz="quarter" idx="5"/>
          </p:nvPr>
        </p:nvSpPr>
        <p:spPr/>
        <p:txBody>
          <a:bodyPr/>
          <a:lstStyle/>
          <a:p>
            <a:fld id="{65BEEBD6-EAA6-BB41-A4EC-95587E2DAD9E}" type="slidenum">
              <a:rPr lang="en-US" smtClean="0"/>
              <a:t>25</a:t>
            </a:fld>
            <a:endParaRPr lang="en-US"/>
          </a:p>
        </p:txBody>
      </p:sp>
    </p:spTree>
    <p:extLst>
      <p:ext uri="{BB962C8B-B14F-4D97-AF65-F5344CB8AC3E}">
        <p14:creationId xmlns:p14="http://schemas.microsoft.com/office/powerpoint/2010/main" val="2898224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An umbrella review of 17 systematic reviews looking at interventions for improving physical activity levels among socio-economically disadvantaged groups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Looked at what components of interventions appear to be effective at different age groups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PRESCHOOL;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Behaviour change techniques: goal setting; environmental restructuring; time management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Skills like actually teaching people how to exercise.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PRIMARY SCHOOL:</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Strong evidence for the effectiveness of school-based interventions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School-based intervention is more likely to be effective when they are embedded into the curriculum, include enhancements to physical education like requiring students to undertake it as part of the schooling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Many countries have policies on physical activity in schools although evidence indicates that not all schools are meeting these recommendations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 recent study of Australian primary schools found 30% did not meet the mandated hours of planned physical activity each week</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26</a:t>
            </a:fld>
            <a:endParaRPr lang="en-US"/>
          </a:p>
        </p:txBody>
      </p:sp>
    </p:spTree>
    <p:extLst>
      <p:ext uri="{BB962C8B-B14F-4D97-AF65-F5344CB8AC3E}">
        <p14:creationId xmlns:p14="http://schemas.microsoft.com/office/powerpoint/2010/main" val="2731205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Group based intervention is ineffective at improving excise levels among</a:t>
            </a:r>
            <a:r>
              <a:rPr lang="en-AU" b="1" dirty="0"/>
              <a:t> adolescents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latin typeface="Tw Cen MT" panose="020B0602020104020603" pitchFamily="34" charset="0"/>
              </a:rPr>
              <a:t>Recommendations to involve adolescents in the development and delivery of interventions and involve family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Group based interventions seem to be effective for </a:t>
            </a:r>
            <a:r>
              <a:rPr lang="en-AU" b="1" dirty="0"/>
              <a:t>adults</a:t>
            </a:r>
            <a:r>
              <a:rPr lang="en-AU" dirty="0"/>
              <a:t>, although the overall evidence was poor and there was very few studies that measured long-term outcomes.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social support provided in group settings is expected to at least partially explain their effectiveness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In general, they note that interventions that target multiple health behaviours tend to be less successful than single behaviour interventions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Individuals may find it hard to change multiple behaviours together</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May be less focused on each individual behaviour</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Although, there being few direct comparisons of individual versus multi-behaviour interventions </a:t>
            </a:r>
            <a:r>
              <a:rPr lang="en-AU" i="1" dirty="0"/>
              <a:t>within</a:t>
            </a:r>
            <a:r>
              <a:rPr lang="en-AU" dirty="0"/>
              <a:t> a single study. Instead, reviews have compared the overall effectiveness of individual studies of each type.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In general, the methodological quality </a:t>
            </a:r>
            <a:r>
              <a:rPr lang="en-AU" dirty="0"/>
              <a:t>of many of the studies, particularly among children and adolescent participants, is thought to be quite poor.</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171450" indent="-171450">
              <a:spcBef>
                <a:spcPts val="100"/>
              </a:spcBef>
              <a:spcAft>
                <a:spcPts val="600"/>
              </a:spcAft>
              <a:buFont typeface="Arial" panose="020B0604020202020204" pitchFamily="34" charset="0"/>
              <a:buChar char="•"/>
            </a:pPr>
            <a:r>
              <a:rPr lang="en-AU" sz="900" dirty="0">
                <a:latin typeface="Tw Cen MT" panose="020B0602020104020603" pitchFamily="34" charset="0"/>
              </a:rPr>
              <a:t>Poor reporting standards – insufficient description of interventions and outcomes</a:t>
            </a:r>
          </a:p>
          <a:p>
            <a:pPr marL="171450" indent="-171450">
              <a:spcBef>
                <a:spcPts val="100"/>
              </a:spcBef>
              <a:spcAft>
                <a:spcPts val="600"/>
              </a:spcAft>
              <a:buFont typeface="Arial" panose="020B0604020202020204" pitchFamily="34" charset="0"/>
              <a:buChar char="•"/>
            </a:pPr>
            <a:r>
              <a:rPr lang="en-AU" sz="900" dirty="0">
                <a:latin typeface="Tw Cen MT" panose="020B0602020104020603" pitchFamily="34" charset="0"/>
              </a:rPr>
              <a:t>Use of non-validated physical activity measures – makes it difficult to compare across studies and know how useful the measure of physical activity is</a:t>
            </a:r>
          </a:p>
          <a:p>
            <a:pPr marL="171450" indent="-171450">
              <a:spcBef>
                <a:spcPts val="100"/>
              </a:spcBef>
              <a:spcAft>
                <a:spcPts val="600"/>
              </a:spcAft>
              <a:buFont typeface="Arial" panose="020B0604020202020204" pitchFamily="34" charset="0"/>
              <a:buChar char="•"/>
            </a:pPr>
            <a:r>
              <a:rPr lang="en-AU" sz="900" dirty="0">
                <a:latin typeface="Tw Cen MT" panose="020B0602020104020603" pitchFamily="34" charset="0"/>
              </a:rPr>
              <a:t>High probability of selection bias</a:t>
            </a:r>
          </a:p>
          <a:p>
            <a:pPr marL="171450" indent="-171450">
              <a:spcBef>
                <a:spcPts val="100"/>
              </a:spcBef>
              <a:spcAft>
                <a:spcPts val="600"/>
              </a:spcAft>
              <a:buFont typeface="Arial" panose="020B0604020202020204" pitchFamily="34" charset="0"/>
              <a:buChar char="•"/>
            </a:pPr>
            <a:r>
              <a:rPr lang="en-AU" sz="900" dirty="0">
                <a:latin typeface="Tw Cen MT" panose="020B0602020104020603" pitchFamily="34" charset="0"/>
              </a:rPr>
              <a:t>Low proportion of eligible participants agreeing to participate</a:t>
            </a:r>
          </a:p>
          <a:p>
            <a:pPr marL="171450" indent="-171450">
              <a:spcBef>
                <a:spcPts val="100"/>
              </a:spcBef>
              <a:spcAft>
                <a:spcPts val="600"/>
              </a:spcAft>
              <a:buFont typeface="Arial" panose="020B0604020202020204" pitchFamily="34" charset="0"/>
              <a:buChar char="•"/>
            </a:pPr>
            <a:r>
              <a:rPr lang="en-AU" sz="900" dirty="0">
                <a:latin typeface="Tw Cen MT" panose="020B0602020104020603" pitchFamily="34" charset="0"/>
              </a:rPr>
              <a:t>High attrition rates</a:t>
            </a:r>
          </a:p>
          <a:p>
            <a:pPr marL="171450" indent="-171450">
              <a:spcBef>
                <a:spcPts val="100"/>
              </a:spcBef>
              <a:spcAft>
                <a:spcPts val="600"/>
              </a:spcAft>
              <a:buFont typeface="Arial" panose="020B0604020202020204" pitchFamily="34" charset="0"/>
              <a:buChar char="•"/>
            </a:pPr>
            <a:r>
              <a:rPr lang="en-AU" sz="900" dirty="0">
                <a:latin typeface="Tw Cen MT" panose="020B0602020104020603" pitchFamily="34" charset="0"/>
              </a:rPr>
              <a:t>Lack of long-term follow-up - most never looked beyond six months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27</a:t>
            </a:fld>
            <a:endParaRPr lang="en-US"/>
          </a:p>
        </p:txBody>
      </p:sp>
    </p:spTree>
    <p:extLst>
      <p:ext uri="{BB962C8B-B14F-4D97-AF65-F5344CB8AC3E}">
        <p14:creationId xmlns:p14="http://schemas.microsoft.com/office/powerpoint/2010/main" val="2366830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Hu et al., 2020: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0" dirty="0"/>
              <a:t>Most studies focus on exercise after people experience depression but there is a smaller number that indicates that exercise actually prevents the onset of depression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Krogh, et al. (2017): the effects seem to be limited when studies or poor quality are removed indicating it may not be quite as effective as we initially thought.</a:t>
            </a:r>
            <a:endParaRPr lang="en-AU" b="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Bouldering psychotherapy</a:t>
            </a:r>
            <a:r>
              <a:rPr lang="en-AU" dirty="0"/>
              <a:t>: combination of bouldering with psychotherapy.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Each session focuses on a specific subject like self-efficacy, anxiety, or trust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Usually the session starts with a mindfulness exercise then free bouldering and then ends again with a mindfulness exercise that sums up the acquired capabilities and how they could be useful for day-to-day life.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err="1">
                <a:latin typeface="Tw Cen MT" panose="020B0602020104020603" pitchFamily="34" charset="0"/>
              </a:rPr>
              <a:t>Luttenberger</a:t>
            </a:r>
            <a:r>
              <a:rPr lang="en-US" sz="900" dirty="0">
                <a:latin typeface="Tw Cen MT" panose="020B0602020104020603" pitchFamily="34" charset="0"/>
              </a:rPr>
              <a:t> et al. (2015)  – initial pilot with a small sample suggest that it has a very large effect on depression symptoms relative to a waitlist control.</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Schwarz et al. (2019) </a:t>
            </a:r>
            <a:r>
              <a:rPr lang="en-AU" dirty="0"/>
              <a:t>– once a week over eight weeks compared to a waitlist control – effect maintained after 12 months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err="1"/>
              <a:t>Karg</a:t>
            </a:r>
            <a:r>
              <a:rPr lang="en-AU" b="1" dirty="0"/>
              <a:t>, N., </a:t>
            </a:r>
            <a:r>
              <a:rPr lang="en-AU" b="1" dirty="0" err="1"/>
              <a:t>Dorscht</a:t>
            </a:r>
            <a:r>
              <a:rPr lang="en-AU" b="1" dirty="0"/>
              <a:t>, L., </a:t>
            </a:r>
            <a:r>
              <a:rPr lang="en-AU" b="1" dirty="0" err="1"/>
              <a:t>Kornhuber</a:t>
            </a:r>
            <a:r>
              <a:rPr lang="en-AU" b="1" dirty="0"/>
              <a:t>, J. &amp; </a:t>
            </a:r>
            <a:r>
              <a:rPr lang="en-AU" b="1" dirty="0" err="1"/>
              <a:t>Luttenberger</a:t>
            </a:r>
            <a:r>
              <a:rPr lang="en-AU" b="1" dirty="0"/>
              <a:t>, K. (2020):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 more recent randomised controlled trial compared a bouldering psychotherapy group with the home-based exercise program</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Found the bouldering group significantly decreased their depression and anxiety, and improve their body image and self-esteem relative to the exercise only group.</a:t>
            </a:r>
          </a:p>
        </p:txBody>
      </p:sp>
      <p:sp>
        <p:nvSpPr>
          <p:cNvPr id="4" name="Slide Number Placeholder 3"/>
          <p:cNvSpPr>
            <a:spLocks noGrp="1"/>
          </p:cNvSpPr>
          <p:nvPr>
            <p:ph type="sldNum" sz="quarter" idx="5"/>
          </p:nvPr>
        </p:nvSpPr>
        <p:spPr/>
        <p:txBody>
          <a:bodyPr/>
          <a:lstStyle/>
          <a:p>
            <a:fld id="{65BEEBD6-EAA6-BB41-A4EC-95587E2DAD9E}" type="slidenum">
              <a:rPr lang="en-US" smtClean="0"/>
              <a:t>28</a:t>
            </a:fld>
            <a:endParaRPr lang="en-US"/>
          </a:p>
        </p:txBody>
      </p:sp>
    </p:spTree>
    <p:extLst>
      <p:ext uri="{BB962C8B-B14F-4D97-AF65-F5344CB8AC3E}">
        <p14:creationId xmlns:p14="http://schemas.microsoft.com/office/powerpoint/2010/main" val="1831174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Exercise</a:t>
            </a:r>
            <a:r>
              <a:rPr lang="en-AU" dirty="0"/>
              <a:t> can potentially improve comorbid psychiatric conditions ( e.g., depression) which are common in those with SUDs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Exercise also has a positive impact on risk factors related to relapse</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has been shown to reduce cravings for alcohol,</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induces positive mood</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Increase the ability to deal with stressful situations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There is some promising studies in this area but most have been small and had only a short-term follow up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Sport</a:t>
            </a:r>
            <a:r>
              <a:rPr lang="en-AU" dirty="0"/>
              <a:t> and addiction: The limited evidence in this area and mostly low quality studies.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Anaheim Lighthouse: they phrase it as putting the excitement in recovery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Replace the euphoric feeling of drug use of the different kind of rush!</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29</a:t>
            </a:fld>
            <a:endParaRPr lang="en-US"/>
          </a:p>
        </p:txBody>
      </p:sp>
    </p:spTree>
    <p:extLst>
      <p:ext uri="{BB962C8B-B14F-4D97-AF65-F5344CB8AC3E}">
        <p14:creationId xmlns:p14="http://schemas.microsoft.com/office/powerpoint/2010/main" val="1784447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Support: </a:t>
            </a:r>
          </a:p>
          <a:p>
            <a:pPr marL="171450" indent="-171450">
              <a:buFontTx/>
              <a:buChar char="-"/>
            </a:pPr>
            <a:r>
              <a:rPr lang="en-US" dirty="0"/>
              <a:t>Most people visit their GP every year</a:t>
            </a:r>
          </a:p>
          <a:p>
            <a:pPr marL="171450" indent="-171450">
              <a:buFontTx/>
              <a:buChar char="-"/>
            </a:pPr>
            <a:r>
              <a:rPr lang="en-US" dirty="0"/>
              <a:t>Prevents rather than responds</a:t>
            </a:r>
          </a:p>
          <a:p>
            <a:pPr marL="171450" indent="-171450">
              <a:buFontTx/>
              <a:buChar char="-"/>
            </a:pPr>
            <a:r>
              <a:rPr lang="en-US" dirty="0"/>
              <a:t>Will assist in improving all areas of mental health</a:t>
            </a:r>
          </a:p>
          <a:p>
            <a:endParaRPr lang="en-US" dirty="0"/>
          </a:p>
          <a:p>
            <a:r>
              <a:rPr lang="en-US" b="1" dirty="0"/>
              <a:t>Arguments against: </a:t>
            </a:r>
          </a:p>
          <a:p>
            <a:pPr marL="171450" indent="-171450">
              <a:buFontTx/>
              <a:buChar char="-"/>
            </a:pPr>
            <a:r>
              <a:rPr lang="en-US" dirty="0"/>
              <a:t>potentially can’t be universally applied</a:t>
            </a:r>
          </a:p>
          <a:p>
            <a:pPr marL="171450" indent="-171450">
              <a:buFontTx/>
              <a:buChar char="-"/>
            </a:pPr>
            <a:r>
              <a:rPr lang="en-US" dirty="0"/>
              <a:t>Some people don’t like it! (Does that matter?)</a:t>
            </a:r>
          </a:p>
          <a:p>
            <a:pPr marL="171450" indent="-171450">
              <a:buFontTx/>
              <a:buChar char="-"/>
            </a:pPr>
            <a:r>
              <a:rPr lang="en-US" dirty="0"/>
              <a:t>time barriers</a:t>
            </a:r>
          </a:p>
          <a:p>
            <a:pPr marL="171450" indent="-171450">
              <a:buFontTx/>
              <a:buChar char="-"/>
            </a:pPr>
            <a:r>
              <a:rPr lang="en-US" dirty="0"/>
              <a:t>physical barriers</a:t>
            </a:r>
          </a:p>
          <a:p>
            <a:pPr marL="171450" indent="-171450">
              <a:buFontTx/>
              <a:buChar char="-"/>
            </a:pPr>
            <a:r>
              <a:rPr lang="en-US" dirty="0"/>
              <a:t>Adherence issues</a:t>
            </a:r>
          </a:p>
          <a:p>
            <a:endParaRPr lang="en-US" dirty="0"/>
          </a:p>
          <a:p>
            <a:r>
              <a:rPr lang="en-US" b="1" dirty="0"/>
              <a:t>More nuanced: </a:t>
            </a:r>
            <a:r>
              <a:rPr lang="en-US" b="0" dirty="0"/>
              <a:t>Yes, but </a:t>
            </a:r>
            <a:r>
              <a:rPr lang="en-US" dirty="0"/>
              <a:t>in combination with policy factors that facilitate access to exercise/ sporting facilities </a:t>
            </a:r>
          </a:p>
          <a:p>
            <a:pPr marL="0" indent="0">
              <a:buFontTx/>
              <a:buNone/>
            </a:pPr>
            <a:endParaRPr lang="en-US" dirty="0"/>
          </a:p>
        </p:txBody>
      </p:sp>
      <p:sp>
        <p:nvSpPr>
          <p:cNvPr id="4" name="Slide Number Placeholder 3"/>
          <p:cNvSpPr>
            <a:spLocks noGrp="1"/>
          </p:cNvSpPr>
          <p:nvPr>
            <p:ph type="sldNum" sz="quarter" idx="5"/>
          </p:nvPr>
        </p:nvSpPr>
        <p:spPr/>
        <p:txBody>
          <a:bodyPr/>
          <a:lstStyle/>
          <a:p>
            <a:fld id="{65BEEBD6-EAA6-BB41-A4EC-95587E2DAD9E}" type="slidenum">
              <a:rPr lang="en-US" smtClean="0"/>
              <a:t>30</a:t>
            </a:fld>
            <a:endParaRPr lang="en-US"/>
          </a:p>
        </p:txBody>
      </p:sp>
    </p:spTree>
    <p:extLst>
      <p:ext uri="{BB962C8B-B14F-4D97-AF65-F5344CB8AC3E}">
        <p14:creationId xmlns:p14="http://schemas.microsoft.com/office/powerpoint/2010/main" val="2050068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4</a:t>
            </a:fld>
            <a:endParaRPr lang="en-US"/>
          </a:p>
        </p:txBody>
      </p:sp>
    </p:spTree>
    <p:extLst>
      <p:ext uri="{BB962C8B-B14F-4D97-AF65-F5344CB8AC3E}">
        <p14:creationId xmlns:p14="http://schemas.microsoft.com/office/powerpoint/2010/main" val="3895591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33</a:t>
            </a:fld>
            <a:endParaRPr lang="en-US"/>
          </a:p>
        </p:txBody>
      </p:sp>
    </p:spTree>
    <p:extLst>
      <p:ext uri="{BB962C8B-B14F-4D97-AF65-F5344CB8AC3E}">
        <p14:creationId xmlns:p14="http://schemas.microsoft.com/office/powerpoint/2010/main" val="3898229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34</a:t>
            </a:fld>
            <a:endParaRPr lang="en-US"/>
          </a:p>
        </p:txBody>
      </p:sp>
    </p:spTree>
    <p:extLst>
      <p:ext uri="{BB962C8B-B14F-4D97-AF65-F5344CB8AC3E}">
        <p14:creationId xmlns:p14="http://schemas.microsoft.com/office/powerpoint/2010/main" val="631792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35</a:t>
            </a:fld>
            <a:endParaRPr lang="en-US"/>
          </a:p>
        </p:txBody>
      </p:sp>
    </p:spTree>
    <p:extLst>
      <p:ext uri="{BB962C8B-B14F-4D97-AF65-F5344CB8AC3E}">
        <p14:creationId xmlns:p14="http://schemas.microsoft.com/office/powerpoint/2010/main" val="1944242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36</a:t>
            </a:fld>
            <a:endParaRPr lang="en-US"/>
          </a:p>
        </p:txBody>
      </p:sp>
    </p:spTree>
    <p:extLst>
      <p:ext uri="{BB962C8B-B14F-4D97-AF65-F5344CB8AC3E}">
        <p14:creationId xmlns:p14="http://schemas.microsoft.com/office/powerpoint/2010/main" val="4273655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37</a:t>
            </a:fld>
            <a:endParaRPr lang="en-US"/>
          </a:p>
        </p:txBody>
      </p:sp>
    </p:spTree>
    <p:extLst>
      <p:ext uri="{BB962C8B-B14F-4D97-AF65-F5344CB8AC3E}">
        <p14:creationId xmlns:p14="http://schemas.microsoft.com/office/powerpoint/2010/main" val="2512168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38</a:t>
            </a:fld>
            <a:endParaRPr lang="en-US"/>
          </a:p>
        </p:txBody>
      </p:sp>
    </p:spTree>
    <p:extLst>
      <p:ext uri="{BB962C8B-B14F-4D97-AF65-F5344CB8AC3E}">
        <p14:creationId xmlns:p14="http://schemas.microsoft.com/office/powerpoint/2010/main" val="417881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5</a:t>
            </a:fld>
            <a:endParaRPr lang="en-US"/>
          </a:p>
        </p:txBody>
      </p:sp>
    </p:spTree>
    <p:extLst>
      <p:ext uri="{BB962C8B-B14F-4D97-AF65-F5344CB8AC3E}">
        <p14:creationId xmlns:p14="http://schemas.microsoft.com/office/powerpoint/2010/main" val="363231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Google Sans"/>
              </a:rPr>
              <a:t>PANEL A</a:t>
            </a:r>
          </a:p>
          <a:p>
            <a:pPr marL="0" marR="0" lvl="0" indent="0" algn="l" defTabSz="6858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Google Sans"/>
              </a:rPr>
              <a:t>Since 1950, the world’s population has increased from 2.9 billion to 7.8 in 2020.</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b="0" i="0" dirty="0">
              <a:solidFill>
                <a:srgbClr val="202124"/>
              </a:solidFill>
              <a:effectLst/>
              <a:latin typeface="Google San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Google Sans"/>
              </a:rPr>
              <a:t>On </a:t>
            </a:r>
            <a:r>
              <a:rPr lang="en-GB" b="0" i="0" dirty="0">
                <a:solidFill>
                  <a:srgbClr val="040C28"/>
                </a:solidFill>
                <a:effectLst/>
                <a:latin typeface="Google Sans"/>
              </a:rPr>
              <a:t>15 November 2022</a:t>
            </a:r>
            <a:r>
              <a:rPr lang="en-GB" b="0" i="0" dirty="0">
                <a:solidFill>
                  <a:srgbClr val="202124"/>
                </a:solidFill>
                <a:effectLst/>
                <a:latin typeface="Google Sans"/>
              </a:rPr>
              <a:t>, the world's population reached 8 billion people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b="0" i="0" dirty="0">
              <a:solidFill>
                <a:srgbClr val="202124"/>
              </a:solidFill>
              <a:effectLst/>
              <a:latin typeface="Google San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Google Sans"/>
              </a:rPr>
              <a:t>Over that same period, </a:t>
            </a:r>
            <a:r>
              <a:rPr lang="en-GB" b="1" i="0" dirty="0">
                <a:solidFill>
                  <a:srgbClr val="202124"/>
                </a:solidFill>
                <a:effectLst/>
                <a:latin typeface="Google Sans"/>
              </a:rPr>
              <a:t>average life expectancy has increased from 47 to 73 years of age </a:t>
            </a:r>
            <a:r>
              <a:rPr lang="en-GB" b="0" i="0" dirty="0">
                <a:solidFill>
                  <a:srgbClr val="202124"/>
                </a:solidFill>
                <a:effectLst/>
                <a:latin typeface="Google Sans"/>
              </a:rPr>
              <a:t>--  a 26 year expansion in seven decades!</a:t>
            </a:r>
          </a:p>
          <a:p>
            <a:pPr marL="0" marR="0" lvl="0" indent="0" algn="l" defTabSz="6858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Google Sans"/>
              </a:rPr>
              <a:t>- Largely attributable to reductions in childhood disease and death</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GB" b="0" i="0" dirty="0">
                <a:solidFill>
                  <a:srgbClr val="202124"/>
                </a:solidFill>
                <a:effectLst/>
                <a:latin typeface="Google Sans"/>
              </a:rPr>
              <a:t>Hailed as one of humanity’s greatest achievements, although is starting to level off</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b="0" i="0" dirty="0">
              <a:solidFill>
                <a:srgbClr val="202124"/>
              </a:solidFill>
              <a:effectLst/>
              <a:latin typeface="Google San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Google Sans"/>
              </a:rPr>
              <a:t>PANEL B</a:t>
            </a:r>
          </a:p>
          <a:p>
            <a:pPr marL="0" marR="0" lvl="0" indent="0" algn="l" defTabSz="6858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Google Sans"/>
              </a:rPr>
              <a:t> This has led to an increasing proportion of the population being older.</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GB" b="0" i="0" dirty="0">
                <a:solidFill>
                  <a:srgbClr val="202124"/>
                </a:solidFill>
                <a:effectLst/>
                <a:latin typeface="Google Sans"/>
              </a:rPr>
              <a:t>In 1950,  less than 10% of all countries populations were above the age 70, </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GB" b="0" i="0" dirty="0">
                <a:solidFill>
                  <a:srgbClr val="202124"/>
                </a:solidFill>
                <a:effectLst/>
                <a:latin typeface="Google Sans"/>
              </a:rPr>
              <a:t>By 2020, in 47 countries people over the age of 70 that made up between 10 and 20%of the total population and in one country, more than 20% of the population is over 70.</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GB" b="0" i="0" dirty="0">
                <a:solidFill>
                  <a:srgbClr val="202124"/>
                </a:solidFill>
                <a:effectLst/>
                <a:latin typeface="Google Sans"/>
              </a:rPr>
              <a:t> This is projected to  substantially increase by 2100.</a:t>
            </a: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6</a:t>
            </a:fld>
            <a:endParaRPr lang="en-US"/>
          </a:p>
        </p:txBody>
      </p:sp>
    </p:spTree>
    <p:extLst>
      <p:ext uri="{BB962C8B-B14F-4D97-AF65-F5344CB8AC3E}">
        <p14:creationId xmlns:p14="http://schemas.microsoft.com/office/powerpoint/2010/main" val="23744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Guardian TextSans Web"/>
              </a:rPr>
              <a:t>The problem with this ageing population is that after a certain age we reach the red-zone: </a:t>
            </a:r>
          </a:p>
          <a:p>
            <a:pPr marL="0" marR="0" lvl="0" indent="0" algn="l" defTabSz="685800" rtl="0" eaLnBrk="1" fontAlgn="auto" latinLnBrk="0" hangingPunct="1">
              <a:lnSpc>
                <a:spcPct val="100000"/>
              </a:lnSpc>
              <a:spcBef>
                <a:spcPts val="0"/>
              </a:spcBef>
              <a:spcAft>
                <a:spcPts val="0"/>
              </a:spcAft>
              <a:buClrTx/>
              <a:buSzTx/>
              <a:buFontTx/>
              <a:buNone/>
              <a:tabLst/>
              <a:defRPr/>
            </a:pPr>
            <a:r>
              <a:rPr lang="en-GB" b="1" i="0" dirty="0">
                <a:solidFill>
                  <a:srgbClr val="333333"/>
                </a:solidFill>
                <a:effectLst/>
                <a:latin typeface="Guardian TextSans Web"/>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The red zone represents a period in life are the risk of frailty and disability begins to increase rapidly</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We are living for longer in this zone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Olshansky has argued that the gains in combating diseases and preventing childhood  </a:t>
            </a:r>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mortality have increased our lifespan to the point where we’re unlikely to make any more substantial gains in the average number of years lived and so we should be less focused on making people live longer.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Instead… (next page)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en-GB" b="1" i="0" dirty="0">
                <a:solidFill>
                  <a:srgbClr val="333333"/>
                </a:solidFill>
                <a:effectLst/>
                <a:latin typeface="Guardian TextSans Web"/>
              </a:rPr>
              <a:t>Figure.  Age Distribution of Life Table Deaths for Women in the United States, per 100 000 People, 1900 and 2016</a:t>
            </a: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7</a:t>
            </a:fld>
            <a:endParaRPr lang="en-US"/>
          </a:p>
        </p:txBody>
      </p:sp>
    </p:spTree>
    <p:extLst>
      <p:ext uri="{BB962C8B-B14F-4D97-AF65-F5344CB8AC3E}">
        <p14:creationId xmlns:p14="http://schemas.microsoft.com/office/powerpoint/2010/main" val="116636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We should be focused on increasing the number of years people spend in their life healthy and free from the disease.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This is what is referred to as health span.</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It’s currently estimated that, on average, the gap between lifespan and health span is 9.2 years, as around 63/64 is when the onset of many major diseases starts to occur, on average.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This red shaded area is where people start to be plagued by heart disease, cancers, strokes, dementias, and diabetes.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So, basically we need to change the goalposts and think less about just extending people’s number of absolute years, and more about extending the number of years they spend living healthily.</a:t>
            </a:r>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https://publichealth.wustl.edu/heatlhspan-is-more-important-than-lifespan-so-why-dont-more-people-know-about-it/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8</a:t>
            </a:fld>
            <a:endParaRPr lang="en-US"/>
          </a:p>
        </p:txBody>
      </p:sp>
    </p:spTree>
    <p:extLst>
      <p:ext uri="{BB962C8B-B14F-4D97-AF65-F5344CB8AC3E}">
        <p14:creationId xmlns:p14="http://schemas.microsoft.com/office/powerpoint/2010/main" val="1165843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This is what brings us to today’s topic. How can we live a healthier life with the limited number of years that we’re currently restricted too.</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As we learnt in our last lecture, whilst we can be genetically more or less at risk of certain diseases, our health is very much a product of our lifestyle and our day-to-day behaviours!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We can behave in ways that place our health at risk: health risk behaviours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a:t>Or in ways that are protective of our health: health protective behaviours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685800" rtl="0" eaLnBrk="1" fontAlgn="auto" latinLnBrk="0" hangingPunct="1">
              <a:lnSpc>
                <a:spcPct val="100000"/>
              </a:lnSpc>
              <a:spcBef>
                <a:spcPts val="0"/>
              </a:spcBef>
              <a:spcAft>
                <a:spcPts val="0"/>
              </a:spcAft>
              <a:buClrTx/>
              <a:buSzTx/>
              <a:buFontTx/>
              <a:buNone/>
              <a:tabLst/>
              <a:defRPr/>
            </a:pPr>
            <a:r>
              <a:rPr lang="en-AU" b="1" dirty="0"/>
              <a:t>Quote: searched the article cited and I couldn’t find this 57% figure anywhere! </a:t>
            </a:r>
          </a:p>
          <a:p>
            <a:pPr marL="0" marR="0" lvl="0" indent="0" algn="l" defTabSz="685800" rtl="0" eaLnBrk="1" fontAlgn="auto" latinLnBrk="0" hangingPunct="1">
              <a:lnSpc>
                <a:spcPct val="100000"/>
              </a:lnSpc>
              <a:spcBef>
                <a:spcPts val="0"/>
              </a:spcBef>
              <a:spcAft>
                <a:spcPts val="0"/>
              </a:spcAft>
              <a:buClrTx/>
              <a:buSzTx/>
              <a:buFontTx/>
              <a:buNone/>
              <a:tabLst/>
              <a:defRPr/>
            </a:pPr>
            <a:r>
              <a:rPr lang="en-AU" b="1" dirty="0"/>
              <a:t>- Use as an example warning to students not to blindly trust the literature</a:t>
            </a:r>
          </a:p>
        </p:txBody>
      </p:sp>
      <p:sp>
        <p:nvSpPr>
          <p:cNvPr id="4" name="Slide Number Placeholder 3"/>
          <p:cNvSpPr>
            <a:spLocks noGrp="1"/>
          </p:cNvSpPr>
          <p:nvPr>
            <p:ph type="sldNum" sz="quarter" idx="5"/>
          </p:nvPr>
        </p:nvSpPr>
        <p:spPr/>
        <p:txBody>
          <a:bodyPr/>
          <a:lstStyle/>
          <a:p>
            <a:fld id="{65BEEBD6-EAA6-BB41-A4EC-95587E2DAD9E}" type="slidenum">
              <a:rPr lang="en-US" smtClean="0"/>
              <a:t>9</a:t>
            </a:fld>
            <a:endParaRPr lang="en-US"/>
          </a:p>
        </p:txBody>
      </p:sp>
    </p:spTree>
    <p:extLst>
      <p:ext uri="{BB962C8B-B14F-4D97-AF65-F5344CB8AC3E}">
        <p14:creationId xmlns:p14="http://schemas.microsoft.com/office/powerpoint/2010/main" val="4005711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The importance of exercise for health has been really pushed over the last twenty years, often under the phrase: EIM</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“Ancient physicians—including those from China in 2600 BC and Hippocrates around 400 BC—believed in the value of physical activity for health. By the twentieth century, however, a diametrically opposite view—that exercise was dangerous—prevailed instead. During the early twentieth century, complete bed rest was prescribed for patients with acute myocardial infarction”</a:t>
            </a:r>
          </a:p>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https://www.ncbi.nlm.nih.gov/pmc/articles/PMC3645500/pdf/nihms385288.pdf</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10</a:t>
            </a:fld>
            <a:endParaRPr lang="en-US"/>
          </a:p>
        </p:txBody>
      </p:sp>
    </p:spTree>
    <p:extLst>
      <p:ext uri="{BB962C8B-B14F-4D97-AF65-F5344CB8AC3E}">
        <p14:creationId xmlns:p14="http://schemas.microsoft.com/office/powerpoint/2010/main" val="146994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7B60-6992-0C9D-DEE7-75706BA1C6BC}"/>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p>
        </p:txBody>
      </p:sp>
      <p:sp>
        <p:nvSpPr>
          <p:cNvPr id="3" name="Subtitle 2">
            <a:extLst>
              <a:ext uri="{FF2B5EF4-FFF2-40B4-BE49-F238E27FC236}">
                <a16:creationId xmlns:a16="http://schemas.microsoft.com/office/drawing/2014/main" id="{9C59B4BA-A921-ADD8-D7EB-E89CAA1F0DC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p>
        </p:txBody>
      </p:sp>
      <p:sp>
        <p:nvSpPr>
          <p:cNvPr id="4" name="Date Placeholder 3">
            <a:extLst>
              <a:ext uri="{FF2B5EF4-FFF2-40B4-BE49-F238E27FC236}">
                <a16:creationId xmlns:a16="http://schemas.microsoft.com/office/drawing/2014/main" id="{B216D2FC-C17C-46F3-331B-AF83C9879D1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2981867-20B5-6DCB-57E6-BF1CB04065D1}"/>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776BD691-CE02-A64E-E55D-A2B9FBE2AE6F}"/>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164110900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8A5D-9EB6-6F2F-3EC8-8797A58D173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FD0CF7B-68F1-942F-C678-D43C94E0FAF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B02E42C-A363-D793-20E6-A00FD9795A2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EF43FD7-A5E9-9DA5-B33E-454DD091EBDF}"/>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885ED6C7-5F39-F728-D726-E5249FD65A26}"/>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71736934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1417E-5EC3-E27F-EF50-5A1C6E50AC26}"/>
              </a:ext>
            </a:extLst>
          </p:cNvPr>
          <p:cNvSpPr>
            <a:spLocks noGrp="1"/>
          </p:cNvSpPr>
          <p:nvPr>
            <p:ph type="title" orient="vert"/>
          </p:nvPr>
        </p:nvSpPr>
        <p:spPr>
          <a:xfrm>
            <a:off x="6543675" y="273844"/>
            <a:ext cx="1971675" cy="4358879"/>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19F3DCB-8C16-C211-A063-5685801E1464}"/>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4ADA9DD-000D-6A66-82EF-E95FAD50185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09C8366-1D08-885D-46E4-8D81C9253B1D}"/>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8E19394F-2DD7-493C-1E64-7233882ED12D}"/>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168352453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Ref idx="1001">
        <a:schemeClr val="bg1"/>
      </p:bgRef>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CAC01DD-C5D2-2743-A861-E23185D50B7B}"/>
              </a:ext>
            </a:extLst>
          </p:cNvPr>
          <p:cNvSpPr>
            <a:spLocks noGrp="1"/>
          </p:cNvSpPr>
          <p:nvPr>
            <p:ph sz="half" idx="13"/>
          </p:nvPr>
        </p:nvSpPr>
        <p:spPr>
          <a:xfrm>
            <a:off x="402571" y="1378864"/>
            <a:ext cx="8211620" cy="3398762"/>
          </a:xfrm>
        </p:spPr>
        <p:txBody>
          <a:bodyPr lIns="90000"/>
          <a:lstStyle>
            <a:lvl1pPr marL="270000" indent="-270000">
              <a:lnSpc>
                <a:spcPct val="100000"/>
              </a:lnSpc>
              <a:defRPr sz="2600">
                <a:solidFill>
                  <a:schemeClr val="tx1"/>
                </a:solidFill>
                <a:latin typeface="+mj-lt"/>
              </a:defRPr>
            </a:lvl1pPr>
            <a:lvl2pPr marL="684000" indent="-288000">
              <a:lnSpc>
                <a:spcPct val="100000"/>
              </a:lnSpc>
              <a:defRPr sz="2300">
                <a:latin typeface="+mj-lt"/>
              </a:defRPr>
            </a:lvl2pPr>
            <a:lvl3pPr marL="1037250" indent="-280800">
              <a:lnSpc>
                <a:spcPct val="100000"/>
              </a:lnSpc>
              <a:defRPr sz="1800">
                <a:latin typeface="+mj-lt"/>
              </a:defRPr>
            </a:lvl3pPr>
            <a:lvl4pPr marL="1332000" indent="-259200">
              <a:lnSpc>
                <a:spcPct val="100000"/>
              </a:lnSpc>
              <a:defRPr sz="1500">
                <a:latin typeface="+mj-lt"/>
              </a:defRPr>
            </a:lvl4pPr>
            <a:lvl5pPr marL="1579050" indent="-252000">
              <a:lnSpc>
                <a:spcPct val="100000"/>
              </a:lnSpc>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1">
            <a:extLst>
              <a:ext uri="{FF2B5EF4-FFF2-40B4-BE49-F238E27FC236}">
                <a16:creationId xmlns:a16="http://schemas.microsoft.com/office/drawing/2014/main" id="{F40367C9-0E35-4043-AD9A-7FEB2A7ED229}"/>
              </a:ext>
            </a:extLst>
          </p:cNvPr>
          <p:cNvSpPr>
            <a:spLocks noGrp="1"/>
          </p:cNvSpPr>
          <p:nvPr>
            <p:ph type="title"/>
          </p:nvPr>
        </p:nvSpPr>
        <p:spPr>
          <a:xfrm>
            <a:off x="402573" y="478057"/>
            <a:ext cx="7362077" cy="789958"/>
          </a:xfrm>
        </p:spPr>
        <p:txBody>
          <a:bodyPr/>
          <a:lstStyle>
            <a:lvl1pPr>
              <a:defRPr b="1">
                <a:solidFill>
                  <a:schemeClr val="bg2"/>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98947221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Title Slide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57560" y="3050961"/>
            <a:ext cx="8028880" cy="630000"/>
          </a:xfrm>
        </p:spPr>
        <p:txBody>
          <a:bodyPr anchor="t">
            <a:normAutofit/>
          </a:bodyPr>
          <a:lstStyle>
            <a:lvl1pPr algn="ctr">
              <a:defRPr sz="3200" b="1">
                <a:solidFill>
                  <a:schemeClr val="bg2"/>
                </a:solidFill>
                <a:latin typeface="+mn-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557560" y="3861254"/>
            <a:ext cx="8028880" cy="331604"/>
          </a:xfrm>
        </p:spPr>
        <p:txBody>
          <a:bodyPr anchor="ctr"/>
          <a:lstStyle>
            <a:lvl1pPr marL="0" indent="0" algn="ctr">
              <a:buNone/>
              <a:defRPr sz="180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EDIT MASTER SUBTITLE STYLE</a:t>
            </a:r>
            <a:endParaRPr lang="en-US" dirty="0"/>
          </a:p>
        </p:txBody>
      </p:sp>
      <p:sp>
        <p:nvSpPr>
          <p:cNvPr id="19" name="Text Placeholder 18">
            <a:extLst>
              <a:ext uri="{FF2B5EF4-FFF2-40B4-BE49-F238E27FC236}">
                <a16:creationId xmlns:a16="http://schemas.microsoft.com/office/drawing/2014/main" id="{F114DE5C-8080-5C46-A6FD-CE21845CBC98}"/>
              </a:ext>
            </a:extLst>
          </p:cNvPr>
          <p:cNvSpPr>
            <a:spLocks noGrp="1"/>
          </p:cNvSpPr>
          <p:nvPr>
            <p:ph type="body" sz="quarter" idx="10" hasCustomPrompt="1"/>
          </p:nvPr>
        </p:nvSpPr>
        <p:spPr>
          <a:xfrm>
            <a:off x="1143000" y="4245187"/>
            <a:ext cx="6858000" cy="223295"/>
          </a:xfrm>
        </p:spPr>
        <p:txBody>
          <a:bodyPr>
            <a:noAutofit/>
          </a:bodyPr>
          <a:lstStyle>
            <a:lvl1pPr marL="0" indent="0" algn="ctr">
              <a:buNone/>
              <a:defRPr sz="1200">
                <a:solidFill>
                  <a:schemeClr val="bg2"/>
                </a:solidFill>
              </a:defRPr>
            </a:lvl1pPr>
            <a:lvl2pPr marL="342900" indent="0" algn="ctr">
              <a:buNone/>
              <a:defRPr sz="1000">
                <a:solidFill>
                  <a:schemeClr val="bg2"/>
                </a:solidFill>
              </a:defRPr>
            </a:lvl2pPr>
            <a:lvl3pPr marL="685800" indent="0" algn="ctr">
              <a:buNone/>
              <a:defRPr sz="1000">
                <a:solidFill>
                  <a:schemeClr val="bg2"/>
                </a:solidFill>
              </a:defRPr>
            </a:lvl3pPr>
            <a:lvl4pPr marL="1028700" indent="0" algn="ctr">
              <a:buNone/>
              <a:defRPr sz="1000">
                <a:solidFill>
                  <a:schemeClr val="bg2"/>
                </a:solidFill>
              </a:defRPr>
            </a:lvl4pPr>
            <a:lvl5pPr marL="1371600" indent="0" algn="ctr">
              <a:buNone/>
              <a:defRPr sz="1000">
                <a:solidFill>
                  <a:schemeClr val="bg2"/>
                </a:solidFill>
              </a:defRPr>
            </a:lvl5pPr>
          </a:lstStyle>
          <a:p>
            <a:pPr lvl="0"/>
            <a:r>
              <a:rPr lang="en-GB" dirty="0"/>
              <a:t>DEPARMENT TITLE GOES HERE</a:t>
            </a:r>
            <a:endParaRPr lang="en-US" dirty="0"/>
          </a:p>
        </p:txBody>
      </p:sp>
      <p:sp>
        <p:nvSpPr>
          <p:cNvPr id="20" name="Text Placeholder 18">
            <a:extLst>
              <a:ext uri="{FF2B5EF4-FFF2-40B4-BE49-F238E27FC236}">
                <a16:creationId xmlns:a16="http://schemas.microsoft.com/office/drawing/2014/main" id="{DC9F3277-BCA4-2048-8982-0ECFBCEE7EB8}"/>
              </a:ext>
            </a:extLst>
          </p:cNvPr>
          <p:cNvSpPr>
            <a:spLocks noGrp="1"/>
          </p:cNvSpPr>
          <p:nvPr>
            <p:ph type="body" sz="quarter" idx="11" hasCustomPrompt="1"/>
          </p:nvPr>
        </p:nvSpPr>
        <p:spPr>
          <a:xfrm>
            <a:off x="1143000" y="4447498"/>
            <a:ext cx="6858000" cy="223295"/>
          </a:xfrm>
        </p:spPr>
        <p:txBody>
          <a:bodyPr>
            <a:noAutofit/>
          </a:bodyPr>
          <a:lstStyle>
            <a:lvl1pPr marL="0" indent="0" algn="ctr">
              <a:buNone/>
              <a:defRPr sz="1200">
                <a:solidFill>
                  <a:schemeClr val="bg2"/>
                </a:solidFill>
              </a:defRPr>
            </a:lvl1pPr>
            <a:lvl2pPr marL="342900" indent="0" algn="ctr">
              <a:buNone/>
              <a:defRPr sz="1000">
                <a:solidFill>
                  <a:schemeClr val="bg2"/>
                </a:solidFill>
              </a:defRPr>
            </a:lvl2pPr>
            <a:lvl3pPr marL="685800" indent="0" algn="ctr">
              <a:buNone/>
              <a:defRPr sz="1000">
                <a:solidFill>
                  <a:schemeClr val="bg2"/>
                </a:solidFill>
              </a:defRPr>
            </a:lvl3pPr>
            <a:lvl4pPr marL="1028700" indent="0" algn="ctr">
              <a:buNone/>
              <a:defRPr sz="1000">
                <a:solidFill>
                  <a:schemeClr val="bg2"/>
                </a:solidFill>
              </a:defRPr>
            </a:lvl4pPr>
            <a:lvl5pPr marL="1371600" indent="0" algn="ctr">
              <a:buNone/>
              <a:defRPr sz="1000">
                <a:solidFill>
                  <a:schemeClr val="bg2"/>
                </a:solidFill>
              </a:defRPr>
            </a:lvl5pPr>
          </a:lstStyle>
          <a:p>
            <a:pPr lvl="0"/>
            <a:r>
              <a:rPr lang="en-GB" dirty="0"/>
              <a:t>PRESENTER NAME</a:t>
            </a:r>
            <a:endParaRPr lang="en-US" dirty="0"/>
          </a:p>
        </p:txBody>
      </p:sp>
      <p:sp>
        <p:nvSpPr>
          <p:cNvPr id="21" name="Text Placeholder 18">
            <a:extLst>
              <a:ext uri="{FF2B5EF4-FFF2-40B4-BE49-F238E27FC236}">
                <a16:creationId xmlns:a16="http://schemas.microsoft.com/office/drawing/2014/main" id="{9FFC349A-F95C-A740-8D49-880377A16AB7}"/>
              </a:ext>
            </a:extLst>
          </p:cNvPr>
          <p:cNvSpPr>
            <a:spLocks noGrp="1"/>
          </p:cNvSpPr>
          <p:nvPr>
            <p:ph type="body" sz="quarter" idx="12" hasCustomPrompt="1"/>
          </p:nvPr>
        </p:nvSpPr>
        <p:spPr>
          <a:xfrm>
            <a:off x="1143000" y="4639488"/>
            <a:ext cx="6858000" cy="223295"/>
          </a:xfrm>
        </p:spPr>
        <p:txBody>
          <a:bodyPr>
            <a:noAutofit/>
          </a:bodyPr>
          <a:lstStyle>
            <a:lvl1pPr marL="0" indent="0" algn="ctr">
              <a:buNone/>
              <a:defRPr sz="1200">
                <a:solidFill>
                  <a:schemeClr val="bg2"/>
                </a:solidFill>
              </a:defRPr>
            </a:lvl1pPr>
            <a:lvl2pPr marL="342900" indent="0" algn="ctr">
              <a:buNone/>
              <a:defRPr sz="1000">
                <a:solidFill>
                  <a:schemeClr val="bg2"/>
                </a:solidFill>
              </a:defRPr>
            </a:lvl2pPr>
            <a:lvl3pPr marL="685800" indent="0" algn="ctr">
              <a:buNone/>
              <a:defRPr sz="1000">
                <a:solidFill>
                  <a:schemeClr val="bg2"/>
                </a:solidFill>
              </a:defRPr>
            </a:lvl3pPr>
            <a:lvl4pPr marL="1028700" indent="0" algn="ctr">
              <a:buNone/>
              <a:defRPr sz="1000">
                <a:solidFill>
                  <a:schemeClr val="bg2"/>
                </a:solidFill>
              </a:defRPr>
            </a:lvl4pPr>
            <a:lvl5pPr marL="1371600" indent="0" algn="ctr">
              <a:buNone/>
              <a:defRPr sz="1000">
                <a:solidFill>
                  <a:schemeClr val="bg2"/>
                </a:solidFill>
              </a:defRPr>
            </a:lvl5pPr>
          </a:lstStyle>
          <a:p>
            <a:pPr lvl="0"/>
            <a:r>
              <a:rPr lang="en-GB" dirty="0"/>
              <a:t>00 MONTH, 0000</a:t>
            </a:r>
            <a:endParaRPr lang="en-US" dirty="0"/>
          </a:p>
        </p:txBody>
      </p:sp>
    </p:spTree>
    <p:extLst>
      <p:ext uri="{BB962C8B-B14F-4D97-AF65-F5344CB8AC3E}">
        <p14:creationId xmlns:p14="http://schemas.microsoft.com/office/powerpoint/2010/main" val="157201164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0D9-5CB7-3714-46DC-FD7BC670BE6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17ACD2E-0CA8-F739-8DA3-3380328BB3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3C94740-A232-6648-D67A-44F707480F2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CE95D8F-20F8-556A-1487-EBD2CAD9DCB4}"/>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24F6BFAE-3F4D-1546-0DB2-2A406ACD9316}"/>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270951184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60BA-4DC6-BCDE-CE0D-5849875BDCFD}"/>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p>
        </p:txBody>
      </p:sp>
      <p:sp>
        <p:nvSpPr>
          <p:cNvPr id="3" name="Text Placeholder 2">
            <a:extLst>
              <a:ext uri="{FF2B5EF4-FFF2-40B4-BE49-F238E27FC236}">
                <a16:creationId xmlns:a16="http://schemas.microsoft.com/office/drawing/2014/main" id="{D680C318-7DD2-0BA7-B3C2-A239DEC5E29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D4A01E7-4616-D3A8-1379-89D244732B5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F0E2F6A-3F06-6D88-60AF-D6FF40B3FC71}"/>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60825C20-3DE7-C7DB-6A81-E647872A10A8}"/>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335597257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66C4-3C74-8C90-6925-03F5EFA0A76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0C531EC-F2AD-DA90-A081-F2B3164B24C9}"/>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97D2FEB-6094-6DA9-D91F-9B6A5FA7B813}"/>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43FDC57-9CAE-4E72-8A17-67CC9E7F9A7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14647CB-CC80-2AE3-9CDF-88FA6004F7F6}"/>
              </a:ext>
            </a:extLst>
          </p:cNvPr>
          <p:cNvSpPr>
            <a:spLocks noGrp="1"/>
          </p:cNvSpPr>
          <p:nvPr>
            <p:ph type="ftr" sz="quarter" idx="11"/>
          </p:nvPr>
        </p:nvSpPr>
        <p:spPr/>
        <p:txBody>
          <a:bodyPr/>
          <a:lstStyle/>
          <a:p>
            <a:r>
              <a:rPr lang="en-US"/>
              <a:t>DEPARTMENT OR SECTION TITLE GOES HERE</a:t>
            </a:r>
          </a:p>
        </p:txBody>
      </p:sp>
      <p:sp>
        <p:nvSpPr>
          <p:cNvPr id="7" name="Slide Number Placeholder 6">
            <a:extLst>
              <a:ext uri="{FF2B5EF4-FFF2-40B4-BE49-F238E27FC236}">
                <a16:creationId xmlns:a16="http://schemas.microsoft.com/office/drawing/2014/main" id="{9DAF3E39-C3CD-ADAF-95F3-4B71F52E93A6}"/>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95033629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0CC7-0CE0-8142-0A14-351AFF773FA0}"/>
              </a:ext>
            </a:extLst>
          </p:cNvPr>
          <p:cNvSpPr>
            <a:spLocks noGrp="1"/>
          </p:cNvSpPr>
          <p:nvPr>
            <p:ph type="title"/>
          </p:nvPr>
        </p:nvSpPr>
        <p:spPr>
          <a:xfrm>
            <a:off x="629841" y="273844"/>
            <a:ext cx="7886700" cy="994172"/>
          </a:xfrm>
        </p:spPr>
        <p:txBody>
          <a:bodyPr/>
          <a:lstStyle/>
          <a:p>
            <a:r>
              <a:rPr lang="en-GB"/>
              <a:t>Click to edit Master title style</a:t>
            </a:r>
          </a:p>
        </p:txBody>
      </p:sp>
      <p:sp>
        <p:nvSpPr>
          <p:cNvPr id="3" name="Text Placeholder 2">
            <a:extLst>
              <a:ext uri="{FF2B5EF4-FFF2-40B4-BE49-F238E27FC236}">
                <a16:creationId xmlns:a16="http://schemas.microsoft.com/office/drawing/2014/main" id="{3F104914-936B-F090-C847-43A5CEC435A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CD58D0E1-6524-3C53-D593-15E6AFF2461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DC7AEB1-1A1C-D4A7-C2C3-1C25E28381C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294A756F-560B-10B2-B68A-A51D341C1739}"/>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479F214-A2F3-9C6D-3297-D154BFC27BF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1AC37E4-7FEF-ABCF-2445-6A8326ECBE41}"/>
              </a:ext>
            </a:extLst>
          </p:cNvPr>
          <p:cNvSpPr>
            <a:spLocks noGrp="1"/>
          </p:cNvSpPr>
          <p:nvPr>
            <p:ph type="ftr" sz="quarter" idx="11"/>
          </p:nvPr>
        </p:nvSpPr>
        <p:spPr/>
        <p:txBody>
          <a:bodyPr/>
          <a:lstStyle/>
          <a:p>
            <a:r>
              <a:rPr lang="en-US"/>
              <a:t>DEPARTMENT OR SECTION TITLE GOES HERE</a:t>
            </a:r>
          </a:p>
        </p:txBody>
      </p:sp>
      <p:sp>
        <p:nvSpPr>
          <p:cNvPr id="9" name="Slide Number Placeholder 8">
            <a:extLst>
              <a:ext uri="{FF2B5EF4-FFF2-40B4-BE49-F238E27FC236}">
                <a16:creationId xmlns:a16="http://schemas.microsoft.com/office/drawing/2014/main" id="{4C069CA1-8E3A-F076-C306-975749BA8EEC}"/>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410871769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ACBA-D4DF-C573-27BE-853A256FAFE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D0A387E-A141-1479-52C8-87AB70D7AD35}"/>
              </a:ext>
            </a:extLst>
          </p:cNvPr>
          <p:cNvSpPr>
            <a:spLocks noGrp="1"/>
          </p:cNvSpPr>
          <p:nvPr>
            <p:ph type="dt" sz="half" idx="10"/>
          </p:nvPr>
        </p:nvSpPr>
        <p:spPr/>
        <p:txBody>
          <a:bodyPr/>
          <a:lstStyle/>
          <a:p>
            <a:fld id="{A80FD31F-D035-44EB-82A0-C64E5A984B77}" type="datetimeFigureOut">
              <a:rPr lang="en-GB" smtClean="0"/>
              <a:t>25/04/2023</a:t>
            </a:fld>
            <a:endParaRPr lang="en-GB"/>
          </a:p>
        </p:txBody>
      </p:sp>
      <p:sp>
        <p:nvSpPr>
          <p:cNvPr id="4" name="Footer Placeholder 3">
            <a:extLst>
              <a:ext uri="{FF2B5EF4-FFF2-40B4-BE49-F238E27FC236}">
                <a16:creationId xmlns:a16="http://schemas.microsoft.com/office/drawing/2014/main" id="{9C8D14EB-D6F2-34E9-52C4-999A7A50ED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54A910-A730-A5C0-7C9C-7EB1D6C2D105}"/>
              </a:ext>
            </a:extLst>
          </p:cNvPr>
          <p:cNvSpPr>
            <a:spLocks noGrp="1"/>
          </p:cNvSpPr>
          <p:nvPr>
            <p:ph type="sldNum" sz="quarter" idx="12"/>
          </p:nvPr>
        </p:nvSpPr>
        <p:spPr/>
        <p:txBody>
          <a:bodyPr/>
          <a:lstStyle/>
          <a:p>
            <a:fld id="{6AA10EC0-CC52-A246-A2C3-81389B6F8C64}" type="slidenum">
              <a:rPr lang="en-US" smtClean="0"/>
              <a:pPr/>
              <a:t>‹#›</a:t>
            </a:fld>
            <a:endParaRPr lang="en-US" dirty="0"/>
          </a:p>
        </p:txBody>
      </p:sp>
    </p:spTree>
    <p:extLst>
      <p:ext uri="{BB962C8B-B14F-4D97-AF65-F5344CB8AC3E}">
        <p14:creationId xmlns:p14="http://schemas.microsoft.com/office/powerpoint/2010/main" val="14201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D2421-B67D-EF4B-64CE-3747F1877A16}"/>
              </a:ext>
            </a:extLst>
          </p:cNvPr>
          <p:cNvSpPr>
            <a:spLocks noGrp="1"/>
          </p:cNvSpPr>
          <p:nvPr>
            <p:ph type="dt" sz="half" idx="10"/>
          </p:nvPr>
        </p:nvSpPr>
        <p:spPr/>
        <p:txBody>
          <a:bodyPr/>
          <a:lstStyle/>
          <a:p>
            <a:fld id="{A80FD31F-D035-44EB-82A0-C64E5A984B77}" type="datetimeFigureOut">
              <a:rPr lang="en-GB" smtClean="0"/>
              <a:t>25/04/2023</a:t>
            </a:fld>
            <a:endParaRPr lang="en-GB"/>
          </a:p>
        </p:txBody>
      </p:sp>
      <p:sp>
        <p:nvSpPr>
          <p:cNvPr id="3" name="Footer Placeholder 2">
            <a:extLst>
              <a:ext uri="{FF2B5EF4-FFF2-40B4-BE49-F238E27FC236}">
                <a16:creationId xmlns:a16="http://schemas.microsoft.com/office/drawing/2014/main" id="{D7643F5D-E67F-9EAB-A3B2-4FF217F59BA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C081D8-D0AA-8864-2B86-29241062D10C}"/>
              </a:ext>
            </a:extLst>
          </p:cNvPr>
          <p:cNvSpPr>
            <a:spLocks noGrp="1"/>
          </p:cNvSpPr>
          <p:nvPr>
            <p:ph type="sldNum" sz="quarter" idx="12"/>
          </p:nvPr>
        </p:nvSpPr>
        <p:spPr/>
        <p:txBody>
          <a:bodyPr/>
          <a:lstStyle/>
          <a:p>
            <a:fld id="{6AA10EC0-CC52-A246-A2C3-81389B6F8C64}" type="slidenum">
              <a:rPr lang="en-US" smtClean="0"/>
              <a:pPr/>
              <a:t>‹#›</a:t>
            </a:fld>
            <a:endParaRPr lang="en-US" dirty="0"/>
          </a:p>
        </p:txBody>
      </p:sp>
    </p:spTree>
    <p:extLst>
      <p:ext uri="{BB962C8B-B14F-4D97-AF65-F5344CB8AC3E}">
        <p14:creationId xmlns:p14="http://schemas.microsoft.com/office/powerpoint/2010/main" val="35060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65C1-6B4F-AFA5-3748-83B45060481A}"/>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p>
        </p:txBody>
      </p:sp>
      <p:sp>
        <p:nvSpPr>
          <p:cNvPr id="3" name="Content Placeholder 2">
            <a:extLst>
              <a:ext uri="{FF2B5EF4-FFF2-40B4-BE49-F238E27FC236}">
                <a16:creationId xmlns:a16="http://schemas.microsoft.com/office/drawing/2014/main" id="{DB58161C-9AA0-DE51-EAFF-CCDCD03F347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B7FC52A-BD13-BB97-9F63-E4106CEDEF6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F883F9C3-1709-8E1A-BD3B-72559FEF680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0B385F7-5325-51E6-C309-7299C5747D60}"/>
              </a:ext>
            </a:extLst>
          </p:cNvPr>
          <p:cNvSpPr>
            <a:spLocks noGrp="1"/>
          </p:cNvSpPr>
          <p:nvPr>
            <p:ph type="ftr" sz="quarter" idx="11"/>
          </p:nvPr>
        </p:nvSpPr>
        <p:spPr/>
        <p:txBody>
          <a:bodyPr/>
          <a:lstStyle/>
          <a:p>
            <a:r>
              <a:rPr lang="en-US"/>
              <a:t>DEPARTMENT OR SECTION TITLE GOES HERE</a:t>
            </a:r>
          </a:p>
        </p:txBody>
      </p:sp>
      <p:sp>
        <p:nvSpPr>
          <p:cNvPr id="7" name="Slide Number Placeholder 6">
            <a:extLst>
              <a:ext uri="{FF2B5EF4-FFF2-40B4-BE49-F238E27FC236}">
                <a16:creationId xmlns:a16="http://schemas.microsoft.com/office/drawing/2014/main" id="{50FA561E-426B-B9F3-B389-7E047A7FF2A9}"/>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286723800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A55F-010A-79CA-9561-32477C2BCBDA}"/>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p>
        </p:txBody>
      </p:sp>
      <p:sp>
        <p:nvSpPr>
          <p:cNvPr id="3" name="Picture Placeholder 2">
            <a:extLst>
              <a:ext uri="{FF2B5EF4-FFF2-40B4-BE49-F238E27FC236}">
                <a16:creationId xmlns:a16="http://schemas.microsoft.com/office/drawing/2014/main" id="{0EA6FD5B-A364-CCC1-6D04-486BDC8B1B2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019A011B-66BC-E77E-2E25-435F3872919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424C407-AA7B-68C5-5D85-1071DDBE63B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FB25BB1-4971-F26F-8530-90DD7A2A6CF6}"/>
              </a:ext>
            </a:extLst>
          </p:cNvPr>
          <p:cNvSpPr>
            <a:spLocks noGrp="1"/>
          </p:cNvSpPr>
          <p:nvPr>
            <p:ph type="ftr" sz="quarter" idx="11"/>
          </p:nvPr>
        </p:nvSpPr>
        <p:spPr/>
        <p:txBody>
          <a:bodyPr/>
          <a:lstStyle/>
          <a:p>
            <a:r>
              <a:rPr lang="en-US"/>
              <a:t>DEPARTMENT OR SECTION TITLE GOES HERE</a:t>
            </a:r>
          </a:p>
        </p:txBody>
      </p:sp>
      <p:sp>
        <p:nvSpPr>
          <p:cNvPr id="7" name="Slide Number Placeholder 6">
            <a:extLst>
              <a:ext uri="{FF2B5EF4-FFF2-40B4-BE49-F238E27FC236}">
                <a16:creationId xmlns:a16="http://schemas.microsoft.com/office/drawing/2014/main" id="{3FD383E6-971E-4437-E013-42B1A383447D}"/>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201963473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AF46F-BDE5-A8F9-C1F9-35B23894B68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6018340-A54A-E3C8-7DAE-DBEEC6F1C33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52623D-B06A-40C7-3817-9AD2C82E068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5BE1F61-934E-B9C5-9E1A-29011F4AA76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DEPARTMENT OR SECTION TITLE GOES HERE</a:t>
            </a:r>
          </a:p>
        </p:txBody>
      </p:sp>
      <p:sp>
        <p:nvSpPr>
          <p:cNvPr id="6" name="Slide Number Placeholder 5">
            <a:extLst>
              <a:ext uri="{FF2B5EF4-FFF2-40B4-BE49-F238E27FC236}">
                <a16:creationId xmlns:a16="http://schemas.microsoft.com/office/drawing/2014/main" id="{3CBA9BB3-7A0D-7FF7-FFF7-CDCCAEB4665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AA10EC0-CC52-A246-A2C3-81389B6F8C64}" type="slidenum">
              <a:rPr lang="en-US" smtClean="0"/>
              <a:t>‹#›</a:t>
            </a:fld>
            <a:endParaRPr lang="en-US"/>
          </a:p>
        </p:txBody>
      </p:sp>
    </p:spTree>
    <p:extLst>
      <p:ext uri="{BB962C8B-B14F-4D97-AF65-F5344CB8AC3E}">
        <p14:creationId xmlns:p14="http://schemas.microsoft.com/office/powerpoint/2010/main" val="22121692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en.wikipedia.org/wiki/Hippocrat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v.uk/government/publications/physical-activity-applying-all-our-health/physical-activity-applying-all-our-health#:~:text=The%20UK%20Chief%20Medical%20Officers,strengthening%20activities%20on%20two%20days" TargetMode="External"/><Relationship Id="rId5" Type="http://schemas.openxmlformats.org/officeDocument/2006/relationships/hyperlink" Target="https://www.health.gov.au/health-topics/physical-activity-and-exercise/physical-activity-and-exercise-guidelines-for-all-australians/for-adults-18-to-64-years"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www.ethnicity-facts-figures.service.gov.uk/health/diet-and-exercise/physical-activity/latest"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hyperlink" Target="https://fingertips.phe.org.uk/profile/physical-activity/data#page/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nsplash.com/photos/FPt10LXK0cg"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commons.wikimedia.org/wiki/File:Europe_political_chart_complete_blank.svg"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s://www.menti.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openxmlformats.org/officeDocument/2006/relationships/hyperlink" Target="https://images.unsplash.com/photo-1584735935682-2f2b69dff9d2?ixlib=rb-1.2.1&amp;ixid=MnwxMjA3fDB8MHxwaG90by1wYWdlfHx8fGVufDB8fHx8&amp;auto=format&amp;fit=crop&amp;w=1471&amp;q=80"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ideo" Target="https://www.youtube.com/embed/9HVACy4l0ZU?start=45&amp;feature=oembed" TargetMode="External"/><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ideo" Target="https://www.youtube.com/embed/jsP0W7-tEOc?feature=oembed" TargetMode="External"/><Relationship Id="rId5" Type="http://schemas.openxmlformats.org/officeDocument/2006/relationships/hyperlink" Target="https://sportengland-production-files.s3.eu-west-2.amazonaws.com/s3fs-public/2022-05/TGC%20Campaign%20summary%202021_0.pdf?VersionId=8j5WaQWXjRZy95JkiyT8s_8efCG.8llF" TargetMode="Externa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hyperlink" Target="https://images.unsplash.com/photo-1549057736-889b732754a2?ixlib=rb-1.2.1&amp;ixid=MnwxMjA3fDB8MHxwaG90by1wYWdlfHx8fGVufDB8fHx8&amp;auto=format&amp;fit=crop&amp;w=1344&amp;q=80"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images.unsplash.com/photo-1607962837359-5e7e89f86776?ixlib=rb-1.2.1&amp;ixid=MnwxMjA3fDB8MHxwaG90by1wYWdlfHx8fGVufDB8fHx8&amp;auto=format&amp;fit=crop&amp;w=1470&amp;q=80"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3" Type="http://schemas.openxmlformats.org/officeDocument/2006/relationships/hyperlink" Target="https://anaheimlighthouse.com/blog/sobriety-and-extreme-sports-putting-excitement-in-recovery/"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menti.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hyperlink" Target="https://www.menti.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hyperlink" Target="http://www.unsplash.com/"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hyperlink" Target="https://doi.org/10.1016/j.psyneuen.2021.105336" TargetMode="External"/><Relationship Id="rId3" Type="http://schemas.openxmlformats.org/officeDocument/2006/relationships/hyperlink" Target="https://doi.org/10.1186/0778-7367-71-20" TargetMode="External"/><Relationship Id="rId7" Type="http://schemas.openxmlformats.org/officeDocument/2006/relationships/hyperlink" Target="https://doi.org/10.1016/j.jsat.2014.02.004"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doi.org/10.1191/1478088706qp063oa" TargetMode="External"/><Relationship Id="rId5" Type="http://schemas.openxmlformats.org/officeDocument/2006/relationships/hyperlink" Target="https://doi.org/10.1016/s0140-6736(12)60735-1" TargetMode="External"/><Relationship Id="rId4" Type="http://schemas.openxmlformats.org/officeDocument/2006/relationships/hyperlink" Target="https://doi.org/10.3233/bpl-160040"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doi.org/10.1080/02640414.2012.746723" TargetMode="External"/><Relationship Id="rId3" Type="http://schemas.openxmlformats.org/officeDocument/2006/relationships/hyperlink" Target="https://doi.org/10.1016/s2215-0366(18)30227-x" TargetMode="External"/><Relationship Id="rId7" Type="http://schemas.openxmlformats.org/officeDocument/2006/relationships/hyperlink" Target="https://doi.org/10.1016/s0140-6736(16)30383-x"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hyperlink" Target="https://doi.org/10.1186/s12966-018-0676-2" TargetMode="External"/><Relationship Id="rId5" Type="http://schemas.openxmlformats.org/officeDocument/2006/relationships/hyperlink" Target="https://eprints.whiterose.ac.uk/184618/1/PolicyLeeds-Brief9_UK-screen-use-in-2022.pdf" TargetMode="External"/><Relationship Id="rId4" Type="http://schemas.openxmlformats.org/officeDocument/2006/relationships/hyperlink" Target="https://doi.org/10.1126/science.1259809" TargetMode="External"/><Relationship Id="rId9" Type="http://schemas.openxmlformats.org/officeDocument/2006/relationships/hyperlink" Target="https://doi.org/10.1038/s41536-021-00169-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016/s0140-6736(12)60816-2" TargetMode="External"/><Relationship Id="rId7" Type="http://schemas.openxmlformats.org/officeDocument/2006/relationships/hyperlink" Target="https://doi.org/10.1136/bmjopen-2018-026294"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hyperlink" Target="https://doi.org/10.1186/s12889-020-09323-y" TargetMode="External"/><Relationship Id="rId5" Type="http://schemas.openxmlformats.org/officeDocument/2006/relationships/hyperlink" Target="https://doi.org/10.3803/enm.2018.33.4.435" TargetMode="External"/><Relationship Id="rId4" Type="http://schemas.openxmlformats.org/officeDocument/2006/relationships/hyperlink" Target="https://doi.org/10.1556/2006.5.2016.039"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doi.org/10.1016/s0140-6736(12)61031-9" TargetMode="External"/><Relationship Id="rId3" Type="http://schemas.openxmlformats.org/officeDocument/2006/relationships/hyperlink" Target="https://doi.org/10.1186/s12888-020-02518-y" TargetMode="External"/><Relationship Id="rId7" Type="http://schemas.openxmlformats.org/officeDocument/2006/relationships/hyperlink" Target="https://doi.org/10.1016/j.bodyim.2009.12.002"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doi.org/10.1080/10715762.2020.1726343" TargetMode="External"/><Relationship Id="rId5" Type="http://schemas.openxmlformats.org/officeDocument/2006/relationships/hyperlink" Target="https://doi.org/10.1136/bmjopen-2016-014820" TargetMode="External"/><Relationship Id="rId4" Type="http://schemas.openxmlformats.org/officeDocument/2006/relationships/hyperlink" Target="https://doi.org/10.1136/bjsports-2020-103640" TargetMode="External"/><Relationship Id="rId9" Type="http://schemas.openxmlformats.org/officeDocument/2006/relationships/hyperlink" Target="https://doi.org/10.1186/s12888-015-0585-8"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i.org/10.1186/s12889-022-12590-6"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doi.org/10.1016/j.heliyon.2019.e02929" TargetMode="External"/><Relationship Id="rId5" Type="http://schemas.openxmlformats.org/officeDocument/2006/relationships/hyperlink" Target="https://doi.org/10.3390/biom11081077" TargetMode="External"/><Relationship Id="rId4" Type="http://schemas.openxmlformats.org/officeDocument/2006/relationships/hyperlink" Target="https://doi.org/10.1093/eurpub/ckab067"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1186/s12939-017-0664-1"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hyperlink" Target="https://doi.org/10.1111/j.1746-1561.2003.tb04181.x" TargetMode="External"/><Relationship Id="rId4" Type="http://schemas.openxmlformats.org/officeDocument/2006/relationships/hyperlink" Target="https://doi.org/10.1503/cmaj.051351"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E49D-DA51-EE4B-9BCB-B0ABEA67D6EF}"/>
              </a:ext>
            </a:extLst>
          </p:cNvPr>
          <p:cNvSpPr>
            <a:spLocks noGrp="1"/>
          </p:cNvSpPr>
          <p:nvPr>
            <p:ph type="ctrTitle"/>
          </p:nvPr>
        </p:nvSpPr>
        <p:spPr>
          <a:xfrm>
            <a:off x="557560" y="1703873"/>
            <a:ext cx="8028880" cy="630000"/>
          </a:xfrm>
        </p:spPr>
        <p:txBody>
          <a:bodyPr>
            <a:noAutofit/>
          </a:bodyPr>
          <a:lstStyle/>
          <a:p>
            <a:r>
              <a:rPr lang="en-US" sz="3600" dirty="0">
                <a:solidFill>
                  <a:srgbClr val="002060"/>
                </a:solidFill>
                <a:latin typeface="Tw Cen MT" panose="020B0602020104020603" pitchFamily="34" charset="0"/>
              </a:rPr>
              <a:t>PSYC003: </a:t>
            </a:r>
            <a:r>
              <a:rPr lang="en-GB" sz="3600" dirty="0">
                <a:solidFill>
                  <a:srgbClr val="002060"/>
                </a:solidFill>
                <a:latin typeface="Tw Cen MT" panose="020B0602020104020603" pitchFamily="34" charset="0"/>
              </a:rPr>
              <a:t>Psychological Influences on Health &amp; Behaviour</a:t>
            </a:r>
            <a:endParaRPr lang="en-US" sz="3600" dirty="0">
              <a:solidFill>
                <a:srgbClr val="002060"/>
              </a:solidFill>
              <a:latin typeface="Tw Cen MT" panose="020B0602020104020603" pitchFamily="34" charset="0"/>
            </a:endParaRPr>
          </a:p>
        </p:txBody>
      </p:sp>
      <p:sp>
        <p:nvSpPr>
          <p:cNvPr id="3" name="Subtitle 2">
            <a:extLst>
              <a:ext uri="{FF2B5EF4-FFF2-40B4-BE49-F238E27FC236}">
                <a16:creationId xmlns:a16="http://schemas.microsoft.com/office/drawing/2014/main" id="{C5FC5953-5326-2A4B-B611-1BF67D7B2D27}"/>
              </a:ext>
            </a:extLst>
          </p:cNvPr>
          <p:cNvSpPr>
            <a:spLocks noGrp="1"/>
          </p:cNvSpPr>
          <p:nvPr>
            <p:ph type="subTitle" idx="1"/>
          </p:nvPr>
        </p:nvSpPr>
        <p:spPr>
          <a:xfrm>
            <a:off x="557560" y="2990070"/>
            <a:ext cx="8028880" cy="331604"/>
          </a:xfrm>
        </p:spPr>
        <p:txBody>
          <a:bodyPr>
            <a:noAutofit/>
          </a:bodyPr>
          <a:lstStyle/>
          <a:p>
            <a:r>
              <a:rPr lang="en-US" sz="2400" dirty="0">
                <a:solidFill>
                  <a:srgbClr val="002060"/>
                </a:solidFill>
                <a:latin typeface="Tw Cen MT" panose="020B0602020104020603" pitchFamily="34" charset="0"/>
              </a:rPr>
              <a:t>Exercise &amp; Physical Activity</a:t>
            </a:r>
          </a:p>
        </p:txBody>
      </p:sp>
      <p:sp>
        <p:nvSpPr>
          <p:cNvPr id="4" name="Text Placeholder 3">
            <a:extLst>
              <a:ext uri="{FF2B5EF4-FFF2-40B4-BE49-F238E27FC236}">
                <a16:creationId xmlns:a16="http://schemas.microsoft.com/office/drawing/2014/main" id="{41234D5A-8634-C144-9744-4C3A3E1BDA39}"/>
              </a:ext>
            </a:extLst>
          </p:cNvPr>
          <p:cNvSpPr>
            <a:spLocks noGrp="1"/>
          </p:cNvSpPr>
          <p:nvPr>
            <p:ph type="body" sz="quarter" idx="10"/>
          </p:nvPr>
        </p:nvSpPr>
        <p:spPr>
          <a:xfrm>
            <a:off x="1143000" y="3393881"/>
            <a:ext cx="6858000" cy="223295"/>
          </a:xfrm>
        </p:spPr>
        <p:txBody>
          <a:bodyPr/>
          <a:lstStyle/>
          <a:p>
            <a:r>
              <a:rPr lang="en-US" sz="1600" dirty="0">
                <a:solidFill>
                  <a:srgbClr val="002060"/>
                </a:solidFill>
                <a:latin typeface="Tw Cen MT" panose="020B0602020104020603" pitchFamily="34" charset="0"/>
              </a:rPr>
              <a:t>School of Psychology, University of Plymouth</a:t>
            </a:r>
          </a:p>
        </p:txBody>
      </p:sp>
      <p:sp>
        <p:nvSpPr>
          <p:cNvPr id="5" name="Text Placeholder 4">
            <a:extLst>
              <a:ext uri="{FF2B5EF4-FFF2-40B4-BE49-F238E27FC236}">
                <a16:creationId xmlns:a16="http://schemas.microsoft.com/office/drawing/2014/main" id="{9304BDF2-FF15-FD48-A4AD-C01566B3245B}"/>
              </a:ext>
            </a:extLst>
          </p:cNvPr>
          <p:cNvSpPr>
            <a:spLocks noGrp="1"/>
          </p:cNvSpPr>
          <p:nvPr>
            <p:ph type="body" sz="quarter" idx="11"/>
          </p:nvPr>
        </p:nvSpPr>
        <p:spPr>
          <a:xfrm>
            <a:off x="1143000" y="3761591"/>
            <a:ext cx="6858000" cy="223295"/>
          </a:xfrm>
        </p:spPr>
        <p:txBody>
          <a:bodyPr/>
          <a:lstStyle/>
          <a:p>
            <a:r>
              <a:rPr lang="en-US" sz="1600" dirty="0">
                <a:solidFill>
                  <a:srgbClr val="002060"/>
                </a:solidFill>
                <a:latin typeface="Tw Cen MT" panose="020B0602020104020603" pitchFamily="34" charset="0"/>
              </a:rPr>
              <a:t>Dr Rob Heirene</a:t>
            </a:r>
          </a:p>
        </p:txBody>
      </p:sp>
      <p:sp>
        <p:nvSpPr>
          <p:cNvPr id="6" name="Text Placeholder 5">
            <a:extLst>
              <a:ext uri="{FF2B5EF4-FFF2-40B4-BE49-F238E27FC236}">
                <a16:creationId xmlns:a16="http://schemas.microsoft.com/office/drawing/2014/main" id="{6EF204B7-0869-E444-B7B3-D10ECF63428F}"/>
              </a:ext>
            </a:extLst>
          </p:cNvPr>
          <p:cNvSpPr>
            <a:spLocks noGrp="1"/>
          </p:cNvSpPr>
          <p:nvPr>
            <p:ph type="body" sz="quarter" idx="12"/>
          </p:nvPr>
        </p:nvSpPr>
        <p:spPr>
          <a:xfrm>
            <a:off x="1143000" y="4122393"/>
            <a:ext cx="6858000" cy="223295"/>
          </a:xfrm>
        </p:spPr>
        <p:txBody>
          <a:bodyPr/>
          <a:lstStyle/>
          <a:p>
            <a:r>
              <a:rPr lang="en-US" sz="1600" dirty="0">
                <a:solidFill>
                  <a:srgbClr val="002060"/>
                </a:solidFill>
                <a:latin typeface="Tw Cen MT" panose="020B0602020104020603" pitchFamily="34" charset="0"/>
              </a:rPr>
              <a:t>April 2023</a:t>
            </a:r>
          </a:p>
        </p:txBody>
      </p:sp>
    </p:spTree>
    <p:extLst>
      <p:ext uri="{BB962C8B-B14F-4D97-AF65-F5344CB8AC3E}">
        <p14:creationId xmlns:p14="http://schemas.microsoft.com/office/powerpoint/2010/main" val="22681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10</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p:txBody>
      </p:sp>
      <p:sp>
        <p:nvSpPr>
          <p:cNvPr id="13" name="Content Placeholder 1">
            <a:extLst>
              <a:ext uri="{FF2B5EF4-FFF2-40B4-BE49-F238E27FC236}">
                <a16:creationId xmlns:a16="http://schemas.microsoft.com/office/drawing/2014/main" id="{08C0562A-5188-4BAF-8F6D-4CA7892D1226}"/>
              </a:ext>
            </a:extLst>
          </p:cNvPr>
          <p:cNvSpPr txBox="1">
            <a:spLocks/>
          </p:cNvSpPr>
          <p:nvPr/>
        </p:nvSpPr>
        <p:spPr>
          <a:xfrm>
            <a:off x="3536577" y="933931"/>
            <a:ext cx="5369846"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r>
              <a:rPr lang="en-GB" sz="2000" b="1" dirty="0">
                <a:latin typeface="Tw Cen MT" panose="020B0602020104020603" pitchFamily="34" charset="0"/>
              </a:rPr>
              <a:t>Tipton (2014)</a:t>
            </a:r>
          </a:p>
          <a:p>
            <a:pPr marL="0" indent="0">
              <a:spcBef>
                <a:spcPts val="600"/>
              </a:spcBef>
              <a:buNone/>
            </a:pPr>
            <a:r>
              <a:rPr lang="en-GB" sz="1600" dirty="0">
                <a:latin typeface="Tw Cen MT" panose="020B0602020104020603" pitchFamily="34" charset="0"/>
              </a:rPr>
              <a:t>2007: American College of Sports Medicine:</a:t>
            </a:r>
          </a:p>
          <a:p>
            <a:pPr marL="0" indent="0" algn="ctr">
              <a:spcBef>
                <a:spcPts val="600"/>
              </a:spcBef>
              <a:buNone/>
            </a:pPr>
            <a:r>
              <a:rPr lang="en-GB" sz="1600" dirty="0">
                <a:latin typeface="Tw Cen MT" panose="020B0602020104020603" pitchFamily="34" charset="0"/>
              </a:rPr>
              <a:t>Exercise Is Medicine: We should promote exercise to prevent, reduce, manage or treat diseases that impact health and the quality of life in humans</a:t>
            </a:r>
          </a:p>
          <a:p>
            <a:pPr marL="0" indent="0" algn="ctr">
              <a:spcBef>
                <a:spcPts val="600"/>
              </a:spcBef>
              <a:buNone/>
            </a:pPr>
            <a:endParaRPr lang="en-GB" sz="1600" dirty="0">
              <a:latin typeface="Tw Cen MT" panose="020B0602020104020603" pitchFamily="34" charset="0"/>
            </a:endParaRPr>
          </a:p>
          <a:p>
            <a:pPr marL="0" indent="0">
              <a:spcBef>
                <a:spcPts val="600"/>
              </a:spcBef>
              <a:buNone/>
            </a:pPr>
            <a:r>
              <a:rPr lang="en-GB" sz="1600" dirty="0">
                <a:latin typeface="Tw Cen MT" panose="020B0602020104020603" pitchFamily="34" charset="0"/>
              </a:rPr>
              <a:t>Hippocrates (460-370 BC):</a:t>
            </a:r>
          </a:p>
          <a:p>
            <a:pPr marL="0" indent="0" algn="ctr">
              <a:spcBef>
                <a:spcPts val="600"/>
              </a:spcBef>
              <a:buNone/>
            </a:pPr>
            <a:r>
              <a:rPr lang="en-GB" sz="1600" i="1" dirty="0">
                <a:latin typeface="Tw Cen MT" panose="020B0602020104020603" pitchFamily="34" charset="0"/>
              </a:rPr>
              <a:t>I say then, that this question [regimen] is a most excellent one and allied to many others, some of the most vital importance in the art [medicine], for that it can contribute much to the recovery of the sick, and to the preservation of health in case of those gymnastic[athletic] exercises, and is useful to whatever one wish to apply it.</a:t>
            </a:r>
          </a:p>
          <a:p>
            <a:pPr marL="0" indent="0" algn="ctr">
              <a:spcBef>
                <a:spcPts val="600"/>
              </a:spcBef>
              <a:buNone/>
            </a:pPr>
            <a:r>
              <a:rPr lang="en-GB" sz="1600" dirty="0">
                <a:latin typeface="Tw Cen MT" panose="020B0602020104020603" pitchFamily="34" charset="0"/>
              </a:rPr>
              <a:t>“what is old is new again.”</a:t>
            </a:r>
            <a:endParaRPr lang="en-GB" sz="1600" i="1" dirty="0">
              <a:latin typeface="Tw Cen MT" panose="020B0602020104020603" pitchFamily="34" charset="0"/>
            </a:endParaRPr>
          </a:p>
          <a:p>
            <a:pPr marL="0" indent="0" algn="ctr">
              <a:spcBef>
                <a:spcPts val="600"/>
              </a:spcBef>
              <a:buNone/>
            </a:pPr>
            <a:endParaRPr lang="en-GB" sz="1600" i="1" dirty="0">
              <a:latin typeface="Tw Cen MT" panose="020B0602020104020603" pitchFamily="34" charset="0"/>
            </a:endParaRPr>
          </a:p>
          <a:p>
            <a:pPr>
              <a:spcBef>
                <a:spcPts val="100"/>
              </a:spcBef>
              <a:spcAft>
                <a:spcPts val="600"/>
              </a:spcAft>
            </a:pPr>
            <a:endParaRPr lang="en-US" sz="16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6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600" dirty="0">
              <a:latin typeface="Tw Cen MT" panose="020B0602020104020603" pitchFamily="34" charset="0"/>
            </a:endParaRPr>
          </a:p>
          <a:p>
            <a:pPr marL="0" indent="0" algn="ctr">
              <a:spcBef>
                <a:spcPts val="600"/>
              </a:spcBef>
              <a:buNone/>
            </a:pPr>
            <a:endParaRPr lang="en-US" sz="1600" dirty="0">
              <a:latin typeface="Tw Cen MT" panose="020B0602020104020603" pitchFamily="34" charset="0"/>
            </a:endParaRPr>
          </a:p>
        </p:txBody>
      </p:sp>
      <p:pic>
        <p:nvPicPr>
          <p:cNvPr id="1026" name="Picture 2">
            <a:extLst>
              <a:ext uri="{FF2B5EF4-FFF2-40B4-BE49-F238E27FC236}">
                <a16:creationId xmlns:a16="http://schemas.microsoft.com/office/drawing/2014/main" id="{737021D7-CF4B-4F7A-0E91-0B360221D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91" y="933931"/>
            <a:ext cx="2611179" cy="38385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A5952DE-7589-AFE2-F2C8-D089AC5AA3D3}"/>
              </a:ext>
            </a:extLst>
          </p:cNvPr>
          <p:cNvSpPr txBox="1"/>
          <p:nvPr/>
        </p:nvSpPr>
        <p:spPr>
          <a:xfrm>
            <a:off x="-154720" y="4673808"/>
            <a:ext cx="4572000" cy="276999"/>
          </a:xfrm>
          <a:prstGeom prst="rect">
            <a:avLst/>
          </a:prstGeom>
          <a:noFill/>
        </p:spPr>
        <p:txBody>
          <a:bodyPr wrap="square">
            <a:spAutoFit/>
          </a:bodyPr>
          <a:lstStyle/>
          <a:p>
            <a:pPr marL="0" indent="0" algn="ctr">
              <a:spcBef>
                <a:spcPts val="600"/>
              </a:spcBef>
              <a:buNone/>
            </a:pPr>
            <a:r>
              <a:rPr lang="en-GB" sz="1200" i="1" dirty="0">
                <a:latin typeface="Tw Cen MT" panose="020B0602020104020603" pitchFamily="34" charset="0"/>
              </a:rPr>
              <a:t>Source: </a:t>
            </a:r>
            <a:r>
              <a:rPr lang="en-GB" sz="1200" i="1" dirty="0">
                <a:latin typeface="Tw Cen MT" panose="020B0602020104020603" pitchFamily="34" charset="0"/>
                <a:hlinkClick r:id="rId4"/>
              </a:rPr>
              <a:t>Wiki</a:t>
            </a:r>
            <a:endParaRPr lang="en-US" sz="1200" dirty="0">
              <a:latin typeface="Tw Cen MT" panose="020B0602020104020603" pitchFamily="34" charset="0"/>
            </a:endParaRPr>
          </a:p>
        </p:txBody>
      </p:sp>
    </p:spTree>
    <p:extLst>
      <p:ext uri="{BB962C8B-B14F-4D97-AF65-F5344CB8AC3E}">
        <p14:creationId xmlns:p14="http://schemas.microsoft.com/office/powerpoint/2010/main" val="425425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437615D-40EF-4CDD-8465-B6EDE146A6BB}"/>
              </a:ext>
            </a:extLst>
          </p:cNvPr>
          <p:cNvPicPr>
            <a:picLocks noChangeAspect="1" noChangeArrowheads="1"/>
          </p:cNvPicPr>
          <p:nvPr/>
        </p:nvPicPr>
        <p:blipFill>
          <a:blip r:embed="rId3">
            <a:alphaModFix amt="10000"/>
            <a:extLst>
              <a:ext uri="{28A0092B-C50C-407E-A947-70E740481C1C}">
                <a14:useLocalDpi xmlns:a14="http://schemas.microsoft.com/office/drawing/2010/main" val="0"/>
              </a:ext>
            </a:extLst>
          </a:blip>
          <a:srcRect/>
          <a:stretch>
            <a:fillRect/>
          </a:stretch>
        </p:blipFill>
        <p:spPr bwMode="auto">
          <a:xfrm>
            <a:off x="510613" y="1453102"/>
            <a:ext cx="3821056" cy="35729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90E79BA-1FFA-4B5A-A465-3887EEA236B0}"/>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5966797" y="1469297"/>
            <a:ext cx="1437378" cy="191650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11</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Levels of activity</a:t>
            </a:r>
            <a:endParaRPr lang="en-AU" sz="1400" dirty="0">
              <a:solidFill>
                <a:srgbClr val="002060"/>
              </a:solidFill>
            </a:endParaRPr>
          </a:p>
        </p:txBody>
      </p:sp>
      <p:sp>
        <p:nvSpPr>
          <p:cNvPr id="8" name="TextBox 7">
            <a:extLst>
              <a:ext uri="{FF2B5EF4-FFF2-40B4-BE49-F238E27FC236}">
                <a16:creationId xmlns:a16="http://schemas.microsoft.com/office/drawing/2014/main" id="{DE566C7D-9F87-4A40-BC9A-6767A363A55B}"/>
              </a:ext>
            </a:extLst>
          </p:cNvPr>
          <p:cNvSpPr txBox="1"/>
          <p:nvPr/>
        </p:nvSpPr>
        <p:spPr>
          <a:xfrm>
            <a:off x="879201" y="1531440"/>
            <a:ext cx="3334804" cy="3050519"/>
          </a:xfrm>
          <a:custGeom>
            <a:avLst/>
            <a:gdLst>
              <a:gd name="connsiteX0" fmla="*/ 0 w 3334804"/>
              <a:gd name="connsiteY0" fmla="*/ 508430 h 3050519"/>
              <a:gd name="connsiteX1" fmla="*/ 508430 w 3334804"/>
              <a:gd name="connsiteY1" fmla="*/ 0 h 3050519"/>
              <a:gd name="connsiteX2" fmla="*/ 1018378 w 3334804"/>
              <a:gd name="connsiteY2" fmla="*/ 0 h 3050519"/>
              <a:gd name="connsiteX3" fmla="*/ 1574684 w 3334804"/>
              <a:gd name="connsiteY3" fmla="*/ 0 h 3050519"/>
              <a:gd name="connsiteX4" fmla="*/ 2107811 w 3334804"/>
              <a:gd name="connsiteY4" fmla="*/ 0 h 3050519"/>
              <a:gd name="connsiteX5" fmla="*/ 2826374 w 3334804"/>
              <a:gd name="connsiteY5" fmla="*/ 0 h 3050519"/>
              <a:gd name="connsiteX6" fmla="*/ 3334804 w 3334804"/>
              <a:gd name="connsiteY6" fmla="*/ 508430 h 3050519"/>
              <a:gd name="connsiteX7" fmla="*/ 3334804 w 3334804"/>
              <a:gd name="connsiteY7" fmla="*/ 1016845 h 3050519"/>
              <a:gd name="connsiteX8" fmla="*/ 3334804 w 3334804"/>
              <a:gd name="connsiteY8" fmla="*/ 1464250 h 3050519"/>
              <a:gd name="connsiteX9" fmla="*/ 3334804 w 3334804"/>
              <a:gd name="connsiteY9" fmla="*/ 1952328 h 3050519"/>
              <a:gd name="connsiteX10" fmla="*/ 3334804 w 3334804"/>
              <a:gd name="connsiteY10" fmla="*/ 2542089 h 3050519"/>
              <a:gd name="connsiteX11" fmla="*/ 2826374 w 3334804"/>
              <a:gd name="connsiteY11" fmla="*/ 3050519 h 3050519"/>
              <a:gd name="connsiteX12" fmla="*/ 2200529 w 3334804"/>
              <a:gd name="connsiteY12" fmla="*/ 3050519 h 3050519"/>
              <a:gd name="connsiteX13" fmla="*/ 1690581 w 3334804"/>
              <a:gd name="connsiteY13" fmla="*/ 3050519 h 3050519"/>
              <a:gd name="connsiteX14" fmla="*/ 1157454 w 3334804"/>
              <a:gd name="connsiteY14" fmla="*/ 3050519 h 3050519"/>
              <a:gd name="connsiteX15" fmla="*/ 508430 w 3334804"/>
              <a:gd name="connsiteY15" fmla="*/ 3050519 h 3050519"/>
              <a:gd name="connsiteX16" fmla="*/ 0 w 3334804"/>
              <a:gd name="connsiteY16" fmla="*/ 2542089 h 3050519"/>
              <a:gd name="connsiteX17" fmla="*/ 0 w 3334804"/>
              <a:gd name="connsiteY17" fmla="*/ 2094684 h 3050519"/>
              <a:gd name="connsiteX18" fmla="*/ 0 w 3334804"/>
              <a:gd name="connsiteY18" fmla="*/ 1626942 h 3050519"/>
              <a:gd name="connsiteX19" fmla="*/ 0 w 3334804"/>
              <a:gd name="connsiteY19" fmla="*/ 1179537 h 3050519"/>
              <a:gd name="connsiteX20" fmla="*/ 0 w 3334804"/>
              <a:gd name="connsiteY20" fmla="*/ 508430 h 305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34804" h="3050519" extrusionOk="0">
                <a:moveTo>
                  <a:pt x="0" y="508430"/>
                </a:moveTo>
                <a:cubicBezTo>
                  <a:pt x="-75397" y="260115"/>
                  <a:pt x="198408" y="48106"/>
                  <a:pt x="508430" y="0"/>
                </a:cubicBezTo>
                <a:cubicBezTo>
                  <a:pt x="624280" y="-760"/>
                  <a:pt x="868289" y="43290"/>
                  <a:pt x="1018378" y="0"/>
                </a:cubicBezTo>
                <a:cubicBezTo>
                  <a:pt x="1168467" y="-43290"/>
                  <a:pt x="1356852" y="65532"/>
                  <a:pt x="1574684" y="0"/>
                </a:cubicBezTo>
                <a:cubicBezTo>
                  <a:pt x="1792516" y="-65532"/>
                  <a:pt x="1860931" y="20627"/>
                  <a:pt x="2107811" y="0"/>
                </a:cubicBezTo>
                <a:cubicBezTo>
                  <a:pt x="2354691" y="-20627"/>
                  <a:pt x="2490557" y="71714"/>
                  <a:pt x="2826374" y="0"/>
                </a:cubicBezTo>
                <a:cubicBezTo>
                  <a:pt x="3092866" y="42012"/>
                  <a:pt x="3374955" y="266281"/>
                  <a:pt x="3334804" y="508430"/>
                </a:cubicBezTo>
                <a:cubicBezTo>
                  <a:pt x="3368467" y="681331"/>
                  <a:pt x="3327029" y="790534"/>
                  <a:pt x="3334804" y="1016845"/>
                </a:cubicBezTo>
                <a:cubicBezTo>
                  <a:pt x="3342579" y="1243157"/>
                  <a:pt x="3282003" y="1292939"/>
                  <a:pt x="3334804" y="1464250"/>
                </a:cubicBezTo>
                <a:cubicBezTo>
                  <a:pt x="3387605" y="1635562"/>
                  <a:pt x="3286608" y="1831463"/>
                  <a:pt x="3334804" y="1952328"/>
                </a:cubicBezTo>
                <a:cubicBezTo>
                  <a:pt x="3383000" y="2073193"/>
                  <a:pt x="3282627" y="2387893"/>
                  <a:pt x="3334804" y="2542089"/>
                </a:cubicBezTo>
                <a:cubicBezTo>
                  <a:pt x="3364639" y="2766206"/>
                  <a:pt x="3096720" y="3078620"/>
                  <a:pt x="2826374" y="3050519"/>
                </a:cubicBezTo>
                <a:cubicBezTo>
                  <a:pt x="2605790" y="3097095"/>
                  <a:pt x="2345554" y="3002248"/>
                  <a:pt x="2200529" y="3050519"/>
                </a:cubicBezTo>
                <a:cubicBezTo>
                  <a:pt x="2055504" y="3098790"/>
                  <a:pt x="1938491" y="3045821"/>
                  <a:pt x="1690581" y="3050519"/>
                </a:cubicBezTo>
                <a:cubicBezTo>
                  <a:pt x="1442671" y="3055217"/>
                  <a:pt x="1396515" y="3009525"/>
                  <a:pt x="1157454" y="3050519"/>
                </a:cubicBezTo>
                <a:cubicBezTo>
                  <a:pt x="918393" y="3091513"/>
                  <a:pt x="757825" y="3027657"/>
                  <a:pt x="508430" y="3050519"/>
                </a:cubicBezTo>
                <a:cubicBezTo>
                  <a:pt x="233265" y="3062032"/>
                  <a:pt x="-31722" y="2790698"/>
                  <a:pt x="0" y="2542089"/>
                </a:cubicBezTo>
                <a:cubicBezTo>
                  <a:pt x="-51491" y="2338201"/>
                  <a:pt x="45452" y="2240438"/>
                  <a:pt x="0" y="2094684"/>
                </a:cubicBezTo>
                <a:cubicBezTo>
                  <a:pt x="-45452" y="1948930"/>
                  <a:pt x="18835" y="1817371"/>
                  <a:pt x="0" y="1626942"/>
                </a:cubicBezTo>
                <a:cubicBezTo>
                  <a:pt x="-18835" y="1436513"/>
                  <a:pt x="2159" y="1315311"/>
                  <a:pt x="0" y="1179537"/>
                </a:cubicBezTo>
                <a:cubicBezTo>
                  <a:pt x="-2159" y="1043763"/>
                  <a:pt x="28001" y="789149"/>
                  <a:pt x="0" y="508430"/>
                </a:cubicBezTo>
                <a:close/>
              </a:path>
            </a:pathLst>
          </a:custGeom>
          <a:noFill/>
          <a:ln w="28575">
            <a:solidFill>
              <a:srgbClr val="002060"/>
            </a:solidFill>
            <a:extLst>
              <a:ext uri="{C807C97D-BFC1-408E-A445-0C87EB9F89A2}">
                <ask:lineSketchStyleProps xmlns:ask="http://schemas.microsoft.com/office/drawing/2018/sketchyshapes" sd="171924374">
                  <a:prstGeom prst="roundRect">
                    <a:avLst/>
                  </a:prstGeom>
                  <ask:type>
                    <ask:lineSketchScribble/>
                  </ask:type>
                </ask:lineSketchStyleProps>
              </a:ext>
            </a:extLst>
          </a:ln>
        </p:spPr>
        <p:txBody>
          <a:bodyPr wrap="square" tIns="0" bIns="0">
            <a:noAutofit/>
          </a:bodyPr>
          <a:lstStyle/>
          <a:p>
            <a:pPr algn="ctr"/>
            <a:r>
              <a:rPr lang="en-AU" b="1" i="0" dirty="0">
                <a:solidFill>
                  <a:srgbClr val="4D5156"/>
                </a:solidFill>
                <a:effectLst/>
                <a:latin typeface="Tw Cen MT" panose="020B0602020104020603" pitchFamily="34" charset="0"/>
                <a:hlinkClick r:id="rId5"/>
              </a:rPr>
              <a:t>Australia</a:t>
            </a:r>
            <a:endParaRPr lang="en-AU" b="1" i="0" dirty="0">
              <a:solidFill>
                <a:srgbClr val="4D5156"/>
              </a:solidFill>
              <a:effectLst/>
              <a:latin typeface="Tw Cen MT" panose="020B0602020104020603" pitchFamily="34" charset="0"/>
            </a:endParaRPr>
          </a:p>
          <a:p>
            <a:pPr>
              <a:spcBef>
                <a:spcPts val="600"/>
              </a:spcBef>
              <a:spcAft>
                <a:spcPts val="600"/>
              </a:spcAft>
            </a:pPr>
            <a:r>
              <a:rPr lang="en-US" sz="1200" dirty="0">
                <a:latin typeface="Tw Cen MT" panose="020B0602020104020603" pitchFamily="34" charset="0"/>
              </a:rPr>
              <a:t>Each week, adults should do either:</a:t>
            </a:r>
          </a:p>
          <a:p>
            <a:pPr marL="171450" indent="-171450">
              <a:buFont typeface="Arial" panose="020B0604020202020204" pitchFamily="34" charset="0"/>
              <a:buChar char="•"/>
            </a:pPr>
            <a:r>
              <a:rPr lang="en-US" sz="1200" dirty="0">
                <a:latin typeface="Tw Cen MT" panose="020B0602020104020603" pitchFamily="34" charset="0"/>
              </a:rPr>
              <a:t>2.5 to 5 hours of </a:t>
            </a:r>
            <a:r>
              <a:rPr lang="en-US" sz="1200" b="1" dirty="0">
                <a:latin typeface="Tw Cen MT" panose="020B0602020104020603" pitchFamily="34" charset="0"/>
              </a:rPr>
              <a:t>moderate intensity </a:t>
            </a:r>
            <a:r>
              <a:rPr lang="en-US" sz="1200" dirty="0">
                <a:latin typeface="Tw Cen MT" panose="020B0602020104020603" pitchFamily="34" charset="0"/>
              </a:rPr>
              <a:t>physical</a:t>
            </a:r>
            <a:r>
              <a:rPr lang="en-US" sz="1200" b="1" dirty="0">
                <a:latin typeface="Tw Cen MT" panose="020B0602020104020603" pitchFamily="34" charset="0"/>
              </a:rPr>
              <a:t> </a:t>
            </a:r>
            <a:r>
              <a:rPr lang="en-US" sz="1200" dirty="0">
                <a:latin typeface="Tw Cen MT" panose="020B0602020104020603" pitchFamily="34" charset="0"/>
              </a:rPr>
              <a:t>activity – such as a brisk walk, golf, mowing the lawn or swimming</a:t>
            </a:r>
          </a:p>
          <a:p>
            <a:pPr marL="171450" indent="-171450">
              <a:buFont typeface="Arial" panose="020B0604020202020204" pitchFamily="34" charset="0"/>
              <a:buChar char="•"/>
            </a:pPr>
            <a:r>
              <a:rPr lang="en-US" sz="1200" dirty="0">
                <a:latin typeface="Tw Cen MT" panose="020B0602020104020603" pitchFamily="34" charset="0"/>
              </a:rPr>
              <a:t>1.25 to 2.5 hours of </a:t>
            </a:r>
            <a:r>
              <a:rPr lang="en-US" sz="1200" b="1" dirty="0">
                <a:latin typeface="Tw Cen MT" panose="020B0602020104020603" pitchFamily="34" charset="0"/>
              </a:rPr>
              <a:t>vigorous intensity </a:t>
            </a:r>
            <a:r>
              <a:rPr lang="en-US" sz="1200" dirty="0">
                <a:latin typeface="Tw Cen MT" panose="020B0602020104020603" pitchFamily="34" charset="0"/>
              </a:rPr>
              <a:t>physical activity – such as jogging, aerobics, fast cycling, soccer or netball</a:t>
            </a:r>
          </a:p>
          <a:p>
            <a:pPr marL="171450" indent="-171450">
              <a:buFont typeface="Arial" panose="020B0604020202020204" pitchFamily="34" charset="0"/>
              <a:buChar char="•"/>
            </a:pPr>
            <a:r>
              <a:rPr lang="en-US" sz="1200" dirty="0">
                <a:latin typeface="Tw Cen MT" panose="020B0602020104020603" pitchFamily="34" charset="0"/>
              </a:rPr>
              <a:t>an equivalent combination of moderate and vigorous activities.</a:t>
            </a:r>
          </a:p>
          <a:p>
            <a:pPr>
              <a:spcBef>
                <a:spcPts val="600"/>
              </a:spcBef>
            </a:pPr>
            <a:r>
              <a:rPr lang="en-US" sz="1200" dirty="0">
                <a:latin typeface="Tw Cen MT" panose="020B0602020104020603" pitchFamily="34" charset="0"/>
              </a:rPr>
              <a:t>Include muscle-strengthening activities as part of your daily physical activity on at least 2 days each week.</a:t>
            </a:r>
          </a:p>
        </p:txBody>
      </p:sp>
      <p:sp>
        <p:nvSpPr>
          <p:cNvPr id="11" name="TextBox 10">
            <a:extLst>
              <a:ext uri="{FF2B5EF4-FFF2-40B4-BE49-F238E27FC236}">
                <a16:creationId xmlns:a16="http://schemas.microsoft.com/office/drawing/2014/main" id="{BC56F60B-AA54-4B76-B037-EBFC5F3D6778}"/>
              </a:ext>
            </a:extLst>
          </p:cNvPr>
          <p:cNvSpPr txBox="1"/>
          <p:nvPr/>
        </p:nvSpPr>
        <p:spPr>
          <a:xfrm>
            <a:off x="5218835" y="1531440"/>
            <a:ext cx="2933304" cy="2049960"/>
          </a:xfrm>
          <a:custGeom>
            <a:avLst/>
            <a:gdLst>
              <a:gd name="connsiteX0" fmla="*/ 0 w 2933304"/>
              <a:gd name="connsiteY0" fmla="*/ 341667 h 2049960"/>
              <a:gd name="connsiteX1" fmla="*/ 341667 w 2933304"/>
              <a:gd name="connsiteY1" fmla="*/ 0 h 2049960"/>
              <a:gd name="connsiteX2" fmla="*/ 836660 w 2933304"/>
              <a:gd name="connsiteY2" fmla="*/ 0 h 2049960"/>
              <a:gd name="connsiteX3" fmla="*/ 1376653 w 2933304"/>
              <a:gd name="connsiteY3" fmla="*/ 0 h 2049960"/>
              <a:gd name="connsiteX4" fmla="*/ 1894146 w 2933304"/>
              <a:gd name="connsiteY4" fmla="*/ 0 h 2049960"/>
              <a:gd name="connsiteX5" fmla="*/ 2591637 w 2933304"/>
              <a:gd name="connsiteY5" fmla="*/ 0 h 2049960"/>
              <a:gd name="connsiteX6" fmla="*/ 2933304 w 2933304"/>
              <a:gd name="connsiteY6" fmla="*/ 341667 h 2049960"/>
              <a:gd name="connsiteX7" fmla="*/ 2933304 w 2933304"/>
              <a:gd name="connsiteY7" fmla="*/ 797209 h 2049960"/>
              <a:gd name="connsiteX8" fmla="*/ 2933304 w 2933304"/>
              <a:gd name="connsiteY8" fmla="*/ 1211752 h 2049960"/>
              <a:gd name="connsiteX9" fmla="*/ 2933304 w 2933304"/>
              <a:gd name="connsiteY9" fmla="*/ 1708293 h 2049960"/>
              <a:gd name="connsiteX10" fmla="*/ 2591637 w 2933304"/>
              <a:gd name="connsiteY10" fmla="*/ 2049960 h 2049960"/>
              <a:gd name="connsiteX11" fmla="*/ 2006645 w 2933304"/>
              <a:gd name="connsiteY11" fmla="*/ 2049960 h 2049960"/>
              <a:gd name="connsiteX12" fmla="*/ 1466652 w 2933304"/>
              <a:gd name="connsiteY12" fmla="*/ 2049960 h 2049960"/>
              <a:gd name="connsiteX13" fmla="*/ 971659 w 2933304"/>
              <a:gd name="connsiteY13" fmla="*/ 2049960 h 2049960"/>
              <a:gd name="connsiteX14" fmla="*/ 341667 w 2933304"/>
              <a:gd name="connsiteY14" fmla="*/ 2049960 h 2049960"/>
              <a:gd name="connsiteX15" fmla="*/ 0 w 2933304"/>
              <a:gd name="connsiteY15" fmla="*/ 1708293 h 2049960"/>
              <a:gd name="connsiteX16" fmla="*/ 0 w 2933304"/>
              <a:gd name="connsiteY16" fmla="*/ 1293750 h 2049960"/>
              <a:gd name="connsiteX17" fmla="*/ 0 w 2933304"/>
              <a:gd name="connsiteY17" fmla="*/ 879207 h 2049960"/>
              <a:gd name="connsiteX18" fmla="*/ 0 w 2933304"/>
              <a:gd name="connsiteY18" fmla="*/ 341667 h 204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3304" h="2049960" extrusionOk="0">
                <a:moveTo>
                  <a:pt x="0" y="341667"/>
                </a:moveTo>
                <a:cubicBezTo>
                  <a:pt x="-17928" y="160694"/>
                  <a:pt x="133216" y="32516"/>
                  <a:pt x="341667" y="0"/>
                </a:cubicBezTo>
                <a:cubicBezTo>
                  <a:pt x="572957" y="-56411"/>
                  <a:pt x="731942" y="33080"/>
                  <a:pt x="836660" y="0"/>
                </a:cubicBezTo>
                <a:cubicBezTo>
                  <a:pt x="941378" y="-33080"/>
                  <a:pt x="1246243" y="46892"/>
                  <a:pt x="1376653" y="0"/>
                </a:cubicBezTo>
                <a:cubicBezTo>
                  <a:pt x="1507063" y="-46892"/>
                  <a:pt x="1730290" y="56583"/>
                  <a:pt x="1894146" y="0"/>
                </a:cubicBezTo>
                <a:cubicBezTo>
                  <a:pt x="2058002" y="-56583"/>
                  <a:pt x="2254516" y="47276"/>
                  <a:pt x="2591637" y="0"/>
                </a:cubicBezTo>
                <a:cubicBezTo>
                  <a:pt x="2774674" y="16620"/>
                  <a:pt x="2941851" y="161198"/>
                  <a:pt x="2933304" y="341667"/>
                </a:cubicBezTo>
                <a:cubicBezTo>
                  <a:pt x="2941934" y="468117"/>
                  <a:pt x="2918041" y="604770"/>
                  <a:pt x="2933304" y="797209"/>
                </a:cubicBezTo>
                <a:cubicBezTo>
                  <a:pt x="2948567" y="989648"/>
                  <a:pt x="2897871" y="1025088"/>
                  <a:pt x="2933304" y="1211752"/>
                </a:cubicBezTo>
                <a:cubicBezTo>
                  <a:pt x="2968737" y="1398416"/>
                  <a:pt x="2906076" y="1505465"/>
                  <a:pt x="2933304" y="1708293"/>
                </a:cubicBezTo>
                <a:cubicBezTo>
                  <a:pt x="2961686" y="1916961"/>
                  <a:pt x="2815128" y="2042135"/>
                  <a:pt x="2591637" y="2049960"/>
                </a:cubicBezTo>
                <a:cubicBezTo>
                  <a:pt x="2394942" y="2111787"/>
                  <a:pt x="2226867" y="2046503"/>
                  <a:pt x="2006645" y="2049960"/>
                </a:cubicBezTo>
                <a:cubicBezTo>
                  <a:pt x="1786423" y="2053417"/>
                  <a:pt x="1671353" y="2029481"/>
                  <a:pt x="1466652" y="2049960"/>
                </a:cubicBezTo>
                <a:cubicBezTo>
                  <a:pt x="1261951" y="2070439"/>
                  <a:pt x="1115302" y="2015122"/>
                  <a:pt x="971659" y="2049960"/>
                </a:cubicBezTo>
                <a:cubicBezTo>
                  <a:pt x="828016" y="2084798"/>
                  <a:pt x="511834" y="2043761"/>
                  <a:pt x="341667" y="2049960"/>
                </a:cubicBezTo>
                <a:cubicBezTo>
                  <a:pt x="102304" y="2051249"/>
                  <a:pt x="-48403" y="1890291"/>
                  <a:pt x="0" y="1708293"/>
                </a:cubicBezTo>
                <a:cubicBezTo>
                  <a:pt x="-1903" y="1593770"/>
                  <a:pt x="28469" y="1431781"/>
                  <a:pt x="0" y="1293750"/>
                </a:cubicBezTo>
                <a:cubicBezTo>
                  <a:pt x="-28469" y="1155719"/>
                  <a:pt x="24715" y="1069189"/>
                  <a:pt x="0" y="879207"/>
                </a:cubicBezTo>
                <a:cubicBezTo>
                  <a:pt x="-24715" y="689225"/>
                  <a:pt x="17105" y="604778"/>
                  <a:pt x="0" y="341667"/>
                </a:cubicBezTo>
                <a:close/>
              </a:path>
            </a:pathLst>
          </a:custGeom>
          <a:noFill/>
          <a:ln w="28575">
            <a:solidFill>
              <a:srgbClr val="002060"/>
            </a:solidFill>
            <a:extLst>
              <a:ext uri="{C807C97D-BFC1-408E-A445-0C87EB9F89A2}">
                <ask:lineSketchStyleProps xmlns:ask="http://schemas.microsoft.com/office/drawing/2018/sketchyshapes" sd="171924374">
                  <a:prstGeom prst="roundRect">
                    <a:avLst/>
                  </a:prstGeom>
                  <ask:type>
                    <ask:lineSketchScribble/>
                  </ask:type>
                </ask:lineSketchStyleProps>
              </a:ext>
            </a:extLst>
          </a:ln>
        </p:spPr>
        <p:txBody>
          <a:bodyPr wrap="square" tIns="0" bIns="0">
            <a:noAutofit/>
          </a:bodyPr>
          <a:lstStyle/>
          <a:p>
            <a:pPr algn="ctr"/>
            <a:r>
              <a:rPr lang="en-AU" b="1" i="0" dirty="0">
                <a:solidFill>
                  <a:srgbClr val="4D5156"/>
                </a:solidFill>
                <a:effectLst/>
                <a:latin typeface="Tw Cen MT" panose="020B0602020104020603" pitchFamily="34" charset="0"/>
                <a:hlinkClick r:id="rId6"/>
              </a:rPr>
              <a:t>United Kingdom</a:t>
            </a:r>
            <a:endParaRPr lang="en-AU" b="1" i="0" dirty="0">
              <a:solidFill>
                <a:srgbClr val="4D5156"/>
              </a:solidFill>
              <a:effectLst/>
              <a:latin typeface="Tw Cen MT" panose="020B0602020104020603" pitchFamily="34" charset="0"/>
            </a:endParaRPr>
          </a:p>
          <a:p>
            <a:pPr>
              <a:spcBef>
                <a:spcPts val="600"/>
              </a:spcBef>
              <a:spcAft>
                <a:spcPts val="600"/>
              </a:spcAft>
            </a:pPr>
            <a:r>
              <a:rPr lang="en-US" sz="1200" dirty="0">
                <a:latin typeface="Tw Cen MT" panose="020B0602020104020603" pitchFamily="34" charset="0"/>
              </a:rPr>
              <a:t>Each week, adults should do:</a:t>
            </a:r>
          </a:p>
          <a:p>
            <a:pPr marL="171450" indent="-171450">
              <a:buFont typeface="Arial" panose="020B0604020202020204" pitchFamily="34" charset="0"/>
              <a:buChar char="•"/>
            </a:pPr>
            <a:r>
              <a:rPr lang="en-US" sz="1200" dirty="0">
                <a:latin typeface="Tw Cen MT" panose="020B0602020104020603" pitchFamily="34" charset="0"/>
              </a:rPr>
              <a:t>at least 150 minutes </a:t>
            </a:r>
            <a:r>
              <a:rPr lang="en-US" sz="1200" b="1" dirty="0">
                <a:latin typeface="Tw Cen MT" panose="020B0602020104020603" pitchFamily="34" charset="0"/>
              </a:rPr>
              <a:t>moderate intensity </a:t>
            </a:r>
            <a:r>
              <a:rPr lang="en-US" sz="1200" dirty="0">
                <a:latin typeface="Tw Cen MT" panose="020B0602020104020603" pitchFamily="34" charset="0"/>
              </a:rPr>
              <a:t>activity, 75 minutes’ </a:t>
            </a:r>
            <a:r>
              <a:rPr lang="en-US" sz="1200" b="1" dirty="0">
                <a:latin typeface="Tw Cen MT" panose="020B0602020104020603" pitchFamily="34" charset="0"/>
              </a:rPr>
              <a:t>vigorous activity</a:t>
            </a:r>
            <a:r>
              <a:rPr lang="en-US" sz="1200" dirty="0">
                <a:latin typeface="Tw Cen MT" panose="020B0602020104020603" pitchFamily="34" charset="0"/>
              </a:rPr>
              <a:t>, or a mixture of both</a:t>
            </a:r>
          </a:p>
          <a:p>
            <a:pPr indent="-171450">
              <a:buChar char="•"/>
            </a:pPr>
            <a:r>
              <a:rPr lang="en-US" sz="1200" dirty="0">
                <a:latin typeface="Tw Cen MT" panose="020B0602020104020603" pitchFamily="34" charset="0"/>
              </a:rPr>
              <a:t>strengthening activities on two days</a:t>
            </a:r>
          </a:p>
          <a:p>
            <a:pPr indent="-171450">
              <a:buChar char="•"/>
            </a:pPr>
            <a:r>
              <a:rPr lang="en-US" sz="1200" dirty="0">
                <a:latin typeface="Tw Cen MT" panose="020B0602020104020603" pitchFamily="34" charset="0"/>
              </a:rPr>
              <a:t>reduce extended periods of sitting</a:t>
            </a:r>
          </a:p>
          <a:p>
            <a:pPr indent="-171450">
              <a:buChar char="•"/>
            </a:pPr>
            <a:endParaRPr lang="en-US" sz="1200" b="1" dirty="0">
              <a:latin typeface="Tw Cen MT" panose="020B0602020104020603" pitchFamily="34" charset="0"/>
            </a:endParaRPr>
          </a:p>
          <a:p>
            <a:r>
              <a:rPr lang="en-US" sz="1200" b="1" dirty="0">
                <a:latin typeface="Tw Cen MT" panose="020B0602020104020603" pitchFamily="34" charset="0"/>
              </a:rPr>
              <a:t>Children?</a:t>
            </a:r>
          </a:p>
          <a:p>
            <a:pPr indent="-171450">
              <a:buChar char="•"/>
            </a:pPr>
            <a:endParaRPr lang="en-US" sz="1200" dirty="0">
              <a:latin typeface="Tw Cen MT" panose="020B0602020104020603" pitchFamily="34" charset="0"/>
            </a:endParaRPr>
          </a:p>
        </p:txBody>
      </p:sp>
      <p:sp>
        <p:nvSpPr>
          <p:cNvPr id="13" name="Content Placeholder 1">
            <a:extLst>
              <a:ext uri="{FF2B5EF4-FFF2-40B4-BE49-F238E27FC236}">
                <a16:creationId xmlns:a16="http://schemas.microsoft.com/office/drawing/2014/main" id="{08C0562A-5188-4BAF-8F6D-4CA7892D1226}"/>
              </a:ext>
            </a:extLst>
          </p:cNvPr>
          <p:cNvSpPr txBox="1">
            <a:spLocks/>
          </p:cNvSpPr>
          <p:nvPr/>
        </p:nvSpPr>
        <p:spPr>
          <a:xfrm>
            <a:off x="4812332" y="3556361"/>
            <a:ext cx="3746309"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200" dirty="0">
              <a:latin typeface="Tw Cen MT" panose="020B0602020104020603" pitchFamily="34" charset="0"/>
            </a:endParaRPr>
          </a:p>
          <a:p>
            <a:pPr marL="0" indent="0" algn="ctr">
              <a:spcBef>
                <a:spcPts val="100"/>
              </a:spcBef>
              <a:spcAft>
                <a:spcPts val="600"/>
              </a:spcAft>
              <a:buNone/>
            </a:pPr>
            <a:r>
              <a:rPr lang="en-AU" sz="1200" b="1" dirty="0">
                <a:latin typeface="Tw Cen MT" panose="020B0602020104020603" pitchFamily="34" charset="0"/>
              </a:rPr>
              <a:t>Sedentary behaviour: </a:t>
            </a:r>
            <a:r>
              <a:rPr lang="en-US" sz="1200" dirty="0">
                <a:latin typeface="Tw Cen MT" panose="020B0602020104020603" pitchFamily="34" charset="0"/>
              </a:rPr>
              <a:t>Being inactive, either sitting or lying down for long periods (strongly tied to screen-time in modern life)</a:t>
            </a:r>
          </a:p>
          <a:p>
            <a:pPr marL="0" indent="0" algn="ctr">
              <a:spcBef>
                <a:spcPts val="100"/>
              </a:spcBef>
              <a:spcAft>
                <a:spcPts val="600"/>
              </a:spcAft>
              <a:buNone/>
            </a:pPr>
            <a:r>
              <a:rPr lang="en-US" sz="1200" b="1" dirty="0">
                <a:latin typeface="Tw Cen MT" panose="020B0602020104020603" pitchFamily="34" charset="0"/>
              </a:rPr>
              <a:t>Physical inactivity: </a:t>
            </a:r>
            <a:r>
              <a:rPr lang="en-US" sz="1200" dirty="0">
                <a:latin typeface="Tw Cen MT" panose="020B0602020104020603" pitchFamily="34" charset="0"/>
              </a:rPr>
              <a:t>Not meeting physical activity guidelines</a:t>
            </a:r>
          </a:p>
          <a:p>
            <a:pPr>
              <a:spcBef>
                <a:spcPts val="100"/>
              </a:spcBef>
              <a:spcAft>
                <a:spcPts val="600"/>
              </a:spcAft>
            </a:pPr>
            <a:endParaRPr lang="en-US" sz="12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2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2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spTree>
    <p:extLst>
      <p:ext uri="{BB962C8B-B14F-4D97-AF65-F5344CB8AC3E}">
        <p14:creationId xmlns:p14="http://schemas.microsoft.com/office/powerpoint/2010/main" val="352693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12</a:t>
            </a:fld>
            <a:endParaRPr lang="en-US" dirty="0"/>
          </a:p>
        </p:txBody>
      </p:sp>
      <p:sp>
        <p:nvSpPr>
          <p:cNvPr id="29" name="Content Placeholder 1">
            <a:extLst>
              <a:ext uri="{FF2B5EF4-FFF2-40B4-BE49-F238E27FC236}">
                <a16:creationId xmlns:a16="http://schemas.microsoft.com/office/drawing/2014/main" id="{F02ECBC3-7C93-47B4-B29A-CE46C985C4BB}"/>
              </a:ext>
            </a:extLst>
          </p:cNvPr>
          <p:cNvSpPr txBox="1">
            <a:spLocks/>
          </p:cNvSpPr>
          <p:nvPr/>
        </p:nvSpPr>
        <p:spPr>
          <a:xfrm>
            <a:off x="322702" y="1359779"/>
            <a:ext cx="4161375"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Filson Pro Book" panose="02000000000000000000" pitchFamily="50" charset="0"/>
            </a:endParaRPr>
          </a:p>
          <a:p>
            <a:pPr marL="0" indent="0">
              <a:spcBef>
                <a:spcPts val="100"/>
              </a:spcBef>
              <a:spcAft>
                <a:spcPts val="600"/>
              </a:spcAft>
              <a:buNone/>
            </a:pPr>
            <a:r>
              <a:rPr lang="en-AU" sz="1600" b="1" dirty="0">
                <a:latin typeface="Tw Cen MT" panose="020B0602020104020603" pitchFamily="34" charset="0"/>
              </a:rPr>
              <a:t>How active are the British?</a:t>
            </a:r>
          </a:p>
          <a:p>
            <a:pPr marL="0" indent="0">
              <a:spcBef>
                <a:spcPts val="100"/>
              </a:spcBef>
              <a:spcAft>
                <a:spcPts val="600"/>
              </a:spcAft>
              <a:buNone/>
            </a:pPr>
            <a:r>
              <a:rPr lang="en-AU" sz="1600" b="1" dirty="0">
                <a:latin typeface="Tw Cen MT" panose="020B0602020104020603" pitchFamily="34" charset="0"/>
              </a:rPr>
              <a:t>UK government report: </a:t>
            </a:r>
            <a:r>
              <a:rPr lang="en-AU" sz="1600" b="1" dirty="0">
                <a:latin typeface="Tw Cen MT" panose="020B0602020104020603" pitchFamily="34" charset="0"/>
                <a:hlinkClick r:id="rId3"/>
              </a:rPr>
              <a:t>Physical activity (2022)</a:t>
            </a:r>
            <a:endParaRPr lang="en-AU" sz="1400" dirty="0">
              <a:latin typeface="Tw Cen MT" panose="020B0602020104020603" pitchFamily="34" charset="0"/>
            </a:endParaRPr>
          </a:p>
          <a:p>
            <a:pPr marL="0" indent="0">
              <a:spcBef>
                <a:spcPts val="100"/>
              </a:spcBef>
              <a:spcAft>
                <a:spcPts val="600"/>
              </a:spcAft>
              <a:buNone/>
            </a:pPr>
            <a:r>
              <a:rPr lang="en-AU" sz="1400" dirty="0">
                <a:latin typeface="Tw Cen MT" panose="020B0602020104020603" pitchFamily="34" charset="0"/>
              </a:rPr>
              <a:t>Data from November 2022 November 2021:</a:t>
            </a:r>
            <a:endParaRPr lang="en-US" sz="1200" dirty="0">
              <a:latin typeface="Tw Cen MT" panose="020B0602020104020603" pitchFamily="34" charset="0"/>
            </a:endParaRPr>
          </a:p>
          <a:p>
            <a:pPr>
              <a:spcBef>
                <a:spcPts val="100"/>
              </a:spcBef>
              <a:spcAft>
                <a:spcPts val="600"/>
              </a:spcAft>
              <a:buFontTx/>
              <a:buChar char="-"/>
            </a:pPr>
            <a:r>
              <a:rPr lang="en-AU" sz="1400" dirty="0">
                <a:latin typeface="Tw Cen MT" panose="020B0602020104020603" pitchFamily="34" charset="0"/>
              </a:rPr>
              <a:t>61.4% of people aged 16 or over are physically active</a:t>
            </a:r>
          </a:p>
          <a:p>
            <a:pPr>
              <a:spcBef>
                <a:spcPts val="100"/>
              </a:spcBef>
              <a:spcAft>
                <a:spcPts val="600"/>
              </a:spcAft>
              <a:buFontTx/>
              <a:buChar char="-"/>
            </a:pPr>
            <a:r>
              <a:rPr lang="en-AU" sz="1400" dirty="0">
                <a:latin typeface="Tw Cen MT" panose="020B0602020104020603" pitchFamily="34" charset="0"/>
              </a:rPr>
              <a:t>38.6% physically inactive</a:t>
            </a:r>
          </a:p>
          <a:p>
            <a:pPr marL="0" indent="0">
              <a:spcBef>
                <a:spcPts val="100"/>
              </a:spcBef>
              <a:spcAft>
                <a:spcPts val="600"/>
              </a:spcAft>
              <a:buNone/>
            </a:pPr>
            <a:r>
              <a:rPr lang="en-AU" sz="1400" b="1" dirty="0">
                <a:latin typeface="Tw Cen MT" panose="020B0602020104020603" pitchFamily="34" charset="0"/>
              </a:rPr>
              <a:t>Children: UK Gov </a:t>
            </a:r>
            <a:r>
              <a:rPr lang="en-AU" sz="1400" b="1" dirty="0">
                <a:latin typeface="Tw Cen MT" panose="020B0602020104020603" pitchFamily="34" charset="0"/>
                <a:hlinkClick r:id="rId4"/>
              </a:rPr>
              <a:t>Physical activity tool data </a:t>
            </a:r>
            <a:r>
              <a:rPr lang="en-AU" sz="1400" b="1" dirty="0">
                <a:latin typeface="Tw Cen MT" panose="020B0602020104020603" pitchFamily="34" charset="0"/>
              </a:rPr>
              <a:t>(2020/21):</a:t>
            </a:r>
          </a:p>
          <a:p>
            <a:pPr>
              <a:spcBef>
                <a:spcPts val="100"/>
              </a:spcBef>
              <a:spcAft>
                <a:spcPts val="600"/>
              </a:spcAft>
              <a:buFontTx/>
              <a:buChar char="-"/>
            </a:pPr>
            <a:r>
              <a:rPr lang="en-AU" sz="1400" dirty="0">
                <a:latin typeface="Tw Cen MT" panose="020B0602020104020603" pitchFamily="34" charset="0"/>
              </a:rPr>
              <a:t>47.2% of people aged under 16 physically active</a:t>
            </a:r>
          </a:p>
          <a:p>
            <a:pPr>
              <a:spcBef>
                <a:spcPts val="100"/>
              </a:spcBef>
              <a:spcAft>
                <a:spcPts val="600"/>
              </a:spcAft>
              <a:buFontTx/>
              <a:buChar char="-"/>
            </a:pPr>
            <a:r>
              <a:rPr lang="en-AU" sz="1400" dirty="0">
                <a:latin typeface="Tw Cen MT" panose="020B0602020104020603" pitchFamily="34" charset="0"/>
              </a:rPr>
              <a:t>70.1% of 15-year-olds with a mean daily sedentary time of more than seven hours!</a:t>
            </a:r>
          </a:p>
          <a:p>
            <a:pPr>
              <a:spcBef>
                <a:spcPts val="100"/>
              </a:spcBef>
              <a:spcAft>
                <a:spcPts val="600"/>
              </a:spcAft>
              <a:buFontTx/>
              <a:buChar char="-"/>
            </a:pPr>
            <a:endParaRPr lang="en-AU" sz="1400" dirty="0">
              <a:latin typeface="Tw Cen MT" panose="020B0602020104020603" pitchFamily="34" charset="0"/>
            </a:endParaRPr>
          </a:p>
          <a:p>
            <a:pPr>
              <a:spcBef>
                <a:spcPts val="100"/>
              </a:spcBef>
              <a:spcAft>
                <a:spcPts val="600"/>
              </a:spcAft>
              <a:buFontTx/>
              <a:buChar char="-"/>
            </a:pPr>
            <a:endParaRPr lang="en-AU" sz="1400" dirty="0">
              <a:latin typeface="Tw Cen MT" panose="020B0602020104020603" pitchFamily="34" charset="0"/>
            </a:endParaRP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Filson Pro Book" panose="02000000000000000000" pitchFamily="50" charset="0"/>
            </a:endParaRPr>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Levels of activity</a:t>
            </a:r>
            <a:endParaRPr lang="en-AU" sz="1400" dirty="0">
              <a:solidFill>
                <a:srgbClr val="002060"/>
              </a:solidFill>
            </a:endParaRPr>
          </a:p>
        </p:txBody>
      </p:sp>
      <p:pic>
        <p:nvPicPr>
          <p:cNvPr id="4" name="Picture 3">
            <a:extLst>
              <a:ext uri="{FF2B5EF4-FFF2-40B4-BE49-F238E27FC236}">
                <a16:creationId xmlns:a16="http://schemas.microsoft.com/office/drawing/2014/main" id="{857FF223-FDF4-519B-FC2A-36686EB6F911}"/>
              </a:ext>
            </a:extLst>
          </p:cNvPr>
          <p:cNvPicPr>
            <a:picLocks noChangeAspect="1"/>
          </p:cNvPicPr>
          <p:nvPr/>
        </p:nvPicPr>
        <p:blipFill>
          <a:blip r:embed="rId5"/>
          <a:stretch>
            <a:fillRect/>
          </a:stretch>
        </p:blipFill>
        <p:spPr>
          <a:xfrm>
            <a:off x="4761143" y="1316564"/>
            <a:ext cx="4060155" cy="3572936"/>
          </a:xfrm>
          <a:prstGeom prst="rect">
            <a:avLst/>
          </a:prstGeom>
        </p:spPr>
      </p:pic>
    </p:spTree>
    <p:extLst>
      <p:ext uri="{BB962C8B-B14F-4D97-AF65-F5344CB8AC3E}">
        <p14:creationId xmlns:p14="http://schemas.microsoft.com/office/powerpoint/2010/main" val="150945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13</a:t>
            </a:fld>
            <a:endParaRPr lang="en-US" dirty="0"/>
          </a:p>
        </p:txBody>
      </p:sp>
      <p:sp>
        <p:nvSpPr>
          <p:cNvPr id="29" name="Content Placeholder 1">
            <a:extLst>
              <a:ext uri="{FF2B5EF4-FFF2-40B4-BE49-F238E27FC236}">
                <a16:creationId xmlns:a16="http://schemas.microsoft.com/office/drawing/2014/main" id="{F02ECBC3-7C93-47B4-B29A-CE46C985C4BB}"/>
              </a:ext>
            </a:extLst>
          </p:cNvPr>
          <p:cNvSpPr txBox="1">
            <a:spLocks/>
          </p:cNvSpPr>
          <p:nvPr/>
        </p:nvSpPr>
        <p:spPr>
          <a:xfrm>
            <a:off x="4572000" y="1160952"/>
            <a:ext cx="4161375"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600"/>
              </a:spcBef>
              <a:buNone/>
            </a:pPr>
            <a:r>
              <a:rPr lang="en-GB" sz="1800" b="1" dirty="0">
                <a:latin typeface="Tw Cen MT" panose="020B0602020104020603" pitchFamily="34" charset="0"/>
              </a:rPr>
              <a:t>Clayton &amp; Clayton (2022):</a:t>
            </a:r>
          </a:p>
          <a:p>
            <a:pPr>
              <a:spcBef>
                <a:spcPts val="600"/>
              </a:spcBef>
            </a:pPr>
            <a:r>
              <a:rPr lang="en-GB" sz="1600" dirty="0">
                <a:latin typeface="Tw Cen MT" panose="020B0602020104020603" pitchFamily="34" charset="0"/>
              </a:rPr>
              <a:t>50% of UK adults know look at screens for 11 hours or more a day</a:t>
            </a:r>
          </a:p>
          <a:p>
            <a:pPr marL="0" indent="0">
              <a:spcBef>
                <a:spcPts val="600"/>
              </a:spcBef>
              <a:buNone/>
            </a:pPr>
            <a:endParaRPr lang="en-US" sz="1400" dirty="0">
              <a:latin typeface="Tw Cen MT" panose="020B0602020104020603" pitchFamily="34" charset="0"/>
            </a:endParaRPr>
          </a:p>
          <a:p>
            <a:pPr marL="0" indent="0">
              <a:spcBef>
                <a:spcPts val="600"/>
              </a:spcBef>
              <a:buNone/>
            </a:pPr>
            <a:r>
              <a:rPr lang="en-US" sz="1800" b="1" dirty="0" err="1">
                <a:latin typeface="Tw Cen MT" panose="020B0602020104020603" pitchFamily="34" charset="0"/>
              </a:rPr>
              <a:t>Hedderson</a:t>
            </a:r>
            <a:r>
              <a:rPr lang="en-US" sz="1800" b="1" dirty="0">
                <a:latin typeface="Tw Cen MT" panose="020B0602020104020603" pitchFamily="34" charset="0"/>
              </a:rPr>
              <a:t> et al. (2023):</a:t>
            </a:r>
          </a:p>
          <a:p>
            <a:pPr>
              <a:spcBef>
                <a:spcPts val="600"/>
              </a:spcBef>
            </a:pPr>
            <a:r>
              <a:rPr lang="en-US" sz="1600" dirty="0">
                <a:latin typeface="Tw Cen MT" panose="020B0602020104020603" pitchFamily="34" charset="0"/>
              </a:rPr>
              <a:t>In young children aged 4-12 years, pre-pandemic screen time was 4.4 hours per day (average)</a:t>
            </a:r>
          </a:p>
          <a:p>
            <a:pPr>
              <a:spcBef>
                <a:spcPts val="600"/>
              </a:spcBef>
            </a:pPr>
            <a:r>
              <a:rPr lang="en-US" sz="1600" dirty="0">
                <a:latin typeface="Tw Cen MT" panose="020B0602020104020603" pitchFamily="34" charset="0"/>
              </a:rPr>
              <a:t>This increased to 6.15 hours per day during the first lockdown (average).</a:t>
            </a:r>
          </a:p>
          <a:p>
            <a:pPr>
              <a:spcBef>
                <a:spcPts val="600"/>
              </a:spcBef>
            </a:pPr>
            <a:r>
              <a:rPr lang="en-US" sz="1600" dirty="0">
                <a:latin typeface="Tw Cen MT" panose="020B0602020104020603" pitchFamily="34" charset="0"/>
              </a:rPr>
              <a:t>Higher screen time levels have remained since public health precautions were lifted. </a:t>
            </a:r>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Levels of activity</a:t>
            </a:r>
            <a:endParaRPr lang="en-AU" sz="1400" dirty="0">
              <a:solidFill>
                <a:srgbClr val="002060"/>
              </a:solidFill>
            </a:endParaRPr>
          </a:p>
        </p:txBody>
      </p:sp>
      <p:pic>
        <p:nvPicPr>
          <p:cNvPr id="3074" name="Picture 2" descr="person holding black phone">
            <a:hlinkClick r:id="rId3"/>
            <a:extLst>
              <a:ext uri="{FF2B5EF4-FFF2-40B4-BE49-F238E27FC236}">
                <a16:creationId xmlns:a16="http://schemas.microsoft.com/office/drawing/2014/main" id="{AF0A2636-F060-D04F-E1AB-79F6B67CD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78" y="1802444"/>
            <a:ext cx="3994302" cy="266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38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14</a:t>
            </a:fld>
            <a:endParaRPr lang="en-US" dirty="0"/>
          </a:p>
        </p:txBody>
      </p:sp>
      <p:sp>
        <p:nvSpPr>
          <p:cNvPr id="29" name="Content Placeholder 1">
            <a:extLst>
              <a:ext uri="{FF2B5EF4-FFF2-40B4-BE49-F238E27FC236}">
                <a16:creationId xmlns:a16="http://schemas.microsoft.com/office/drawing/2014/main" id="{F02ECBC3-7C93-47B4-B29A-CE46C985C4BB}"/>
              </a:ext>
            </a:extLst>
          </p:cNvPr>
          <p:cNvSpPr txBox="1">
            <a:spLocks/>
          </p:cNvSpPr>
          <p:nvPr/>
        </p:nvSpPr>
        <p:spPr>
          <a:xfrm>
            <a:off x="821087" y="1733748"/>
            <a:ext cx="3589340"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100"/>
              </a:spcBef>
              <a:spcAft>
                <a:spcPts val="600"/>
              </a:spcAft>
              <a:buNone/>
            </a:pPr>
            <a:r>
              <a:rPr lang="en-AU" sz="1600" b="1" dirty="0">
                <a:latin typeface="Tw Cen MT" panose="020B0602020104020603" pitchFamily="34" charset="0"/>
              </a:rPr>
              <a:t>Why does it matter whether we’re active?</a:t>
            </a:r>
            <a:endParaRPr lang="en-AU" sz="1400" dirty="0">
              <a:latin typeface="Tw Cen MT" panose="020B0602020104020603" pitchFamily="34" charset="0"/>
            </a:endParaRPr>
          </a:p>
          <a:p>
            <a:pPr marL="0" indent="0">
              <a:spcBef>
                <a:spcPts val="100"/>
              </a:spcBef>
              <a:spcAft>
                <a:spcPts val="600"/>
              </a:spcAft>
              <a:buNone/>
            </a:pPr>
            <a:r>
              <a:rPr lang="en-AU" sz="1400" dirty="0">
                <a:latin typeface="Tw Cen MT" panose="020B0602020104020603" pitchFamily="34" charset="0"/>
              </a:rPr>
              <a:t>Leet et al. (2012):</a:t>
            </a:r>
          </a:p>
          <a:p>
            <a:pPr>
              <a:spcBef>
                <a:spcPts val="100"/>
              </a:spcBef>
              <a:spcAft>
                <a:spcPts val="600"/>
              </a:spcAft>
              <a:buFontTx/>
              <a:buChar char="-"/>
            </a:pPr>
            <a:r>
              <a:rPr lang="en-AU" sz="1100" dirty="0">
                <a:latin typeface="Tw Cen MT" panose="020B0602020104020603" pitchFamily="34" charset="0"/>
              </a:rPr>
              <a:t>6-10% of noncommunicable diseases can be attributed to physical inactivity </a:t>
            </a:r>
          </a:p>
          <a:p>
            <a:pPr>
              <a:spcBef>
                <a:spcPts val="100"/>
              </a:spcBef>
              <a:spcAft>
                <a:spcPts val="600"/>
              </a:spcAft>
              <a:buFontTx/>
              <a:buChar char="-"/>
            </a:pPr>
            <a:r>
              <a:rPr lang="en-AU" sz="1100" dirty="0">
                <a:latin typeface="Tw Cen MT" panose="020B0602020104020603" pitchFamily="34" charset="0"/>
              </a:rPr>
              <a:t>Responsible for 9% of premature mortality (5.3 million deaths in 2008</a:t>
            </a:r>
            <a:r>
              <a:rPr lang="en-AU" sz="1400" dirty="0">
                <a:latin typeface="Tw Cen MT" panose="020B0602020104020603" pitchFamily="34" charset="0"/>
              </a:rPr>
              <a:t>)</a:t>
            </a:r>
          </a:p>
          <a:p>
            <a:pPr>
              <a:spcBef>
                <a:spcPts val="100"/>
              </a:spcBef>
              <a:spcAft>
                <a:spcPts val="600"/>
              </a:spcAft>
              <a:buFontTx/>
              <a:buChar char="-"/>
            </a:pPr>
            <a:r>
              <a:rPr lang="en-AU" sz="1100" dirty="0">
                <a:latin typeface="Tw Cen MT" panose="020B0602020104020603" pitchFamily="34" charset="0"/>
              </a:rPr>
              <a:t>Average lifespan gain of 0.7 years if activity levels achieved (2-4 years?)</a:t>
            </a:r>
          </a:p>
          <a:p>
            <a:pPr marL="0" indent="0">
              <a:spcBef>
                <a:spcPts val="100"/>
              </a:spcBef>
              <a:spcAft>
                <a:spcPts val="600"/>
              </a:spcAft>
              <a:buNone/>
            </a:pPr>
            <a:r>
              <a:rPr lang="en-AU" sz="1400" dirty="0" err="1">
                <a:latin typeface="Tw Cen MT" panose="020B0602020104020603" pitchFamily="34" charset="0"/>
              </a:rPr>
              <a:t>Katzmarzyk</a:t>
            </a:r>
            <a:r>
              <a:rPr lang="en-AU" sz="1400" dirty="0">
                <a:latin typeface="Tw Cen MT" panose="020B0602020104020603" pitchFamily="34" charset="0"/>
              </a:rPr>
              <a:t> et al. (2022):</a:t>
            </a:r>
          </a:p>
          <a:p>
            <a:pPr>
              <a:spcBef>
                <a:spcPts val="100"/>
              </a:spcBef>
              <a:spcAft>
                <a:spcPts val="600"/>
              </a:spcAft>
              <a:buFontTx/>
              <a:buChar char="-"/>
            </a:pPr>
            <a:r>
              <a:rPr lang="en-AU" sz="1100" dirty="0">
                <a:latin typeface="Tw Cen MT" panose="020B0602020104020603" pitchFamily="34" charset="0"/>
              </a:rPr>
              <a:t>8% of noncommunicable diseases attributable to physical inactivity</a:t>
            </a:r>
          </a:p>
          <a:p>
            <a:pPr marL="0" indent="0">
              <a:spcBef>
                <a:spcPts val="100"/>
              </a:spcBef>
              <a:spcAft>
                <a:spcPts val="600"/>
              </a:spcAft>
              <a:buNone/>
            </a:pPr>
            <a:endParaRPr lang="en-AU" sz="1400" dirty="0">
              <a:latin typeface="Tw Cen MT" panose="020B0602020104020603" pitchFamily="34" charset="0"/>
            </a:endParaRP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Filson Pro Book" panose="02000000000000000000" pitchFamily="50" charset="0"/>
            </a:endParaRPr>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Burden of disease caused by physical activity</a:t>
            </a:r>
            <a:endParaRPr lang="en-AU" sz="1400" dirty="0">
              <a:solidFill>
                <a:srgbClr val="002060"/>
              </a:solidFill>
            </a:endParaRPr>
          </a:p>
        </p:txBody>
      </p:sp>
      <p:sp>
        <p:nvSpPr>
          <p:cNvPr id="8" name="Rectangle: Rounded Corners 7">
            <a:extLst>
              <a:ext uri="{FF2B5EF4-FFF2-40B4-BE49-F238E27FC236}">
                <a16:creationId xmlns:a16="http://schemas.microsoft.com/office/drawing/2014/main" id="{891627B2-906B-4F95-AD0F-614D0AF9C381}"/>
              </a:ext>
            </a:extLst>
          </p:cNvPr>
          <p:cNvSpPr/>
          <p:nvPr/>
        </p:nvSpPr>
        <p:spPr>
          <a:xfrm>
            <a:off x="4810540" y="1995777"/>
            <a:ext cx="3703516" cy="1963971"/>
          </a:xfrm>
          <a:custGeom>
            <a:avLst/>
            <a:gdLst>
              <a:gd name="connsiteX0" fmla="*/ 0 w 3703516"/>
              <a:gd name="connsiteY0" fmla="*/ 327335 h 1963971"/>
              <a:gd name="connsiteX1" fmla="*/ 327335 w 3703516"/>
              <a:gd name="connsiteY1" fmla="*/ 0 h 1963971"/>
              <a:gd name="connsiteX2" fmla="*/ 906616 w 3703516"/>
              <a:gd name="connsiteY2" fmla="*/ 0 h 1963971"/>
              <a:gd name="connsiteX3" fmla="*/ 1546873 w 3703516"/>
              <a:gd name="connsiteY3" fmla="*/ 0 h 1963971"/>
              <a:gd name="connsiteX4" fmla="*/ 2095666 w 3703516"/>
              <a:gd name="connsiteY4" fmla="*/ 0 h 1963971"/>
              <a:gd name="connsiteX5" fmla="*/ 2735923 w 3703516"/>
              <a:gd name="connsiteY5" fmla="*/ 0 h 1963971"/>
              <a:gd name="connsiteX6" fmla="*/ 3376181 w 3703516"/>
              <a:gd name="connsiteY6" fmla="*/ 0 h 1963971"/>
              <a:gd name="connsiteX7" fmla="*/ 3703516 w 3703516"/>
              <a:gd name="connsiteY7" fmla="*/ 327335 h 1963971"/>
              <a:gd name="connsiteX8" fmla="*/ 3703516 w 3703516"/>
              <a:gd name="connsiteY8" fmla="*/ 981986 h 1963971"/>
              <a:gd name="connsiteX9" fmla="*/ 3703516 w 3703516"/>
              <a:gd name="connsiteY9" fmla="*/ 1636636 h 1963971"/>
              <a:gd name="connsiteX10" fmla="*/ 3376181 w 3703516"/>
              <a:gd name="connsiteY10" fmla="*/ 1963971 h 1963971"/>
              <a:gd name="connsiteX11" fmla="*/ 2857877 w 3703516"/>
              <a:gd name="connsiteY11" fmla="*/ 1963971 h 1963971"/>
              <a:gd name="connsiteX12" fmla="*/ 2187131 w 3703516"/>
              <a:gd name="connsiteY12" fmla="*/ 1963971 h 1963971"/>
              <a:gd name="connsiteX13" fmla="*/ 1638339 w 3703516"/>
              <a:gd name="connsiteY13" fmla="*/ 1963971 h 1963971"/>
              <a:gd name="connsiteX14" fmla="*/ 998081 w 3703516"/>
              <a:gd name="connsiteY14" fmla="*/ 1963971 h 1963971"/>
              <a:gd name="connsiteX15" fmla="*/ 327335 w 3703516"/>
              <a:gd name="connsiteY15" fmla="*/ 1963971 h 1963971"/>
              <a:gd name="connsiteX16" fmla="*/ 0 w 3703516"/>
              <a:gd name="connsiteY16" fmla="*/ 1636636 h 1963971"/>
              <a:gd name="connsiteX17" fmla="*/ 0 w 3703516"/>
              <a:gd name="connsiteY17" fmla="*/ 981986 h 1963971"/>
              <a:gd name="connsiteX18" fmla="*/ 0 w 3703516"/>
              <a:gd name="connsiteY18" fmla="*/ 327335 h 196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03516" h="1963971" fill="none" extrusionOk="0">
                <a:moveTo>
                  <a:pt x="0" y="327335"/>
                </a:moveTo>
                <a:cubicBezTo>
                  <a:pt x="-25043" y="161795"/>
                  <a:pt x="148969" y="-5764"/>
                  <a:pt x="327335" y="0"/>
                </a:cubicBezTo>
                <a:cubicBezTo>
                  <a:pt x="542059" y="-3003"/>
                  <a:pt x="751597" y="-14531"/>
                  <a:pt x="906616" y="0"/>
                </a:cubicBezTo>
                <a:cubicBezTo>
                  <a:pt x="1061635" y="14531"/>
                  <a:pt x="1250145" y="-25240"/>
                  <a:pt x="1546873" y="0"/>
                </a:cubicBezTo>
                <a:cubicBezTo>
                  <a:pt x="1843601" y="25240"/>
                  <a:pt x="1870207" y="-23229"/>
                  <a:pt x="2095666" y="0"/>
                </a:cubicBezTo>
                <a:cubicBezTo>
                  <a:pt x="2321125" y="23229"/>
                  <a:pt x="2416537" y="-1889"/>
                  <a:pt x="2735923" y="0"/>
                </a:cubicBezTo>
                <a:cubicBezTo>
                  <a:pt x="3055309" y="1889"/>
                  <a:pt x="3096266" y="8799"/>
                  <a:pt x="3376181" y="0"/>
                </a:cubicBezTo>
                <a:cubicBezTo>
                  <a:pt x="3551587" y="-19301"/>
                  <a:pt x="3704513" y="158657"/>
                  <a:pt x="3703516" y="327335"/>
                </a:cubicBezTo>
                <a:cubicBezTo>
                  <a:pt x="3694466" y="505007"/>
                  <a:pt x="3685985" y="694407"/>
                  <a:pt x="3703516" y="981986"/>
                </a:cubicBezTo>
                <a:cubicBezTo>
                  <a:pt x="3721047" y="1269565"/>
                  <a:pt x="3692409" y="1388190"/>
                  <a:pt x="3703516" y="1636636"/>
                </a:cubicBezTo>
                <a:cubicBezTo>
                  <a:pt x="3697154" y="1820286"/>
                  <a:pt x="3551480" y="1985958"/>
                  <a:pt x="3376181" y="1963971"/>
                </a:cubicBezTo>
                <a:cubicBezTo>
                  <a:pt x="3267978" y="1976124"/>
                  <a:pt x="2995008" y="1946418"/>
                  <a:pt x="2857877" y="1963971"/>
                </a:cubicBezTo>
                <a:cubicBezTo>
                  <a:pt x="2720746" y="1981524"/>
                  <a:pt x="2348950" y="1931125"/>
                  <a:pt x="2187131" y="1963971"/>
                </a:cubicBezTo>
                <a:cubicBezTo>
                  <a:pt x="2025312" y="1996817"/>
                  <a:pt x="1838685" y="1978139"/>
                  <a:pt x="1638339" y="1963971"/>
                </a:cubicBezTo>
                <a:cubicBezTo>
                  <a:pt x="1437993" y="1949803"/>
                  <a:pt x="1291840" y="1968877"/>
                  <a:pt x="998081" y="1963971"/>
                </a:cubicBezTo>
                <a:cubicBezTo>
                  <a:pt x="704322" y="1959065"/>
                  <a:pt x="488469" y="1966728"/>
                  <a:pt x="327335" y="1963971"/>
                </a:cubicBezTo>
                <a:cubicBezTo>
                  <a:pt x="145155" y="1948363"/>
                  <a:pt x="4403" y="1814631"/>
                  <a:pt x="0" y="1636636"/>
                </a:cubicBezTo>
                <a:cubicBezTo>
                  <a:pt x="30472" y="1444682"/>
                  <a:pt x="-23249" y="1167565"/>
                  <a:pt x="0" y="981986"/>
                </a:cubicBezTo>
                <a:cubicBezTo>
                  <a:pt x="23249" y="796407"/>
                  <a:pt x="22162" y="556336"/>
                  <a:pt x="0" y="327335"/>
                </a:cubicBezTo>
                <a:close/>
              </a:path>
              <a:path w="3703516" h="1963971" stroke="0" extrusionOk="0">
                <a:moveTo>
                  <a:pt x="0" y="327335"/>
                </a:moveTo>
                <a:cubicBezTo>
                  <a:pt x="-6546" y="134853"/>
                  <a:pt x="178592" y="-9585"/>
                  <a:pt x="327335" y="0"/>
                </a:cubicBezTo>
                <a:cubicBezTo>
                  <a:pt x="482859" y="-27074"/>
                  <a:pt x="650922" y="-17569"/>
                  <a:pt x="937104" y="0"/>
                </a:cubicBezTo>
                <a:cubicBezTo>
                  <a:pt x="1223286" y="17569"/>
                  <a:pt x="1275205" y="-5146"/>
                  <a:pt x="1455408" y="0"/>
                </a:cubicBezTo>
                <a:cubicBezTo>
                  <a:pt x="1635611" y="5146"/>
                  <a:pt x="1853467" y="13972"/>
                  <a:pt x="1973712" y="0"/>
                </a:cubicBezTo>
                <a:cubicBezTo>
                  <a:pt x="2093957" y="-13972"/>
                  <a:pt x="2411318" y="-6010"/>
                  <a:pt x="2522504" y="0"/>
                </a:cubicBezTo>
                <a:cubicBezTo>
                  <a:pt x="2633690" y="6010"/>
                  <a:pt x="3114174" y="2480"/>
                  <a:pt x="3376181" y="0"/>
                </a:cubicBezTo>
                <a:cubicBezTo>
                  <a:pt x="3545928" y="-1381"/>
                  <a:pt x="3690059" y="143213"/>
                  <a:pt x="3703516" y="327335"/>
                </a:cubicBezTo>
                <a:cubicBezTo>
                  <a:pt x="3707878" y="469893"/>
                  <a:pt x="3708494" y="792879"/>
                  <a:pt x="3703516" y="981986"/>
                </a:cubicBezTo>
                <a:cubicBezTo>
                  <a:pt x="3698538" y="1171093"/>
                  <a:pt x="3701291" y="1399798"/>
                  <a:pt x="3703516" y="1636636"/>
                </a:cubicBezTo>
                <a:cubicBezTo>
                  <a:pt x="3690487" y="1831581"/>
                  <a:pt x="3560912" y="1958580"/>
                  <a:pt x="3376181" y="1963971"/>
                </a:cubicBezTo>
                <a:cubicBezTo>
                  <a:pt x="3146099" y="1970535"/>
                  <a:pt x="2920644" y="1954482"/>
                  <a:pt x="2766412" y="1963971"/>
                </a:cubicBezTo>
                <a:cubicBezTo>
                  <a:pt x="2612180" y="1973460"/>
                  <a:pt x="2456661" y="1965992"/>
                  <a:pt x="2217620" y="1963971"/>
                </a:cubicBezTo>
                <a:cubicBezTo>
                  <a:pt x="1978579" y="1961950"/>
                  <a:pt x="1913471" y="1968857"/>
                  <a:pt x="1638339" y="1963971"/>
                </a:cubicBezTo>
                <a:cubicBezTo>
                  <a:pt x="1363207" y="1959085"/>
                  <a:pt x="1190346" y="1933893"/>
                  <a:pt x="967593" y="1963971"/>
                </a:cubicBezTo>
                <a:cubicBezTo>
                  <a:pt x="744840" y="1994049"/>
                  <a:pt x="542894" y="1954829"/>
                  <a:pt x="327335" y="1963971"/>
                </a:cubicBezTo>
                <a:cubicBezTo>
                  <a:pt x="132471" y="1970551"/>
                  <a:pt x="-1973" y="1813156"/>
                  <a:pt x="0" y="1636636"/>
                </a:cubicBezTo>
                <a:cubicBezTo>
                  <a:pt x="-32745" y="1427534"/>
                  <a:pt x="16513" y="1263998"/>
                  <a:pt x="0" y="955799"/>
                </a:cubicBezTo>
                <a:cubicBezTo>
                  <a:pt x="-16513" y="647600"/>
                  <a:pt x="-3187" y="491793"/>
                  <a:pt x="0" y="327335"/>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Aft>
                <a:spcPts val="1200"/>
              </a:spcAft>
            </a:pPr>
            <a:r>
              <a:rPr lang="en-US" sz="1400" b="1" dirty="0">
                <a:latin typeface="Tw Cen MT" panose="020B0602020104020603" pitchFamily="34" charset="0"/>
              </a:rPr>
              <a:t>What about the economic cost of inactivity (Ding et al., 2016)?</a:t>
            </a:r>
          </a:p>
          <a:p>
            <a:pPr marL="285750" indent="-198438">
              <a:spcAft>
                <a:spcPts val="1200"/>
              </a:spcAft>
              <a:buFont typeface="Arial" panose="020B0604020202020204" pitchFamily="34" charset="0"/>
              <a:buChar char="•"/>
            </a:pPr>
            <a:r>
              <a:rPr lang="en-US" sz="1400" dirty="0">
                <a:latin typeface="Tw Cen MT" panose="020B0602020104020603" pitchFamily="34" charset="0"/>
              </a:rPr>
              <a:t>53.8 billion in healthcare costs (31.2 paid for by the public sector) in 2013 alone</a:t>
            </a:r>
          </a:p>
          <a:p>
            <a:pPr marL="285750" indent="-198438">
              <a:spcAft>
                <a:spcPts val="1200"/>
              </a:spcAft>
              <a:buFont typeface="Arial" panose="020B0604020202020204" pitchFamily="34" charset="0"/>
              <a:buChar char="•"/>
            </a:pPr>
            <a:r>
              <a:rPr lang="en-US" sz="1400" dirty="0">
                <a:latin typeface="Tw Cen MT" panose="020B0602020104020603" pitchFamily="34" charset="0"/>
              </a:rPr>
              <a:t>13.7 billion in productivity losses</a:t>
            </a:r>
          </a:p>
          <a:p>
            <a:pPr marL="285750" indent="-198438">
              <a:spcAft>
                <a:spcPts val="1200"/>
              </a:spcAft>
              <a:buFont typeface="Arial" panose="020B0604020202020204" pitchFamily="34" charset="0"/>
              <a:buChar char="•"/>
            </a:pPr>
            <a:r>
              <a:rPr lang="en-US" sz="1400" dirty="0">
                <a:latin typeface="Tw Cen MT" panose="020B0602020104020603" pitchFamily="34" charset="0"/>
              </a:rPr>
              <a:t>13.4 million DALYs</a:t>
            </a:r>
            <a:endParaRPr lang="en-US" sz="1200" dirty="0">
              <a:latin typeface="Tw Cen MT" panose="020B0602020104020603" pitchFamily="34" charset="0"/>
            </a:endParaRPr>
          </a:p>
        </p:txBody>
      </p:sp>
      <p:pic>
        <p:nvPicPr>
          <p:cNvPr id="7" name="Graphic 6" descr="Coins outline">
            <a:extLst>
              <a:ext uri="{FF2B5EF4-FFF2-40B4-BE49-F238E27FC236}">
                <a16:creationId xmlns:a16="http://schemas.microsoft.com/office/drawing/2014/main" id="{7DD4B9D1-EAFA-4BFB-A824-E91FA9A6C7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5127" y="3040379"/>
            <a:ext cx="754627" cy="754627"/>
          </a:xfrm>
          <a:prstGeom prst="rect">
            <a:avLst/>
          </a:prstGeom>
        </p:spPr>
      </p:pic>
    </p:spTree>
    <p:extLst>
      <p:ext uri="{BB962C8B-B14F-4D97-AF65-F5344CB8AC3E}">
        <p14:creationId xmlns:p14="http://schemas.microsoft.com/office/powerpoint/2010/main" val="332316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15</a:t>
            </a:fld>
            <a:endParaRPr lang="en-US" dirty="0"/>
          </a:p>
        </p:txBody>
      </p:sp>
      <p:sp>
        <p:nvSpPr>
          <p:cNvPr id="29" name="Content Placeholder 1">
            <a:extLst>
              <a:ext uri="{FF2B5EF4-FFF2-40B4-BE49-F238E27FC236}">
                <a16:creationId xmlns:a16="http://schemas.microsoft.com/office/drawing/2014/main" id="{F02ECBC3-7C93-47B4-B29A-CE46C985C4BB}"/>
              </a:ext>
            </a:extLst>
          </p:cNvPr>
          <p:cNvSpPr txBox="1">
            <a:spLocks/>
          </p:cNvSpPr>
          <p:nvPr/>
        </p:nvSpPr>
        <p:spPr>
          <a:xfrm>
            <a:off x="4426024" y="1353525"/>
            <a:ext cx="4114799"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Tw Cen MT" panose="020B0602020104020603" pitchFamily="34" charset="0"/>
            </a:endParaRPr>
          </a:p>
          <a:p>
            <a:pPr marL="0" indent="0">
              <a:spcBef>
                <a:spcPts val="100"/>
              </a:spcBef>
              <a:spcAft>
                <a:spcPts val="600"/>
              </a:spcAft>
              <a:buNone/>
            </a:pPr>
            <a:r>
              <a:rPr lang="en-AU" sz="1600" b="1" dirty="0">
                <a:latin typeface="Tw Cen MT" panose="020B0602020104020603" pitchFamily="34" charset="0"/>
              </a:rPr>
              <a:t>What about our </a:t>
            </a:r>
            <a:r>
              <a:rPr lang="en-AU" sz="1600" b="1" i="1" dirty="0">
                <a:latin typeface="Tw Cen MT" panose="020B0602020104020603" pitchFamily="34" charset="0"/>
              </a:rPr>
              <a:t>mental</a:t>
            </a:r>
            <a:r>
              <a:rPr lang="en-AU" sz="1600" b="1" dirty="0">
                <a:latin typeface="Tw Cen MT" panose="020B0602020104020603" pitchFamily="34" charset="0"/>
              </a:rPr>
              <a:t> health?</a:t>
            </a:r>
          </a:p>
          <a:p>
            <a:pPr>
              <a:spcBef>
                <a:spcPts val="100"/>
              </a:spcBef>
              <a:spcAft>
                <a:spcPts val="600"/>
              </a:spcAft>
            </a:pPr>
            <a:r>
              <a:rPr lang="en-AU" sz="1200" dirty="0" err="1">
                <a:latin typeface="Tw Cen MT" panose="020B0602020104020603" pitchFamily="34" charset="0"/>
              </a:rPr>
              <a:t>Chekroud</a:t>
            </a:r>
            <a:r>
              <a:rPr lang="en-AU" sz="1200" dirty="0">
                <a:latin typeface="Tw Cen MT" panose="020B0602020104020603" pitchFamily="34" charset="0"/>
              </a:rPr>
              <a:t> et al. (2018): People who were physically active had a 43% reduction in the number of poor mental health days in the last month </a:t>
            </a:r>
          </a:p>
          <a:p>
            <a:pPr>
              <a:spcBef>
                <a:spcPts val="100"/>
              </a:spcBef>
              <a:spcAft>
                <a:spcPts val="600"/>
              </a:spcAft>
            </a:pPr>
            <a:r>
              <a:rPr lang="en-AU" sz="1200" dirty="0">
                <a:latin typeface="Tw Cen MT" panose="020B0602020104020603" pitchFamily="34" charset="0"/>
              </a:rPr>
              <a:t>Higher physical activity during the first year of the Covid 19 pandemic associated with higher self-reported well-being, quality-of-life, and lower symptoms of anxiety, depression, and stress (</a:t>
            </a:r>
            <a:r>
              <a:rPr lang="en-US" sz="1200" dirty="0" err="1">
                <a:latin typeface="Tw Cen MT" panose="020B0602020104020603" pitchFamily="34" charset="0"/>
              </a:rPr>
              <a:t>Marconcin</a:t>
            </a:r>
            <a:r>
              <a:rPr lang="en-US" sz="1200" dirty="0">
                <a:latin typeface="Tw Cen MT" panose="020B0602020104020603" pitchFamily="34" charset="0"/>
              </a:rPr>
              <a:t> et al., 2022)</a:t>
            </a:r>
          </a:p>
          <a:p>
            <a:pPr>
              <a:spcBef>
                <a:spcPts val="100"/>
              </a:spcBef>
              <a:spcAft>
                <a:spcPts val="600"/>
              </a:spcAft>
            </a:pPr>
            <a:r>
              <a:rPr lang="en-US" sz="1200" dirty="0">
                <a:latin typeface="Tw Cen MT" panose="020B0602020104020603" pitchFamily="34" charset="0"/>
              </a:rPr>
              <a:t>Physical activity and happiness (Zhang &amp; Chen, 2019):</a:t>
            </a:r>
          </a:p>
          <a:p>
            <a:pPr marL="627063" indent="-176213">
              <a:spcBef>
                <a:spcPts val="100"/>
              </a:spcBef>
              <a:spcAft>
                <a:spcPts val="600"/>
              </a:spcAft>
              <a:buFontTx/>
              <a:buChar char="-"/>
            </a:pPr>
            <a:r>
              <a:rPr lang="en-US" sz="1200" dirty="0">
                <a:latin typeface="Tw Cen MT" panose="020B0602020104020603" pitchFamily="34" charset="0"/>
              </a:rPr>
              <a:t>Observational studies show consistent association between exercise levels and happiness</a:t>
            </a:r>
          </a:p>
          <a:p>
            <a:pPr marL="627063" indent="-176213">
              <a:spcBef>
                <a:spcPts val="100"/>
              </a:spcBef>
              <a:spcAft>
                <a:spcPts val="600"/>
              </a:spcAft>
              <a:buFontTx/>
              <a:buChar char="-"/>
            </a:pPr>
            <a:r>
              <a:rPr lang="en-US" sz="1200" dirty="0">
                <a:latin typeface="Tw Cen MT" panose="020B0602020104020603" pitchFamily="34" charset="0"/>
              </a:rPr>
              <a:t>RCTs indicate improved happiness following exercise</a:t>
            </a:r>
            <a:endParaRPr lang="en-AU" sz="1200" dirty="0">
              <a:latin typeface="Tw Cen MT" panose="020B0602020104020603" pitchFamily="34" charset="0"/>
            </a:endParaRP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Physical (in)activity &amp; mental health</a:t>
            </a:r>
            <a:endParaRPr lang="en-AU" sz="1400" dirty="0">
              <a:solidFill>
                <a:srgbClr val="002060"/>
              </a:solidFill>
            </a:endParaRPr>
          </a:p>
        </p:txBody>
      </p:sp>
      <p:pic>
        <p:nvPicPr>
          <p:cNvPr id="4" name="Picture 3">
            <a:extLst>
              <a:ext uri="{FF2B5EF4-FFF2-40B4-BE49-F238E27FC236}">
                <a16:creationId xmlns:a16="http://schemas.microsoft.com/office/drawing/2014/main" id="{28BE8491-3180-4F30-ADE7-8E67507ECE40}"/>
              </a:ext>
            </a:extLst>
          </p:cNvPr>
          <p:cNvPicPr>
            <a:picLocks noChangeAspect="1"/>
          </p:cNvPicPr>
          <p:nvPr/>
        </p:nvPicPr>
        <p:blipFill>
          <a:blip r:embed="rId3"/>
          <a:stretch>
            <a:fillRect/>
          </a:stretch>
        </p:blipFill>
        <p:spPr>
          <a:xfrm>
            <a:off x="777921" y="1402684"/>
            <a:ext cx="3027655" cy="3143546"/>
          </a:xfrm>
          <a:prstGeom prst="rect">
            <a:avLst/>
          </a:prstGeom>
        </p:spPr>
      </p:pic>
      <p:sp>
        <p:nvSpPr>
          <p:cNvPr id="9" name="TextBox 8">
            <a:extLst>
              <a:ext uri="{FF2B5EF4-FFF2-40B4-BE49-F238E27FC236}">
                <a16:creationId xmlns:a16="http://schemas.microsoft.com/office/drawing/2014/main" id="{D18692E0-F8AF-40AD-8ADA-837DB65C1136}"/>
              </a:ext>
            </a:extLst>
          </p:cNvPr>
          <p:cNvSpPr txBox="1"/>
          <p:nvPr/>
        </p:nvSpPr>
        <p:spPr>
          <a:xfrm>
            <a:off x="988032" y="4649462"/>
            <a:ext cx="2343071" cy="276999"/>
          </a:xfrm>
          <a:prstGeom prst="rect">
            <a:avLst/>
          </a:prstGeom>
          <a:noFill/>
        </p:spPr>
        <p:txBody>
          <a:bodyPr wrap="square">
            <a:spAutoFit/>
          </a:bodyPr>
          <a:lstStyle/>
          <a:p>
            <a:pPr algn="ctr"/>
            <a:r>
              <a:rPr lang="en-AU" sz="1200" dirty="0" err="1">
                <a:latin typeface="Tw Cen MT" panose="020B0602020104020603" pitchFamily="34" charset="0"/>
              </a:rPr>
              <a:t>Checkroud</a:t>
            </a:r>
            <a:r>
              <a:rPr lang="en-AU" sz="1200" dirty="0">
                <a:latin typeface="Tw Cen MT" panose="020B0602020104020603" pitchFamily="34" charset="0"/>
              </a:rPr>
              <a:t> et al (2018)</a:t>
            </a:r>
          </a:p>
        </p:txBody>
      </p:sp>
    </p:spTree>
    <p:extLst>
      <p:ext uri="{BB962C8B-B14F-4D97-AF65-F5344CB8AC3E}">
        <p14:creationId xmlns:p14="http://schemas.microsoft.com/office/powerpoint/2010/main" val="87672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16</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Why is exercise good for us?</a:t>
            </a:r>
            <a:endParaRPr lang="en-AU" sz="1400" dirty="0">
              <a:solidFill>
                <a:srgbClr val="002060"/>
              </a:solidFill>
            </a:endParaRPr>
          </a:p>
        </p:txBody>
      </p:sp>
      <p:sp>
        <p:nvSpPr>
          <p:cNvPr id="5" name="Content Placeholder 1">
            <a:extLst>
              <a:ext uri="{FF2B5EF4-FFF2-40B4-BE49-F238E27FC236}">
                <a16:creationId xmlns:a16="http://schemas.microsoft.com/office/drawing/2014/main" id="{CC788C49-9025-4C90-A57D-2C80A3198785}"/>
              </a:ext>
            </a:extLst>
          </p:cNvPr>
          <p:cNvSpPr txBox="1">
            <a:spLocks/>
          </p:cNvSpPr>
          <p:nvPr/>
        </p:nvSpPr>
        <p:spPr>
          <a:xfrm>
            <a:off x="973487" y="1687365"/>
            <a:ext cx="3589340"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Filson Pro Book" panose="02000000000000000000" pitchFamily="50"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Filson Pro Book" panose="02000000000000000000" pitchFamily="50" charset="0"/>
            </a:endParaRPr>
          </a:p>
        </p:txBody>
      </p:sp>
      <p:sp>
        <p:nvSpPr>
          <p:cNvPr id="6" name="Rectangle: Rounded Corners 5">
            <a:extLst>
              <a:ext uri="{FF2B5EF4-FFF2-40B4-BE49-F238E27FC236}">
                <a16:creationId xmlns:a16="http://schemas.microsoft.com/office/drawing/2014/main" id="{E9AC47A7-21CA-4A70-BE83-421CC76D85B8}"/>
              </a:ext>
            </a:extLst>
          </p:cNvPr>
          <p:cNvSpPr/>
          <p:nvPr/>
        </p:nvSpPr>
        <p:spPr>
          <a:xfrm>
            <a:off x="317349" y="1478042"/>
            <a:ext cx="2831616" cy="3411074"/>
          </a:xfrm>
          <a:custGeom>
            <a:avLst/>
            <a:gdLst>
              <a:gd name="connsiteX0" fmla="*/ 0 w 2831616"/>
              <a:gd name="connsiteY0" fmla="*/ 471945 h 3411074"/>
              <a:gd name="connsiteX1" fmla="*/ 471945 w 2831616"/>
              <a:gd name="connsiteY1" fmla="*/ 0 h 3411074"/>
              <a:gd name="connsiteX2" fmla="*/ 1082310 w 2831616"/>
              <a:gd name="connsiteY2" fmla="*/ 0 h 3411074"/>
              <a:gd name="connsiteX3" fmla="*/ 1730429 w 2831616"/>
              <a:gd name="connsiteY3" fmla="*/ 0 h 3411074"/>
              <a:gd name="connsiteX4" fmla="*/ 2359671 w 2831616"/>
              <a:gd name="connsiteY4" fmla="*/ 0 h 3411074"/>
              <a:gd name="connsiteX5" fmla="*/ 2831616 w 2831616"/>
              <a:gd name="connsiteY5" fmla="*/ 471945 h 3411074"/>
              <a:gd name="connsiteX6" fmla="*/ 2831616 w 2831616"/>
              <a:gd name="connsiteY6" fmla="*/ 1113413 h 3411074"/>
              <a:gd name="connsiteX7" fmla="*/ 2831616 w 2831616"/>
              <a:gd name="connsiteY7" fmla="*/ 1656193 h 3411074"/>
              <a:gd name="connsiteX8" fmla="*/ 2831616 w 2831616"/>
              <a:gd name="connsiteY8" fmla="*/ 2322333 h 3411074"/>
              <a:gd name="connsiteX9" fmla="*/ 2831616 w 2831616"/>
              <a:gd name="connsiteY9" fmla="*/ 2939129 h 3411074"/>
              <a:gd name="connsiteX10" fmla="*/ 2359671 w 2831616"/>
              <a:gd name="connsiteY10" fmla="*/ 3411074 h 3411074"/>
              <a:gd name="connsiteX11" fmla="*/ 1787061 w 2831616"/>
              <a:gd name="connsiteY11" fmla="*/ 3411074 h 3411074"/>
              <a:gd name="connsiteX12" fmla="*/ 1120064 w 2831616"/>
              <a:gd name="connsiteY12" fmla="*/ 3411074 h 3411074"/>
              <a:gd name="connsiteX13" fmla="*/ 471945 w 2831616"/>
              <a:gd name="connsiteY13" fmla="*/ 3411074 h 3411074"/>
              <a:gd name="connsiteX14" fmla="*/ 0 w 2831616"/>
              <a:gd name="connsiteY14" fmla="*/ 2939129 h 3411074"/>
              <a:gd name="connsiteX15" fmla="*/ 0 w 2831616"/>
              <a:gd name="connsiteY15" fmla="*/ 2396349 h 3411074"/>
              <a:gd name="connsiteX16" fmla="*/ 0 w 2831616"/>
              <a:gd name="connsiteY16" fmla="*/ 1828896 h 3411074"/>
              <a:gd name="connsiteX17" fmla="*/ 0 w 2831616"/>
              <a:gd name="connsiteY17" fmla="*/ 1212100 h 3411074"/>
              <a:gd name="connsiteX18" fmla="*/ 0 w 2831616"/>
              <a:gd name="connsiteY18" fmla="*/ 471945 h 341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31616" h="3411074" fill="none" extrusionOk="0">
                <a:moveTo>
                  <a:pt x="0" y="471945"/>
                </a:moveTo>
                <a:cubicBezTo>
                  <a:pt x="-6357" y="215166"/>
                  <a:pt x="234284" y="-54845"/>
                  <a:pt x="471945" y="0"/>
                </a:cubicBezTo>
                <a:cubicBezTo>
                  <a:pt x="608512" y="14213"/>
                  <a:pt x="845167" y="17075"/>
                  <a:pt x="1082310" y="0"/>
                </a:cubicBezTo>
                <a:cubicBezTo>
                  <a:pt x="1319453" y="-17075"/>
                  <a:pt x="1592716" y="-18722"/>
                  <a:pt x="1730429" y="0"/>
                </a:cubicBezTo>
                <a:cubicBezTo>
                  <a:pt x="1868142" y="18722"/>
                  <a:pt x="2111609" y="-22626"/>
                  <a:pt x="2359671" y="0"/>
                </a:cubicBezTo>
                <a:cubicBezTo>
                  <a:pt x="2642095" y="18131"/>
                  <a:pt x="2830531" y="193744"/>
                  <a:pt x="2831616" y="471945"/>
                </a:cubicBezTo>
                <a:cubicBezTo>
                  <a:pt x="2818773" y="655929"/>
                  <a:pt x="2861079" y="913278"/>
                  <a:pt x="2831616" y="1113413"/>
                </a:cubicBezTo>
                <a:cubicBezTo>
                  <a:pt x="2802153" y="1313548"/>
                  <a:pt x="2830971" y="1523757"/>
                  <a:pt x="2831616" y="1656193"/>
                </a:cubicBezTo>
                <a:cubicBezTo>
                  <a:pt x="2832261" y="1788629"/>
                  <a:pt x="2835317" y="2037548"/>
                  <a:pt x="2831616" y="2322333"/>
                </a:cubicBezTo>
                <a:cubicBezTo>
                  <a:pt x="2827915" y="2607118"/>
                  <a:pt x="2822107" y="2765057"/>
                  <a:pt x="2831616" y="2939129"/>
                </a:cubicBezTo>
                <a:cubicBezTo>
                  <a:pt x="2808676" y="3210119"/>
                  <a:pt x="2617083" y="3424051"/>
                  <a:pt x="2359671" y="3411074"/>
                </a:cubicBezTo>
                <a:cubicBezTo>
                  <a:pt x="2090670" y="3435999"/>
                  <a:pt x="1929594" y="3387983"/>
                  <a:pt x="1787061" y="3411074"/>
                </a:cubicBezTo>
                <a:cubicBezTo>
                  <a:pt x="1644528" y="3434166"/>
                  <a:pt x="1425217" y="3417519"/>
                  <a:pt x="1120064" y="3411074"/>
                </a:cubicBezTo>
                <a:cubicBezTo>
                  <a:pt x="814911" y="3404629"/>
                  <a:pt x="726472" y="3420741"/>
                  <a:pt x="471945" y="3411074"/>
                </a:cubicBezTo>
                <a:cubicBezTo>
                  <a:pt x="253897" y="3383563"/>
                  <a:pt x="-2816" y="3193369"/>
                  <a:pt x="0" y="2939129"/>
                </a:cubicBezTo>
                <a:cubicBezTo>
                  <a:pt x="17785" y="2679808"/>
                  <a:pt x="-24180" y="2538793"/>
                  <a:pt x="0" y="2396349"/>
                </a:cubicBezTo>
                <a:cubicBezTo>
                  <a:pt x="24180" y="2253905"/>
                  <a:pt x="-22051" y="1960588"/>
                  <a:pt x="0" y="1828896"/>
                </a:cubicBezTo>
                <a:cubicBezTo>
                  <a:pt x="22051" y="1697204"/>
                  <a:pt x="-23585" y="1365868"/>
                  <a:pt x="0" y="1212100"/>
                </a:cubicBezTo>
                <a:cubicBezTo>
                  <a:pt x="23585" y="1058332"/>
                  <a:pt x="35307" y="823227"/>
                  <a:pt x="0" y="471945"/>
                </a:cubicBezTo>
                <a:close/>
              </a:path>
              <a:path w="2831616" h="3411074" stroke="0" extrusionOk="0">
                <a:moveTo>
                  <a:pt x="0" y="471945"/>
                </a:moveTo>
                <a:cubicBezTo>
                  <a:pt x="-24916" y="166765"/>
                  <a:pt x="219572" y="-2476"/>
                  <a:pt x="471945" y="0"/>
                </a:cubicBezTo>
                <a:cubicBezTo>
                  <a:pt x="693928" y="7561"/>
                  <a:pt x="939774" y="22610"/>
                  <a:pt x="1101187" y="0"/>
                </a:cubicBezTo>
                <a:cubicBezTo>
                  <a:pt x="1262600" y="-22610"/>
                  <a:pt x="1553401" y="-3046"/>
                  <a:pt x="1673797" y="0"/>
                </a:cubicBezTo>
                <a:cubicBezTo>
                  <a:pt x="1794193" y="3046"/>
                  <a:pt x="2186375" y="-7049"/>
                  <a:pt x="2359671" y="0"/>
                </a:cubicBezTo>
                <a:cubicBezTo>
                  <a:pt x="2648036" y="-22820"/>
                  <a:pt x="2895614" y="202004"/>
                  <a:pt x="2831616" y="471945"/>
                </a:cubicBezTo>
                <a:cubicBezTo>
                  <a:pt x="2852749" y="728635"/>
                  <a:pt x="2824968" y="878487"/>
                  <a:pt x="2831616" y="1014725"/>
                </a:cubicBezTo>
                <a:cubicBezTo>
                  <a:pt x="2838264" y="1150963"/>
                  <a:pt x="2800789" y="1453724"/>
                  <a:pt x="2831616" y="1656193"/>
                </a:cubicBezTo>
                <a:cubicBezTo>
                  <a:pt x="2862443" y="1858662"/>
                  <a:pt x="2832777" y="1990547"/>
                  <a:pt x="2831616" y="2272989"/>
                </a:cubicBezTo>
                <a:cubicBezTo>
                  <a:pt x="2830455" y="2555431"/>
                  <a:pt x="2850380" y="2629144"/>
                  <a:pt x="2831616" y="2939129"/>
                </a:cubicBezTo>
                <a:cubicBezTo>
                  <a:pt x="2824580" y="3207426"/>
                  <a:pt x="2654383" y="3364572"/>
                  <a:pt x="2359671" y="3411074"/>
                </a:cubicBezTo>
                <a:cubicBezTo>
                  <a:pt x="2084451" y="3403675"/>
                  <a:pt x="1969538" y="3418349"/>
                  <a:pt x="1730429" y="3411074"/>
                </a:cubicBezTo>
                <a:cubicBezTo>
                  <a:pt x="1491320" y="3403799"/>
                  <a:pt x="1266782" y="3394628"/>
                  <a:pt x="1138942" y="3411074"/>
                </a:cubicBezTo>
                <a:cubicBezTo>
                  <a:pt x="1011102" y="3427520"/>
                  <a:pt x="766752" y="3433876"/>
                  <a:pt x="471945" y="3411074"/>
                </a:cubicBezTo>
                <a:cubicBezTo>
                  <a:pt x="193420" y="3436203"/>
                  <a:pt x="5045" y="3211161"/>
                  <a:pt x="0" y="2939129"/>
                </a:cubicBezTo>
                <a:cubicBezTo>
                  <a:pt x="18725" y="2695357"/>
                  <a:pt x="10348" y="2522097"/>
                  <a:pt x="0" y="2347005"/>
                </a:cubicBezTo>
                <a:cubicBezTo>
                  <a:pt x="-10348" y="2171913"/>
                  <a:pt x="-19517" y="1976912"/>
                  <a:pt x="0" y="1730209"/>
                </a:cubicBezTo>
                <a:cubicBezTo>
                  <a:pt x="19517" y="1483506"/>
                  <a:pt x="20239" y="1335347"/>
                  <a:pt x="0" y="1187428"/>
                </a:cubicBezTo>
                <a:cubicBezTo>
                  <a:pt x="-20239" y="1039509"/>
                  <a:pt x="-35180" y="728855"/>
                  <a:pt x="0" y="471945"/>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pPr>
            <a:r>
              <a:rPr lang="en-AU" sz="1600" b="1" dirty="0">
                <a:latin typeface="Tw Cen MT" panose="020B0602020104020603" pitchFamily="34" charset="0"/>
              </a:rPr>
              <a:t>Physical health </a:t>
            </a:r>
            <a:endParaRPr lang="en-AU" sz="1200" dirty="0">
              <a:latin typeface="Tw Cen MT" panose="020B0602020104020603" pitchFamily="34" charset="0"/>
            </a:endParaRPr>
          </a:p>
          <a:p>
            <a:pPr algn="ctr">
              <a:spcBef>
                <a:spcPts val="100"/>
              </a:spcBef>
              <a:spcAft>
                <a:spcPts val="600"/>
              </a:spcAft>
            </a:pPr>
            <a:r>
              <a:rPr lang="en-AU" sz="1100" dirty="0">
                <a:latin typeface="Tw Cen MT" panose="020B0602020104020603" pitchFamily="34" charset="0"/>
              </a:rPr>
              <a:t>(Morrison et al.,  pg. 116; Warburton et al., 2006)</a:t>
            </a:r>
          </a:p>
          <a:p>
            <a:pPr>
              <a:spcBef>
                <a:spcPts val="100"/>
              </a:spcBef>
              <a:spcAft>
                <a:spcPts val="600"/>
              </a:spcAft>
              <a:buFontTx/>
              <a:buChar char="-"/>
            </a:pPr>
            <a:r>
              <a:rPr lang="en-US" sz="1400" dirty="0">
                <a:latin typeface="Tw Cen MT" panose="020B0602020104020603" pitchFamily="34" charset="0"/>
              </a:rPr>
              <a:t> </a:t>
            </a:r>
            <a:r>
              <a:rPr lang="en-US" sz="1200" dirty="0">
                <a:latin typeface="Tw Cen MT" panose="020B0602020104020603" pitchFamily="34" charset="0"/>
              </a:rPr>
              <a:t>Strengthens heart muscles</a:t>
            </a:r>
          </a:p>
          <a:p>
            <a:pPr>
              <a:spcBef>
                <a:spcPts val="100"/>
              </a:spcBef>
              <a:spcAft>
                <a:spcPts val="600"/>
              </a:spcAft>
              <a:buFontTx/>
              <a:buChar char="-"/>
            </a:pPr>
            <a:r>
              <a:rPr lang="en-US" sz="1200" dirty="0">
                <a:latin typeface="Tw Cen MT" panose="020B0602020104020603" pitchFamily="34" charset="0"/>
              </a:rPr>
              <a:t> Increased cardiac &amp; respiratory efficiency </a:t>
            </a:r>
          </a:p>
          <a:p>
            <a:pPr>
              <a:spcBef>
                <a:spcPts val="100"/>
              </a:spcBef>
              <a:spcAft>
                <a:spcPts val="600"/>
              </a:spcAft>
              <a:buFontTx/>
              <a:buChar char="-"/>
            </a:pPr>
            <a:r>
              <a:rPr lang="en-US" sz="1200" dirty="0">
                <a:latin typeface="Tw Cen MT" panose="020B0602020104020603" pitchFamily="34" charset="0"/>
              </a:rPr>
              <a:t> Improved endothelial function</a:t>
            </a:r>
          </a:p>
          <a:p>
            <a:pPr>
              <a:spcBef>
                <a:spcPts val="100"/>
              </a:spcBef>
              <a:spcAft>
                <a:spcPts val="600"/>
              </a:spcAft>
              <a:buFontTx/>
              <a:buChar char="-"/>
            </a:pPr>
            <a:r>
              <a:rPr lang="en-US" sz="1200" dirty="0">
                <a:latin typeface="Tw Cen MT" panose="020B0602020104020603" pitchFamily="34" charset="0"/>
              </a:rPr>
              <a:t> Lowered blood pressure</a:t>
            </a:r>
          </a:p>
          <a:p>
            <a:pPr>
              <a:spcBef>
                <a:spcPts val="100"/>
              </a:spcBef>
              <a:spcAft>
                <a:spcPts val="600"/>
              </a:spcAft>
              <a:buFontTx/>
              <a:buChar char="-"/>
            </a:pPr>
            <a:r>
              <a:rPr lang="en-US" sz="1200" dirty="0">
                <a:latin typeface="Tw Cen MT" panose="020B0602020104020603" pitchFamily="34" charset="0"/>
              </a:rPr>
              <a:t> Reduced visceral &amp; sub-cutaneous fat</a:t>
            </a:r>
          </a:p>
          <a:p>
            <a:pPr>
              <a:spcBef>
                <a:spcPts val="100"/>
              </a:spcBef>
              <a:spcAft>
                <a:spcPts val="600"/>
              </a:spcAft>
              <a:buFontTx/>
              <a:buChar char="-"/>
            </a:pPr>
            <a:r>
              <a:rPr lang="en-US" sz="1200" dirty="0">
                <a:latin typeface="Tw Cen MT" panose="020B0602020104020603" pitchFamily="34" charset="0"/>
              </a:rPr>
              <a:t> Reduced inflammation</a:t>
            </a:r>
          </a:p>
          <a:p>
            <a:pPr>
              <a:spcBef>
                <a:spcPts val="100"/>
              </a:spcBef>
              <a:spcAft>
                <a:spcPts val="600"/>
              </a:spcAft>
              <a:buFontTx/>
              <a:buChar char="-"/>
            </a:pPr>
            <a:r>
              <a:rPr lang="en-US" sz="1200" dirty="0">
                <a:latin typeface="Tw Cen MT" panose="020B0602020104020603" pitchFamily="34" charset="0"/>
              </a:rPr>
              <a:t> Increased bone density (Hong &amp; Kim, 2018)</a:t>
            </a:r>
          </a:p>
          <a:p>
            <a:pPr>
              <a:spcBef>
                <a:spcPts val="100"/>
              </a:spcBef>
              <a:spcAft>
                <a:spcPts val="600"/>
              </a:spcAft>
              <a:buFontTx/>
              <a:buChar char="-"/>
            </a:pPr>
            <a:r>
              <a:rPr lang="en-US" sz="1200" dirty="0">
                <a:latin typeface="Tw Cen MT" panose="020B0602020104020603" pitchFamily="34" charset="0"/>
              </a:rPr>
              <a:t> Increased strength &amp; balance</a:t>
            </a:r>
          </a:p>
          <a:p>
            <a:pPr>
              <a:spcBef>
                <a:spcPts val="100"/>
              </a:spcBef>
              <a:spcAft>
                <a:spcPts val="600"/>
              </a:spcAft>
            </a:pPr>
            <a:endParaRPr lang="en-US" sz="1400" dirty="0">
              <a:latin typeface="Tw Cen MT" panose="020B0602020104020603" pitchFamily="34" charset="0"/>
            </a:endParaRPr>
          </a:p>
        </p:txBody>
      </p:sp>
      <p:sp>
        <p:nvSpPr>
          <p:cNvPr id="7" name="Rectangle: Rounded Corners 6">
            <a:extLst>
              <a:ext uri="{FF2B5EF4-FFF2-40B4-BE49-F238E27FC236}">
                <a16:creationId xmlns:a16="http://schemas.microsoft.com/office/drawing/2014/main" id="{F51A4586-03DF-4024-9793-A0CE60EBA493}"/>
              </a:ext>
            </a:extLst>
          </p:cNvPr>
          <p:cNvSpPr/>
          <p:nvPr/>
        </p:nvSpPr>
        <p:spPr>
          <a:xfrm>
            <a:off x="6035039" y="1462493"/>
            <a:ext cx="2831616" cy="3413405"/>
          </a:xfrm>
          <a:custGeom>
            <a:avLst/>
            <a:gdLst>
              <a:gd name="connsiteX0" fmla="*/ 0 w 2831616"/>
              <a:gd name="connsiteY0" fmla="*/ 471945 h 3413405"/>
              <a:gd name="connsiteX1" fmla="*/ 471945 w 2831616"/>
              <a:gd name="connsiteY1" fmla="*/ 0 h 3413405"/>
              <a:gd name="connsiteX2" fmla="*/ 1082310 w 2831616"/>
              <a:gd name="connsiteY2" fmla="*/ 0 h 3413405"/>
              <a:gd name="connsiteX3" fmla="*/ 1730429 w 2831616"/>
              <a:gd name="connsiteY3" fmla="*/ 0 h 3413405"/>
              <a:gd name="connsiteX4" fmla="*/ 2359671 w 2831616"/>
              <a:gd name="connsiteY4" fmla="*/ 0 h 3413405"/>
              <a:gd name="connsiteX5" fmla="*/ 2831616 w 2831616"/>
              <a:gd name="connsiteY5" fmla="*/ 471945 h 3413405"/>
              <a:gd name="connsiteX6" fmla="*/ 2831616 w 2831616"/>
              <a:gd name="connsiteY6" fmla="*/ 1114019 h 3413405"/>
              <a:gd name="connsiteX7" fmla="*/ 2831616 w 2831616"/>
              <a:gd name="connsiteY7" fmla="*/ 1657312 h 3413405"/>
              <a:gd name="connsiteX8" fmla="*/ 2831616 w 2831616"/>
              <a:gd name="connsiteY8" fmla="*/ 2324081 h 3413405"/>
              <a:gd name="connsiteX9" fmla="*/ 2831616 w 2831616"/>
              <a:gd name="connsiteY9" fmla="*/ 2941460 h 3413405"/>
              <a:gd name="connsiteX10" fmla="*/ 2359671 w 2831616"/>
              <a:gd name="connsiteY10" fmla="*/ 3413405 h 3413405"/>
              <a:gd name="connsiteX11" fmla="*/ 1787061 w 2831616"/>
              <a:gd name="connsiteY11" fmla="*/ 3413405 h 3413405"/>
              <a:gd name="connsiteX12" fmla="*/ 1120064 w 2831616"/>
              <a:gd name="connsiteY12" fmla="*/ 3413405 h 3413405"/>
              <a:gd name="connsiteX13" fmla="*/ 471945 w 2831616"/>
              <a:gd name="connsiteY13" fmla="*/ 3413405 h 3413405"/>
              <a:gd name="connsiteX14" fmla="*/ 0 w 2831616"/>
              <a:gd name="connsiteY14" fmla="*/ 2941460 h 3413405"/>
              <a:gd name="connsiteX15" fmla="*/ 0 w 2831616"/>
              <a:gd name="connsiteY15" fmla="*/ 2398167 h 3413405"/>
              <a:gd name="connsiteX16" fmla="*/ 0 w 2831616"/>
              <a:gd name="connsiteY16" fmla="*/ 1830178 h 3413405"/>
              <a:gd name="connsiteX17" fmla="*/ 0 w 2831616"/>
              <a:gd name="connsiteY17" fmla="*/ 1212800 h 3413405"/>
              <a:gd name="connsiteX18" fmla="*/ 0 w 2831616"/>
              <a:gd name="connsiteY18" fmla="*/ 471945 h 3413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31616" h="3413405" fill="none" extrusionOk="0">
                <a:moveTo>
                  <a:pt x="0" y="471945"/>
                </a:moveTo>
                <a:cubicBezTo>
                  <a:pt x="-6357" y="215166"/>
                  <a:pt x="234284" y="-54845"/>
                  <a:pt x="471945" y="0"/>
                </a:cubicBezTo>
                <a:cubicBezTo>
                  <a:pt x="608512" y="14213"/>
                  <a:pt x="845167" y="17075"/>
                  <a:pt x="1082310" y="0"/>
                </a:cubicBezTo>
                <a:cubicBezTo>
                  <a:pt x="1319453" y="-17075"/>
                  <a:pt x="1592716" y="-18722"/>
                  <a:pt x="1730429" y="0"/>
                </a:cubicBezTo>
                <a:cubicBezTo>
                  <a:pt x="1868142" y="18722"/>
                  <a:pt x="2111609" y="-22626"/>
                  <a:pt x="2359671" y="0"/>
                </a:cubicBezTo>
                <a:cubicBezTo>
                  <a:pt x="2642095" y="18131"/>
                  <a:pt x="2830531" y="193744"/>
                  <a:pt x="2831616" y="471945"/>
                </a:cubicBezTo>
                <a:cubicBezTo>
                  <a:pt x="2852075" y="741061"/>
                  <a:pt x="2805593" y="852921"/>
                  <a:pt x="2831616" y="1114019"/>
                </a:cubicBezTo>
                <a:cubicBezTo>
                  <a:pt x="2857639" y="1375117"/>
                  <a:pt x="2832225" y="1507242"/>
                  <a:pt x="2831616" y="1657312"/>
                </a:cubicBezTo>
                <a:cubicBezTo>
                  <a:pt x="2831007" y="1807382"/>
                  <a:pt x="2858274" y="2179423"/>
                  <a:pt x="2831616" y="2324081"/>
                </a:cubicBezTo>
                <a:cubicBezTo>
                  <a:pt x="2804958" y="2468739"/>
                  <a:pt x="2845046" y="2747070"/>
                  <a:pt x="2831616" y="2941460"/>
                </a:cubicBezTo>
                <a:cubicBezTo>
                  <a:pt x="2808676" y="3212450"/>
                  <a:pt x="2617083" y="3426382"/>
                  <a:pt x="2359671" y="3413405"/>
                </a:cubicBezTo>
                <a:cubicBezTo>
                  <a:pt x="2090670" y="3438330"/>
                  <a:pt x="1929594" y="3390314"/>
                  <a:pt x="1787061" y="3413405"/>
                </a:cubicBezTo>
                <a:cubicBezTo>
                  <a:pt x="1644528" y="3436497"/>
                  <a:pt x="1425217" y="3419850"/>
                  <a:pt x="1120064" y="3413405"/>
                </a:cubicBezTo>
                <a:cubicBezTo>
                  <a:pt x="814911" y="3406960"/>
                  <a:pt x="726472" y="3423072"/>
                  <a:pt x="471945" y="3413405"/>
                </a:cubicBezTo>
                <a:cubicBezTo>
                  <a:pt x="253897" y="3385894"/>
                  <a:pt x="-2816" y="3195700"/>
                  <a:pt x="0" y="2941460"/>
                </a:cubicBezTo>
                <a:cubicBezTo>
                  <a:pt x="-397" y="2684763"/>
                  <a:pt x="474" y="2643659"/>
                  <a:pt x="0" y="2398167"/>
                </a:cubicBezTo>
                <a:cubicBezTo>
                  <a:pt x="-474" y="2152675"/>
                  <a:pt x="-22160" y="1993968"/>
                  <a:pt x="0" y="1830178"/>
                </a:cubicBezTo>
                <a:cubicBezTo>
                  <a:pt x="22160" y="1666388"/>
                  <a:pt x="11764" y="1431269"/>
                  <a:pt x="0" y="1212800"/>
                </a:cubicBezTo>
                <a:cubicBezTo>
                  <a:pt x="-11764" y="994331"/>
                  <a:pt x="15184" y="656702"/>
                  <a:pt x="0" y="471945"/>
                </a:cubicBezTo>
                <a:close/>
              </a:path>
              <a:path w="2831616" h="3413405" stroke="0" extrusionOk="0">
                <a:moveTo>
                  <a:pt x="0" y="471945"/>
                </a:moveTo>
                <a:cubicBezTo>
                  <a:pt x="-24916" y="166765"/>
                  <a:pt x="219572" y="-2476"/>
                  <a:pt x="471945" y="0"/>
                </a:cubicBezTo>
                <a:cubicBezTo>
                  <a:pt x="693928" y="7561"/>
                  <a:pt x="939774" y="22610"/>
                  <a:pt x="1101187" y="0"/>
                </a:cubicBezTo>
                <a:cubicBezTo>
                  <a:pt x="1262600" y="-22610"/>
                  <a:pt x="1553401" y="-3046"/>
                  <a:pt x="1673797" y="0"/>
                </a:cubicBezTo>
                <a:cubicBezTo>
                  <a:pt x="1794193" y="3046"/>
                  <a:pt x="2186375" y="-7049"/>
                  <a:pt x="2359671" y="0"/>
                </a:cubicBezTo>
                <a:cubicBezTo>
                  <a:pt x="2648036" y="-22820"/>
                  <a:pt x="2895614" y="202004"/>
                  <a:pt x="2831616" y="471945"/>
                </a:cubicBezTo>
                <a:cubicBezTo>
                  <a:pt x="2841591" y="717011"/>
                  <a:pt x="2810502" y="768714"/>
                  <a:pt x="2831616" y="1015238"/>
                </a:cubicBezTo>
                <a:cubicBezTo>
                  <a:pt x="2852730" y="1261762"/>
                  <a:pt x="2849256" y="1460625"/>
                  <a:pt x="2831616" y="1657312"/>
                </a:cubicBezTo>
                <a:cubicBezTo>
                  <a:pt x="2813976" y="1853999"/>
                  <a:pt x="2851756" y="2107728"/>
                  <a:pt x="2831616" y="2274691"/>
                </a:cubicBezTo>
                <a:cubicBezTo>
                  <a:pt x="2811476" y="2441654"/>
                  <a:pt x="2822954" y="2780253"/>
                  <a:pt x="2831616" y="2941460"/>
                </a:cubicBezTo>
                <a:cubicBezTo>
                  <a:pt x="2824580" y="3209757"/>
                  <a:pt x="2654383" y="3366903"/>
                  <a:pt x="2359671" y="3413405"/>
                </a:cubicBezTo>
                <a:cubicBezTo>
                  <a:pt x="2084451" y="3406006"/>
                  <a:pt x="1969538" y="3420680"/>
                  <a:pt x="1730429" y="3413405"/>
                </a:cubicBezTo>
                <a:cubicBezTo>
                  <a:pt x="1491320" y="3406130"/>
                  <a:pt x="1266782" y="3396959"/>
                  <a:pt x="1138942" y="3413405"/>
                </a:cubicBezTo>
                <a:cubicBezTo>
                  <a:pt x="1011102" y="3429851"/>
                  <a:pt x="766752" y="3436207"/>
                  <a:pt x="471945" y="3413405"/>
                </a:cubicBezTo>
                <a:cubicBezTo>
                  <a:pt x="193420" y="3438534"/>
                  <a:pt x="5045" y="3213492"/>
                  <a:pt x="0" y="2941460"/>
                </a:cubicBezTo>
                <a:cubicBezTo>
                  <a:pt x="-18746" y="2707177"/>
                  <a:pt x="-9539" y="2620500"/>
                  <a:pt x="0" y="2348776"/>
                </a:cubicBezTo>
                <a:cubicBezTo>
                  <a:pt x="9539" y="2077052"/>
                  <a:pt x="-30456" y="1933786"/>
                  <a:pt x="0" y="1731398"/>
                </a:cubicBezTo>
                <a:cubicBezTo>
                  <a:pt x="30456" y="1529010"/>
                  <a:pt x="-725" y="1364723"/>
                  <a:pt x="0" y="1188104"/>
                </a:cubicBezTo>
                <a:cubicBezTo>
                  <a:pt x="725" y="1011485"/>
                  <a:pt x="30226" y="699704"/>
                  <a:pt x="0" y="471945"/>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AU" sz="1600" b="1" dirty="0">
                <a:latin typeface="Tw Cen MT" panose="020B0602020104020603" pitchFamily="34" charset="0"/>
              </a:rPr>
              <a:t>Mental health</a:t>
            </a:r>
            <a:endParaRPr lang="en-AU" sz="1400" dirty="0">
              <a:latin typeface="Tw Cen MT" panose="020B0602020104020603" pitchFamily="34" charset="0"/>
            </a:endParaRPr>
          </a:p>
          <a:p>
            <a:pPr>
              <a:spcAft>
                <a:spcPts val="600"/>
              </a:spcAft>
              <a:buFontTx/>
              <a:buChar char="-"/>
            </a:pPr>
            <a:r>
              <a:rPr lang="en-US" sz="1200" dirty="0">
                <a:latin typeface="Tw Cen MT" panose="020B0602020104020603" pitchFamily="34" charset="0"/>
              </a:rPr>
              <a:t> Increased catecholamines (Kruk et al., 2020)</a:t>
            </a:r>
          </a:p>
          <a:p>
            <a:pPr>
              <a:spcAft>
                <a:spcPts val="600"/>
              </a:spcAft>
              <a:buFontTx/>
              <a:buChar char="-"/>
            </a:pPr>
            <a:r>
              <a:rPr lang="en-US" sz="1200" dirty="0">
                <a:latin typeface="Tw Cen MT" panose="020B0602020104020603" pitchFamily="34" charset="0"/>
              </a:rPr>
              <a:t> Dopamine release (Basso et al., 2017)</a:t>
            </a:r>
          </a:p>
          <a:p>
            <a:pPr>
              <a:spcAft>
                <a:spcPts val="600"/>
              </a:spcAft>
              <a:buFontTx/>
              <a:buChar char="-"/>
            </a:pPr>
            <a:r>
              <a:rPr lang="en-US" sz="1200" dirty="0">
                <a:latin typeface="Tw Cen MT" panose="020B0602020104020603" pitchFamily="34" charset="0"/>
              </a:rPr>
              <a:t> Beta-endorphin release (Basso et al., 2017)</a:t>
            </a:r>
          </a:p>
          <a:p>
            <a:pPr>
              <a:spcAft>
                <a:spcPts val="600"/>
              </a:spcAft>
              <a:buFontTx/>
              <a:buChar char="-"/>
            </a:pPr>
            <a:r>
              <a:rPr lang="en-US" sz="1200" dirty="0">
                <a:latin typeface="Tw Cen MT" panose="020B0602020104020603" pitchFamily="34" charset="0"/>
              </a:rPr>
              <a:t> Increased neurogenesis in the hippocampus (</a:t>
            </a:r>
            <a:r>
              <a:rPr lang="en-AU" sz="1200" dirty="0">
                <a:latin typeface="Tw Cen MT" panose="020B0602020104020603" pitchFamily="34" charset="0"/>
              </a:rPr>
              <a:t>Schoenfeld &amp; Swanson, 2021)</a:t>
            </a:r>
          </a:p>
          <a:p>
            <a:pPr>
              <a:spcAft>
                <a:spcPts val="600"/>
              </a:spcAft>
              <a:buFontTx/>
              <a:buChar char="-"/>
            </a:pPr>
            <a:r>
              <a:rPr lang="en-US" sz="1200" dirty="0">
                <a:latin typeface="Tw Cen MT" panose="020B0602020104020603" pitchFamily="34" charset="0"/>
              </a:rPr>
              <a:t> Dampens stress response (Caplin et al., 2021)</a:t>
            </a:r>
          </a:p>
          <a:p>
            <a:pPr>
              <a:spcAft>
                <a:spcPts val="600"/>
              </a:spcAft>
              <a:buFontTx/>
              <a:buChar char="-"/>
            </a:pPr>
            <a:r>
              <a:rPr lang="en-US" sz="1200" dirty="0">
                <a:latin typeface="Tw Cen MT" panose="020B0602020104020603" pitchFamily="34" charset="0"/>
              </a:rPr>
              <a:t> Improved body satisfaction (Fuller-</a:t>
            </a:r>
            <a:r>
              <a:rPr lang="en-US" sz="1200" dirty="0" err="1">
                <a:latin typeface="Tw Cen MT" panose="020B0602020104020603" pitchFamily="34" charset="0"/>
              </a:rPr>
              <a:t>Tyszkiewicz</a:t>
            </a:r>
            <a:r>
              <a:rPr lang="en-US" sz="1200" dirty="0">
                <a:latin typeface="Tw Cen MT" panose="020B0602020104020603" pitchFamily="34" charset="0"/>
              </a:rPr>
              <a:t> et al., 2013; LePage, &amp; Crowther, 2010)</a:t>
            </a:r>
          </a:p>
          <a:p>
            <a:pPr>
              <a:spcAft>
                <a:spcPts val="600"/>
              </a:spcAft>
              <a:buFontTx/>
              <a:buChar char="-"/>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p:txBody>
      </p:sp>
      <p:pic>
        <p:nvPicPr>
          <p:cNvPr id="8" name="Picture 7" descr="An illustration shows the regions responsible for secretion of glucocorticoids and catecholamines. • Parts marked are: Hypothalamus, Corticotropin-releasing hormone (CRH), ACTH (adrenocorticotropic hormone), Anterior pituitary gland, and Neuron of sympathetic nervous system. In the adrenal gland, the cortex and medulla are marked.&#10;• Glucocorticoids: The Corticotropin-releasing hormone (CRH) acts on the Anterior pituitary gland, which in turn acts on the Adrenal cortex to produce Glucocorticoids.&#10;Epinephrine and norepinephrine: Produced by the action of a Neuron of sympathetic nervous system on the adrenal medulla.">
            <a:extLst>
              <a:ext uri="{FF2B5EF4-FFF2-40B4-BE49-F238E27FC236}">
                <a16:creationId xmlns:a16="http://schemas.microsoft.com/office/drawing/2014/main" id="{544266C2-C5A4-42CC-AE8F-D8CD4F91C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1483" y="1918687"/>
            <a:ext cx="2541033" cy="2501016"/>
          </a:xfrm>
          <a:prstGeom prst="rect">
            <a:avLst/>
          </a:prstGeom>
        </p:spPr>
      </p:pic>
    </p:spTree>
    <p:extLst>
      <p:ext uri="{BB962C8B-B14F-4D97-AF65-F5344CB8AC3E}">
        <p14:creationId xmlns:p14="http://schemas.microsoft.com/office/powerpoint/2010/main" val="4295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17</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Who is (not) exercising?</a:t>
            </a:r>
            <a:endParaRPr lang="en-AU" sz="1400" dirty="0">
              <a:solidFill>
                <a:srgbClr val="002060"/>
              </a:solidFill>
            </a:endParaRPr>
          </a:p>
        </p:txBody>
      </p:sp>
      <p:sp>
        <p:nvSpPr>
          <p:cNvPr id="7" name="Rectangle 6">
            <a:extLst>
              <a:ext uri="{FF2B5EF4-FFF2-40B4-BE49-F238E27FC236}">
                <a16:creationId xmlns:a16="http://schemas.microsoft.com/office/drawing/2014/main" id="{F51A4586-03DF-4024-9793-A0CE60EBA493}"/>
              </a:ext>
            </a:extLst>
          </p:cNvPr>
          <p:cNvSpPr/>
          <p:nvPr/>
        </p:nvSpPr>
        <p:spPr>
          <a:xfrm>
            <a:off x="2702526" y="2340417"/>
            <a:ext cx="2966114" cy="2436524"/>
          </a:xfrm>
          <a:custGeom>
            <a:avLst/>
            <a:gdLst>
              <a:gd name="connsiteX0" fmla="*/ 0 w 2966114"/>
              <a:gd name="connsiteY0" fmla="*/ 0 h 2436524"/>
              <a:gd name="connsiteX1" fmla="*/ 622884 w 2966114"/>
              <a:gd name="connsiteY1" fmla="*/ 0 h 2436524"/>
              <a:gd name="connsiteX2" fmla="*/ 1216107 w 2966114"/>
              <a:gd name="connsiteY2" fmla="*/ 0 h 2436524"/>
              <a:gd name="connsiteX3" fmla="*/ 1779668 w 2966114"/>
              <a:gd name="connsiteY3" fmla="*/ 0 h 2436524"/>
              <a:gd name="connsiteX4" fmla="*/ 2283908 w 2966114"/>
              <a:gd name="connsiteY4" fmla="*/ 0 h 2436524"/>
              <a:gd name="connsiteX5" fmla="*/ 2966114 w 2966114"/>
              <a:gd name="connsiteY5" fmla="*/ 0 h 2436524"/>
              <a:gd name="connsiteX6" fmla="*/ 2966114 w 2966114"/>
              <a:gd name="connsiteY6" fmla="*/ 609131 h 2436524"/>
              <a:gd name="connsiteX7" fmla="*/ 2966114 w 2966114"/>
              <a:gd name="connsiteY7" fmla="*/ 1242627 h 2436524"/>
              <a:gd name="connsiteX8" fmla="*/ 2966114 w 2966114"/>
              <a:gd name="connsiteY8" fmla="*/ 1851758 h 2436524"/>
              <a:gd name="connsiteX9" fmla="*/ 2966114 w 2966114"/>
              <a:gd name="connsiteY9" fmla="*/ 2436524 h 2436524"/>
              <a:gd name="connsiteX10" fmla="*/ 2313569 w 2966114"/>
              <a:gd name="connsiteY10" fmla="*/ 2436524 h 2436524"/>
              <a:gd name="connsiteX11" fmla="*/ 1809330 w 2966114"/>
              <a:gd name="connsiteY11" fmla="*/ 2436524 h 2436524"/>
              <a:gd name="connsiteX12" fmla="*/ 1305090 w 2966114"/>
              <a:gd name="connsiteY12" fmla="*/ 2436524 h 2436524"/>
              <a:gd name="connsiteX13" fmla="*/ 771190 w 2966114"/>
              <a:gd name="connsiteY13" fmla="*/ 2436524 h 2436524"/>
              <a:gd name="connsiteX14" fmla="*/ 0 w 2966114"/>
              <a:gd name="connsiteY14" fmla="*/ 2436524 h 2436524"/>
              <a:gd name="connsiteX15" fmla="*/ 0 w 2966114"/>
              <a:gd name="connsiteY15" fmla="*/ 1851758 h 2436524"/>
              <a:gd name="connsiteX16" fmla="*/ 0 w 2966114"/>
              <a:gd name="connsiteY16" fmla="*/ 1242627 h 2436524"/>
              <a:gd name="connsiteX17" fmla="*/ 0 w 2966114"/>
              <a:gd name="connsiteY17" fmla="*/ 706592 h 2436524"/>
              <a:gd name="connsiteX18" fmla="*/ 0 w 2966114"/>
              <a:gd name="connsiteY18" fmla="*/ 0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6114" h="2436524" fill="none" extrusionOk="0">
                <a:moveTo>
                  <a:pt x="0" y="0"/>
                </a:moveTo>
                <a:cubicBezTo>
                  <a:pt x="262846" y="15270"/>
                  <a:pt x="442976" y="-22932"/>
                  <a:pt x="622884" y="0"/>
                </a:cubicBezTo>
                <a:cubicBezTo>
                  <a:pt x="802792" y="22932"/>
                  <a:pt x="974171" y="-25505"/>
                  <a:pt x="1216107" y="0"/>
                </a:cubicBezTo>
                <a:cubicBezTo>
                  <a:pt x="1458043" y="25505"/>
                  <a:pt x="1560244" y="-3388"/>
                  <a:pt x="1779668" y="0"/>
                </a:cubicBezTo>
                <a:cubicBezTo>
                  <a:pt x="1999092" y="3388"/>
                  <a:pt x="2038231" y="16900"/>
                  <a:pt x="2283908" y="0"/>
                </a:cubicBezTo>
                <a:cubicBezTo>
                  <a:pt x="2529585" y="-16900"/>
                  <a:pt x="2793854" y="-24296"/>
                  <a:pt x="2966114" y="0"/>
                </a:cubicBezTo>
                <a:cubicBezTo>
                  <a:pt x="2951143" y="232465"/>
                  <a:pt x="2992652" y="435392"/>
                  <a:pt x="2966114" y="609131"/>
                </a:cubicBezTo>
                <a:cubicBezTo>
                  <a:pt x="2939576" y="782870"/>
                  <a:pt x="2964937" y="997497"/>
                  <a:pt x="2966114" y="1242627"/>
                </a:cubicBezTo>
                <a:cubicBezTo>
                  <a:pt x="2967291" y="1487757"/>
                  <a:pt x="2978323" y="1701740"/>
                  <a:pt x="2966114" y="1851758"/>
                </a:cubicBezTo>
                <a:cubicBezTo>
                  <a:pt x="2953905" y="2001776"/>
                  <a:pt x="2941115" y="2308034"/>
                  <a:pt x="2966114" y="2436524"/>
                </a:cubicBezTo>
                <a:cubicBezTo>
                  <a:pt x="2803302" y="2413970"/>
                  <a:pt x="2552242" y="2425052"/>
                  <a:pt x="2313569" y="2436524"/>
                </a:cubicBezTo>
                <a:cubicBezTo>
                  <a:pt x="2074896" y="2447996"/>
                  <a:pt x="1994893" y="2436260"/>
                  <a:pt x="1809330" y="2436524"/>
                </a:cubicBezTo>
                <a:cubicBezTo>
                  <a:pt x="1623767" y="2436788"/>
                  <a:pt x="1452330" y="2432354"/>
                  <a:pt x="1305090" y="2436524"/>
                </a:cubicBezTo>
                <a:cubicBezTo>
                  <a:pt x="1157850" y="2440694"/>
                  <a:pt x="1026728" y="2419843"/>
                  <a:pt x="771190" y="2436524"/>
                </a:cubicBezTo>
                <a:cubicBezTo>
                  <a:pt x="515652" y="2453205"/>
                  <a:pt x="238020" y="2449826"/>
                  <a:pt x="0" y="2436524"/>
                </a:cubicBezTo>
                <a:cubicBezTo>
                  <a:pt x="-6973" y="2258374"/>
                  <a:pt x="5326" y="2123954"/>
                  <a:pt x="0" y="1851758"/>
                </a:cubicBezTo>
                <a:cubicBezTo>
                  <a:pt x="-5326" y="1579562"/>
                  <a:pt x="-12459" y="1477369"/>
                  <a:pt x="0" y="1242627"/>
                </a:cubicBezTo>
                <a:cubicBezTo>
                  <a:pt x="12459" y="1007885"/>
                  <a:pt x="8831" y="847360"/>
                  <a:pt x="0" y="706592"/>
                </a:cubicBezTo>
                <a:cubicBezTo>
                  <a:pt x="-8831" y="565825"/>
                  <a:pt x="28791" y="255354"/>
                  <a:pt x="0" y="0"/>
                </a:cubicBezTo>
                <a:close/>
              </a:path>
              <a:path w="2966114" h="2436524" stroke="0" extrusionOk="0">
                <a:moveTo>
                  <a:pt x="0" y="0"/>
                </a:moveTo>
                <a:cubicBezTo>
                  <a:pt x="197541" y="26111"/>
                  <a:pt x="337452" y="21817"/>
                  <a:pt x="563562" y="0"/>
                </a:cubicBezTo>
                <a:cubicBezTo>
                  <a:pt x="789672" y="-21817"/>
                  <a:pt x="941564" y="-10920"/>
                  <a:pt x="1186446" y="0"/>
                </a:cubicBezTo>
                <a:cubicBezTo>
                  <a:pt x="1431328" y="10920"/>
                  <a:pt x="1670980" y="10795"/>
                  <a:pt x="1838991" y="0"/>
                </a:cubicBezTo>
                <a:cubicBezTo>
                  <a:pt x="2007003" y="-10795"/>
                  <a:pt x="2263665" y="640"/>
                  <a:pt x="2372891" y="0"/>
                </a:cubicBezTo>
                <a:cubicBezTo>
                  <a:pt x="2482117" y="-640"/>
                  <a:pt x="2804424" y="20677"/>
                  <a:pt x="2966114" y="0"/>
                </a:cubicBezTo>
                <a:cubicBezTo>
                  <a:pt x="2974634" y="234560"/>
                  <a:pt x="2940564" y="327374"/>
                  <a:pt x="2966114" y="560401"/>
                </a:cubicBezTo>
                <a:cubicBezTo>
                  <a:pt x="2991664" y="793428"/>
                  <a:pt x="2967597" y="867734"/>
                  <a:pt x="2966114" y="1096436"/>
                </a:cubicBezTo>
                <a:cubicBezTo>
                  <a:pt x="2964631" y="1325139"/>
                  <a:pt x="2939173" y="1512502"/>
                  <a:pt x="2966114" y="1705567"/>
                </a:cubicBezTo>
                <a:cubicBezTo>
                  <a:pt x="2993055" y="1898632"/>
                  <a:pt x="2932634" y="2162220"/>
                  <a:pt x="2966114" y="2436524"/>
                </a:cubicBezTo>
                <a:cubicBezTo>
                  <a:pt x="2845228" y="2439695"/>
                  <a:pt x="2579512" y="2420532"/>
                  <a:pt x="2432213" y="2436524"/>
                </a:cubicBezTo>
                <a:cubicBezTo>
                  <a:pt x="2284914" y="2452516"/>
                  <a:pt x="2028126" y="2434189"/>
                  <a:pt x="1868652" y="2436524"/>
                </a:cubicBezTo>
                <a:cubicBezTo>
                  <a:pt x="1709178" y="2438859"/>
                  <a:pt x="1539411" y="2421885"/>
                  <a:pt x="1275429" y="2436524"/>
                </a:cubicBezTo>
                <a:cubicBezTo>
                  <a:pt x="1011447" y="2451163"/>
                  <a:pt x="875300" y="2424458"/>
                  <a:pt x="741528" y="2436524"/>
                </a:cubicBezTo>
                <a:cubicBezTo>
                  <a:pt x="607756" y="2448590"/>
                  <a:pt x="324019" y="2443590"/>
                  <a:pt x="0" y="2436524"/>
                </a:cubicBezTo>
                <a:cubicBezTo>
                  <a:pt x="-17833" y="2228944"/>
                  <a:pt x="-32554" y="1976576"/>
                  <a:pt x="0" y="1778663"/>
                </a:cubicBezTo>
                <a:cubicBezTo>
                  <a:pt x="32554" y="1580750"/>
                  <a:pt x="-4322" y="1446170"/>
                  <a:pt x="0" y="1169532"/>
                </a:cubicBezTo>
                <a:cubicBezTo>
                  <a:pt x="4322" y="892894"/>
                  <a:pt x="-18987" y="681135"/>
                  <a:pt x="0" y="536035"/>
                </a:cubicBezTo>
                <a:cubicBezTo>
                  <a:pt x="18987" y="390935"/>
                  <a:pt x="-6685" y="267372"/>
                  <a:pt x="0" y="0"/>
                </a:cubicBezTo>
                <a:close/>
              </a:path>
            </a:pathLst>
          </a:custGeom>
          <a:ln>
            <a:solidFill>
              <a:schemeClr val="bg1"/>
            </a:solidFill>
            <a:extLst>
              <a:ext uri="{C807C97D-BFC1-408E-A445-0C87EB9F89A2}">
                <ask:lineSketchStyleProps xmlns:ask="http://schemas.microsoft.com/office/drawing/2018/sketchyshapes" sd="230372431">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US" sz="1400" b="1" dirty="0">
                <a:latin typeface="Tw Cen MT" panose="020B0602020104020603" pitchFamily="34" charset="0"/>
              </a:rPr>
              <a:t>Physical activity levels appear to be higher in (</a:t>
            </a:r>
            <a:r>
              <a:rPr lang="en-US" sz="1400" b="1" dirty="0" err="1">
                <a:latin typeface="Tw Cen MT" panose="020B0602020104020603" pitchFamily="34" charset="0"/>
              </a:rPr>
              <a:t>Nikitara</a:t>
            </a:r>
            <a:r>
              <a:rPr lang="en-US" sz="1400" b="1" dirty="0">
                <a:latin typeface="Tw Cen MT" panose="020B0602020104020603" pitchFamily="34" charset="0"/>
              </a:rPr>
              <a:t> et al., 2021)</a:t>
            </a:r>
            <a:r>
              <a:rPr lang="en-US" sz="1200" dirty="0">
                <a:latin typeface="Tw Cen MT" panose="020B0602020104020603" pitchFamily="34" charset="0"/>
              </a:rPr>
              <a:t>:</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Men</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Younger people </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Higher life satisfaction</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Higher socio-economic status</a:t>
            </a: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6" name="Rectangle: Rounded Corners 5">
            <a:extLst>
              <a:ext uri="{FF2B5EF4-FFF2-40B4-BE49-F238E27FC236}">
                <a16:creationId xmlns:a16="http://schemas.microsoft.com/office/drawing/2014/main" id="{3D2A837F-C2E2-44D2-83B1-FB78F04ED397}"/>
              </a:ext>
            </a:extLst>
          </p:cNvPr>
          <p:cNvSpPr/>
          <p:nvPr/>
        </p:nvSpPr>
        <p:spPr>
          <a:xfrm>
            <a:off x="341931" y="1987600"/>
            <a:ext cx="2039575" cy="2317700"/>
          </a:xfrm>
          <a:custGeom>
            <a:avLst/>
            <a:gdLst>
              <a:gd name="connsiteX0" fmla="*/ 0 w 2039575"/>
              <a:gd name="connsiteY0" fmla="*/ 339936 h 2317700"/>
              <a:gd name="connsiteX1" fmla="*/ 339936 w 2039575"/>
              <a:gd name="connsiteY1" fmla="*/ 0 h 2317700"/>
              <a:gd name="connsiteX2" fmla="*/ 1046982 w 2039575"/>
              <a:gd name="connsiteY2" fmla="*/ 0 h 2317700"/>
              <a:gd name="connsiteX3" fmla="*/ 1699639 w 2039575"/>
              <a:gd name="connsiteY3" fmla="*/ 0 h 2317700"/>
              <a:gd name="connsiteX4" fmla="*/ 2039575 w 2039575"/>
              <a:gd name="connsiteY4" fmla="*/ 339936 h 2317700"/>
              <a:gd name="connsiteX5" fmla="*/ 2039575 w 2039575"/>
              <a:gd name="connsiteY5" fmla="*/ 869500 h 2317700"/>
              <a:gd name="connsiteX6" fmla="*/ 2039575 w 2039575"/>
              <a:gd name="connsiteY6" fmla="*/ 1431821 h 2317700"/>
              <a:gd name="connsiteX7" fmla="*/ 2039575 w 2039575"/>
              <a:gd name="connsiteY7" fmla="*/ 1977764 h 2317700"/>
              <a:gd name="connsiteX8" fmla="*/ 1699639 w 2039575"/>
              <a:gd name="connsiteY8" fmla="*/ 2317700 h 2317700"/>
              <a:gd name="connsiteX9" fmla="*/ 1006190 w 2039575"/>
              <a:gd name="connsiteY9" fmla="*/ 2317700 h 2317700"/>
              <a:gd name="connsiteX10" fmla="*/ 339936 w 2039575"/>
              <a:gd name="connsiteY10" fmla="*/ 2317700 h 2317700"/>
              <a:gd name="connsiteX11" fmla="*/ 0 w 2039575"/>
              <a:gd name="connsiteY11" fmla="*/ 1977764 h 2317700"/>
              <a:gd name="connsiteX12" fmla="*/ 0 w 2039575"/>
              <a:gd name="connsiteY12" fmla="*/ 1399065 h 2317700"/>
              <a:gd name="connsiteX13" fmla="*/ 0 w 2039575"/>
              <a:gd name="connsiteY13" fmla="*/ 869500 h 2317700"/>
              <a:gd name="connsiteX14" fmla="*/ 0 w 2039575"/>
              <a:gd name="connsiteY14" fmla="*/ 339936 h 23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39575" h="2317700" fill="none" extrusionOk="0">
                <a:moveTo>
                  <a:pt x="0" y="339936"/>
                </a:moveTo>
                <a:cubicBezTo>
                  <a:pt x="-35474" y="168770"/>
                  <a:pt x="144719" y="-16152"/>
                  <a:pt x="339936" y="0"/>
                </a:cubicBezTo>
                <a:cubicBezTo>
                  <a:pt x="621362" y="808"/>
                  <a:pt x="849000" y="-16814"/>
                  <a:pt x="1046982" y="0"/>
                </a:cubicBezTo>
                <a:cubicBezTo>
                  <a:pt x="1244964" y="16814"/>
                  <a:pt x="1405771" y="-26017"/>
                  <a:pt x="1699639" y="0"/>
                </a:cubicBezTo>
                <a:cubicBezTo>
                  <a:pt x="1851578" y="21791"/>
                  <a:pt x="2044921" y="139440"/>
                  <a:pt x="2039575" y="339936"/>
                </a:cubicBezTo>
                <a:cubicBezTo>
                  <a:pt x="2021347" y="449237"/>
                  <a:pt x="2037657" y="715053"/>
                  <a:pt x="2039575" y="869500"/>
                </a:cubicBezTo>
                <a:cubicBezTo>
                  <a:pt x="2041493" y="1023947"/>
                  <a:pt x="2022798" y="1291097"/>
                  <a:pt x="2039575" y="1431821"/>
                </a:cubicBezTo>
                <a:cubicBezTo>
                  <a:pt x="2056352" y="1572545"/>
                  <a:pt x="2018377" y="1758065"/>
                  <a:pt x="2039575" y="1977764"/>
                </a:cubicBezTo>
                <a:cubicBezTo>
                  <a:pt x="2063206" y="2185181"/>
                  <a:pt x="1886863" y="2309333"/>
                  <a:pt x="1699639" y="2317700"/>
                </a:cubicBezTo>
                <a:cubicBezTo>
                  <a:pt x="1411814" y="2343196"/>
                  <a:pt x="1281181" y="2295685"/>
                  <a:pt x="1006190" y="2317700"/>
                </a:cubicBezTo>
                <a:cubicBezTo>
                  <a:pt x="731199" y="2339715"/>
                  <a:pt x="543526" y="2329342"/>
                  <a:pt x="339936" y="2317700"/>
                </a:cubicBezTo>
                <a:cubicBezTo>
                  <a:pt x="145116" y="2301562"/>
                  <a:pt x="-14860" y="2192997"/>
                  <a:pt x="0" y="1977764"/>
                </a:cubicBezTo>
                <a:cubicBezTo>
                  <a:pt x="10786" y="1717166"/>
                  <a:pt x="-4905" y="1537959"/>
                  <a:pt x="0" y="1399065"/>
                </a:cubicBezTo>
                <a:cubicBezTo>
                  <a:pt x="4905" y="1260171"/>
                  <a:pt x="7330" y="991885"/>
                  <a:pt x="0" y="869500"/>
                </a:cubicBezTo>
                <a:cubicBezTo>
                  <a:pt x="-7330" y="747115"/>
                  <a:pt x="482" y="531145"/>
                  <a:pt x="0" y="339936"/>
                </a:cubicBezTo>
                <a:close/>
              </a:path>
              <a:path w="2039575" h="2317700" stroke="0" extrusionOk="0">
                <a:moveTo>
                  <a:pt x="0" y="339936"/>
                </a:moveTo>
                <a:cubicBezTo>
                  <a:pt x="-18318" y="119455"/>
                  <a:pt x="182397" y="-9035"/>
                  <a:pt x="339936" y="0"/>
                </a:cubicBezTo>
                <a:cubicBezTo>
                  <a:pt x="545872" y="-32930"/>
                  <a:pt x="769549" y="-30141"/>
                  <a:pt x="1019788" y="0"/>
                </a:cubicBezTo>
                <a:cubicBezTo>
                  <a:pt x="1270027" y="30141"/>
                  <a:pt x="1511567" y="-9652"/>
                  <a:pt x="1699639" y="0"/>
                </a:cubicBezTo>
                <a:cubicBezTo>
                  <a:pt x="1926451" y="-14300"/>
                  <a:pt x="2039504" y="168545"/>
                  <a:pt x="2039575" y="339936"/>
                </a:cubicBezTo>
                <a:cubicBezTo>
                  <a:pt x="2067241" y="598202"/>
                  <a:pt x="2054524" y="706259"/>
                  <a:pt x="2039575" y="902257"/>
                </a:cubicBezTo>
                <a:cubicBezTo>
                  <a:pt x="2024626" y="1098255"/>
                  <a:pt x="2062804" y="1209385"/>
                  <a:pt x="2039575" y="1464578"/>
                </a:cubicBezTo>
                <a:cubicBezTo>
                  <a:pt x="2016346" y="1719771"/>
                  <a:pt x="2031065" y="1771356"/>
                  <a:pt x="2039575" y="1977764"/>
                </a:cubicBezTo>
                <a:cubicBezTo>
                  <a:pt x="2068080" y="2187651"/>
                  <a:pt x="1904558" y="2318680"/>
                  <a:pt x="1699639" y="2317700"/>
                </a:cubicBezTo>
                <a:cubicBezTo>
                  <a:pt x="1393206" y="2294666"/>
                  <a:pt x="1320489" y="2307688"/>
                  <a:pt x="1046982" y="2317700"/>
                </a:cubicBezTo>
                <a:cubicBezTo>
                  <a:pt x="773475" y="2327712"/>
                  <a:pt x="488964" y="2289202"/>
                  <a:pt x="339936" y="2317700"/>
                </a:cubicBezTo>
                <a:cubicBezTo>
                  <a:pt x="171986" y="2303297"/>
                  <a:pt x="26965" y="2138716"/>
                  <a:pt x="0" y="1977764"/>
                </a:cubicBezTo>
                <a:cubicBezTo>
                  <a:pt x="2937" y="1843576"/>
                  <a:pt x="-4957" y="1673402"/>
                  <a:pt x="0" y="1431821"/>
                </a:cubicBezTo>
                <a:cubicBezTo>
                  <a:pt x="4957" y="1190240"/>
                  <a:pt x="-7851" y="1124018"/>
                  <a:pt x="0" y="853122"/>
                </a:cubicBezTo>
                <a:cubicBezTo>
                  <a:pt x="7851" y="582226"/>
                  <a:pt x="19903" y="525976"/>
                  <a:pt x="0" y="339936"/>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ctr" anchorCtr="0"/>
          <a:lstStyle/>
          <a:p>
            <a:pPr algn="ctr">
              <a:spcBef>
                <a:spcPts val="100"/>
              </a:spcBef>
              <a:spcAft>
                <a:spcPts val="600"/>
              </a:spcAft>
            </a:pPr>
            <a:r>
              <a:rPr lang="en-AU" sz="1400" b="1" dirty="0">
                <a:latin typeface="Tw Cen MT" panose="020B0602020104020603" pitchFamily="34" charset="0"/>
              </a:rPr>
              <a:t>Correlates of physical activity: Can you guess the direction of effects?</a:t>
            </a:r>
            <a:endParaRPr lang="en-AU" sz="1400" dirty="0">
              <a:latin typeface="Tw Cen MT" panose="020B0602020104020603" pitchFamily="34" charset="0"/>
            </a:endParaRP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Sex/gender</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Age</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Life satisfaction</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Socio-economic status</a:t>
            </a:r>
          </a:p>
        </p:txBody>
      </p:sp>
      <p:pic>
        <p:nvPicPr>
          <p:cNvPr id="1028" name="Picture 4">
            <a:hlinkClick r:id="rId3"/>
            <a:extLst>
              <a:ext uri="{FF2B5EF4-FFF2-40B4-BE49-F238E27FC236}">
                <a16:creationId xmlns:a16="http://schemas.microsoft.com/office/drawing/2014/main" id="{CDBAD842-3AA5-456A-AC29-F20B01CC9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371" y="1725938"/>
            <a:ext cx="3248698" cy="243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30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18</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Who is (not) exercising?</a:t>
            </a:r>
            <a:endParaRPr lang="en-AU" sz="1400" dirty="0">
              <a:solidFill>
                <a:srgbClr val="002060"/>
              </a:solidFill>
            </a:endParaRPr>
          </a:p>
        </p:txBody>
      </p:sp>
      <p:pic>
        <p:nvPicPr>
          <p:cNvPr id="4" name="Picture 3">
            <a:extLst>
              <a:ext uri="{FF2B5EF4-FFF2-40B4-BE49-F238E27FC236}">
                <a16:creationId xmlns:a16="http://schemas.microsoft.com/office/drawing/2014/main" id="{14050C03-F056-F503-1BE7-1EEB71254174}"/>
              </a:ext>
            </a:extLst>
          </p:cNvPr>
          <p:cNvPicPr>
            <a:picLocks noChangeAspect="1"/>
          </p:cNvPicPr>
          <p:nvPr/>
        </p:nvPicPr>
        <p:blipFill>
          <a:blip r:embed="rId3"/>
          <a:stretch>
            <a:fillRect/>
          </a:stretch>
        </p:blipFill>
        <p:spPr>
          <a:xfrm>
            <a:off x="1234277" y="1023912"/>
            <a:ext cx="6310355" cy="4032610"/>
          </a:xfrm>
          <a:prstGeom prst="rect">
            <a:avLst/>
          </a:prstGeom>
        </p:spPr>
      </p:pic>
    </p:spTree>
    <p:extLst>
      <p:ext uri="{BB962C8B-B14F-4D97-AF65-F5344CB8AC3E}">
        <p14:creationId xmlns:p14="http://schemas.microsoft.com/office/powerpoint/2010/main" val="1997807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19</a:t>
            </a:fld>
            <a:endParaRPr lang="en-US" dirty="0"/>
          </a:p>
        </p:txBody>
      </p:sp>
      <p:sp>
        <p:nvSpPr>
          <p:cNvPr id="5" name="Title 3">
            <a:extLst>
              <a:ext uri="{FF2B5EF4-FFF2-40B4-BE49-F238E27FC236}">
                <a16:creationId xmlns:a16="http://schemas.microsoft.com/office/drawing/2014/main" id="{7155B146-241C-4057-9FD0-014DB5118186}"/>
              </a:ext>
            </a:extLst>
          </p:cNvPr>
          <p:cNvSpPr txBox="1">
            <a:spLocks/>
          </p:cNvSpPr>
          <p:nvPr/>
        </p:nvSpPr>
        <p:spPr>
          <a:xfrm>
            <a:off x="796525" y="2705750"/>
            <a:ext cx="4545544" cy="131123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pPr>
              <a:lnSpc>
                <a:spcPct val="150000"/>
              </a:lnSpc>
            </a:pPr>
            <a:endParaRPr lang="en-US" sz="2000" dirty="0">
              <a:solidFill>
                <a:srgbClr val="002060"/>
              </a:solidFill>
            </a:endParaRPr>
          </a:p>
          <a:p>
            <a:pPr>
              <a:spcBef>
                <a:spcPts val="100"/>
              </a:spcBef>
            </a:pPr>
            <a:endParaRPr lang="en-US" sz="1800" dirty="0">
              <a:solidFill>
                <a:srgbClr val="002060"/>
              </a:solidFill>
              <a:latin typeface="Tw Cen MT" panose="020B0602020104020603" pitchFamily="34" charset="0"/>
            </a:endParaRPr>
          </a:p>
          <a:p>
            <a:pPr>
              <a:spcBef>
                <a:spcPts val="100"/>
              </a:spcBef>
              <a:spcAft>
                <a:spcPts val="1200"/>
              </a:spcAft>
            </a:pPr>
            <a:r>
              <a:rPr lang="en-US" sz="1600" dirty="0">
                <a:solidFill>
                  <a:schemeClr val="tx1"/>
                </a:solidFill>
                <a:latin typeface="Tw Cen MT" panose="020B0602020104020603" pitchFamily="34" charset="0"/>
              </a:rPr>
              <a:t>How much did you exercise last week?</a:t>
            </a:r>
          </a:p>
          <a:p>
            <a:pPr marL="285750" indent="-285750">
              <a:spcBef>
                <a:spcPts val="100"/>
              </a:spcBef>
              <a:spcAft>
                <a:spcPts val="1200"/>
              </a:spcAft>
              <a:buFont typeface="Arial" panose="020B0604020202020204" pitchFamily="34" charset="0"/>
              <a:buChar char="•"/>
            </a:pPr>
            <a:r>
              <a:rPr lang="en-US" sz="1400" b="0" dirty="0">
                <a:solidFill>
                  <a:schemeClr val="tx1"/>
                </a:solidFill>
                <a:latin typeface="Tw Cen MT" panose="020B0602020104020603" pitchFamily="34" charset="0"/>
              </a:rPr>
              <a:t>Login to </a:t>
            </a:r>
            <a:r>
              <a:rPr lang="en-US" sz="1400" b="0" dirty="0" err="1">
                <a:solidFill>
                  <a:schemeClr val="tx1"/>
                </a:solidFill>
                <a:latin typeface="Tw Cen MT" panose="020B0602020104020603" pitchFamily="34" charset="0"/>
              </a:rPr>
              <a:t>Menti</a:t>
            </a:r>
            <a:r>
              <a:rPr lang="en-US" sz="1400" b="0" dirty="0">
                <a:solidFill>
                  <a:schemeClr val="tx1"/>
                </a:solidFill>
                <a:latin typeface="Tw Cen MT" panose="020B0602020104020603" pitchFamily="34" charset="0"/>
              </a:rPr>
              <a:t> and respond to each question</a:t>
            </a:r>
          </a:p>
          <a:p>
            <a:pPr marL="285750" indent="-285750">
              <a:spcBef>
                <a:spcPts val="100"/>
              </a:spcBef>
              <a:spcAft>
                <a:spcPts val="1200"/>
              </a:spcAft>
              <a:buFont typeface="Arial" panose="020B0604020202020204" pitchFamily="34" charset="0"/>
              <a:buChar char="•"/>
            </a:pPr>
            <a:r>
              <a:rPr lang="en-US" sz="1400" b="0" dirty="0">
                <a:solidFill>
                  <a:schemeClr val="tx1"/>
                </a:solidFill>
                <a:latin typeface="Tw Cen MT" panose="020B0602020104020603" pitchFamily="34" charset="0"/>
              </a:rPr>
              <a:t>Class discussion</a:t>
            </a:r>
          </a:p>
          <a:p>
            <a:pPr>
              <a:spcBef>
                <a:spcPts val="100"/>
              </a:spcBef>
            </a:pPr>
            <a:endParaRPr lang="en-US" sz="1800" dirty="0">
              <a:solidFill>
                <a:schemeClr val="tx1"/>
              </a:solidFill>
              <a:latin typeface="Tw Cen MT" panose="020B0602020104020603" pitchFamily="34" charset="0"/>
            </a:endParaRPr>
          </a:p>
          <a:p>
            <a:pPr>
              <a:spcBef>
                <a:spcPts val="100"/>
              </a:spcBef>
              <a:spcAft>
                <a:spcPts val="1200"/>
              </a:spcAft>
            </a:pPr>
            <a:r>
              <a:rPr lang="en-US" sz="1600" dirty="0">
                <a:solidFill>
                  <a:schemeClr val="tx1"/>
                </a:solidFill>
                <a:latin typeface="Tw Cen MT" panose="020B0602020104020603" pitchFamily="34" charset="0"/>
              </a:rPr>
              <a:t>What’s stopping you from exercising more frequently?</a:t>
            </a:r>
          </a:p>
          <a:p>
            <a:pPr marL="285750" indent="-285750">
              <a:spcBef>
                <a:spcPts val="100"/>
              </a:spcBef>
              <a:spcAft>
                <a:spcPts val="1200"/>
              </a:spcAft>
              <a:buFont typeface="Arial" panose="020B0604020202020204" pitchFamily="34" charset="0"/>
              <a:buChar char="•"/>
            </a:pPr>
            <a:r>
              <a:rPr lang="en-US" sz="1400" b="0" dirty="0">
                <a:solidFill>
                  <a:schemeClr val="tx1"/>
                </a:solidFill>
                <a:latin typeface="Tw Cen MT" panose="020B0602020104020603" pitchFamily="34" charset="0"/>
              </a:rPr>
              <a:t>Go back to </a:t>
            </a:r>
            <a:r>
              <a:rPr lang="en-US" sz="1400" b="0" dirty="0" err="1">
                <a:solidFill>
                  <a:schemeClr val="tx1"/>
                </a:solidFill>
                <a:latin typeface="Tw Cen MT" panose="020B0602020104020603" pitchFamily="34" charset="0"/>
              </a:rPr>
              <a:t>Menti</a:t>
            </a:r>
            <a:r>
              <a:rPr lang="en-US" sz="1400" b="0" dirty="0">
                <a:solidFill>
                  <a:schemeClr val="tx1"/>
                </a:solidFill>
                <a:latin typeface="Tw Cen MT" panose="020B0602020104020603" pitchFamily="34" charset="0"/>
              </a:rPr>
              <a:t> and jot down your thoughts</a:t>
            </a:r>
          </a:p>
          <a:p>
            <a:pPr marL="285750" indent="-285750">
              <a:spcBef>
                <a:spcPts val="100"/>
              </a:spcBef>
              <a:spcAft>
                <a:spcPts val="1200"/>
              </a:spcAft>
              <a:buFont typeface="Arial" panose="020B0604020202020204" pitchFamily="34" charset="0"/>
              <a:buChar char="•"/>
            </a:pPr>
            <a:r>
              <a:rPr lang="en-US" sz="1400" b="0" dirty="0">
                <a:solidFill>
                  <a:schemeClr val="tx1"/>
                </a:solidFill>
                <a:latin typeface="Tw Cen MT" panose="020B0602020104020603" pitchFamily="34" charset="0"/>
              </a:rPr>
              <a:t>Class discussion</a:t>
            </a:r>
          </a:p>
          <a:p>
            <a:pPr marL="892175" indent="-530225"/>
            <a:endParaRPr lang="en-US" sz="1100" b="0" dirty="0">
              <a:solidFill>
                <a:srgbClr val="002060"/>
              </a:solidFill>
            </a:endParaRPr>
          </a:p>
          <a:p>
            <a:pPr marL="361950">
              <a:lnSpc>
                <a:spcPct val="150000"/>
              </a:lnSpc>
            </a:pPr>
            <a:endParaRPr lang="en-US" sz="1200" b="0" dirty="0">
              <a:solidFill>
                <a:srgbClr val="002060"/>
              </a:solidFill>
            </a:endParaRPr>
          </a:p>
          <a:p>
            <a:pPr marL="892175" indent="-530225">
              <a:lnSpc>
                <a:spcPct val="150000"/>
              </a:lnSpc>
              <a:buFontTx/>
              <a:buChar char="-"/>
            </a:pPr>
            <a:endParaRPr lang="en-US" sz="1400" dirty="0">
              <a:solidFill>
                <a:srgbClr val="002060"/>
              </a:solidFill>
            </a:endParaRPr>
          </a:p>
          <a:p>
            <a:endParaRPr lang="en-AU" sz="2000" dirty="0">
              <a:solidFill>
                <a:srgbClr val="002060"/>
              </a:solidFill>
            </a:endParaRPr>
          </a:p>
        </p:txBody>
      </p:sp>
      <p:sp>
        <p:nvSpPr>
          <p:cNvPr id="12" name="Title 3">
            <a:extLst>
              <a:ext uri="{FF2B5EF4-FFF2-40B4-BE49-F238E27FC236}">
                <a16:creationId xmlns:a16="http://schemas.microsoft.com/office/drawing/2014/main" id="{0860D581-D607-4FB2-AA39-A26C18D1BCA5}"/>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latin typeface="Tw Cen MT" panose="020B0602020104020603" pitchFamily="34" charset="0"/>
              </a:rPr>
              <a:t>Interactive task</a:t>
            </a:r>
            <a:endParaRPr lang="en-US" sz="1600" dirty="0">
              <a:solidFill>
                <a:srgbClr val="002060"/>
              </a:solidFill>
              <a:latin typeface="Tw Cen MT" panose="020B0602020104020603" pitchFamily="34" charset="0"/>
            </a:endParaRPr>
          </a:p>
        </p:txBody>
      </p:sp>
      <p:grpSp>
        <p:nvGrpSpPr>
          <p:cNvPr id="21" name="Group 20">
            <a:extLst>
              <a:ext uri="{FF2B5EF4-FFF2-40B4-BE49-F238E27FC236}">
                <a16:creationId xmlns:a16="http://schemas.microsoft.com/office/drawing/2014/main" id="{C11DE9CE-BF85-4179-9FD1-95EF5B78A8CB}"/>
              </a:ext>
            </a:extLst>
          </p:cNvPr>
          <p:cNvGrpSpPr/>
          <p:nvPr/>
        </p:nvGrpSpPr>
        <p:grpSpPr>
          <a:xfrm>
            <a:off x="5109029" y="1518868"/>
            <a:ext cx="3516405" cy="3088122"/>
            <a:chOff x="4542127" y="595440"/>
            <a:chExt cx="4572000" cy="3781283"/>
          </a:xfrm>
        </p:grpSpPr>
        <p:sp>
          <p:nvSpPr>
            <p:cNvPr id="22" name="Rectangle: Rounded Corners 21">
              <a:extLst>
                <a:ext uri="{FF2B5EF4-FFF2-40B4-BE49-F238E27FC236}">
                  <a16:creationId xmlns:a16="http://schemas.microsoft.com/office/drawing/2014/main" id="{EEAEB27D-A84A-40C5-B449-BC8DBAB12DDE}"/>
                </a:ext>
              </a:extLst>
            </p:cNvPr>
            <p:cNvSpPr/>
            <p:nvPr/>
          </p:nvSpPr>
          <p:spPr>
            <a:xfrm>
              <a:off x="5277473" y="595440"/>
              <a:ext cx="3194841" cy="37812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23" name="Picture 22" descr="Qr code&#10;&#10;Description automatically generated">
              <a:extLst>
                <a:ext uri="{FF2B5EF4-FFF2-40B4-BE49-F238E27FC236}">
                  <a16:creationId xmlns:a16="http://schemas.microsoft.com/office/drawing/2014/main" id="{646FD739-FDE9-4AC3-BB33-944D592AE794}"/>
                </a:ext>
              </a:extLst>
            </p:cNvPr>
            <p:cNvPicPr>
              <a:picLocks noChangeAspect="1"/>
            </p:cNvPicPr>
            <p:nvPr/>
          </p:nvPicPr>
          <p:blipFill>
            <a:blip r:embed="rId3"/>
            <a:stretch>
              <a:fillRect/>
            </a:stretch>
          </p:blipFill>
          <p:spPr>
            <a:xfrm>
              <a:off x="6121996" y="2200185"/>
              <a:ext cx="1505798" cy="1505796"/>
            </a:xfrm>
            <a:prstGeom prst="rect">
              <a:avLst/>
            </a:prstGeom>
          </p:spPr>
        </p:pic>
        <p:sp>
          <p:nvSpPr>
            <p:cNvPr id="24" name="TextBox 23">
              <a:extLst>
                <a:ext uri="{FF2B5EF4-FFF2-40B4-BE49-F238E27FC236}">
                  <a16:creationId xmlns:a16="http://schemas.microsoft.com/office/drawing/2014/main" id="{47AF8684-C983-4219-A229-A06108C7E61D}"/>
                </a:ext>
              </a:extLst>
            </p:cNvPr>
            <p:cNvSpPr txBox="1"/>
            <p:nvPr/>
          </p:nvSpPr>
          <p:spPr>
            <a:xfrm>
              <a:off x="4542127" y="3593922"/>
              <a:ext cx="4572000" cy="466287"/>
            </a:xfrm>
            <a:prstGeom prst="rect">
              <a:avLst/>
            </a:prstGeom>
            <a:noFill/>
          </p:spPr>
          <p:txBody>
            <a:bodyPr wrap="square">
              <a:spAutoFit/>
            </a:bodyPr>
            <a:lstStyle/>
            <a:p>
              <a:pPr marL="361950" indent="-361950" algn="ctr">
                <a:lnSpc>
                  <a:spcPct val="150000"/>
                </a:lnSpc>
              </a:pPr>
              <a:r>
                <a:rPr lang="en-US" sz="1400" dirty="0">
                  <a:latin typeface="Tw Cen MT" panose="020B0602020104020603" pitchFamily="34" charset="0"/>
                  <a:hlinkClick r:id="rId4"/>
                </a:rPr>
                <a:t>https://www.menti.com/</a:t>
              </a:r>
              <a:endParaRPr lang="en-US" sz="1400" dirty="0">
                <a:latin typeface="Tw Cen MT" panose="020B0602020104020603" pitchFamily="34" charset="0"/>
              </a:endParaRPr>
            </a:p>
          </p:txBody>
        </p:sp>
        <p:sp>
          <p:nvSpPr>
            <p:cNvPr id="25" name="TextBox 24">
              <a:extLst>
                <a:ext uri="{FF2B5EF4-FFF2-40B4-BE49-F238E27FC236}">
                  <a16:creationId xmlns:a16="http://schemas.microsoft.com/office/drawing/2014/main" id="{7DD523F5-943C-451C-85B4-AF1049872F6B}"/>
                </a:ext>
              </a:extLst>
            </p:cNvPr>
            <p:cNvSpPr txBox="1"/>
            <p:nvPr/>
          </p:nvSpPr>
          <p:spPr>
            <a:xfrm>
              <a:off x="5596108" y="882434"/>
              <a:ext cx="2464036" cy="1413226"/>
            </a:xfrm>
            <a:prstGeom prst="rect">
              <a:avLst/>
            </a:prstGeom>
            <a:noFill/>
          </p:spPr>
          <p:txBody>
            <a:bodyPr wrap="square">
              <a:spAutoFit/>
            </a:bodyPr>
            <a:lstStyle/>
            <a:p>
              <a:pPr algn="ctr"/>
              <a:r>
                <a:rPr lang="en-US" sz="1600" dirty="0">
                  <a:latin typeface="Tw Cen MT" panose="020B0602020104020603" pitchFamily="34" charset="0"/>
                </a:rPr>
                <a:t>Please go to the following site &amp; enter this number:</a:t>
              </a:r>
              <a:endParaRPr lang="en-US" sz="1600" b="1" dirty="0">
                <a:latin typeface="Tw Cen MT" panose="020B0602020104020603" pitchFamily="34" charset="0"/>
              </a:endParaRPr>
            </a:p>
            <a:p>
              <a:pPr algn="ctr">
                <a:spcBef>
                  <a:spcPts val="600"/>
                </a:spcBef>
              </a:pPr>
              <a:r>
                <a:rPr lang="en-AU" sz="1600" b="0" i="0" dirty="0">
                  <a:solidFill>
                    <a:srgbClr val="252B36"/>
                  </a:solidFill>
                  <a:effectLst/>
                  <a:latin typeface="MentiText"/>
                </a:rPr>
                <a:t> </a:t>
              </a:r>
              <a:r>
                <a:rPr lang="en-GB" sz="1600" b="1" i="0" dirty="0">
                  <a:solidFill>
                    <a:srgbClr val="101834"/>
                  </a:solidFill>
                  <a:effectLst/>
                  <a:latin typeface="MentiText"/>
                </a:rPr>
                <a:t>2497 0442</a:t>
              </a:r>
              <a:endParaRPr lang="en-US" sz="1600" dirty="0">
                <a:highlight>
                  <a:srgbClr val="FFFF00"/>
                </a:highlight>
                <a:latin typeface="Tw Cen MT" panose="020B0602020104020603" pitchFamily="34" charset="0"/>
              </a:endParaRPr>
            </a:p>
          </p:txBody>
        </p:sp>
      </p:grpSp>
    </p:spTree>
    <p:extLst>
      <p:ext uri="{BB962C8B-B14F-4D97-AF65-F5344CB8AC3E}">
        <p14:creationId xmlns:p14="http://schemas.microsoft.com/office/powerpoint/2010/main" val="132063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5AD06F-C356-6B42-8DE5-797F23394C55}"/>
              </a:ext>
            </a:extLst>
          </p:cNvPr>
          <p:cNvSpPr>
            <a:spLocks noGrp="1"/>
          </p:cNvSpPr>
          <p:nvPr>
            <p:ph sz="half" idx="13"/>
          </p:nvPr>
        </p:nvSpPr>
        <p:spPr>
          <a:xfrm>
            <a:off x="402573" y="2076934"/>
            <a:ext cx="4751988" cy="3398762"/>
          </a:xfrm>
        </p:spPr>
        <p:txBody>
          <a:bodyPr>
            <a:normAutofit/>
          </a:bodyPr>
          <a:lstStyle/>
          <a:p>
            <a:endParaRPr lang="en-US" sz="1800" b="1" dirty="0">
              <a:latin typeface="Tw Cen MT" panose="020B0602020104020603" pitchFamily="34" charset="0"/>
            </a:endParaRPr>
          </a:p>
          <a:p>
            <a:r>
              <a:rPr lang="en-US" sz="1800" b="1" dirty="0">
                <a:latin typeface="Tw Cen MT" panose="020B0602020104020603" pitchFamily="34" charset="0"/>
              </a:rPr>
              <a:t>Name: </a:t>
            </a:r>
            <a:r>
              <a:rPr lang="en-US" sz="1800" dirty="0">
                <a:latin typeface="Tw Cen MT" panose="020B0602020104020603" pitchFamily="34" charset="0"/>
              </a:rPr>
              <a:t>Dr Rob Heirene</a:t>
            </a:r>
          </a:p>
          <a:p>
            <a:r>
              <a:rPr lang="en-US" sz="1800" b="1" dirty="0">
                <a:latin typeface="Tw Cen MT" panose="020B0602020104020603" pitchFamily="34" charset="0"/>
              </a:rPr>
              <a:t>Office: </a:t>
            </a:r>
            <a:r>
              <a:rPr lang="en-US" sz="1800" dirty="0">
                <a:latin typeface="Tw Cen MT" panose="020B0602020104020603" pitchFamily="34" charset="0"/>
              </a:rPr>
              <a:t>A210 Portland Square</a:t>
            </a:r>
          </a:p>
          <a:p>
            <a:r>
              <a:rPr lang="en-US" sz="1800" b="1" dirty="0">
                <a:latin typeface="Tw Cen MT" panose="020B0602020104020603" pitchFamily="34" charset="0"/>
              </a:rPr>
              <a:t>Email: </a:t>
            </a:r>
            <a:r>
              <a:rPr lang="en-US" sz="1800" dirty="0">
                <a:latin typeface="Tw Cen MT" panose="020B0602020104020603" pitchFamily="34" charset="0"/>
              </a:rPr>
              <a:t>Rob.Heirene@Plymouth.ac.uk</a:t>
            </a:r>
          </a:p>
          <a:p>
            <a:pPr marL="0" indent="0">
              <a:buNone/>
            </a:pPr>
            <a:endParaRPr lang="en-US" sz="1800" dirty="0">
              <a:latin typeface="Tw Cen MT" panose="020B0602020104020603" pitchFamily="34" charset="0"/>
            </a:endParaRPr>
          </a:p>
          <a:p>
            <a:pPr>
              <a:buFontTx/>
              <a:buChar char="-"/>
            </a:pPr>
            <a:endParaRPr lang="en-US" sz="1400" b="1" dirty="0">
              <a:latin typeface="Tw Cen MT" panose="020B0602020104020603" pitchFamily="34" charset="0"/>
            </a:endParaRPr>
          </a:p>
        </p:txBody>
      </p:sp>
      <p:sp>
        <p:nvSpPr>
          <p:cNvPr id="3" name="Slide Number Placeholder 2">
            <a:extLst>
              <a:ext uri="{FF2B5EF4-FFF2-40B4-BE49-F238E27FC236}">
                <a16:creationId xmlns:a16="http://schemas.microsoft.com/office/drawing/2014/main" id="{5E53B158-0EDD-9041-97BA-0CE1BAD91FD9}"/>
              </a:ext>
            </a:extLst>
          </p:cNvPr>
          <p:cNvSpPr>
            <a:spLocks noGrp="1"/>
          </p:cNvSpPr>
          <p:nvPr>
            <p:ph type="sldNum" sz="quarter" idx="12"/>
          </p:nvPr>
        </p:nvSpPr>
        <p:spPr>
          <a:xfrm>
            <a:off x="8686799" y="4752194"/>
            <a:ext cx="351137" cy="273844"/>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A10EC0-CC52-A246-A2C3-81389B6F8C64}" type="slidenum">
              <a:rPr lang="en-US" smtClean="0"/>
              <a:pPr/>
              <a:t>2</a:t>
            </a:fld>
            <a:endParaRPr lang="en-US" dirty="0">
              <a:latin typeface="Tw Cen MT" panose="020B0602020104020603" pitchFamily="34" charset="0"/>
            </a:endParaRPr>
          </a:p>
        </p:txBody>
      </p:sp>
      <p:sp>
        <p:nvSpPr>
          <p:cNvPr id="4" name="Title 3">
            <a:extLst>
              <a:ext uri="{FF2B5EF4-FFF2-40B4-BE49-F238E27FC236}">
                <a16:creationId xmlns:a16="http://schemas.microsoft.com/office/drawing/2014/main" id="{27F3AED9-2D83-8B4A-AC55-0A0C84F3EF76}"/>
              </a:ext>
            </a:extLst>
          </p:cNvPr>
          <p:cNvSpPr>
            <a:spLocks noGrp="1"/>
          </p:cNvSpPr>
          <p:nvPr>
            <p:ph type="title"/>
          </p:nvPr>
        </p:nvSpPr>
        <p:spPr/>
        <p:txBody>
          <a:bodyPr/>
          <a:lstStyle/>
          <a:p>
            <a:r>
              <a:rPr lang="en-US" dirty="0">
                <a:solidFill>
                  <a:srgbClr val="002060"/>
                </a:solidFill>
                <a:latin typeface="Tw Cen MT" panose="020B0602020104020603" pitchFamily="34" charset="0"/>
              </a:rPr>
              <a:t>About me</a:t>
            </a:r>
          </a:p>
        </p:txBody>
      </p:sp>
      <p:pic>
        <p:nvPicPr>
          <p:cNvPr id="1026" name="Picture 2">
            <a:extLst>
              <a:ext uri="{FF2B5EF4-FFF2-40B4-BE49-F238E27FC236}">
                <a16:creationId xmlns:a16="http://schemas.microsoft.com/office/drawing/2014/main" id="{1697D735-328C-452A-8A38-9EC45ACC1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005" y="1799273"/>
            <a:ext cx="4175433" cy="234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9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424AC-22A5-49B6-8416-A37BE765603F}"/>
              </a:ext>
            </a:extLst>
          </p:cNvPr>
          <p:cNvSpPr>
            <a:spLocks noGrp="1"/>
          </p:cNvSpPr>
          <p:nvPr>
            <p:ph type="title"/>
          </p:nvPr>
        </p:nvSpPr>
        <p:spPr>
          <a:xfrm>
            <a:off x="890961" y="2377493"/>
            <a:ext cx="7362077" cy="789958"/>
          </a:xfrm>
        </p:spPr>
        <p:txBody>
          <a:bodyPr>
            <a:normAutofit fontScale="90000"/>
          </a:bodyPr>
          <a:lstStyle/>
          <a:p>
            <a:pPr algn="ctr"/>
            <a:r>
              <a:rPr lang="en-US" sz="5400" dirty="0">
                <a:solidFill>
                  <a:srgbClr val="002060"/>
                </a:solidFill>
              </a:rPr>
              <a:t>Block 2 </a:t>
            </a:r>
            <a:br>
              <a:rPr lang="en-US" sz="5400" dirty="0">
                <a:solidFill>
                  <a:srgbClr val="002060"/>
                </a:solidFill>
              </a:rPr>
            </a:br>
            <a:br>
              <a:rPr lang="en-US" sz="5400" dirty="0">
                <a:solidFill>
                  <a:srgbClr val="002060"/>
                </a:solidFill>
              </a:rPr>
            </a:br>
            <a:r>
              <a:rPr lang="en-AU" sz="5300" b="0" i="1" u="sng" dirty="0">
                <a:solidFill>
                  <a:srgbClr val="002060"/>
                </a:solidFill>
                <a:latin typeface="Tw Cen MT" panose="020B0602020104020603" pitchFamily="34" charset="0"/>
              </a:rPr>
              <a:t>How can we increase physical activity?</a:t>
            </a:r>
            <a:br>
              <a:rPr lang="en-US" sz="5300" b="0" i="1" u="sng" dirty="0">
                <a:solidFill>
                  <a:srgbClr val="002060"/>
                </a:solidFill>
                <a:latin typeface="Tw Cen MT" panose="020B0602020104020603" pitchFamily="34" charset="0"/>
              </a:rPr>
            </a:br>
            <a:endParaRPr lang="en-AU" sz="5300" b="0" i="1" u="sng" dirty="0">
              <a:solidFill>
                <a:srgbClr val="002060"/>
              </a:solidFill>
            </a:endParaRPr>
          </a:p>
        </p:txBody>
      </p:sp>
      <p:sp>
        <p:nvSpPr>
          <p:cNvPr id="3" name="Slide Number Placeholder 2">
            <a:extLst>
              <a:ext uri="{FF2B5EF4-FFF2-40B4-BE49-F238E27FC236}">
                <a16:creationId xmlns:a16="http://schemas.microsoft.com/office/drawing/2014/main" id="{4E7E00A8-7937-46FC-BCF8-B97226CB8811}"/>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20</a:t>
            </a:fld>
            <a:endParaRPr lang="en-US" dirty="0"/>
          </a:p>
        </p:txBody>
      </p:sp>
    </p:spTree>
    <p:extLst>
      <p:ext uri="{BB962C8B-B14F-4D97-AF65-F5344CB8AC3E}">
        <p14:creationId xmlns:p14="http://schemas.microsoft.com/office/powerpoint/2010/main" val="357333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21</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Why do people (not) exercise?</a:t>
            </a:r>
            <a:endParaRPr lang="en-AU" sz="1400" dirty="0">
              <a:solidFill>
                <a:srgbClr val="002060"/>
              </a:solidFill>
            </a:endParaRPr>
          </a:p>
        </p:txBody>
      </p:sp>
      <p:sp>
        <p:nvSpPr>
          <p:cNvPr id="5" name="Content Placeholder 1">
            <a:extLst>
              <a:ext uri="{FF2B5EF4-FFF2-40B4-BE49-F238E27FC236}">
                <a16:creationId xmlns:a16="http://schemas.microsoft.com/office/drawing/2014/main" id="{CC788C49-9025-4C90-A57D-2C80A3198785}"/>
              </a:ext>
            </a:extLst>
          </p:cNvPr>
          <p:cNvSpPr txBox="1">
            <a:spLocks/>
          </p:cNvSpPr>
          <p:nvPr/>
        </p:nvSpPr>
        <p:spPr>
          <a:xfrm>
            <a:off x="406103" y="1764000"/>
            <a:ext cx="4653567" cy="3572936"/>
          </a:xfrm>
          <a:prstGeom prst="rect">
            <a:avLst/>
          </a:prstGeom>
        </p:spPr>
        <p:txBody>
          <a:bodyPr vert="horz" lIns="90000" tIns="45720" rIns="91440" bIns="45720" numCol="1"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100"/>
              </a:spcBef>
              <a:spcAft>
                <a:spcPts val="600"/>
              </a:spcAft>
              <a:buNone/>
            </a:pPr>
            <a:r>
              <a:rPr lang="en-AU" sz="1400" b="1" dirty="0">
                <a:latin typeface="Tw Cen MT" panose="020B0602020104020603" pitchFamily="34" charset="0"/>
              </a:rPr>
              <a:t>Exercise motivation inventory-2 (EMI-2; </a:t>
            </a:r>
            <a:r>
              <a:rPr lang="en-US" sz="1400" b="1" dirty="0">
                <a:latin typeface="Tw Cen MT" panose="020B0602020104020603" pitchFamily="34" charset="0"/>
              </a:rPr>
              <a:t>Markland &amp; </a:t>
            </a:r>
            <a:r>
              <a:rPr lang="en-US" sz="1400" b="1" dirty="0" err="1">
                <a:latin typeface="Tw Cen MT" panose="020B0602020104020603" pitchFamily="34" charset="0"/>
              </a:rPr>
              <a:t>Ingledew</a:t>
            </a:r>
            <a:r>
              <a:rPr lang="en-US" sz="1400" b="1" dirty="0">
                <a:latin typeface="Tw Cen MT" panose="020B0602020104020603" pitchFamily="34" charset="0"/>
              </a:rPr>
              <a:t>, 1997</a:t>
            </a:r>
            <a:r>
              <a:rPr lang="en-AU" sz="1400" b="1" dirty="0">
                <a:latin typeface="Tw Cen MT" panose="020B0602020104020603" pitchFamily="34" charset="0"/>
              </a:rPr>
              <a:t>):</a:t>
            </a:r>
            <a:endParaRPr lang="en-US" sz="1400" dirty="0">
              <a:latin typeface="Tw Cen MT" panose="020B0602020104020603" pitchFamily="34" charset="0"/>
            </a:endParaRPr>
          </a:p>
        </p:txBody>
      </p:sp>
      <p:sp>
        <p:nvSpPr>
          <p:cNvPr id="6" name="Content Placeholder 1">
            <a:extLst>
              <a:ext uri="{FF2B5EF4-FFF2-40B4-BE49-F238E27FC236}">
                <a16:creationId xmlns:a16="http://schemas.microsoft.com/office/drawing/2014/main" id="{BD9F1814-14A0-49AA-9C8B-0DA40D6E1279}"/>
              </a:ext>
            </a:extLst>
          </p:cNvPr>
          <p:cNvSpPr txBox="1">
            <a:spLocks/>
          </p:cNvSpPr>
          <p:nvPr/>
        </p:nvSpPr>
        <p:spPr>
          <a:xfrm>
            <a:off x="300081" y="2395959"/>
            <a:ext cx="3784250" cy="1914888"/>
          </a:xfrm>
          <a:prstGeom prst="rect">
            <a:avLst/>
          </a:prstGeom>
        </p:spPr>
        <p:txBody>
          <a:bodyPr vert="horz" lIns="90000" tIns="45720" rIns="91440" bIns="45720" numCol="2"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00"/>
              </a:spcBef>
              <a:spcAft>
                <a:spcPts val="300"/>
              </a:spcAft>
              <a:buFontTx/>
              <a:buChar char="-"/>
            </a:pPr>
            <a:r>
              <a:rPr lang="en-AU" sz="1200" dirty="0">
                <a:latin typeface="Tw Cen MT" panose="020B0602020104020603" pitchFamily="34" charset="0"/>
              </a:rPr>
              <a:t>Stress management</a:t>
            </a:r>
          </a:p>
          <a:p>
            <a:pPr>
              <a:spcBef>
                <a:spcPts val="100"/>
              </a:spcBef>
              <a:spcAft>
                <a:spcPts val="300"/>
              </a:spcAft>
              <a:buFontTx/>
              <a:buChar char="-"/>
            </a:pPr>
            <a:r>
              <a:rPr lang="en-AU" sz="1200" dirty="0">
                <a:latin typeface="Tw Cen MT" panose="020B0602020104020603" pitchFamily="34" charset="0"/>
              </a:rPr>
              <a:t>Revitalisation</a:t>
            </a:r>
          </a:p>
          <a:p>
            <a:pPr>
              <a:spcBef>
                <a:spcPts val="100"/>
              </a:spcBef>
              <a:spcAft>
                <a:spcPts val="300"/>
              </a:spcAft>
              <a:buFontTx/>
              <a:buChar char="-"/>
            </a:pPr>
            <a:r>
              <a:rPr lang="en-AU" sz="1200" dirty="0">
                <a:latin typeface="Tw Cen MT" panose="020B0602020104020603" pitchFamily="34" charset="0"/>
              </a:rPr>
              <a:t>Enjoyment</a:t>
            </a:r>
          </a:p>
          <a:p>
            <a:pPr>
              <a:spcBef>
                <a:spcPts val="100"/>
              </a:spcBef>
              <a:spcAft>
                <a:spcPts val="300"/>
              </a:spcAft>
              <a:buFontTx/>
              <a:buChar char="-"/>
            </a:pPr>
            <a:r>
              <a:rPr lang="en-AU" sz="1200" dirty="0">
                <a:latin typeface="Tw Cen MT" panose="020B0602020104020603" pitchFamily="34" charset="0"/>
              </a:rPr>
              <a:t>Challenge</a:t>
            </a:r>
          </a:p>
          <a:p>
            <a:pPr>
              <a:spcBef>
                <a:spcPts val="100"/>
              </a:spcBef>
              <a:spcAft>
                <a:spcPts val="300"/>
              </a:spcAft>
              <a:buFontTx/>
              <a:buChar char="-"/>
            </a:pPr>
            <a:r>
              <a:rPr lang="en-AU" sz="1200" dirty="0">
                <a:latin typeface="Tw Cen MT" panose="020B0602020104020603" pitchFamily="34" charset="0"/>
              </a:rPr>
              <a:t>Social recognition</a:t>
            </a:r>
          </a:p>
          <a:p>
            <a:pPr>
              <a:spcBef>
                <a:spcPts val="100"/>
              </a:spcBef>
              <a:spcAft>
                <a:spcPts val="300"/>
              </a:spcAft>
              <a:buFontTx/>
              <a:buChar char="-"/>
            </a:pPr>
            <a:r>
              <a:rPr lang="en-AU" sz="1200" dirty="0">
                <a:latin typeface="Tw Cen MT" panose="020B0602020104020603" pitchFamily="34" charset="0"/>
              </a:rPr>
              <a:t>Affiliation</a:t>
            </a:r>
          </a:p>
          <a:p>
            <a:pPr>
              <a:spcBef>
                <a:spcPts val="100"/>
              </a:spcBef>
              <a:spcAft>
                <a:spcPts val="300"/>
              </a:spcAft>
              <a:buFontTx/>
              <a:buChar char="-"/>
            </a:pPr>
            <a:r>
              <a:rPr lang="en-AU" sz="1200" dirty="0">
                <a:latin typeface="Tw Cen MT" panose="020B0602020104020603" pitchFamily="34" charset="0"/>
              </a:rPr>
              <a:t>Competition</a:t>
            </a: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marL="0" indent="0">
              <a:spcBef>
                <a:spcPts val="100"/>
              </a:spcBef>
              <a:spcAft>
                <a:spcPts val="300"/>
              </a:spcAft>
              <a:buNone/>
            </a:pPr>
            <a:endParaRPr lang="en-AU" sz="1200" dirty="0">
              <a:latin typeface="Tw Cen MT" panose="020B0602020104020603" pitchFamily="34" charset="0"/>
            </a:endParaRPr>
          </a:p>
          <a:p>
            <a:pPr>
              <a:spcBef>
                <a:spcPts val="100"/>
              </a:spcBef>
              <a:spcAft>
                <a:spcPts val="300"/>
              </a:spcAft>
              <a:buFontTx/>
              <a:buChar char="-"/>
            </a:pPr>
            <a:r>
              <a:rPr lang="en-AU" sz="1200" dirty="0">
                <a:latin typeface="Tw Cen MT" panose="020B0602020104020603" pitchFamily="34" charset="0"/>
              </a:rPr>
              <a:t>Health pressures</a:t>
            </a:r>
          </a:p>
          <a:p>
            <a:pPr>
              <a:spcBef>
                <a:spcPts val="100"/>
              </a:spcBef>
              <a:spcAft>
                <a:spcPts val="300"/>
              </a:spcAft>
              <a:buFontTx/>
              <a:buChar char="-"/>
            </a:pPr>
            <a:r>
              <a:rPr lang="en-AU" sz="1200" dirty="0">
                <a:latin typeface="Tw Cen MT" panose="020B0602020104020603" pitchFamily="34" charset="0"/>
              </a:rPr>
              <a:t>Ill-health avoidance</a:t>
            </a:r>
          </a:p>
          <a:p>
            <a:pPr>
              <a:spcBef>
                <a:spcPts val="100"/>
              </a:spcBef>
              <a:spcAft>
                <a:spcPts val="300"/>
              </a:spcAft>
              <a:buFontTx/>
              <a:buChar char="-"/>
            </a:pPr>
            <a:r>
              <a:rPr lang="en-AU" sz="1200" dirty="0">
                <a:latin typeface="Tw Cen MT" panose="020B0602020104020603" pitchFamily="34" charset="0"/>
              </a:rPr>
              <a:t>Positive health</a:t>
            </a:r>
          </a:p>
          <a:p>
            <a:pPr>
              <a:spcBef>
                <a:spcPts val="100"/>
              </a:spcBef>
              <a:spcAft>
                <a:spcPts val="300"/>
              </a:spcAft>
              <a:buFontTx/>
              <a:buChar char="-"/>
            </a:pPr>
            <a:r>
              <a:rPr lang="en-AU" sz="1200" dirty="0">
                <a:latin typeface="Tw Cen MT" panose="020B0602020104020603" pitchFamily="34" charset="0"/>
              </a:rPr>
              <a:t>Weight management</a:t>
            </a:r>
          </a:p>
          <a:p>
            <a:pPr>
              <a:spcBef>
                <a:spcPts val="100"/>
              </a:spcBef>
              <a:spcAft>
                <a:spcPts val="300"/>
              </a:spcAft>
              <a:buFontTx/>
              <a:buChar char="-"/>
            </a:pPr>
            <a:r>
              <a:rPr lang="en-AU" sz="1200" dirty="0">
                <a:latin typeface="Tw Cen MT" panose="020B0602020104020603" pitchFamily="34" charset="0"/>
              </a:rPr>
              <a:t>Appearance</a:t>
            </a:r>
          </a:p>
          <a:p>
            <a:pPr>
              <a:spcBef>
                <a:spcPts val="100"/>
              </a:spcBef>
              <a:spcAft>
                <a:spcPts val="300"/>
              </a:spcAft>
              <a:buFontTx/>
              <a:buChar char="-"/>
            </a:pPr>
            <a:r>
              <a:rPr lang="en-AU" sz="1200" dirty="0">
                <a:latin typeface="Tw Cen MT" panose="020B0602020104020603" pitchFamily="34" charset="0"/>
              </a:rPr>
              <a:t>Strength &amp; endurance</a:t>
            </a:r>
          </a:p>
          <a:p>
            <a:pPr>
              <a:spcBef>
                <a:spcPts val="100"/>
              </a:spcBef>
              <a:spcAft>
                <a:spcPts val="300"/>
              </a:spcAft>
              <a:buFontTx/>
              <a:buChar char="-"/>
            </a:pPr>
            <a:r>
              <a:rPr lang="en-AU" sz="1200" dirty="0">
                <a:latin typeface="Tw Cen MT" panose="020B0602020104020603" pitchFamily="34" charset="0"/>
              </a:rPr>
              <a:t>Nimbleness</a:t>
            </a: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sp>
        <p:nvSpPr>
          <p:cNvPr id="8" name="Content Placeholder 1">
            <a:extLst>
              <a:ext uri="{FF2B5EF4-FFF2-40B4-BE49-F238E27FC236}">
                <a16:creationId xmlns:a16="http://schemas.microsoft.com/office/drawing/2014/main" id="{90687BB3-6042-4A6C-AC6F-A875DCF8E594}"/>
              </a:ext>
            </a:extLst>
          </p:cNvPr>
          <p:cNvSpPr txBox="1">
            <a:spLocks/>
          </p:cNvSpPr>
          <p:nvPr/>
        </p:nvSpPr>
        <p:spPr>
          <a:xfrm>
            <a:off x="5029201" y="609491"/>
            <a:ext cx="4114799"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Tw Cen MT" panose="020B0602020104020603" pitchFamily="34" charset="0"/>
            </a:endParaRPr>
          </a:p>
          <a:p>
            <a:pPr marL="0" indent="0">
              <a:spcBef>
                <a:spcPts val="100"/>
              </a:spcBef>
              <a:spcAft>
                <a:spcPts val="600"/>
              </a:spcAft>
              <a:buNone/>
            </a:pPr>
            <a:r>
              <a:rPr lang="en-US" sz="1400" dirty="0">
                <a:latin typeface="Tw Cen MT" panose="020B0602020104020603" pitchFamily="34" charset="0"/>
              </a:rPr>
              <a:t>Personally, I exercise (or might exercise)…. </a:t>
            </a:r>
          </a:p>
          <a:p>
            <a:pPr marL="756900" lvl="1" indent="-342900">
              <a:spcBef>
                <a:spcPts val="100"/>
              </a:spcBef>
              <a:buAutoNum type="arabicPeriod"/>
            </a:pPr>
            <a:r>
              <a:rPr lang="en-US" sz="1100" dirty="0">
                <a:latin typeface="Tw Cen MT" panose="020B0602020104020603" pitchFamily="34" charset="0"/>
              </a:rPr>
              <a:t>To stay slim</a:t>
            </a:r>
          </a:p>
          <a:p>
            <a:pPr marL="756900" lvl="1" indent="-342900">
              <a:spcBef>
                <a:spcPts val="100"/>
              </a:spcBef>
              <a:buAutoNum type="arabicPeriod"/>
            </a:pPr>
            <a:r>
              <a:rPr lang="en-US" sz="1100" dirty="0">
                <a:latin typeface="Tw Cen MT" panose="020B0602020104020603" pitchFamily="34" charset="0"/>
              </a:rPr>
              <a:t>To avoid ill health</a:t>
            </a:r>
          </a:p>
          <a:p>
            <a:pPr marL="756900" lvl="1" indent="-342900">
              <a:spcBef>
                <a:spcPts val="100"/>
              </a:spcBef>
              <a:buAutoNum type="arabicPeriod"/>
            </a:pPr>
            <a:r>
              <a:rPr lang="en-US" sz="1100" dirty="0">
                <a:latin typeface="Tw Cen MT" panose="020B0602020104020603" pitchFamily="34" charset="0"/>
              </a:rPr>
              <a:t>Because it makes me feel good</a:t>
            </a:r>
          </a:p>
          <a:p>
            <a:pPr marL="756900" lvl="1" indent="-342900">
              <a:spcBef>
                <a:spcPts val="100"/>
              </a:spcBef>
              <a:buAutoNum type="arabicPeriod"/>
            </a:pPr>
            <a:r>
              <a:rPr lang="en-US" sz="1100" dirty="0">
                <a:latin typeface="Tw Cen MT" panose="020B0602020104020603" pitchFamily="34" charset="0"/>
              </a:rPr>
              <a:t>To help me look younger</a:t>
            </a:r>
          </a:p>
          <a:p>
            <a:pPr marL="756900" lvl="1" indent="-342900">
              <a:spcBef>
                <a:spcPts val="100"/>
              </a:spcBef>
              <a:buAutoNum type="arabicPeriod"/>
            </a:pPr>
            <a:r>
              <a:rPr lang="en-US" sz="1100" dirty="0">
                <a:latin typeface="Tw Cen MT" panose="020B0602020104020603" pitchFamily="34" charset="0"/>
              </a:rPr>
              <a:t>To show my worth to others</a:t>
            </a:r>
          </a:p>
          <a:p>
            <a:pPr marL="756900" lvl="1" indent="-342900">
              <a:spcBef>
                <a:spcPts val="100"/>
              </a:spcBef>
              <a:buAutoNum type="arabicPeriod"/>
            </a:pPr>
            <a:r>
              <a:rPr lang="en-US" sz="1100" dirty="0">
                <a:latin typeface="Tw Cen MT" panose="020B0602020104020603" pitchFamily="34" charset="0"/>
              </a:rPr>
              <a:t>To give me space to think</a:t>
            </a:r>
          </a:p>
          <a:p>
            <a:pPr marL="756900" lvl="1" indent="-342900">
              <a:spcBef>
                <a:spcPts val="100"/>
              </a:spcBef>
              <a:buAutoNum type="arabicPeriod"/>
            </a:pPr>
            <a:r>
              <a:rPr lang="en-US" sz="1100" dirty="0">
                <a:latin typeface="Tw Cen MT" panose="020B0602020104020603" pitchFamily="34" charset="0"/>
              </a:rPr>
              <a:t>To have a healthy body</a:t>
            </a:r>
          </a:p>
          <a:p>
            <a:pPr marL="756900" lvl="1" indent="-342900">
              <a:spcBef>
                <a:spcPts val="100"/>
              </a:spcBef>
              <a:buAutoNum type="arabicPeriod"/>
            </a:pPr>
            <a:r>
              <a:rPr lang="en-US" sz="1100" dirty="0">
                <a:latin typeface="Tw Cen MT" panose="020B0602020104020603" pitchFamily="34" charset="0"/>
              </a:rPr>
              <a:t>To build up my strength</a:t>
            </a:r>
          </a:p>
          <a:p>
            <a:pPr marL="756900" lvl="1" indent="-342900">
              <a:spcBef>
                <a:spcPts val="100"/>
              </a:spcBef>
              <a:buAutoNum type="arabicPeriod"/>
            </a:pPr>
            <a:r>
              <a:rPr lang="en-US" sz="1100" dirty="0">
                <a:latin typeface="Tw Cen MT" panose="020B0602020104020603" pitchFamily="34" charset="0"/>
              </a:rPr>
              <a:t>Because I enjoy the feeling of exerting myself</a:t>
            </a:r>
          </a:p>
          <a:p>
            <a:pPr marL="756900" lvl="1" indent="-342900">
              <a:spcBef>
                <a:spcPts val="100"/>
              </a:spcBef>
              <a:buAutoNum type="arabicPeriod"/>
            </a:pPr>
            <a:r>
              <a:rPr lang="en-US" sz="1100" dirty="0">
                <a:latin typeface="Tw Cen MT" panose="020B0602020104020603" pitchFamily="34" charset="0"/>
              </a:rPr>
              <a:t>To spend time with friends</a:t>
            </a:r>
          </a:p>
          <a:p>
            <a:pPr marL="756900" lvl="1" indent="-342900">
              <a:spcBef>
                <a:spcPts val="100"/>
              </a:spcBef>
              <a:buAutoNum type="arabicPeriod"/>
            </a:pPr>
            <a:r>
              <a:rPr lang="en-US" sz="1100" dirty="0">
                <a:latin typeface="Tw Cen MT" panose="020B0602020104020603" pitchFamily="34" charset="0"/>
              </a:rPr>
              <a:t>Because my doctor advised me to exercise</a:t>
            </a:r>
          </a:p>
          <a:p>
            <a:pPr marL="756900" lvl="1" indent="-342900">
              <a:spcBef>
                <a:spcPts val="100"/>
              </a:spcBef>
              <a:buAutoNum type="arabicPeriod"/>
            </a:pPr>
            <a:r>
              <a:rPr lang="en-US" sz="1100" dirty="0">
                <a:latin typeface="Tw Cen MT" panose="020B0602020104020603" pitchFamily="34" charset="0"/>
              </a:rPr>
              <a:t>Because I like trying to win in physical activities</a:t>
            </a:r>
          </a:p>
          <a:p>
            <a:pPr marL="756900" lvl="1" indent="-342900">
              <a:spcBef>
                <a:spcPts val="100"/>
              </a:spcBef>
              <a:buAutoNum type="arabicPeriod"/>
            </a:pPr>
            <a:r>
              <a:rPr lang="en-US" sz="1100" dirty="0">
                <a:latin typeface="Tw Cen MT" panose="020B0602020104020603" pitchFamily="34" charset="0"/>
              </a:rPr>
              <a:t>This day/become more agile</a:t>
            </a:r>
          </a:p>
          <a:p>
            <a:pPr marL="756900" lvl="1" indent="-342900">
              <a:spcBef>
                <a:spcPts val="100"/>
              </a:spcBef>
              <a:buAutoNum type="arabicPeriod"/>
            </a:pPr>
            <a:r>
              <a:rPr lang="en-US" sz="1100" dirty="0">
                <a:latin typeface="Tw Cen MT" panose="020B0602020104020603" pitchFamily="34" charset="0"/>
              </a:rPr>
              <a:t>To give me goals to work towards</a:t>
            </a:r>
          </a:p>
          <a:p>
            <a:pPr marL="756900" lvl="1" indent="-342900">
              <a:spcBef>
                <a:spcPts val="100"/>
              </a:spcBef>
              <a:buAutoNum type="arabicPeriod"/>
            </a:pPr>
            <a:r>
              <a:rPr lang="en-US" sz="1100" dirty="0">
                <a:latin typeface="Tw Cen MT" panose="020B0602020104020603" pitchFamily="34" charset="0"/>
              </a:rPr>
              <a:t>To lose weight</a:t>
            </a:r>
          </a:p>
          <a:p>
            <a:pPr marL="756900" lvl="1" indent="-342900">
              <a:spcBef>
                <a:spcPts val="100"/>
              </a:spcBef>
              <a:buAutoNum type="arabicPeriod"/>
            </a:pPr>
            <a:r>
              <a:rPr lang="en-US" sz="1100" dirty="0">
                <a:latin typeface="Tw Cen MT" panose="020B0602020104020603" pitchFamily="34" charset="0"/>
              </a:rPr>
              <a:t>To prevent health problems</a:t>
            </a:r>
          </a:p>
          <a:p>
            <a:pPr marL="756900" lvl="1" indent="-342900">
              <a:spcBef>
                <a:spcPts val="100"/>
              </a:spcBef>
              <a:buAutoNum type="arabicPeriod"/>
            </a:pPr>
            <a:r>
              <a:rPr lang="en-US" sz="1100" dirty="0">
                <a:latin typeface="Tw Cen MT" panose="020B0602020104020603" pitchFamily="34" charset="0"/>
              </a:rPr>
              <a:t>Because I find exercise invigorating</a:t>
            </a:r>
          </a:p>
          <a:p>
            <a:pPr marL="756900" lvl="1" indent="-342900">
              <a:spcBef>
                <a:spcPts val="100"/>
              </a:spcBef>
              <a:buAutoNum type="arabicPeriod"/>
            </a:pPr>
            <a:r>
              <a:rPr lang="en-US" sz="1100" dirty="0">
                <a:latin typeface="Tw Cen MT" panose="020B0602020104020603" pitchFamily="34" charset="0"/>
              </a:rPr>
              <a:t>To have a good body</a:t>
            </a:r>
          </a:p>
          <a:p>
            <a:pPr marL="756900" lvl="1" indent="-342900">
              <a:spcBef>
                <a:spcPts val="100"/>
              </a:spcBef>
              <a:buAutoNum type="arabicPeriod"/>
            </a:pPr>
            <a:r>
              <a:rPr lang="en-US" sz="1100" dirty="0">
                <a:latin typeface="Tw Cen MT" panose="020B0602020104020603" pitchFamily="34" charset="0"/>
              </a:rPr>
              <a:t>To compare my abilities with other peoples’</a:t>
            </a:r>
          </a:p>
          <a:p>
            <a:pPr marL="756900" lvl="1" indent="-342900">
              <a:spcBef>
                <a:spcPts val="100"/>
              </a:spcBef>
              <a:buAutoNum type="arabicPeriod"/>
            </a:pPr>
            <a:r>
              <a:rPr lang="en-US" sz="1100" dirty="0">
                <a:latin typeface="Tw Cen MT" panose="020B0602020104020603" pitchFamily="34" charset="0"/>
              </a:rPr>
              <a:t>Because it helps to reduce tension</a:t>
            </a:r>
          </a:p>
          <a:p>
            <a:pPr marL="756900" lvl="1" indent="-342900">
              <a:spcBef>
                <a:spcPts val="100"/>
              </a:spcBef>
              <a:spcAft>
                <a:spcPts val="600"/>
              </a:spcAft>
              <a:buAutoNum type="arabicPeriod"/>
            </a:pPr>
            <a:endParaRPr lang="en-US" sz="1800" dirty="0">
              <a:latin typeface="Tw Cen MT" panose="020B0602020104020603" pitchFamily="34" charset="0"/>
            </a:endParaRPr>
          </a:p>
          <a:p>
            <a:pPr marL="342900" indent="-342900">
              <a:spcBef>
                <a:spcPts val="100"/>
              </a:spcBef>
              <a:spcAft>
                <a:spcPts val="600"/>
              </a:spcAft>
              <a:buAutoNum type="arabicPeriod"/>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pic>
        <p:nvPicPr>
          <p:cNvPr id="9" name="Graphic 8" descr="Line arrow: Clockwise curve with solid fill">
            <a:extLst>
              <a:ext uri="{FF2B5EF4-FFF2-40B4-BE49-F238E27FC236}">
                <a16:creationId xmlns:a16="http://schemas.microsoft.com/office/drawing/2014/main" id="{6EFD1A61-270B-496F-A369-AAF0EB35F5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7060213">
            <a:off x="4383838" y="1154557"/>
            <a:ext cx="1105569" cy="1105569"/>
          </a:xfrm>
          <a:prstGeom prst="rect">
            <a:avLst/>
          </a:prstGeom>
        </p:spPr>
      </p:pic>
    </p:spTree>
    <p:extLst>
      <p:ext uri="{BB962C8B-B14F-4D97-AF65-F5344CB8AC3E}">
        <p14:creationId xmlns:p14="http://schemas.microsoft.com/office/powerpoint/2010/main" val="130594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8" end="1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9" end="1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20" end="2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21" end="2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22</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Why do people (not) exercise?</a:t>
            </a:r>
            <a:endParaRPr lang="en-AU" sz="1400" dirty="0">
              <a:solidFill>
                <a:srgbClr val="002060"/>
              </a:solidFill>
            </a:endParaRPr>
          </a:p>
        </p:txBody>
      </p:sp>
      <p:sp>
        <p:nvSpPr>
          <p:cNvPr id="8" name="Content Placeholder 1">
            <a:extLst>
              <a:ext uri="{FF2B5EF4-FFF2-40B4-BE49-F238E27FC236}">
                <a16:creationId xmlns:a16="http://schemas.microsoft.com/office/drawing/2014/main" id="{7DD3E2EF-ABFE-4D45-AD92-648EBA88B8A8}"/>
              </a:ext>
            </a:extLst>
          </p:cNvPr>
          <p:cNvSpPr txBox="1">
            <a:spLocks/>
          </p:cNvSpPr>
          <p:nvPr/>
        </p:nvSpPr>
        <p:spPr>
          <a:xfrm>
            <a:off x="802080" y="1316180"/>
            <a:ext cx="4114799"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Tw Cen MT" panose="020B0602020104020603" pitchFamily="34" charset="0"/>
            </a:endParaRPr>
          </a:p>
          <a:p>
            <a:pPr marL="0" indent="0">
              <a:spcBef>
                <a:spcPts val="100"/>
              </a:spcBef>
              <a:spcAft>
                <a:spcPts val="600"/>
              </a:spcAft>
              <a:buNone/>
            </a:pPr>
            <a:r>
              <a:rPr lang="en-AU" sz="1600" b="1" dirty="0">
                <a:latin typeface="Tw Cen MT" panose="020B0602020104020603" pitchFamily="34" charset="0"/>
              </a:rPr>
              <a:t>Commonly reported barriers to exercise (Baxter et al., 2015; </a:t>
            </a:r>
            <a:r>
              <a:rPr lang="en-US" sz="1600" b="1" dirty="0">
                <a:latin typeface="Tw Cen MT" panose="020B0602020104020603" pitchFamily="34" charset="0"/>
              </a:rPr>
              <a:t>Gómez-López Et al., 2010; </a:t>
            </a:r>
            <a:r>
              <a:rPr lang="en-AU" sz="1600" b="1" dirty="0">
                <a:latin typeface="Tw Cen MT" panose="020B0602020104020603" pitchFamily="34" charset="0"/>
              </a:rPr>
              <a:t>Lovell et al., 2010; </a:t>
            </a:r>
            <a:r>
              <a:rPr lang="en-AU" sz="1600" b="1" dirty="0" err="1">
                <a:latin typeface="Tw Cen MT" panose="020B0602020104020603" pitchFamily="34" charset="0"/>
              </a:rPr>
              <a:t>Johs</a:t>
            </a:r>
            <a:r>
              <a:rPr lang="en-AU" sz="1600" b="1" dirty="0">
                <a:latin typeface="Tw Cen MT" panose="020B0602020104020603" pitchFamily="34" charset="0"/>
              </a:rPr>
              <a:t> et al., 2019):</a:t>
            </a:r>
          </a:p>
          <a:p>
            <a:pPr>
              <a:spcBef>
                <a:spcPts val="100"/>
              </a:spcBef>
              <a:spcAft>
                <a:spcPts val="600"/>
              </a:spcAft>
            </a:pPr>
            <a:r>
              <a:rPr lang="en-US" sz="1200" dirty="0">
                <a:latin typeface="Tw Cen MT" panose="020B0602020104020603" pitchFamily="34" charset="0"/>
              </a:rPr>
              <a:t>Lack of time</a:t>
            </a:r>
          </a:p>
          <a:p>
            <a:pPr>
              <a:spcBef>
                <a:spcPts val="100"/>
              </a:spcBef>
              <a:spcAft>
                <a:spcPts val="600"/>
              </a:spcAft>
            </a:pPr>
            <a:r>
              <a:rPr lang="en-US" sz="1200" dirty="0">
                <a:latin typeface="Tw Cen MT" panose="020B0602020104020603" pitchFamily="34" charset="0"/>
              </a:rPr>
              <a:t>Physical exertion</a:t>
            </a:r>
          </a:p>
          <a:p>
            <a:pPr>
              <a:spcBef>
                <a:spcPts val="100"/>
              </a:spcBef>
              <a:spcAft>
                <a:spcPts val="600"/>
              </a:spcAft>
            </a:pPr>
            <a:r>
              <a:rPr lang="en-US" sz="1200" dirty="0">
                <a:latin typeface="Tw Cen MT" panose="020B0602020104020603" pitchFamily="34" charset="0"/>
              </a:rPr>
              <a:t>Not seeing its practicality or usefulness</a:t>
            </a:r>
          </a:p>
          <a:p>
            <a:pPr>
              <a:spcBef>
                <a:spcPts val="100"/>
              </a:spcBef>
              <a:spcAft>
                <a:spcPts val="600"/>
              </a:spcAft>
            </a:pPr>
            <a:r>
              <a:rPr lang="en-US" sz="1200" dirty="0">
                <a:latin typeface="Tw Cen MT" panose="020B0602020104020603" pitchFamily="34" charset="0"/>
              </a:rPr>
              <a:t>Lacking confidence in the activity (self-efficacy)</a:t>
            </a:r>
          </a:p>
          <a:p>
            <a:pPr>
              <a:spcBef>
                <a:spcPts val="100"/>
              </a:spcBef>
              <a:spcAft>
                <a:spcPts val="600"/>
              </a:spcAft>
            </a:pPr>
            <a:r>
              <a:rPr lang="en-US" sz="1200" dirty="0">
                <a:latin typeface="Tw Cen MT" panose="020B0602020104020603" pitchFamily="34" charset="0"/>
              </a:rPr>
              <a:t>Lack of social support</a:t>
            </a:r>
          </a:p>
          <a:p>
            <a:pPr>
              <a:spcBef>
                <a:spcPts val="100"/>
              </a:spcBef>
              <a:spcAft>
                <a:spcPts val="600"/>
              </a:spcAft>
            </a:pPr>
            <a:r>
              <a:rPr lang="en-US" sz="1200" dirty="0">
                <a:latin typeface="Tw Cen MT" panose="020B0602020104020603" pitchFamily="34" charset="0"/>
              </a:rPr>
              <a:t>Work or study related stress</a:t>
            </a:r>
          </a:p>
          <a:p>
            <a:pPr>
              <a:spcBef>
                <a:spcPts val="100"/>
              </a:spcBef>
              <a:spcAft>
                <a:spcPts val="600"/>
              </a:spcAft>
            </a:pPr>
            <a:r>
              <a:rPr lang="en-US" sz="1200" dirty="0">
                <a:latin typeface="Tw Cen MT" panose="020B0602020104020603" pitchFamily="34" charset="0"/>
              </a:rPr>
              <a:t>Fear of safety (population specific)</a:t>
            </a:r>
          </a:p>
          <a:p>
            <a:pPr>
              <a:spcBef>
                <a:spcPts val="100"/>
              </a:spcBef>
              <a:spcAft>
                <a:spcPts val="600"/>
              </a:spcAft>
            </a:pPr>
            <a:r>
              <a:rPr lang="en-US" sz="1200" dirty="0">
                <a:latin typeface="Tw Cen MT" panose="020B0602020104020603" pitchFamily="34" charset="0"/>
              </a:rPr>
              <a:t>Health-related challenges (population specific)</a:t>
            </a: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AU" sz="1200" dirty="0">
              <a:latin typeface="Tw Cen MT" panose="020B0602020104020603" pitchFamily="34" charset="0"/>
            </a:endParaRP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pic>
        <p:nvPicPr>
          <p:cNvPr id="3074" name="Picture 2" descr="orange and black usb cable on brown wooden surface">
            <a:hlinkClick r:id="rId3"/>
            <a:extLst>
              <a:ext uri="{FF2B5EF4-FFF2-40B4-BE49-F238E27FC236}">
                <a16:creationId xmlns:a16="http://schemas.microsoft.com/office/drawing/2014/main" id="{617CDC3A-E42D-4BB8-979A-D1895B3D7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325" y="2109551"/>
            <a:ext cx="3119106" cy="20802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C56D1B5-A3C1-E809-196F-A780E1C605FC}"/>
              </a:ext>
            </a:extLst>
          </p:cNvPr>
          <p:cNvSpPr/>
          <p:nvPr/>
        </p:nvSpPr>
        <p:spPr>
          <a:xfrm>
            <a:off x="3164873" y="3267075"/>
            <a:ext cx="983476" cy="22550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05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23</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Why do people (not) exercise?</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409424" y="135348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AU" sz="1400" b="1" dirty="0">
                <a:latin typeface="Tw Cen MT" panose="020B0602020104020603" pitchFamily="34" charset="0"/>
              </a:rPr>
              <a:t>Cultural differences: Perceived barriers among regional indigenous Australians (</a:t>
            </a:r>
            <a:r>
              <a:rPr lang="en-US" sz="1400" b="1" dirty="0" err="1">
                <a:latin typeface="Tw Cen MT" panose="020B0602020104020603" pitchFamily="34" charset="0"/>
              </a:rPr>
              <a:t>Sushames</a:t>
            </a:r>
            <a:r>
              <a:rPr lang="en-US" sz="1400" b="1" dirty="0">
                <a:latin typeface="Tw Cen MT" panose="020B0602020104020603" pitchFamily="34" charset="0"/>
              </a:rPr>
              <a:t> et al., 2017):</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Sorry business </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Transport </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Having to travel away from community</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Lack of community infrastructure</a:t>
            </a:r>
          </a:p>
          <a:p>
            <a:pPr>
              <a:spcBef>
                <a:spcPts val="100"/>
              </a:spcBef>
              <a:spcAft>
                <a:spcPts val="600"/>
              </a:spcAft>
            </a:pPr>
            <a:r>
              <a:rPr lang="en-US" sz="1400" b="1" dirty="0">
                <a:latin typeface="Tw Cen MT" panose="020B0602020104020603" pitchFamily="34" charset="0"/>
              </a:rPr>
              <a:t>Personal &amp; societal factors affecting exercise levels (Bauman et al., 2012):</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Self-efficacy</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Perceived behavioural control</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Perceived access to recreation facilities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Density of exercise facilities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Policy that facilitates exercise</a:t>
            </a: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2050" name="Picture 2" descr="Ayers Rock Australia">
            <a:extLst>
              <a:ext uri="{FF2B5EF4-FFF2-40B4-BE49-F238E27FC236}">
                <a16:creationId xmlns:a16="http://schemas.microsoft.com/office/drawing/2014/main" id="{3B3FB3A5-3CDE-4FAC-AFB0-4E968BB06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83" y="1874336"/>
            <a:ext cx="3165591" cy="2374194"/>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0D0E9E1-E490-2231-9C3C-C1ADFD9ED4E4}"/>
              </a:ext>
            </a:extLst>
          </p:cNvPr>
          <p:cNvSpPr/>
          <p:nvPr/>
        </p:nvSpPr>
        <p:spPr>
          <a:xfrm>
            <a:off x="7055620" y="4172978"/>
            <a:ext cx="350837" cy="835113"/>
          </a:xfrm>
          <a:custGeom>
            <a:avLst/>
            <a:gdLst>
              <a:gd name="connsiteX0" fmla="*/ 0 w 350837"/>
              <a:gd name="connsiteY0" fmla="*/ 0 h 835113"/>
              <a:gd name="connsiteX1" fmla="*/ 175419 w 350837"/>
              <a:gd name="connsiteY1" fmla="*/ 83022 h 835113"/>
              <a:gd name="connsiteX2" fmla="*/ 175419 w 350837"/>
              <a:gd name="connsiteY2" fmla="*/ 334534 h 835113"/>
              <a:gd name="connsiteX3" fmla="*/ 350838 w 350837"/>
              <a:gd name="connsiteY3" fmla="*/ 417556 h 835113"/>
              <a:gd name="connsiteX4" fmla="*/ 175419 w 350837"/>
              <a:gd name="connsiteY4" fmla="*/ 500578 h 835113"/>
              <a:gd name="connsiteX5" fmla="*/ 175419 w 350837"/>
              <a:gd name="connsiteY5" fmla="*/ 752091 h 835113"/>
              <a:gd name="connsiteX6" fmla="*/ 0 w 350837"/>
              <a:gd name="connsiteY6" fmla="*/ 835113 h 835113"/>
              <a:gd name="connsiteX7" fmla="*/ 0 w 350837"/>
              <a:gd name="connsiteY7" fmla="*/ 400854 h 835113"/>
              <a:gd name="connsiteX8" fmla="*/ 0 w 350837"/>
              <a:gd name="connsiteY8" fmla="*/ 0 h 835113"/>
              <a:gd name="connsiteX0" fmla="*/ 0 w 350837"/>
              <a:gd name="connsiteY0" fmla="*/ 0 h 835113"/>
              <a:gd name="connsiteX1" fmla="*/ 175419 w 350837"/>
              <a:gd name="connsiteY1" fmla="*/ 83022 h 835113"/>
              <a:gd name="connsiteX2" fmla="*/ 175419 w 350837"/>
              <a:gd name="connsiteY2" fmla="*/ 334534 h 835113"/>
              <a:gd name="connsiteX3" fmla="*/ 350838 w 350837"/>
              <a:gd name="connsiteY3" fmla="*/ 417556 h 835113"/>
              <a:gd name="connsiteX4" fmla="*/ 175419 w 350837"/>
              <a:gd name="connsiteY4" fmla="*/ 500578 h 835113"/>
              <a:gd name="connsiteX5" fmla="*/ 175419 w 350837"/>
              <a:gd name="connsiteY5" fmla="*/ 752091 h 835113"/>
              <a:gd name="connsiteX6" fmla="*/ 0 w 350837"/>
              <a:gd name="connsiteY6" fmla="*/ 835113 h 83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837" h="835113" stroke="0" extrusionOk="0">
                <a:moveTo>
                  <a:pt x="0" y="0"/>
                </a:moveTo>
                <a:cubicBezTo>
                  <a:pt x="83801" y="-2508"/>
                  <a:pt x="172455" y="32723"/>
                  <a:pt x="175419" y="83022"/>
                </a:cubicBezTo>
                <a:cubicBezTo>
                  <a:pt x="196740" y="181893"/>
                  <a:pt x="160367" y="249922"/>
                  <a:pt x="175419" y="334534"/>
                </a:cubicBezTo>
                <a:cubicBezTo>
                  <a:pt x="190099" y="396953"/>
                  <a:pt x="244715" y="410700"/>
                  <a:pt x="350838" y="417556"/>
                </a:cubicBezTo>
                <a:cubicBezTo>
                  <a:pt x="264785" y="409554"/>
                  <a:pt x="183257" y="458279"/>
                  <a:pt x="175419" y="500578"/>
                </a:cubicBezTo>
                <a:cubicBezTo>
                  <a:pt x="175761" y="586283"/>
                  <a:pt x="151949" y="630073"/>
                  <a:pt x="175419" y="752091"/>
                </a:cubicBezTo>
                <a:cubicBezTo>
                  <a:pt x="171544" y="796519"/>
                  <a:pt x="118033" y="836529"/>
                  <a:pt x="0" y="835113"/>
                </a:cubicBezTo>
                <a:cubicBezTo>
                  <a:pt x="-13295" y="726958"/>
                  <a:pt x="50479" y="586863"/>
                  <a:pt x="0" y="400854"/>
                </a:cubicBezTo>
                <a:cubicBezTo>
                  <a:pt x="-50479" y="214845"/>
                  <a:pt x="26512" y="171791"/>
                  <a:pt x="0" y="0"/>
                </a:cubicBezTo>
                <a:close/>
              </a:path>
              <a:path w="350837" h="835113" fill="none" extrusionOk="0">
                <a:moveTo>
                  <a:pt x="0" y="0"/>
                </a:moveTo>
                <a:cubicBezTo>
                  <a:pt x="99616" y="-1878"/>
                  <a:pt x="170728" y="38147"/>
                  <a:pt x="175419" y="83022"/>
                </a:cubicBezTo>
                <a:cubicBezTo>
                  <a:pt x="191456" y="189301"/>
                  <a:pt x="161186" y="243771"/>
                  <a:pt x="175419" y="334534"/>
                </a:cubicBezTo>
                <a:cubicBezTo>
                  <a:pt x="190668" y="385698"/>
                  <a:pt x="266572" y="408209"/>
                  <a:pt x="350838" y="417556"/>
                </a:cubicBezTo>
                <a:cubicBezTo>
                  <a:pt x="255669" y="430220"/>
                  <a:pt x="170081" y="451733"/>
                  <a:pt x="175419" y="500578"/>
                </a:cubicBezTo>
                <a:cubicBezTo>
                  <a:pt x="186509" y="622374"/>
                  <a:pt x="145960" y="633323"/>
                  <a:pt x="175419" y="752091"/>
                </a:cubicBezTo>
                <a:cubicBezTo>
                  <a:pt x="165293" y="791255"/>
                  <a:pt x="88826" y="856945"/>
                  <a:pt x="0" y="835113"/>
                </a:cubicBezTo>
              </a:path>
              <a:path w="350837" h="835113" fill="none" stroke="0" extrusionOk="0">
                <a:moveTo>
                  <a:pt x="0" y="0"/>
                </a:moveTo>
                <a:cubicBezTo>
                  <a:pt x="90926" y="-5327"/>
                  <a:pt x="175601" y="38574"/>
                  <a:pt x="175419" y="83022"/>
                </a:cubicBezTo>
                <a:cubicBezTo>
                  <a:pt x="204831" y="207522"/>
                  <a:pt x="152340" y="277103"/>
                  <a:pt x="175419" y="334534"/>
                </a:cubicBezTo>
                <a:cubicBezTo>
                  <a:pt x="181733" y="360227"/>
                  <a:pt x="270847" y="426970"/>
                  <a:pt x="350838" y="417556"/>
                </a:cubicBezTo>
                <a:cubicBezTo>
                  <a:pt x="251702" y="419938"/>
                  <a:pt x="171436" y="446189"/>
                  <a:pt x="175419" y="500578"/>
                </a:cubicBezTo>
                <a:cubicBezTo>
                  <a:pt x="193253" y="622925"/>
                  <a:pt x="167377" y="655973"/>
                  <a:pt x="175419" y="752091"/>
                </a:cubicBezTo>
                <a:cubicBezTo>
                  <a:pt x="173157" y="801081"/>
                  <a:pt x="85926" y="822983"/>
                  <a:pt x="0" y="835113"/>
                </a:cubicBezTo>
              </a:path>
            </a:pathLst>
          </a:custGeom>
          <a:ln w="28575">
            <a:solidFill>
              <a:srgbClr val="002060"/>
            </a:solidFill>
            <a:prstDash val="dash"/>
            <a:extLst>
              <a:ext uri="{C807C97D-BFC1-408E-A445-0C87EB9F89A2}">
                <ask:lineSketchStyleProps xmlns:ask="http://schemas.microsoft.com/office/drawing/2018/sketchyshapes" sd="4000914020">
                  <a:prstGeom prst="rightBrace">
                    <a:avLst>
                      <a:gd name="adj1" fmla="val 23664"/>
                      <a:gd name="adj2" fmla="val 50000"/>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e 7">
            <a:extLst>
              <a:ext uri="{FF2B5EF4-FFF2-40B4-BE49-F238E27FC236}">
                <a16:creationId xmlns:a16="http://schemas.microsoft.com/office/drawing/2014/main" id="{5AE7697A-56FD-F5FF-45F9-DD33FE8C6006}"/>
              </a:ext>
            </a:extLst>
          </p:cNvPr>
          <p:cNvSpPr/>
          <p:nvPr/>
        </p:nvSpPr>
        <p:spPr>
          <a:xfrm>
            <a:off x="7025061" y="3603813"/>
            <a:ext cx="350837" cy="804206"/>
          </a:xfrm>
          <a:custGeom>
            <a:avLst/>
            <a:gdLst>
              <a:gd name="connsiteX0" fmla="*/ 0 w 350837"/>
              <a:gd name="connsiteY0" fmla="*/ 0 h 804206"/>
              <a:gd name="connsiteX1" fmla="*/ 175419 w 350837"/>
              <a:gd name="connsiteY1" fmla="*/ 83022 h 804206"/>
              <a:gd name="connsiteX2" fmla="*/ 175419 w 350837"/>
              <a:gd name="connsiteY2" fmla="*/ 319081 h 804206"/>
              <a:gd name="connsiteX3" fmla="*/ 350838 w 350837"/>
              <a:gd name="connsiteY3" fmla="*/ 402103 h 804206"/>
              <a:gd name="connsiteX4" fmla="*/ 175419 w 350837"/>
              <a:gd name="connsiteY4" fmla="*/ 485125 h 804206"/>
              <a:gd name="connsiteX5" fmla="*/ 175419 w 350837"/>
              <a:gd name="connsiteY5" fmla="*/ 721184 h 804206"/>
              <a:gd name="connsiteX6" fmla="*/ 0 w 350837"/>
              <a:gd name="connsiteY6" fmla="*/ 804206 h 804206"/>
              <a:gd name="connsiteX7" fmla="*/ 0 w 350837"/>
              <a:gd name="connsiteY7" fmla="*/ 386019 h 804206"/>
              <a:gd name="connsiteX8" fmla="*/ 0 w 350837"/>
              <a:gd name="connsiteY8" fmla="*/ 0 h 804206"/>
              <a:gd name="connsiteX0" fmla="*/ 0 w 350837"/>
              <a:gd name="connsiteY0" fmla="*/ 0 h 804206"/>
              <a:gd name="connsiteX1" fmla="*/ 175419 w 350837"/>
              <a:gd name="connsiteY1" fmla="*/ 83022 h 804206"/>
              <a:gd name="connsiteX2" fmla="*/ 175419 w 350837"/>
              <a:gd name="connsiteY2" fmla="*/ 319081 h 804206"/>
              <a:gd name="connsiteX3" fmla="*/ 350838 w 350837"/>
              <a:gd name="connsiteY3" fmla="*/ 402103 h 804206"/>
              <a:gd name="connsiteX4" fmla="*/ 175419 w 350837"/>
              <a:gd name="connsiteY4" fmla="*/ 485125 h 804206"/>
              <a:gd name="connsiteX5" fmla="*/ 175419 w 350837"/>
              <a:gd name="connsiteY5" fmla="*/ 721184 h 804206"/>
              <a:gd name="connsiteX6" fmla="*/ 0 w 350837"/>
              <a:gd name="connsiteY6" fmla="*/ 804206 h 80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837" h="804206" stroke="0" extrusionOk="0">
                <a:moveTo>
                  <a:pt x="0" y="0"/>
                </a:moveTo>
                <a:cubicBezTo>
                  <a:pt x="83801" y="-2508"/>
                  <a:pt x="172455" y="32723"/>
                  <a:pt x="175419" y="83022"/>
                </a:cubicBezTo>
                <a:cubicBezTo>
                  <a:pt x="189191" y="167047"/>
                  <a:pt x="172405" y="255789"/>
                  <a:pt x="175419" y="319081"/>
                </a:cubicBezTo>
                <a:cubicBezTo>
                  <a:pt x="190099" y="381500"/>
                  <a:pt x="244715" y="395247"/>
                  <a:pt x="350838" y="402103"/>
                </a:cubicBezTo>
                <a:cubicBezTo>
                  <a:pt x="264785" y="394101"/>
                  <a:pt x="183257" y="442826"/>
                  <a:pt x="175419" y="485125"/>
                </a:cubicBezTo>
                <a:cubicBezTo>
                  <a:pt x="190965" y="596543"/>
                  <a:pt x="157934" y="636219"/>
                  <a:pt x="175419" y="721184"/>
                </a:cubicBezTo>
                <a:cubicBezTo>
                  <a:pt x="171544" y="765612"/>
                  <a:pt x="118033" y="805622"/>
                  <a:pt x="0" y="804206"/>
                </a:cubicBezTo>
                <a:cubicBezTo>
                  <a:pt x="-21233" y="667056"/>
                  <a:pt x="48978" y="580803"/>
                  <a:pt x="0" y="386019"/>
                </a:cubicBezTo>
                <a:cubicBezTo>
                  <a:pt x="-48978" y="191235"/>
                  <a:pt x="13141" y="83335"/>
                  <a:pt x="0" y="0"/>
                </a:cubicBezTo>
                <a:close/>
              </a:path>
              <a:path w="350837" h="804206" fill="none" extrusionOk="0">
                <a:moveTo>
                  <a:pt x="0" y="0"/>
                </a:moveTo>
                <a:cubicBezTo>
                  <a:pt x="99616" y="-1878"/>
                  <a:pt x="170728" y="38147"/>
                  <a:pt x="175419" y="83022"/>
                </a:cubicBezTo>
                <a:cubicBezTo>
                  <a:pt x="203328" y="172346"/>
                  <a:pt x="147214" y="259964"/>
                  <a:pt x="175419" y="319081"/>
                </a:cubicBezTo>
                <a:cubicBezTo>
                  <a:pt x="190668" y="370245"/>
                  <a:pt x="266572" y="392756"/>
                  <a:pt x="350838" y="402103"/>
                </a:cubicBezTo>
                <a:cubicBezTo>
                  <a:pt x="255669" y="414767"/>
                  <a:pt x="170081" y="436280"/>
                  <a:pt x="175419" y="485125"/>
                </a:cubicBezTo>
                <a:cubicBezTo>
                  <a:pt x="184918" y="587086"/>
                  <a:pt x="153822" y="643385"/>
                  <a:pt x="175419" y="721184"/>
                </a:cubicBezTo>
                <a:cubicBezTo>
                  <a:pt x="165293" y="760348"/>
                  <a:pt x="88826" y="826038"/>
                  <a:pt x="0" y="804206"/>
                </a:cubicBezTo>
              </a:path>
              <a:path w="350837" h="804206" fill="none" stroke="0" extrusionOk="0">
                <a:moveTo>
                  <a:pt x="0" y="0"/>
                </a:moveTo>
                <a:cubicBezTo>
                  <a:pt x="90926" y="-5327"/>
                  <a:pt x="175601" y="38574"/>
                  <a:pt x="175419" y="83022"/>
                </a:cubicBezTo>
                <a:cubicBezTo>
                  <a:pt x="195081" y="149829"/>
                  <a:pt x="150531" y="212755"/>
                  <a:pt x="175419" y="319081"/>
                </a:cubicBezTo>
                <a:cubicBezTo>
                  <a:pt x="181733" y="344774"/>
                  <a:pt x="270847" y="411517"/>
                  <a:pt x="350838" y="402103"/>
                </a:cubicBezTo>
                <a:cubicBezTo>
                  <a:pt x="251702" y="404485"/>
                  <a:pt x="171436" y="430736"/>
                  <a:pt x="175419" y="485125"/>
                </a:cubicBezTo>
                <a:cubicBezTo>
                  <a:pt x="183359" y="534480"/>
                  <a:pt x="167348" y="632103"/>
                  <a:pt x="175419" y="721184"/>
                </a:cubicBezTo>
                <a:cubicBezTo>
                  <a:pt x="173157" y="770174"/>
                  <a:pt x="85926" y="792076"/>
                  <a:pt x="0" y="804206"/>
                </a:cubicBezTo>
              </a:path>
            </a:pathLst>
          </a:custGeom>
          <a:ln w="28575">
            <a:solidFill>
              <a:srgbClr val="002060"/>
            </a:solidFill>
            <a:extLst>
              <a:ext uri="{C807C97D-BFC1-408E-A445-0C87EB9F89A2}">
                <ask:lineSketchStyleProps xmlns:ask="http://schemas.microsoft.com/office/drawing/2018/sketchyshapes" sd="4000914020">
                  <a:prstGeom prst="rightBrace">
                    <a:avLst>
                      <a:gd name="adj1" fmla="val 23664"/>
                      <a:gd name="adj2" fmla="val 50000"/>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4193DDA2-7471-A92D-1855-5FF01D6A9A75}"/>
              </a:ext>
            </a:extLst>
          </p:cNvPr>
          <p:cNvSpPr/>
          <p:nvPr/>
        </p:nvSpPr>
        <p:spPr>
          <a:xfrm>
            <a:off x="7506123" y="3881071"/>
            <a:ext cx="1462458" cy="269124"/>
          </a:xfrm>
          <a:custGeom>
            <a:avLst/>
            <a:gdLst>
              <a:gd name="connsiteX0" fmla="*/ 0 w 1462458"/>
              <a:gd name="connsiteY0" fmla="*/ 44855 h 269124"/>
              <a:gd name="connsiteX1" fmla="*/ 44855 w 1462458"/>
              <a:gd name="connsiteY1" fmla="*/ 0 h 269124"/>
              <a:gd name="connsiteX2" fmla="*/ 690047 w 1462458"/>
              <a:gd name="connsiteY2" fmla="*/ 0 h 269124"/>
              <a:gd name="connsiteX3" fmla="*/ 1417603 w 1462458"/>
              <a:gd name="connsiteY3" fmla="*/ 0 h 269124"/>
              <a:gd name="connsiteX4" fmla="*/ 1462458 w 1462458"/>
              <a:gd name="connsiteY4" fmla="*/ 44855 h 269124"/>
              <a:gd name="connsiteX5" fmla="*/ 1462458 w 1462458"/>
              <a:gd name="connsiteY5" fmla="*/ 224269 h 269124"/>
              <a:gd name="connsiteX6" fmla="*/ 1417603 w 1462458"/>
              <a:gd name="connsiteY6" fmla="*/ 269124 h 269124"/>
              <a:gd name="connsiteX7" fmla="*/ 731229 w 1462458"/>
              <a:gd name="connsiteY7" fmla="*/ 269124 h 269124"/>
              <a:gd name="connsiteX8" fmla="*/ 44855 w 1462458"/>
              <a:gd name="connsiteY8" fmla="*/ 269124 h 269124"/>
              <a:gd name="connsiteX9" fmla="*/ 0 w 1462458"/>
              <a:gd name="connsiteY9" fmla="*/ 224269 h 269124"/>
              <a:gd name="connsiteX10" fmla="*/ 0 w 1462458"/>
              <a:gd name="connsiteY10" fmla="*/ 44855 h 26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2458" h="269124" fill="none" extrusionOk="0">
                <a:moveTo>
                  <a:pt x="0" y="44855"/>
                </a:moveTo>
                <a:cubicBezTo>
                  <a:pt x="1019" y="20273"/>
                  <a:pt x="18724" y="3978"/>
                  <a:pt x="44855" y="0"/>
                </a:cubicBezTo>
                <a:cubicBezTo>
                  <a:pt x="307960" y="-21955"/>
                  <a:pt x="393451" y="-7713"/>
                  <a:pt x="690047" y="0"/>
                </a:cubicBezTo>
                <a:cubicBezTo>
                  <a:pt x="986643" y="7713"/>
                  <a:pt x="1057208" y="14810"/>
                  <a:pt x="1417603" y="0"/>
                </a:cubicBezTo>
                <a:cubicBezTo>
                  <a:pt x="1439067" y="1546"/>
                  <a:pt x="1460814" y="16529"/>
                  <a:pt x="1462458" y="44855"/>
                </a:cubicBezTo>
                <a:cubicBezTo>
                  <a:pt x="1454031" y="100783"/>
                  <a:pt x="1458478" y="136125"/>
                  <a:pt x="1462458" y="224269"/>
                </a:cubicBezTo>
                <a:cubicBezTo>
                  <a:pt x="1464401" y="251665"/>
                  <a:pt x="1448424" y="270164"/>
                  <a:pt x="1417603" y="269124"/>
                </a:cubicBezTo>
                <a:cubicBezTo>
                  <a:pt x="1109652" y="277122"/>
                  <a:pt x="900854" y="301529"/>
                  <a:pt x="731229" y="269124"/>
                </a:cubicBezTo>
                <a:cubicBezTo>
                  <a:pt x="561604" y="236719"/>
                  <a:pt x="381045" y="250118"/>
                  <a:pt x="44855" y="269124"/>
                </a:cubicBezTo>
                <a:cubicBezTo>
                  <a:pt x="16057" y="270202"/>
                  <a:pt x="-2339" y="248921"/>
                  <a:pt x="0" y="224269"/>
                </a:cubicBezTo>
                <a:cubicBezTo>
                  <a:pt x="6282" y="138301"/>
                  <a:pt x="2808" y="121529"/>
                  <a:pt x="0" y="44855"/>
                </a:cubicBezTo>
                <a:close/>
              </a:path>
              <a:path w="1462458" h="269124" stroke="0" extrusionOk="0">
                <a:moveTo>
                  <a:pt x="0" y="44855"/>
                </a:moveTo>
                <a:cubicBezTo>
                  <a:pt x="-659" y="18905"/>
                  <a:pt x="23144" y="-916"/>
                  <a:pt x="44855" y="0"/>
                </a:cubicBezTo>
                <a:cubicBezTo>
                  <a:pt x="366519" y="18506"/>
                  <a:pt x="538794" y="33897"/>
                  <a:pt x="731229" y="0"/>
                </a:cubicBezTo>
                <a:cubicBezTo>
                  <a:pt x="923664" y="-33897"/>
                  <a:pt x="1165541" y="26137"/>
                  <a:pt x="1417603" y="0"/>
                </a:cubicBezTo>
                <a:cubicBezTo>
                  <a:pt x="1444036" y="-607"/>
                  <a:pt x="1462447" y="22660"/>
                  <a:pt x="1462458" y="44855"/>
                </a:cubicBezTo>
                <a:cubicBezTo>
                  <a:pt x="1465938" y="125852"/>
                  <a:pt x="1454702" y="176690"/>
                  <a:pt x="1462458" y="224269"/>
                </a:cubicBezTo>
                <a:cubicBezTo>
                  <a:pt x="1458462" y="248542"/>
                  <a:pt x="1438283" y="268108"/>
                  <a:pt x="1417603" y="269124"/>
                </a:cubicBezTo>
                <a:cubicBezTo>
                  <a:pt x="1234361" y="269808"/>
                  <a:pt x="1037195" y="294123"/>
                  <a:pt x="731229" y="269124"/>
                </a:cubicBezTo>
                <a:cubicBezTo>
                  <a:pt x="425263" y="244125"/>
                  <a:pt x="201795" y="245742"/>
                  <a:pt x="44855" y="269124"/>
                </a:cubicBezTo>
                <a:cubicBezTo>
                  <a:pt x="18782" y="270537"/>
                  <a:pt x="3264" y="244586"/>
                  <a:pt x="0" y="224269"/>
                </a:cubicBezTo>
                <a:cubicBezTo>
                  <a:pt x="584" y="169195"/>
                  <a:pt x="-4165" y="98391"/>
                  <a:pt x="0" y="4485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GB" sz="1400" dirty="0">
                <a:latin typeface="Tw Cen MT" panose="020B0602020104020603" pitchFamily="34" charset="0"/>
              </a:rPr>
              <a:t>Individual factors</a:t>
            </a:r>
            <a:endParaRPr lang="en-US" sz="1200" dirty="0">
              <a:latin typeface="Tw Cen MT" panose="020B0602020104020603" pitchFamily="34" charset="0"/>
            </a:endParaRPr>
          </a:p>
        </p:txBody>
      </p:sp>
      <p:sp>
        <p:nvSpPr>
          <p:cNvPr id="11" name="Rectangle: Rounded Corners 10">
            <a:extLst>
              <a:ext uri="{FF2B5EF4-FFF2-40B4-BE49-F238E27FC236}">
                <a16:creationId xmlns:a16="http://schemas.microsoft.com/office/drawing/2014/main" id="{83A4412C-62CD-1534-7803-CF1C29D2C63E}"/>
              </a:ext>
            </a:extLst>
          </p:cNvPr>
          <p:cNvSpPr/>
          <p:nvPr/>
        </p:nvSpPr>
        <p:spPr>
          <a:xfrm>
            <a:off x="7506123" y="4615338"/>
            <a:ext cx="1462458" cy="269124"/>
          </a:xfrm>
          <a:custGeom>
            <a:avLst/>
            <a:gdLst>
              <a:gd name="connsiteX0" fmla="*/ 0 w 1462458"/>
              <a:gd name="connsiteY0" fmla="*/ 44855 h 269124"/>
              <a:gd name="connsiteX1" fmla="*/ 44855 w 1462458"/>
              <a:gd name="connsiteY1" fmla="*/ 0 h 269124"/>
              <a:gd name="connsiteX2" fmla="*/ 690047 w 1462458"/>
              <a:gd name="connsiteY2" fmla="*/ 0 h 269124"/>
              <a:gd name="connsiteX3" fmla="*/ 1417603 w 1462458"/>
              <a:gd name="connsiteY3" fmla="*/ 0 h 269124"/>
              <a:gd name="connsiteX4" fmla="*/ 1462458 w 1462458"/>
              <a:gd name="connsiteY4" fmla="*/ 44855 h 269124"/>
              <a:gd name="connsiteX5" fmla="*/ 1462458 w 1462458"/>
              <a:gd name="connsiteY5" fmla="*/ 224269 h 269124"/>
              <a:gd name="connsiteX6" fmla="*/ 1417603 w 1462458"/>
              <a:gd name="connsiteY6" fmla="*/ 269124 h 269124"/>
              <a:gd name="connsiteX7" fmla="*/ 731229 w 1462458"/>
              <a:gd name="connsiteY7" fmla="*/ 269124 h 269124"/>
              <a:gd name="connsiteX8" fmla="*/ 44855 w 1462458"/>
              <a:gd name="connsiteY8" fmla="*/ 269124 h 269124"/>
              <a:gd name="connsiteX9" fmla="*/ 0 w 1462458"/>
              <a:gd name="connsiteY9" fmla="*/ 224269 h 269124"/>
              <a:gd name="connsiteX10" fmla="*/ 0 w 1462458"/>
              <a:gd name="connsiteY10" fmla="*/ 44855 h 26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2458" h="269124" fill="none" extrusionOk="0">
                <a:moveTo>
                  <a:pt x="0" y="44855"/>
                </a:moveTo>
                <a:cubicBezTo>
                  <a:pt x="1019" y="20273"/>
                  <a:pt x="18724" y="3978"/>
                  <a:pt x="44855" y="0"/>
                </a:cubicBezTo>
                <a:cubicBezTo>
                  <a:pt x="307960" y="-21955"/>
                  <a:pt x="393451" y="-7713"/>
                  <a:pt x="690047" y="0"/>
                </a:cubicBezTo>
                <a:cubicBezTo>
                  <a:pt x="986643" y="7713"/>
                  <a:pt x="1057208" y="14810"/>
                  <a:pt x="1417603" y="0"/>
                </a:cubicBezTo>
                <a:cubicBezTo>
                  <a:pt x="1439067" y="1546"/>
                  <a:pt x="1460814" y="16529"/>
                  <a:pt x="1462458" y="44855"/>
                </a:cubicBezTo>
                <a:cubicBezTo>
                  <a:pt x="1454031" y="100783"/>
                  <a:pt x="1458478" y="136125"/>
                  <a:pt x="1462458" y="224269"/>
                </a:cubicBezTo>
                <a:cubicBezTo>
                  <a:pt x="1464401" y="251665"/>
                  <a:pt x="1448424" y="270164"/>
                  <a:pt x="1417603" y="269124"/>
                </a:cubicBezTo>
                <a:cubicBezTo>
                  <a:pt x="1109652" y="277122"/>
                  <a:pt x="900854" y="301529"/>
                  <a:pt x="731229" y="269124"/>
                </a:cubicBezTo>
                <a:cubicBezTo>
                  <a:pt x="561604" y="236719"/>
                  <a:pt x="381045" y="250118"/>
                  <a:pt x="44855" y="269124"/>
                </a:cubicBezTo>
                <a:cubicBezTo>
                  <a:pt x="16057" y="270202"/>
                  <a:pt x="-2339" y="248921"/>
                  <a:pt x="0" y="224269"/>
                </a:cubicBezTo>
                <a:cubicBezTo>
                  <a:pt x="6282" y="138301"/>
                  <a:pt x="2808" y="121529"/>
                  <a:pt x="0" y="44855"/>
                </a:cubicBezTo>
                <a:close/>
              </a:path>
              <a:path w="1462458" h="269124" stroke="0" extrusionOk="0">
                <a:moveTo>
                  <a:pt x="0" y="44855"/>
                </a:moveTo>
                <a:cubicBezTo>
                  <a:pt x="-659" y="18905"/>
                  <a:pt x="23144" y="-916"/>
                  <a:pt x="44855" y="0"/>
                </a:cubicBezTo>
                <a:cubicBezTo>
                  <a:pt x="366519" y="18506"/>
                  <a:pt x="538794" y="33897"/>
                  <a:pt x="731229" y="0"/>
                </a:cubicBezTo>
                <a:cubicBezTo>
                  <a:pt x="923664" y="-33897"/>
                  <a:pt x="1165541" y="26137"/>
                  <a:pt x="1417603" y="0"/>
                </a:cubicBezTo>
                <a:cubicBezTo>
                  <a:pt x="1444036" y="-607"/>
                  <a:pt x="1462447" y="22660"/>
                  <a:pt x="1462458" y="44855"/>
                </a:cubicBezTo>
                <a:cubicBezTo>
                  <a:pt x="1465938" y="125852"/>
                  <a:pt x="1454702" y="176690"/>
                  <a:pt x="1462458" y="224269"/>
                </a:cubicBezTo>
                <a:cubicBezTo>
                  <a:pt x="1458462" y="248542"/>
                  <a:pt x="1438283" y="268108"/>
                  <a:pt x="1417603" y="269124"/>
                </a:cubicBezTo>
                <a:cubicBezTo>
                  <a:pt x="1234361" y="269808"/>
                  <a:pt x="1037195" y="294123"/>
                  <a:pt x="731229" y="269124"/>
                </a:cubicBezTo>
                <a:cubicBezTo>
                  <a:pt x="425263" y="244125"/>
                  <a:pt x="201795" y="245742"/>
                  <a:pt x="44855" y="269124"/>
                </a:cubicBezTo>
                <a:cubicBezTo>
                  <a:pt x="18782" y="270537"/>
                  <a:pt x="3264" y="244586"/>
                  <a:pt x="0" y="224269"/>
                </a:cubicBezTo>
                <a:cubicBezTo>
                  <a:pt x="584" y="169195"/>
                  <a:pt x="-4165" y="98391"/>
                  <a:pt x="0" y="4485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GB" sz="1400" dirty="0">
                <a:latin typeface="Tw Cen MT" panose="020B0602020104020603" pitchFamily="34" charset="0"/>
              </a:rPr>
              <a:t>Ecological factors</a:t>
            </a:r>
            <a:endParaRPr lang="en-US" sz="1200" dirty="0">
              <a:latin typeface="Tw Cen MT" panose="020B0602020104020603" pitchFamily="34" charset="0"/>
            </a:endParaRPr>
          </a:p>
        </p:txBody>
      </p:sp>
    </p:spTree>
    <p:extLst>
      <p:ext uri="{BB962C8B-B14F-4D97-AF65-F5344CB8AC3E}">
        <p14:creationId xmlns:p14="http://schemas.microsoft.com/office/powerpoint/2010/main" val="196431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24</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Interventions to improve activity levels</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54088"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2" name="Online Media 1" title="MOVE IT AUS">
            <a:hlinkClick r:id="" action="ppaction://media"/>
            <a:extLst>
              <a:ext uri="{FF2B5EF4-FFF2-40B4-BE49-F238E27FC236}">
                <a16:creationId xmlns:a16="http://schemas.microsoft.com/office/drawing/2014/main" id="{3C3DC948-2C6D-4A5E-A900-70CA06632E69}"/>
              </a:ext>
            </a:extLst>
          </p:cNvPr>
          <p:cNvPicPr>
            <a:picLocks noRot="1" noChangeAspect="1"/>
          </p:cNvPicPr>
          <p:nvPr>
            <a:videoFile r:link="rId1"/>
          </p:nvPr>
        </p:nvPicPr>
        <p:blipFill>
          <a:blip r:embed="rId4"/>
          <a:stretch>
            <a:fillRect/>
          </a:stretch>
        </p:blipFill>
        <p:spPr>
          <a:xfrm>
            <a:off x="238644" y="1554009"/>
            <a:ext cx="5225731" cy="2952538"/>
          </a:xfrm>
          <a:prstGeom prst="rect">
            <a:avLst/>
          </a:prstGeom>
        </p:spPr>
      </p:pic>
      <p:sp>
        <p:nvSpPr>
          <p:cNvPr id="10" name="Rectangle: Rounded Corners 9">
            <a:extLst>
              <a:ext uri="{FF2B5EF4-FFF2-40B4-BE49-F238E27FC236}">
                <a16:creationId xmlns:a16="http://schemas.microsoft.com/office/drawing/2014/main" id="{D171B6A6-A56F-D5B4-647B-5AF83A5DF32A}"/>
              </a:ext>
            </a:extLst>
          </p:cNvPr>
          <p:cNvSpPr/>
          <p:nvPr/>
        </p:nvSpPr>
        <p:spPr>
          <a:xfrm>
            <a:off x="5656713" y="1837874"/>
            <a:ext cx="3205654" cy="2436524"/>
          </a:xfrm>
          <a:custGeom>
            <a:avLst/>
            <a:gdLst>
              <a:gd name="connsiteX0" fmla="*/ 0 w 3205654"/>
              <a:gd name="connsiteY0" fmla="*/ 406095 h 2436524"/>
              <a:gd name="connsiteX1" fmla="*/ 406095 w 3205654"/>
              <a:gd name="connsiteY1" fmla="*/ 0 h 2436524"/>
              <a:gd name="connsiteX2" fmla="*/ 980526 w 3205654"/>
              <a:gd name="connsiteY2" fmla="*/ 0 h 2436524"/>
              <a:gd name="connsiteX3" fmla="*/ 1602827 w 3205654"/>
              <a:gd name="connsiteY3" fmla="*/ 0 h 2436524"/>
              <a:gd name="connsiteX4" fmla="*/ 2153324 w 3205654"/>
              <a:gd name="connsiteY4" fmla="*/ 0 h 2436524"/>
              <a:gd name="connsiteX5" fmla="*/ 2799559 w 3205654"/>
              <a:gd name="connsiteY5" fmla="*/ 0 h 2436524"/>
              <a:gd name="connsiteX6" fmla="*/ 3205654 w 3205654"/>
              <a:gd name="connsiteY6" fmla="*/ 406095 h 2436524"/>
              <a:gd name="connsiteX7" fmla="*/ 3205654 w 3205654"/>
              <a:gd name="connsiteY7" fmla="*/ 898810 h 2436524"/>
              <a:gd name="connsiteX8" fmla="*/ 3205654 w 3205654"/>
              <a:gd name="connsiteY8" fmla="*/ 1472741 h 2436524"/>
              <a:gd name="connsiteX9" fmla="*/ 3205654 w 3205654"/>
              <a:gd name="connsiteY9" fmla="*/ 2030429 h 2436524"/>
              <a:gd name="connsiteX10" fmla="*/ 2799559 w 3205654"/>
              <a:gd name="connsiteY10" fmla="*/ 2436524 h 2436524"/>
              <a:gd name="connsiteX11" fmla="*/ 2272997 w 3205654"/>
              <a:gd name="connsiteY11" fmla="*/ 2436524 h 2436524"/>
              <a:gd name="connsiteX12" fmla="*/ 1626762 w 3205654"/>
              <a:gd name="connsiteY12" fmla="*/ 2436524 h 2436524"/>
              <a:gd name="connsiteX13" fmla="*/ 1076265 w 3205654"/>
              <a:gd name="connsiteY13" fmla="*/ 2436524 h 2436524"/>
              <a:gd name="connsiteX14" fmla="*/ 406095 w 3205654"/>
              <a:gd name="connsiteY14" fmla="*/ 2436524 h 2436524"/>
              <a:gd name="connsiteX15" fmla="*/ 0 w 3205654"/>
              <a:gd name="connsiteY15" fmla="*/ 2030429 h 2436524"/>
              <a:gd name="connsiteX16" fmla="*/ 0 w 3205654"/>
              <a:gd name="connsiteY16" fmla="*/ 1537714 h 2436524"/>
              <a:gd name="connsiteX17" fmla="*/ 0 w 3205654"/>
              <a:gd name="connsiteY17" fmla="*/ 996270 h 2436524"/>
              <a:gd name="connsiteX18" fmla="*/ 0 w 3205654"/>
              <a:gd name="connsiteY18"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05654" h="2436524" fill="none" extrusionOk="0">
                <a:moveTo>
                  <a:pt x="0" y="406095"/>
                </a:moveTo>
                <a:cubicBezTo>
                  <a:pt x="-21983" y="195195"/>
                  <a:pt x="201327" y="-46554"/>
                  <a:pt x="406095" y="0"/>
                </a:cubicBezTo>
                <a:cubicBezTo>
                  <a:pt x="670183" y="-18551"/>
                  <a:pt x="795209" y="-25516"/>
                  <a:pt x="980526" y="0"/>
                </a:cubicBezTo>
                <a:cubicBezTo>
                  <a:pt x="1165843" y="25516"/>
                  <a:pt x="1338511" y="-18463"/>
                  <a:pt x="1602827" y="0"/>
                </a:cubicBezTo>
                <a:cubicBezTo>
                  <a:pt x="1867143" y="18463"/>
                  <a:pt x="1986882" y="11257"/>
                  <a:pt x="2153324" y="0"/>
                </a:cubicBezTo>
                <a:cubicBezTo>
                  <a:pt x="2319766" y="-11257"/>
                  <a:pt x="2624640" y="-2725"/>
                  <a:pt x="2799559" y="0"/>
                </a:cubicBezTo>
                <a:cubicBezTo>
                  <a:pt x="3023423" y="7793"/>
                  <a:pt x="3208708" y="229474"/>
                  <a:pt x="3205654" y="406095"/>
                </a:cubicBezTo>
                <a:cubicBezTo>
                  <a:pt x="3185269" y="562203"/>
                  <a:pt x="3189923" y="654506"/>
                  <a:pt x="3205654" y="898810"/>
                </a:cubicBezTo>
                <a:cubicBezTo>
                  <a:pt x="3221385" y="1143115"/>
                  <a:pt x="3218228" y="1229342"/>
                  <a:pt x="3205654" y="1472741"/>
                </a:cubicBezTo>
                <a:cubicBezTo>
                  <a:pt x="3193080" y="1716140"/>
                  <a:pt x="3192448" y="1866835"/>
                  <a:pt x="3205654" y="2030429"/>
                </a:cubicBezTo>
                <a:cubicBezTo>
                  <a:pt x="3178425" y="2266985"/>
                  <a:pt x="3011775" y="2484904"/>
                  <a:pt x="2799559" y="2436524"/>
                </a:cubicBezTo>
                <a:cubicBezTo>
                  <a:pt x="2653489" y="2433073"/>
                  <a:pt x="2508810" y="2441050"/>
                  <a:pt x="2272997" y="2436524"/>
                </a:cubicBezTo>
                <a:cubicBezTo>
                  <a:pt x="2037184" y="2431998"/>
                  <a:pt x="1826256" y="2454178"/>
                  <a:pt x="1626762" y="2436524"/>
                </a:cubicBezTo>
                <a:cubicBezTo>
                  <a:pt x="1427269" y="2418870"/>
                  <a:pt x="1296328" y="2413971"/>
                  <a:pt x="1076265" y="2436524"/>
                </a:cubicBezTo>
                <a:cubicBezTo>
                  <a:pt x="856202" y="2459077"/>
                  <a:pt x="561075" y="2438279"/>
                  <a:pt x="406095" y="2436524"/>
                </a:cubicBezTo>
                <a:cubicBezTo>
                  <a:pt x="157757" y="2448770"/>
                  <a:pt x="3337" y="2277294"/>
                  <a:pt x="0" y="2030429"/>
                </a:cubicBezTo>
                <a:cubicBezTo>
                  <a:pt x="-12067" y="1885237"/>
                  <a:pt x="11910" y="1770950"/>
                  <a:pt x="0" y="1537714"/>
                </a:cubicBezTo>
                <a:cubicBezTo>
                  <a:pt x="-11910" y="1304478"/>
                  <a:pt x="6102" y="1253200"/>
                  <a:pt x="0" y="996270"/>
                </a:cubicBezTo>
                <a:cubicBezTo>
                  <a:pt x="-6102" y="739340"/>
                  <a:pt x="-6294" y="623109"/>
                  <a:pt x="0" y="406095"/>
                </a:cubicBezTo>
                <a:close/>
              </a:path>
              <a:path w="3205654" h="2436524" stroke="0" extrusionOk="0">
                <a:moveTo>
                  <a:pt x="0" y="406095"/>
                </a:moveTo>
                <a:cubicBezTo>
                  <a:pt x="-25407" y="136405"/>
                  <a:pt x="213937" y="-9610"/>
                  <a:pt x="406095" y="0"/>
                </a:cubicBezTo>
                <a:cubicBezTo>
                  <a:pt x="681991" y="4199"/>
                  <a:pt x="881157" y="9817"/>
                  <a:pt x="1004461" y="0"/>
                </a:cubicBezTo>
                <a:cubicBezTo>
                  <a:pt x="1127765" y="-9817"/>
                  <a:pt x="1310747" y="3747"/>
                  <a:pt x="1531023" y="0"/>
                </a:cubicBezTo>
                <a:cubicBezTo>
                  <a:pt x="1751299" y="-3747"/>
                  <a:pt x="1900968" y="-4365"/>
                  <a:pt x="2057585" y="0"/>
                </a:cubicBezTo>
                <a:cubicBezTo>
                  <a:pt x="2214202" y="4365"/>
                  <a:pt x="2612766" y="35934"/>
                  <a:pt x="2799559" y="0"/>
                </a:cubicBezTo>
                <a:cubicBezTo>
                  <a:pt x="3062296" y="-25216"/>
                  <a:pt x="3201035" y="232289"/>
                  <a:pt x="3205654" y="406095"/>
                </a:cubicBezTo>
                <a:cubicBezTo>
                  <a:pt x="3223241" y="628743"/>
                  <a:pt x="3216542" y="794384"/>
                  <a:pt x="3205654" y="898810"/>
                </a:cubicBezTo>
                <a:cubicBezTo>
                  <a:pt x="3194766" y="1003237"/>
                  <a:pt x="3224200" y="1196602"/>
                  <a:pt x="3205654" y="1440254"/>
                </a:cubicBezTo>
                <a:cubicBezTo>
                  <a:pt x="3187108" y="1683906"/>
                  <a:pt x="3191332" y="1792313"/>
                  <a:pt x="3205654" y="2030429"/>
                </a:cubicBezTo>
                <a:cubicBezTo>
                  <a:pt x="3191548" y="2270043"/>
                  <a:pt x="3040931" y="2413191"/>
                  <a:pt x="2799559" y="2436524"/>
                </a:cubicBezTo>
                <a:cubicBezTo>
                  <a:pt x="2529595" y="2459678"/>
                  <a:pt x="2384069" y="2420509"/>
                  <a:pt x="2201193" y="2436524"/>
                </a:cubicBezTo>
                <a:cubicBezTo>
                  <a:pt x="2018317" y="2452539"/>
                  <a:pt x="1805320" y="2460726"/>
                  <a:pt x="1650696" y="2436524"/>
                </a:cubicBezTo>
                <a:cubicBezTo>
                  <a:pt x="1496072" y="2412322"/>
                  <a:pt x="1292063" y="2410779"/>
                  <a:pt x="1076265" y="2436524"/>
                </a:cubicBezTo>
                <a:cubicBezTo>
                  <a:pt x="860467" y="2462269"/>
                  <a:pt x="671928" y="2458114"/>
                  <a:pt x="406095" y="2436524"/>
                </a:cubicBezTo>
                <a:cubicBezTo>
                  <a:pt x="180765" y="2423743"/>
                  <a:pt x="-9027" y="2288306"/>
                  <a:pt x="0" y="2030429"/>
                </a:cubicBezTo>
                <a:cubicBezTo>
                  <a:pt x="21171" y="1779482"/>
                  <a:pt x="1177" y="1748269"/>
                  <a:pt x="0" y="1521471"/>
                </a:cubicBezTo>
                <a:cubicBezTo>
                  <a:pt x="-1177" y="1294673"/>
                  <a:pt x="19206" y="1146046"/>
                  <a:pt x="0" y="1028756"/>
                </a:cubicBezTo>
                <a:cubicBezTo>
                  <a:pt x="-19206" y="911466"/>
                  <a:pt x="-26537" y="608361"/>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US" sz="1600" b="1" dirty="0">
                <a:latin typeface="Tw Cen MT" panose="020B0602020104020603" pitchFamily="34" charset="0"/>
              </a:rPr>
              <a:t>Mass media campaigns: Are they effective?</a:t>
            </a:r>
            <a:endParaRPr lang="en-US" sz="1200" dirty="0">
              <a:latin typeface="Tw Cen MT" panose="020B0602020104020603" pitchFamily="34" charset="0"/>
            </a:endParaRPr>
          </a:p>
          <a:p>
            <a:pPr>
              <a:spcBef>
                <a:spcPts val="100"/>
              </a:spcBef>
              <a:spcAft>
                <a:spcPts val="600"/>
              </a:spcAft>
            </a:pPr>
            <a:r>
              <a:rPr lang="en-US" sz="1400" dirty="0" err="1">
                <a:latin typeface="Tw Cen MT" panose="020B0602020104020603" pitchFamily="34" charset="0"/>
              </a:rPr>
              <a:t>Abioye</a:t>
            </a:r>
            <a:r>
              <a:rPr lang="en-US" sz="1400" dirty="0">
                <a:latin typeface="Tw Cen MT" panose="020B0602020104020603" pitchFamily="34" charset="0"/>
              </a:rPr>
              <a:t> et al. (2013):</a:t>
            </a:r>
          </a:p>
          <a:p>
            <a:pPr marL="171450" indent="-171450">
              <a:lnSpc>
                <a:spcPct val="150000"/>
              </a:lnSpc>
              <a:spcBef>
                <a:spcPts val="100"/>
              </a:spcBef>
              <a:spcAft>
                <a:spcPts val="600"/>
              </a:spcAft>
              <a:buFont typeface="Wingdings" panose="05000000000000000000" pitchFamily="2" charset="2"/>
              <a:buChar char="ü"/>
            </a:pPr>
            <a:r>
              <a:rPr lang="en-US" sz="1200" dirty="0">
                <a:latin typeface="Tw Cen MT" panose="020B0602020104020603" pitchFamily="34" charset="0"/>
              </a:rPr>
              <a:t>Improved walking levels</a:t>
            </a:r>
          </a:p>
          <a:p>
            <a:pPr marL="171450" indent="-171450">
              <a:lnSpc>
                <a:spcPct val="150000"/>
              </a:lnSpc>
              <a:spcBef>
                <a:spcPts val="100"/>
              </a:spcBef>
              <a:spcAft>
                <a:spcPts val="600"/>
              </a:spcAft>
              <a:buFont typeface="Tw Cen MT" panose="020B0602020104020603" pitchFamily="34" charset="0"/>
              <a:buChar char="×"/>
            </a:pPr>
            <a:r>
              <a:rPr lang="en-US" sz="1200" dirty="0">
                <a:latin typeface="Tw Cen MT" panose="020B0602020104020603" pitchFamily="34" charset="0"/>
              </a:rPr>
              <a:t>Reduce sedentary behaviour</a:t>
            </a:r>
          </a:p>
          <a:p>
            <a:pPr marL="171450" indent="-171450">
              <a:lnSpc>
                <a:spcPct val="150000"/>
              </a:lnSpc>
              <a:spcBef>
                <a:spcPts val="100"/>
              </a:spcBef>
              <a:spcAft>
                <a:spcPts val="600"/>
              </a:spcAft>
              <a:buFont typeface="Tw Cen MT" panose="020B0602020104020603" pitchFamily="34" charset="0"/>
              <a:buChar char="×"/>
            </a:pPr>
            <a:r>
              <a:rPr lang="en-US" sz="1200" dirty="0">
                <a:latin typeface="Tw Cen MT" panose="020B0602020104020603" pitchFamily="34" charset="0"/>
              </a:rPr>
              <a:t>Achieve recommended levels of physical activity</a:t>
            </a:r>
          </a:p>
          <a:p>
            <a:pPr>
              <a:spcBef>
                <a:spcPts val="100"/>
              </a:spcBef>
              <a:spcAft>
                <a:spcPts val="600"/>
              </a:spcAft>
            </a:pPr>
            <a:endParaRPr lang="en-US" sz="1200" dirty="0">
              <a:latin typeface="Tw Cen MT" panose="020B0602020104020603" pitchFamily="34" charset="0"/>
            </a:endParaRPr>
          </a:p>
        </p:txBody>
      </p:sp>
    </p:spTree>
    <p:extLst>
      <p:ext uri="{BB962C8B-B14F-4D97-AF65-F5344CB8AC3E}">
        <p14:creationId xmlns:p14="http://schemas.microsoft.com/office/powerpoint/2010/main" val="2099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1" fill="hold" display="0">
                  <p:stCondLst>
                    <p:cond delay="indefinite"/>
                  </p:stCondLst>
                </p:cTn>
                <p:tgtEl>
                  <p:spTgt spid="2"/>
                </p:tgtEl>
              </p:cMediaNode>
            </p:video>
            <p:seq concurrent="1" nextAc="seek">
              <p:cTn id="22" restart="whenNotActive" fill="hold" evtFilter="cancelBubble" nodeType="interactiveSeq">
                <p:stCondLst>
                  <p:cond evt="onClick" delay="0">
                    <p:tgtEl>
                      <p:spTgt spid="2"/>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25</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Interventions to improve activity levels</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54088"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4" name="Online Media 3" title="This Girl Can – what about you?">
            <a:hlinkClick r:id="" action="ppaction://media"/>
            <a:extLst>
              <a:ext uri="{FF2B5EF4-FFF2-40B4-BE49-F238E27FC236}">
                <a16:creationId xmlns:a16="http://schemas.microsoft.com/office/drawing/2014/main" id="{3E0136B9-F81F-C1CC-5071-6FE20337547F}"/>
              </a:ext>
            </a:extLst>
          </p:cNvPr>
          <p:cNvPicPr>
            <a:picLocks noRot="1" noChangeAspect="1"/>
          </p:cNvPicPr>
          <p:nvPr>
            <a:videoFile r:link="rId1"/>
          </p:nvPr>
        </p:nvPicPr>
        <p:blipFill>
          <a:blip r:embed="rId4"/>
          <a:stretch>
            <a:fillRect/>
          </a:stretch>
        </p:blipFill>
        <p:spPr>
          <a:xfrm>
            <a:off x="3653483" y="1566574"/>
            <a:ext cx="5246404" cy="2964218"/>
          </a:xfrm>
          <a:prstGeom prst="rect">
            <a:avLst/>
          </a:prstGeom>
        </p:spPr>
      </p:pic>
      <p:sp>
        <p:nvSpPr>
          <p:cNvPr id="10" name="Rectangle: Rounded Corners 9">
            <a:extLst>
              <a:ext uri="{FF2B5EF4-FFF2-40B4-BE49-F238E27FC236}">
                <a16:creationId xmlns:a16="http://schemas.microsoft.com/office/drawing/2014/main" id="{37AF0820-BDB9-24AF-8E93-6996197B9E28}"/>
              </a:ext>
            </a:extLst>
          </p:cNvPr>
          <p:cNvSpPr/>
          <p:nvPr/>
        </p:nvSpPr>
        <p:spPr>
          <a:xfrm>
            <a:off x="160788" y="1446957"/>
            <a:ext cx="3205654" cy="2436524"/>
          </a:xfrm>
          <a:custGeom>
            <a:avLst/>
            <a:gdLst>
              <a:gd name="connsiteX0" fmla="*/ 0 w 3205654"/>
              <a:gd name="connsiteY0" fmla="*/ 406095 h 2436524"/>
              <a:gd name="connsiteX1" fmla="*/ 406095 w 3205654"/>
              <a:gd name="connsiteY1" fmla="*/ 0 h 2436524"/>
              <a:gd name="connsiteX2" fmla="*/ 980526 w 3205654"/>
              <a:gd name="connsiteY2" fmla="*/ 0 h 2436524"/>
              <a:gd name="connsiteX3" fmla="*/ 1602827 w 3205654"/>
              <a:gd name="connsiteY3" fmla="*/ 0 h 2436524"/>
              <a:gd name="connsiteX4" fmla="*/ 2153324 w 3205654"/>
              <a:gd name="connsiteY4" fmla="*/ 0 h 2436524"/>
              <a:gd name="connsiteX5" fmla="*/ 2799559 w 3205654"/>
              <a:gd name="connsiteY5" fmla="*/ 0 h 2436524"/>
              <a:gd name="connsiteX6" fmla="*/ 3205654 w 3205654"/>
              <a:gd name="connsiteY6" fmla="*/ 406095 h 2436524"/>
              <a:gd name="connsiteX7" fmla="*/ 3205654 w 3205654"/>
              <a:gd name="connsiteY7" fmla="*/ 898810 h 2436524"/>
              <a:gd name="connsiteX8" fmla="*/ 3205654 w 3205654"/>
              <a:gd name="connsiteY8" fmla="*/ 1472741 h 2436524"/>
              <a:gd name="connsiteX9" fmla="*/ 3205654 w 3205654"/>
              <a:gd name="connsiteY9" fmla="*/ 2030429 h 2436524"/>
              <a:gd name="connsiteX10" fmla="*/ 2799559 w 3205654"/>
              <a:gd name="connsiteY10" fmla="*/ 2436524 h 2436524"/>
              <a:gd name="connsiteX11" fmla="*/ 2272997 w 3205654"/>
              <a:gd name="connsiteY11" fmla="*/ 2436524 h 2436524"/>
              <a:gd name="connsiteX12" fmla="*/ 1626762 w 3205654"/>
              <a:gd name="connsiteY12" fmla="*/ 2436524 h 2436524"/>
              <a:gd name="connsiteX13" fmla="*/ 1076265 w 3205654"/>
              <a:gd name="connsiteY13" fmla="*/ 2436524 h 2436524"/>
              <a:gd name="connsiteX14" fmla="*/ 406095 w 3205654"/>
              <a:gd name="connsiteY14" fmla="*/ 2436524 h 2436524"/>
              <a:gd name="connsiteX15" fmla="*/ 0 w 3205654"/>
              <a:gd name="connsiteY15" fmla="*/ 2030429 h 2436524"/>
              <a:gd name="connsiteX16" fmla="*/ 0 w 3205654"/>
              <a:gd name="connsiteY16" fmla="*/ 1537714 h 2436524"/>
              <a:gd name="connsiteX17" fmla="*/ 0 w 3205654"/>
              <a:gd name="connsiteY17" fmla="*/ 996270 h 2436524"/>
              <a:gd name="connsiteX18" fmla="*/ 0 w 3205654"/>
              <a:gd name="connsiteY18"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05654" h="2436524" fill="none" extrusionOk="0">
                <a:moveTo>
                  <a:pt x="0" y="406095"/>
                </a:moveTo>
                <a:cubicBezTo>
                  <a:pt x="-21983" y="195195"/>
                  <a:pt x="201327" y="-46554"/>
                  <a:pt x="406095" y="0"/>
                </a:cubicBezTo>
                <a:cubicBezTo>
                  <a:pt x="670183" y="-18551"/>
                  <a:pt x="795209" y="-25516"/>
                  <a:pt x="980526" y="0"/>
                </a:cubicBezTo>
                <a:cubicBezTo>
                  <a:pt x="1165843" y="25516"/>
                  <a:pt x="1338511" y="-18463"/>
                  <a:pt x="1602827" y="0"/>
                </a:cubicBezTo>
                <a:cubicBezTo>
                  <a:pt x="1867143" y="18463"/>
                  <a:pt x="1986882" y="11257"/>
                  <a:pt x="2153324" y="0"/>
                </a:cubicBezTo>
                <a:cubicBezTo>
                  <a:pt x="2319766" y="-11257"/>
                  <a:pt x="2624640" y="-2725"/>
                  <a:pt x="2799559" y="0"/>
                </a:cubicBezTo>
                <a:cubicBezTo>
                  <a:pt x="3023423" y="7793"/>
                  <a:pt x="3208708" y="229474"/>
                  <a:pt x="3205654" y="406095"/>
                </a:cubicBezTo>
                <a:cubicBezTo>
                  <a:pt x="3185269" y="562203"/>
                  <a:pt x="3189923" y="654506"/>
                  <a:pt x="3205654" y="898810"/>
                </a:cubicBezTo>
                <a:cubicBezTo>
                  <a:pt x="3221385" y="1143115"/>
                  <a:pt x="3218228" y="1229342"/>
                  <a:pt x="3205654" y="1472741"/>
                </a:cubicBezTo>
                <a:cubicBezTo>
                  <a:pt x="3193080" y="1716140"/>
                  <a:pt x="3192448" y="1866835"/>
                  <a:pt x="3205654" y="2030429"/>
                </a:cubicBezTo>
                <a:cubicBezTo>
                  <a:pt x="3178425" y="2266985"/>
                  <a:pt x="3011775" y="2484904"/>
                  <a:pt x="2799559" y="2436524"/>
                </a:cubicBezTo>
                <a:cubicBezTo>
                  <a:pt x="2653489" y="2433073"/>
                  <a:pt x="2508810" y="2441050"/>
                  <a:pt x="2272997" y="2436524"/>
                </a:cubicBezTo>
                <a:cubicBezTo>
                  <a:pt x="2037184" y="2431998"/>
                  <a:pt x="1826256" y="2454178"/>
                  <a:pt x="1626762" y="2436524"/>
                </a:cubicBezTo>
                <a:cubicBezTo>
                  <a:pt x="1427269" y="2418870"/>
                  <a:pt x="1296328" y="2413971"/>
                  <a:pt x="1076265" y="2436524"/>
                </a:cubicBezTo>
                <a:cubicBezTo>
                  <a:pt x="856202" y="2459077"/>
                  <a:pt x="561075" y="2438279"/>
                  <a:pt x="406095" y="2436524"/>
                </a:cubicBezTo>
                <a:cubicBezTo>
                  <a:pt x="157757" y="2448770"/>
                  <a:pt x="3337" y="2277294"/>
                  <a:pt x="0" y="2030429"/>
                </a:cubicBezTo>
                <a:cubicBezTo>
                  <a:pt x="-12067" y="1885237"/>
                  <a:pt x="11910" y="1770950"/>
                  <a:pt x="0" y="1537714"/>
                </a:cubicBezTo>
                <a:cubicBezTo>
                  <a:pt x="-11910" y="1304478"/>
                  <a:pt x="6102" y="1253200"/>
                  <a:pt x="0" y="996270"/>
                </a:cubicBezTo>
                <a:cubicBezTo>
                  <a:pt x="-6102" y="739340"/>
                  <a:pt x="-6294" y="623109"/>
                  <a:pt x="0" y="406095"/>
                </a:cubicBezTo>
                <a:close/>
              </a:path>
              <a:path w="3205654" h="2436524" stroke="0" extrusionOk="0">
                <a:moveTo>
                  <a:pt x="0" y="406095"/>
                </a:moveTo>
                <a:cubicBezTo>
                  <a:pt x="-25407" y="136405"/>
                  <a:pt x="213937" y="-9610"/>
                  <a:pt x="406095" y="0"/>
                </a:cubicBezTo>
                <a:cubicBezTo>
                  <a:pt x="681991" y="4199"/>
                  <a:pt x="881157" y="9817"/>
                  <a:pt x="1004461" y="0"/>
                </a:cubicBezTo>
                <a:cubicBezTo>
                  <a:pt x="1127765" y="-9817"/>
                  <a:pt x="1310747" y="3747"/>
                  <a:pt x="1531023" y="0"/>
                </a:cubicBezTo>
                <a:cubicBezTo>
                  <a:pt x="1751299" y="-3747"/>
                  <a:pt x="1900968" y="-4365"/>
                  <a:pt x="2057585" y="0"/>
                </a:cubicBezTo>
                <a:cubicBezTo>
                  <a:pt x="2214202" y="4365"/>
                  <a:pt x="2612766" y="35934"/>
                  <a:pt x="2799559" y="0"/>
                </a:cubicBezTo>
                <a:cubicBezTo>
                  <a:pt x="3062296" y="-25216"/>
                  <a:pt x="3201035" y="232289"/>
                  <a:pt x="3205654" y="406095"/>
                </a:cubicBezTo>
                <a:cubicBezTo>
                  <a:pt x="3223241" y="628743"/>
                  <a:pt x="3216542" y="794384"/>
                  <a:pt x="3205654" y="898810"/>
                </a:cubicBezTo>
                <a:cubicBezTo>
                  <a:pt x="3194766" y="1003237"/>
                  <a:pt x="3224200" y="1196602"/>
                  <a:pt x="3205654" y="1440254"/>
                </a:cubicBezTo>
                <a:cubicBezTo>
                  <a:pt x="3187108" y="1683906"/>
                  <a:pt x="3191332" y="1792313"/>
                  <a:pt x="3205654" y="2030429"/>
                </a:cubicBezTo>
                <a:cubicBezTo>
                  <a:pt x="3191548" y="2270043"/>
                  <a:pt x="3040931" y="2413191"/>
                  <a:pt x="2799559" y="2436524"/>
                </a:cubicBezTo>
                <a:cubicBezTo>
                  <a:pt x="2529595" y="2459678"/>
                  <a:pt x="2384069" y="2420509"/>
                  <a:pt x="2201193" y="2436524"/>
                </a:cubicBezTo>
                <a:cubicBezTo>
                  <a:pt x="2018317" y="2452539"/>
                  <a:pt x="1805320" y="2460726"/>
                  <a:pt x="1650696" y="2436524"/>
                </a:cubicBezTo>
                <a:cubicBezTo>
                  <a:pt x="1496072" y="2412322"/>
                  <a:pt x="1292063" y="2410779"/>
                  <a:pt x="1076265" y="2436524"/>
                </a:cubicBezTo>
                <a:cubicBezTo>
                  <a:pt x="860467" y="2462269"/>
                  <a:pt x="671928" y="2458114"/>
                  <a:pt x="406095" y="2436524"/>
                </a:cubicBezTo>
                <a:cubicBezTo>
                  <a:pt x="180765" y="2423743"/>
                  <a:pt x="-9027" y="2288306"/>
                  <a:pt x="0" y="2030429"/>
                </a:cubicBezTo>
                <a:cubicBezTo>
                  <a:pt x="21171" y="1779482"/>
                  <a:pt x="1177" y="1748269"/>
                  <a:pt x="0" y="1521471"/>
                </a:cubicBezTo>
                <a:cubicBezTo>
                  <a:pt x="-1177" y="1294673"/>
                  <a:pt x="19206" y="1146046"/>
                  <a:pt x="0" y="1028756"/>
                </a:cubicBezTo>
                <a:cubicBezTo>
                  <a:pt x="-19206" y="911466"/>
                  <a:pt x="-26537" y="608361"/>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US" sz="1600" b="1" dirty="0">
                <a:latin typeface="Tw Cen MT" panose="020B0602020104020603" pitchFamily="34" charset="0"/>
                <a:hlinkClick r:id="rId5"/>
              </a:rPr>
              <a:t>This Girl Can (TGC) campaigns</a:t>
            </a:r>
            <a:endParaRPr lang="en-US" sz="1600" b="1" dirty="0">
              <a:latin typeface="Tw Cen MT" panose="020B0602020104020603" pitchFamily="34" charset="0"/>
            </a:endParaRPr>
          </a:p>
          <a:p>
            <a:pPr algn="ctr">
              <a:spcBef>
                <a:spcPts val="100"/>
              </a:spcBef>
              <a:spcAft>
                <a:spcPts val="600"/>
              </a:spcAft>
            </a:pPr>
            <a:r>
              <a:rPr lang="en-US" sz="1600" b="1" dirty="0">
                <a:latin typeface="Tw Cen MT" panose="020B0602020104020603" pitchFamily="34" charset="0"/>
              </a:rPr>
              <a:t> (2015-2012)</a:t>
            </a:r>
            <a:endParaRPr lang="en-US" sz="1200" dirty="0">
              <a:latin typeface="Tw Cen MT" panose="020B0602020104020603" pitchFamily="34" charset="0"/>
            </a:endParaRPr>
          </a:p>
          <a:p>
            <a:pPr>
              <a:spcBef>
                <a:spcPts val="100"/>
              </a:spcBef>
              <a:spcAft>
                <a:spcPts val="600"/>
              </a:spcAft>
            </a:pPr>
            <a:r>
              <a:rPr lang="en-US" sz="1400" dirty="0">
                <a:latin typeface="Tw Cen MT" panose="020B0602020104020603" pitchFamily="34" charset="0"/>
              </a:rPr>
              <a:t>Manifesto: “Woman come in all shapes and sizes and all levels of ability. It doesn’t matter if you’re rubbish or an expert. The brilliant thing is you’re a woman and you’re doing something”.</a:t>
            </a: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r>
              <a:rPr lang="en-US" sz="1400" dirty="0">
                <a:latin typeface="Tw Cen MT" panose="020B0602020104020603" pitchFamily="34" charset="0"/>
              </a:rPr>
              <a:t>Huge increases in participation – why so effective?</a:t>
            </a:r>
          </a:p>
          <a:p>
            <a:pPr marL="285750" indent="-285750">
              <a:spcBef>
                <a:spcPts val="100"/>
              </a:spcBef>
              <a:spcAft>
                <a:spcPts val="600"/>
              </a:spcAft>
              <a:buFontTx/>
              <a:buChar char="-"/>
            </a:pPr>
            <a:r>
              <a:rPr lang="en-US" sz="1400" dirty="0">
                <a:latin typeface="Tw Cen MT" panose="020B0602020104020603" pitchFamily="34" charset="0"/>
              </a:rPr>
              <a:t>Directly targeted perceived barriers to exercise!</a:t>
            </a:r>
          </a:p>
          <a:p>
            <a:pPr marL="285750" indent="-285750">
              <a:spcBef>
                <a:spcPts val="100"/>
              </a:spcBef>
              <a:spcAft>
                <a:spcPts val="600"/>
              </a:spcAft>
              <a:buFontTx/>
              <a:buChar char="-"/>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Tree>
    <p:extLst>
      <p:ext uri="{BB962C8B-B14F-4D97-AF65-F5344CB8AC3E}">
        <p14:creationId xmlns:p14="http://schemas.microsoft.com/office/powerpoint/2010/main" val="255955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4"/>
                </p:tgtEl>
              </p:cMediaNode>
            </p:video>
            <p:seq concurrent="1" nextAc="seek">
              <p:cTn id="20" restart="whenNotActive" fill="hold" evtFilter="cancelBubble" nodeType="interactiveSeq">
                <p:stCondLst>
                  <p:cond evt="onClick" delay="0">
                    <p:tgtEl>
                      <p:spTgt spid="4"/>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26</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Interventions to improve activity levels</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54088"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9" name="Rectangle: Rounded Corners 8">
            <a:extLst>
              <a:ext uri="{FF2B5EF4-FFF2-40B4-BE49-F238E27FC236}">
                <a16:creationId xmlns:a16="http://schemas.microsoft.com/office/drawing/2014/main" id="{376659F8-C983-4854-9845-F208224B91CE}"/>
              </a:ext>
            </a:extLst>
          </p:cNvPr>
          <p:cNvSpPr/>
          <p:nvPr/>
        </p:nvSpPr>
        <p:spPr>
          <a:xfrm>
            <a:off x="464053" y="1218827"/>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US" sz="1600" b="1" dirty="0" err="1">
                <a:latin typeface="Tw Cen MT" panose="020B0602020104020603" pitchFamily="34" charset="0"/>
              </a:rPr>
              <a:t>Craike</a:t>
            </a:r>
            <a:r>
              <a:rPr lang="en-US" sz="1600" b="1" dirty="0">
                <a:latin typeface="Tw Cen MT" panose="020B0602020104020603" pitchFamily="34" charset="0"/>
              </a:rPr>
              <a:t> et al. (2018): Improving physical activity in disadvantaged groups</a:t>
            </a:r>
          </a:p>
          <a:p>
            <a:pPr>
              <a:spcBef>
                <a:spcPts val="100"/>
              </a:spcBef>
              <a:spcAft>
                <a:spcPts val="600"/>
              </a:spcAft>
            </a:pPr>
            <a:r>
              <a:rPr lang="en-US" sz="1400" b="1" dirty="0">
                <a:latin typeface="Tw Cen MT" panose="020B0602020104020603" pitchFamily="34" charset="0"/>
              </a:rPr>
              <a:t>Preschool children</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Parent focused family-based interventions in community settings</a:t>
            </a:r>
          </a:p>
          <a:p>
            <a:pPr marL="358775" indent="-92075">
              <a:spcBef>
                <a:spcPts val="100"/>
              </a:spcBef>
              <a:spcAft>
                <a:spcPts val="600"/>
              </a:spcAft>
              <a:buFontTx/>
              <a:buChar char="-"/>
            </a:pPr>
            <a:r>
              <a:rPr lang="en-AU" sz="1200" i="1" dirty="0">
                <a:latin typeface="Tw Cen MT" panose="020B0602020104020603" pitchFamily="34" charset="0"/>
              </a:rPr>
              <a:t>Intensive interventions with many contacts over a long period</a:t>
            </a:r>
          </a:p>
          <a:p>
            <a:pPr marL="358775" indent="-92075">
              <a:spcBef>
                <a:spcPts val="100"/>
              </a:spcBef>
              <a:spcAft>
                <a:spcPts val="600"/>
              </a:spcAft>
              <a:buFontTx/>
              <a:buChar char="-"/>
            </a:pPr>
            <a:r>
              <a:rPr lang="en-AU" sz="1200" i="1" dirty="0">
                <a:latin typeface="Tw Cen MT" panose="020B0602020104020603" pitchFamily="34" charset="0"/>
              </a:rPr>
              <a:t>High levels of parental engagement</a:t>
            </a:r>
          </a:p>
          <a:p>
            <a:pPr marL="358775" indent="-92075">
              <a:spcBef>
                <a:spcPts val="100"/>
              </a:spcBef>
              <a:spcAft>
                <a:spcPts val="600"/>
              </a:spcAft>
              <a:buFontTx/>
              <a:buChar char="-"/>
            </a:pPr>
            <a:r>
              <a:rPr lang="en-AU" sz="1200" i="1" dirty="0">
                <a:latin typeface="Tw Cen MT" panose="020B0602020104020603" pitchFamily="34" charset="0"/>
              </a:rPr>
              <a:t>Use of behaviour change techniques such as goal setting</a:t>
            </a:r>
          </a:p>
          <a:p>
            <a:pPr marL="358775" indent="-92075">
              <a:spcBef>
                <a:spcPts val="100"/>
              </a:spcBef>
              <a:spcAft>
                <a:spcPts val="600"/>
              </a:spcAft>
              <a:buFontTx/>
              <a:buChar char="-"/>
            </a:pPr>
            <a:r>
              <a:rPr lang="en-AU" sz="1200" i="1" dirty="0">
                <a:latin typeface="Tw Cen MT" panose="020B0602020104020603" pitchFamily="34" charset="0"/>
              </a:rPr>
              <a:t>Focus on skill building not just knowledge acquisition</a:t>
            </a:r>
          </a:p>
          <a:p>
            <a:pPr>
              <a:spcBef>
                <a:spcPts val="100"/>
              </a:spcBef>
              <a:spcAft>
                <a:spcPts val="600"/>
              </a:spcAft>
            </a:pPr>
            <a:r>
              <a:rPr lang="en-US" sz="1400" b="1" dirty="0">
                <a:latin typeface="Tw Cen MT" panose="020B0602020104020603" pitchFamily="34" charset="0"/>
              </a:rPr>
              <a:t>Primary-school-aged children</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School-based interventions</a:t>
            </a:r>
          </a:p>
          <a:p>
            <a:pPr marL="358775" indent="-92075">
              <a:spcBef>
                <a:spcPts val="100"/>
              </a:spcBef>
              <a:spcAft>
                <a:spcPts val="600"/>
              </a:spcAft>
              <a:buFontTx/>
              <a:buChar char="-"/>
              <a:tabLst>
                <a:tab pos="358775" algn="l"/>
              </a:tabLst>
            </a:pPr>
            <a:r>
              <a:rPr lang="en-US" sz="1200" i="1" dirty="0">
                <a:latin typeface="Tw Cen MT" panose="020B0602020104020603" pitchFamily="34" charset="0"/>
              </a:rPr>
              <a:t>Embedded into school curriculum</a:t>
            </a:r>
          </a:p>
          <a:p>
            <a:pPr marL="358775" indent="-92075">
              <a:spcBef>
                <a:spcPts val="100"/>
              </a:spcBef>
              <a:spcAft>
                <a:spcPts val="600"/>
              </a:spcAft>
              <a:buFontTx/>
              <a:buChar char="-"/>
              <a:tabLst>
                <a:tab pos="358775" algn="l"/>
              </a:tabLst>
            </a:pPr>
            <a:r>
              <a:rPr lang="en-US" sz="1200" i="1" dirty="0">
                <a:latin typeface="Tw Cen MT" panose="020B0602020104020603" pitchFamily="34" charset="0"/>
              </a:rPr>
              <a:t>Provide additional opportunities for physical activity</a:t>
            </a:r>
          </a:p>
          <a:p>
            <a:pPr marL="358775" indent="-92075">
              <a:spcBef>
                <a:spcPts val="100"/>
              </a:spcBef>
              <a:spcAft>
                <a:spcPts val="600"/>
              </a:spcAft>
              <a:buFontTx/>
              <a:buChar char="-"/>
              <a:tabLst>
                <a:tab pos="358775" algn="l"/>
              </a:tabLst>
            </a:pPr>
            <a:r>
              <a:rPr lang="en-US" sz="1200" i="1" dirty="0">
                <a:latin typeface="Tw Cen MT" panose="020B0602020104020603" pitchFamily="34" charset="0"/>
              </a:rPr>
              <a:t>Embed school-based physical activity into policy</a:t>
            </a:r>
          </a:p>
          <a:p>
            <a:pPr marL="171450" indent="-171450">
              <a:spcBef>
                <a:spcPts val="100"/>
              </a:spcBef>
              <a:spcAft>
                <a:spcPts val="600"/>
              </a:spcAft>
              <a:buFontTx/>
              <a:buChar char="-"/>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6146" name="Picture 2" descr="kids on test climb rock">
            <a:hlinkClick r:id="rId3"/>
            <a:extLst>
              <a:ext uri="{FF2B5EF4-FFF2-40B4-BE49-F238E27FC236}">
                <a16:creationId xmlns:a16="http://schemas.microsoft.com/office/drawing/2014/main" id="{E75CF5B7-C6F6-4764-8A08-1F0E47F20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349" y="1872866"/>
            <a:ext cx="3341113" cy="260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8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27</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Interventions to improve activity levels</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15876"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8" name="Rectangle: Rounded Corners 7">
            <a:extLst>
              <a:ext uri="{FF2B5EF4-FFF2-40B4-BE49-F238E27FC236}">
                <a16:creationId xmlns:a16="http://schemas.microsoft.com/office/drawing/2014/main" id="{538100FE-9F27-4B7E-9606-55DF97DD591B}"/>
              </a:ext>
            </a:extLst>
          </p:cNvPr>
          <p:cNvSpPr/>
          <p:nvPr/>
        </p:nvSpPr>
        <p:spPr>
          <a:xfrm>
            <a:off x="572414" y="1974805"/>
            <a:ext cx="3026779" cy="2436524"/>
          </a:xfrm>
          <a:custGeom>
            <a:avLst/>
            <a:gdLst>
              <a:gd name="connsiteX0" fmla="*/ 0 w 3026779"/>
              <a:gd name="connsiteY0" fmla="*/ 406095 h 2436524"/>
              <a:gd name="connsiteX1" fmla="*/ 406095 w 3026779"/>
              <a:gd name="connsiteY1" fmla="*/ 0 h 2436524"/>
              <a:gd name="connsiteX2" fmla="*/ 937596 w 3026779"/>
              <a:gd name="connsiteY2" fmla="*/ 0 h 2436524"/>
              <a:gd name="connsiteX3" fmla="*/ 1513390 w 3026779"/>
              <a:gd name="connsiteY3" fmla="*/ 0 h 2436524"/>
              <a:gd name="connsiteX4" fmla="*/ 2022745 w 3026779"/>
              <a:gd name="connsiteY4" fmla="*/ 0 h 2436524"/>
              <a:gd name="connsiteX5" fmla="*/ 2620684 w 3026779"/>
              <a:gd name="connsiteY5" fmla="*/ 0 h 2436524"/>
              <a:gd name="connsiteX6" fmla="*/ 3026779 w 3026779"/>
              <a:gd name="connsiteY6" fmla="*/ 406095 h 2436524"/>
              <a:gd name="connsiteX7" fmla="*/ 3026779 w 3026779"/>
              <a:gd name="connsiteY7" fmla="*/ 898810 h 2436524"/>
              <a:gd name="connsiteX8" fmla="*/ 3026779 w 3026779"/>
              <a:gd name="connsiteY8" fmla="*/ 1472741 h 2436524"/>
              <a:gd name="connsiteX9" fmla="*/ 3026779 w 3026779"/>
              <a:gd name="connsiteY9" fmla="*/ 2030429 h 2436524"/>
              <a:gd name="connsiteX10" fmla="*/ 2620684 w 3026779"/>
              <a:gd name="connsiteY10" fmla="*/ 2436524 h 2436524"/>
              <a:gd name="connsiteX11" fmla="*/ 2133474 w 3026779"/>
              <a:gd name="connsiteY11" fmla="*/ 2436524 h 2436524"/>
              <a:gd name="connsiteX12" fmla="*/ 1535535 w 3026779"/>
              <a:gd name="connsiteY12" fmla="*/ 2436524 h 2436524"/>
              <a:gd name="connsiteX13" fmla="*/ 1026180 w 3026779"/>
              <a:gd name="connsiteY13" fmla="*/ 2436524 h 2436524"/>
              <a:gd name="connsiteX14" fmla="*/ 406095 w 3026779"/>
              <a:gd name="connsiteY14" fmla="*/ 2436524 h 2436524"/>
              <a:gd name="connsiteX15" fmla="*/ 0 w 3026779"/>
              <a:gd name="connsiteY15" fmla="*/ 2030429 h 2436524"/>
              <a:gd name="connsiteX16" fmla="*/ 0 w 3026779"/>
              <a:gd name="connsiteY16" fmla="*/ 1537714 h 2436524"/>
              <a:gd name="connsiteX17" fmla="*/ 0 w 3026779"/>
              <a:gd name="connsiteY17" fmla="*/ 996270 h 2436524"/>
              <a:gd name="connsiteX18" fmla="*/ 0 w 3026779"/>
              <a:gd name="connsiteY18"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26779" h="2436524" fill="none" extrusionOk="0">
                <a:moveTo>
                  <a:pt x="0" y="406095"/>
                </a:moveTo>
                <a:cubicBezTo>
                  <a:pt x="-21983" y="195195"/>
                  <a:pt x="201327" y="-46554"/>
                  <a:pt x="406095" y="0"/>
                </a:cubicBezTo>
                <a:cubicBezTo>
                  <a:pt x="631550" y="15583"/>
                  <a:pt x="788868" y="10185"/>
                  <a:pt x="937596" y="0"/>
                </a:cubicBezTo>
                <a:cubicBezTo>
                  <a:pt x="1086324" y="-10185"/>
                  <a:pt x="1390358" y="24561"/>
                  <a:pt x="1513390" y="0"/>
                </a:cubicBezTo>
                <a:cubicBezTo>
                  <a:pt x="1636422" y="-24561"/>
                  <a:pt x="1909873" y="-18334"/>
                  <a:pt x="2022745" y="0"/>
                </a:cubicBezTo>
                <a:cubicBezTo>
                  <a:pt x="2135617" y="18334"/>
                  <a:pt x="2365337" y="-16858"/>
                  <a:pt x="2620684" y="0"/>
                </a:cubicBezTo>
                <a:cubicBezTo>
                  <a:pt x="2844548" y="7793"/>
                  <a:pt x="3029833" y="229474"/>
                  <a:pt x="3026779" y="406095"/>
                </a:cubicBezTo>
                <a:cubicBezTo>
                  <a:pt x="3006394" y="562203"/>
                  <a:pt x="3011048" y="654506"/>
                  <a:pt x="3026779" y="898810"/>
                </a:cubicBezTo>
                <a:cubicBezTo>
                  <a:pt x="3042510" y="1143115"/>
                  <a:pt x="3039353" y="1229342"/>
                  <a:pt x="3026779" y="1472741"/>
                </a:cubicBezTo>
                <a:cubicBezTo>
                  <a:pt x="3014205" y="1716140"/>
                  <a:pt x="3013573" y="1866835"/>
                  <a:pt x="3026779" y="2030429"/>
                </a:cubicBezTo>
                <a:cubicBezTo>
                  <a:pt x="2999550" y="2266985"/>
                  <a:pt x="2832900" y="2484904"/>
                  <a:pt x="2620684" y="2436524"/>
                </a:cubicBezTo>
                <a:cubicBezTo>
                  <a:pt x="2515071" y="2430324"/>
                  <a:pt x="2234043" y="2447537"/>
                  <a:pt x="2133474" y="2436524"/>
                </a:cubicBezTo>
                <a:cubicBezTo>
                  <a:pt x="2032905" y="2425512"/>
                  <a:pt x="1824739" y="2461027"/>
                  <a:pt x="1535535" y="2436524"/>
                </a:cubicBezTo>
                <a:cubicBezTo>
                  <a:pt x="1246331" y="2412021"/>
                  <a:pt x="1230506" y="2451007"/>
                  <a:pt x="1026180" y="2436524"/>
                </a:cubicBezTo>
                <a:cubicBezTo>
                  <a:pt x="821854" y="2422041"/>
                  <a:pt x="619441" y="2444372"/>
                  <a:pt x="406095" y="2436524"/>
                </a:cubicBezTo>
                <a:cubicBezTo>
                  <a:pt x="157757" y="2448770"/>
                  <a:pt x="3337" y="2277294"/>
                  <a:pt x="0" y="2030429"/>
                </a:cubicBezTo>
                <a:cubicBezTo>
                  <a:pt x="-12067" y="1885237"/>
                  <a:pt x="11910" y="1770950"/>
                  <a:pt x="0" y="1537714"/>
                </a:cubicBezTo>
                <a:cubicBezTo>
                  <a:pt x="-11910" y="1304478"/>
                  <a:pt x="6102" y="1253200"/>
                  <a:pt x="0" y="996270"/>
                </a:cubicBezTo>
                <a:cubicBezTo>
                  <a:pt x="-6102" y="739340"/>
                  <a:pt x="-6294" y="623109"/>
                  <a:pt x="0" y="406095"/>
                </a:cubicBezTo>
                <a:close/>
              </a:path>
              <a:path w="3026779" h="2436524" stroke="0" extrusionOk="0">
                <a:moveTo>
                  <a:pt x="0" y="406095"/>
                </a:moveTo>
                <a:cubicBezTo>
                  <a:pt x="-25407" y="136405"/>
                  <a:pt x="213937" y="-9610"/>
                  <a:pt x="406095" y="0"/>
                </a:cubicBezTo>
                <a:cubicBezTo>
                  <a:pt x="637894" y="24734"/>
                  <a:pt x="811333" y="9153"/>
                  <a:pt x="959742" y="0"/>
                </a:cubicBezTo>
                <a:cubicBezTo>
                  <a:pt x="1108151" y="-9153"/>
                  <a:pt x="1277524" y="-19699"/>
                  <a:pt x="1446952" y="0"/>
                </a:cubicBezTo>
                <a:cubicBezTo>
                  <a:pt x="1616380" y="19699"/>
                  <a:pt x="1712004" y="-14792"/>
                  <a:pt x="1934161" y="0"/>
                </a:cubicBezTo>
                <a:cubicBezTo>
                  <a:pt x="2156318" y="14792"/>
                  <a:pt x="2370064" y="-8715"/>
                  <a:pt x="2620684" y="0"/>
                </a:cubicBezTo>
                <a:cubicBezTo>
                  <a:pt x="2883421" y="-25216"/>
                  <a:pt x="3022160" y="232289"/>
                  <a:pt x="3026779" y="406095"/>
                </a:cubicBezTo>
                <a:cubicBezTo>
                  <a:pt x="3044366" y="628743"/>
                  <a:pt x="3037667" y="794384"/>
                  <a:pt x="3026779" y="898810"/>
                </a:cubicBezTo>
                <a:cubicBezTo>
                  <a:pt x="3015891" y="1003237"/>
                  <a:pt x="3045325" y="1196602"/>
                  <a:pt x="3026779" y="1440254"/>
                </a:cubicBezTo>
                <a:cubicBezTo>
                  <a:pt x="3008233" y="1683906"/>
                  <a:pt x="3012457" y="1792313"/>
                  <a:pt x="3026779" y="2030429"/>
                </a:cubicBezTo>
                <a:cubicBezTo>
                  <a:pt x="3012673" y="2270043"/>
                  <a:pt x="2862056" y="2413191"/>
                  <a:pt x="2620684" y="2436524"/>
                </a:cubicBezTo>
                <a:cubicBezTo>
                  <a:pt x="2465377" y="2464130"/>
                  <a:pt x="2340604" y="2452776"/>
                  <a:pt x="2067037" y="2436524"/>
                </a:cubicBezTo>
                <a:cubicBezTo>
                  <a:pt x="1793470" y="2420272"/>
                  <a:pt x="1779561" y="2448437"/>
                  <a:pt x="1557681" y="2436524"/>
                </a:cubicBezTo>
                <a:cubicBezTo>
                  <a:pt x="1335801" y="2424611"/>
                  <a:pt x="1191808" y="2410899"/>
                  <a:pt x="1026180" y="2436524"/>
                </a:cubicBezTo>
                <a:cubicBezTo>
                  <a:pt x="860552" y="2462149"/>
                  <a:pt x="633534" y="2439883"/>
                  <a:pt x="406095" y="2436524"/>
                </a:cubicBezTo>
                <a:cubicBezTo>
                  <a:pt x="180765" y="2423743"/>
                  <a:pt x="-9027" y="2288306"/>
                  <a:pt x="0" y="2030429"/>
                </a:cubicBezTo>
                <a:cubicBezTo>
                  <a:pt x="21171" y="1779482"/>
                  <a:pt x="1177" y="1748269"/>
                  <a:pt x="0" y="1521471"/>
                </a:cubicBezTo>
                <a:cubicBezTo>
                  <a:pt x="-1177" y="1294673"/>
                  <a:pt x="19206" y="1146046"/>
                  <a:pt x="0" y="1028756"/>
                </a:cubicBezTo>
                <a:cubicBezTo>
                  <a:pt x="-19206" y="911466"/>
                  <a:pt x="-26537" y="608361"/>
                  <a:pt x="0" y="406095"/>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pPr>
            <a:r>
              <a:rPr lang="en-US" sz="1400" b="1" dirty="0">
                <a:latin typeface="Tw Cen MT" panose="020B0602020104020603" pitchFamily="34" charset="0"/>
              </a:rPr>
              <a:t>Issues with this literature</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Poor reporting standards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Use of non-validated physical activity measures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High probability of selection bias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Low proportion of eligible participants agreeing to participate</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High attrition rates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Lack of long-term follow-up</a:t>
            </a:r>
          </a:p>
          <a:p>
            <a:pPr marL="171450" indent="-171450">
              <a:spcBef>
                <a:spcPts val="100"/>
              </a:spcBef>
              <a:spcAft>
                <a:spcPts val="600"/>
              </a:spcAft>
              <a:buFont typeface="Arial" panose="020B0604020202020204" pitchFamily="34" charset="0"/>
              <a:buChar char="•"/>
            </a:pPr>
            <a:endParaRPr lang="en-US" sz="1200" dirty="0">
              <a:latin typeface="Tw Cen MT" panose="020B0602020104020603" pitchFamily="34" charset="0"/>
            </a:endParaRPr>
          </a:p>
        </p:txBody>
      </p:sp>
      <p:sp>
        <p:nvSpPr>
          <p:cNvPr id="9" name="Rectangle: Rounded Corners 8">
            <a:extLst>
              <a:ext uri="{FF2B5EF4-FFF2-40B4-BE49-F238E27FC236}">
                <a16:creationId xmlns:a16="http://schemas.microsoft.com/office/drawing/2014/main" id="{376659F8-C983-4854-9845-F208224B91CE}"/>
              </a:ext>
            </a:extLst>
          </p:cNvPr>
          <p:cNvSpPr/>
          <p:nvPr/>
        </p:nvSpPr>
        <p:spPr>
          <a:xfrm>
            <a:off x="4149526" y="1716537"/>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US" sz="1600" b="1" dirty="0" err="1">
                <a:latin typeface="Tw Cen MT" panose="020B0602020104020603" pitchFamily="34" charset="0"/>
              </a:rPr>
              <a:t>Craike</a:t>
            </a:r>
            <a:r>
              <a:rPr lang="en-US" sz="1600" b="1" dirty="0">
                <a:latin typeface="Tw Cen MT" panose="020B0602020104020603" pitchFamily="34" charset="0"/>
              </a:rPr>
              <a:t> et al. (2018): Improving physical activity in disadvantaged groups</a:t>
            </a:r>
            <a:endParaRPr lang="en-AU" sz="1600" dirty="0">
              <a:latin typeface="Tw Cen MT" panose="020B0602020104020603" pitchFamily="34" charset="0"/>
            </a:endParaRPr>
          </a:p>
          <a:p>
            <a:pPr>
              <a:spcBef>
                <a:spcPts val="100"/>
              </a:spcBef>
              <a:spcAft>
                <a:spcPts val="600"/>
              </a:spcAft>
            </a:pPr>
            <a:r>
              <a:rPr lang="en-US" sz="1400" b="1" dirty="0">
                <a:latin typeface="Tw Cen MT" panose="020B0602020104020603" pitchFamily="34" charset="0"/>
              </a:rPr>
              <a:t>Adolescents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Limited evidence of intervention effectiveness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Recommendations to involve adolescents &amp; family</a:t>
            </a:r>
          </a:p>
          <a:p>
            <a:pPr>
              <a:spcBef>
                <a:spcPts val="100"/>
              </a:spcBef>
              <a:spcAft>
                <a:spcPts val="600"/>
              </a:spcAft>
            </a:pPr>
            <a:r>
              <a:rPr lang="en-US" sz="1400" b="1" dirty="0">
                <a:latin typeface="Tw Cen MT" panose="020B0602020104020603" pitchFamily="34" charset="0"/>
              </a:rPr>
              <a:t>Adults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Mixed evidence of effectiveness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Group based interventions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Focus on physical activity only</a:t>
            </a:r>
          </a:p>
          <a:p>
            <a:pPr marL="285750" indent="-285750">
              <a:spcBef>
                <a:spcPts val="100"/>
              </a:spcBef>
              <a:spcAft>
                <a:spcPts val="600"/>
              </a:spcAft>
              <a:buFont typeface="Arial" panose="020B0604020202020204" pitchFamily="34" charset="0"/>
              <a:buChar char="•"/>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Tree>
    <p:extLst>
      <p:ext uri="{BB962C8B-B14F-4D97-AF65-F5344CB8AC3E}">
        <p14:creationId xmlns:p14="http://schemas.microsoft.com/office/powerpoint/2010/main" val="319529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28</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Physical activity as an intervention</a:t>
            </a:r>
          </a:p>
          <a:p>
            <a:r>
              <a:rPr lang="en-US" sz="1400" dirty="0">
                <a:solidFill>
                  <a:srgbClr val="002060"/>
                </a:solidFill>
              </a:rPr>
              <a:t>Depression</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15876"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9" name="Rectangle: Rounded Corners 8">
            <a:extLst>
              <a:ext uri="{FF2B5EF4-FFF2-40B4-BE49-F238E27FC236}">
                <a16:creationId xmlns:a16="http://schemas.microsoft.com/office/drawing/2014/main" id="{376659F8-C983-4854-9845-F208224B91CE}"/>
              </a:ext>
            </a:extLst>
          </p:cNvPr>
          <p:cNvSpPr/>
          <p:nvPr/>
        </p:nvSpPr>
        <p:spPr>
          <a:xfrm>
            <a:off x="4051139" y="1129712"/>
            <a:ext cx="4811228" cy="3186774"/>
          </a:xfrm>
          <a:custGeom>
            <a:avLst/>
            <a:gdLst>
              <a:gd name="connsiteX0" fmla="*/ 0 w 4811228"/>
              <a:gd name="connsiteY0" fmla="*/ 531140 h 3186774"/>
              <a:gd name="connsiteX1" fmla="*/ 531140 w 4811228"/>
              <a:gd name="connsiteY1" fmla="*/ 0 h 3186774"/>
              <a:gd name="connsiteX2" fmla="*/ 1043496 w 4811228"/>
              <a:gd name="connsiteY2" fmla="*/ 0 h 3186774"/>
              <a:gd name="connsiteX3" fmla="*/ 1743300 w 4811228"/>
              <a:gd name="connsiteY3" fmla="*/ 0 h 3186774"/>
              <a:gd name="connsiteX4" fmla="*/ 2255656 w 4811228"/>
              <a:gd name="connsiteY4" fmla="*/ 0 h 3186774"/>
              <a:gd name="connsiteX5" fmla="*/ 2880481 w 4811228"/>
              <a:gd name="connsiteY5" fmla="*/ 0 h 3186774"/>
              <a:gd name="connsiteX6" fmla="*/ 3467816 w 4811228"/>
              <a:gd name="connsiteY6" fmla="*/ 0 h 3186774"/>
              <a:gd name="connsiteX7" fmla="*/ 4280088 w 4811228"/>
              <a:gd name="connsiteY7" fmla="*/ 0 h 3186774"/>
              <a:gd name="connsiteX8" fmla="*/ 4811228 w 4811228"/>
              <a:gd name="connsiteY8" fmla="*/ 531140 h 3186774"/>
              <a:gd name="connsiteX9" fmla="*/ 4811228 w 4811228"/>
              <a:gd name="connsiteY9" fmla="*/ 1083508 h 3186774"/>
              <a:gd name="connsiteX10" fmla="*/ 4811228 w 4811228"/>
              <a:gd name="connsiteY10" fmla="*/ 1614632 h 3186774"/>
              <a:gd name="connsiteX11" fmla="*/ 4811228 w 4811228"/>
              <a:gd name="connsiteY11" fmla="*/ 2082021 h 3186774"/>
              <a:gd name="connsiteX12" fmla="*/ 4811228 w 4811228"/>
              <a:gd name="connsiteY12" fmla="*/ 2655634 h 3186774"/>
              <a:gd name="connsiteX13" fmla="*/ 4280088 w 4811228"/>
              <a:gd name="connsiteY13" fmla="*/ 3186774 h 3186774"/>
              <a:gd name="connsiteX14" fmla="*/ 3692753 w 4811228"/>
              <a:gd name="connsiteY14" fmla="*/ 3186774 h 3186774"/>
              <a:gd name="connsiteX15" fmla="*/ 2992949 w 4811228"/>
              <a:gd name="connsiteY15" fmla="*/ 3186774 h 3186774"/>
              <a:gd name="connsiteX16" fmla="*/ 2480593 w 4811228"/>
              <a:gd name="connsiteY16" fmla="*/ 3186774 h 3186774"/>
              <a:gd name="connsiteX17" fmla="*/ 1893258 w 4811228"/>
              <a:gd name="connsiteY17" fmla="*/ 3186774 h 3186774"/>
              <a:gd name="connsiteX18" fmla="*/ 1230944 w 4811228"/>
              <a:gd name="connsiteY18" fmla="*/ 3186774 h 3186774"/>
              <a:gd name="connsiteX19" fmla="*/ 531140 w 4811228"/>
              <a:gd name="connsiteY19" fmla="*/ 3186774 h 3186774"/>
              <a:gd name="connsiteX20" fmla="*/ 0 w 4811228"/>
              <a:gd name="connsiteY20" fmla="*/ 2655634 h 3186774"/>
              <a:gd name="connsiteX21" fmla="*/ 0 w 4811228"/>
              <a:gd name="connsiteY21" fmla="*/ 2167000 h 3186774"/>
              <a:gd name="connsiteX22" fmla="*/ 0 w 4811228"/>
              <a:gd name="connsiteY22" fmla="*/ 1614632 h 3186774"/>
              <a:gd name="connsiteX23" fmla="*/ 0 w 4811228"/>
              <a:gd name="connsiteY23" fmla="*/ 1041019 h 3186774"/>
              <a:gd name="connsiteX24" fmla="*/ 0 w 4811228"/>
              <a:gd name="connsiteY24" fmla="*/ 531140 h 318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1228" h="3186774" fill="none" extrusionOk="0">
                <a:moveTo>
                  <a:pt x="0" y="531140"/>
                </a:moveTo>
                <a:cubicBezTo>
                  <a:pt x="-1451" y="264952"/>
                  <a:pt x="241416" y="56459"/>
                  <a:pt x="531140" y="0"/>
                </a:cubicBezTo>
                <a:cubicBezTo>
                  <a:pt x="723512" y="-1405"/>
                  <a:pt x="858388" y="4697"/>
                  <a:pt x="1043496" y="0"/>
                </a:cubicBezTo>
                <a:cubicBezTo>
                  <a:pt x="1228604" y="-4697"/>
                  <a:pt x="1407070" y="-27479"/>
                  <a:pt x="1743300" y="0"/>
                </a:cubicBezTo>
                <a:cubicBezTo>
                  <a:pt x="2079530" y="27479"/>
                  <a:pt x="2071852" y="7371"/>
                  <a:pt x="2255656" y="0"/>
                </a:cubicBezTo>
                <a:cubicBezTo>
                  <a:pt x="2439460" y="-7371"/>
                  <a:pt x="2569226" y="-26962"/>
                  <a:pt x="2880481" y="0"/>
                </a:cubicBezTo>
                <a:cubicBezTo>
                  <a:pt x="3191736" y="26962"/>
                  <a:pt x="3323020" y="-9462"/>
                  <a:pt x="3467816" y="0"/>
                </a:cubicBezTo>
                <a:cubicBezTo>
                  <a:pt x="3612613" y="9462"/>
                  <a:pt x="3915781" y="17992"/>
                  <a:pt x="4280088" y="0"/>
                </a:cubicBezTo>
                <a:cubicBezTo>
                  <a:pt x="4609906" y="6142"/>
                  <a:pt x="4823764" y="236749"/>
                  <a:pt x="4811228" y="531140"/>
                </a:cubicBezTo>
                <a:cubicBezTo>
                  <a:pt x="4828089" y="716560"/>
                  <a:pt x="4832011" y="882274"/>
                  <a:pt x="4811228" y="1083508"/>
                </a:cubicBezTo>
                <a:cubicBezTo>
                  <a:pt x="4790445" y="1284742"/>
                  <a:pt x="4798773" y="1415162"/>
                  <a:pt x="4811228" y="1614632"/>
                </a:cubicBezTo>
                <a:cubicBezTo>
                  <a:pt x="4823683" y="1814102"/>
                  <a:pt x="4790711" y="1900774"/>
                  <a:pt x="4811228" y="2082021"/>
                </a:cubicBezTo>
                <a:cubicBezTo>
                  <a:pt x="4831745" y="2263268"/>
                  <a:pt x="4807874" y="2461834"/>
                  <a:pt x="4811228" y="2655634"/>
                </a:cubicBezTo>
                <a:cubicBezTo>
                  <a:pt x="4803820" y="2951157"/>
                  <a:pt x="4594323" y="3191551"/>
                  <a:pt x="4280088" y="3186774"/>
                </a:cubicBezTo>
                <a:cubicBezTo>
                  <a:pt x="4091977" y="3189045"/>
                  <a:pt x="3867711" y="3184807"/>
                  <a:pt x="3692753" y="3186774"/>
                </a:cubicBezTo>
                <a:cubicBezTo>
                  <a:pt x="3517795" y="3188741"/>
                  <a:pt x="3221932" y="3214136"/>
                  <a:pt x="2992949" y="3186774"/>
                </a:cubicBezTo>
                <a:cubicBezTo>
                  <a:pt x="2763966" y="3159412"/>
                  <a:pt x="2628469" y="3190442"/>
                  <a:pt x="2480593" y="3186774"/>
                </a:cubicBezTo>
                <a:cubicBezTo>
                  <a:pt x="2332717" y="3183106"/>
                  <a:pt x="2021985" y="3185496"/>
                  <a:pt x="1893258" y="3186774"/>
                </a:cubicBezTo>
                <a:cubicBezTo>
                  <a:pt x="1764531" y="3188052"/>
                  <a:pt x="1452933" y="3198200"/>
                  <a:pt x="1230944" y="3186774"/>
                </a:cubicBezTo>
                <a:cubicBezTo>
                  <a:pt x="1008955" y="3175348"/>
                  <a:pt x="751581" y="3183038"/>
                  <a:pt x="531140" y="3186774"/>
                </a:cubicBezTo>
                <a:cubicBezTo>
                  <a:pt x="252342" y="3189574"/>
                  <a:pt x="-6948" y="2949001"/>
                  <a:pt x="0" y="2655634"/>
                </a:cubicBezTo>
                <a:cubicBezTo>
                  <a:pt x="1639" y="2461441"/>
                  <a:pt x="-12799" y="2276182"/>
                  <a:pt x="0" y="2167000"/>
                </a:cubicBezTo>
                <a:cubicBezTo>
                  <a:pt x="12799" y="2057818"/>
                  <a:pt x="9607" y="1877259"/>
                  <a:pt x="0" y="1614632"/>
                </a:cubicBezTo>
                <a:cubicBezTo>
                  <a:pt x="-9607" y="1352005"/>
                  <a:pt x="-11611" y="1180324"/>
                  <a:pt x="0" y="1041019"/>
                </a:cubicBezTo>
                <a:cubicBezTo>
                  <a:pt x="11611" y="901714"/>
                  <a:pt x="-22706" y="742982"/>
                  <a:pt x="0" y="531140"/>
                </a:cubicBezTo>
                <a:close/>
              </a:path>
              <a:path w="4811228" h="3186774" stroke="0" extrusionOk="0">
                <a:moveTo>
                  <a:pt x="0" y="531140"/>
                </a:moveTo>
                <a:cubicBezTo>
                  <a:pt x="-14426" y="212015"/>
                  <a:pt x="260861" y="-6899"/>
                  <a:pt x="531140" y="0"/>
                </a:cubicBezTo>
                <a:cubicBezTo>
                  <a:pt x="724031" y="19010"/>
                  <a:pt x="914782" y="-14397"/>
                  <a:pt x="1155965" y="0"/>
                </a:cubicBezTo>
                <a:cubicBezTo>
                  <a:pt x="1397148" y="14397"/>
                  <a:pt x="1424917" y="3409"/>
                  <a:pt x="1668321" y="0"/>
                </a:cubicBezTo>
                <a:cubicBezTo>
                  <a:pt x="1911725" y="-3409"/>
                  <a:pt x="1958779" y="2276"/>
                  <a:pt x="2180677" y="0"/>
                </a:cubicBezTo>
                <a:cubicBezTo>
                  <a:pt x="2402575" y="-2276"/>
                  <a:pt x="2479864" y="-20680"/>
                  <a:pt x="2730523" y="0"/>
                </a:cubicBezTo>
                <a:cubicBezTo>
                  <a:pt x="2981182" y="20680"/>
                  <a:pt x="3235831" y="-3675"/>
                  <a:pt x="3430326" y="0"/>
                </a:cubicBezTo>
                <a:cubicBezTo>
                  <a:pt x="3624821" y="3675"/>
                  <a:pt x="4024412" y="7748"/>
                  <a:pt x="4280088" y="0"/>
                </a:cubicBezTo>
                <a:cubicBezTo>
                  <a:pt x="4539448" y="16223"/>
                  <a:pt x="4835496" y="222546"/>
                  <a:pt x="4811228" y="531140"/>
                </a:cubicBezTo>
                <a:cubicBezTo>
                  <a:pt x="4798564" y="707033"/>
                  <a:pt x="4813446" y="819886"/>
                  <a:pt x="4811228" y="1019774"/>
                </a:cubicBezTo>
                <a:cubicBezTo>
                  <a:pt x="4809010" y="1219662"/>
                  <a:pt x="4800119" y="1428530"/>
                  <a:pt x="4811228" y="1593387"/>
                </a:cubicBezTo>
                <a:cubicBezTo>
                  <a:pt x="4822337" y="1758244"/>
                  <a:pt x="4795037" y="1885934"/>
                  <a:pt x="4811228" y="2103266"/>
                </a:cubicBezTo>
                <a:cubicBezTo>
                  <a:pt x="4827419" y="2320598"/>
                  <a:pt x="4815856" y="2392918"/>
                  <a:pt x="4811228" y="2655634"/>
                </a:cubicBezTo>
                <a:cubicBezTo>
                  <a:pt x="4842987" y="2954937"/>
                  <a:pt x="4550212" y="3254803"/>
                  <a:pt x="4280088" y="3186774"/>
                </a:cubicBezTo>
                <a:cubicBezTo>
                  <a:pt x="4041443" y="3199530"/>
                  <a:pt x="3987812" y="3186100"/>
                  <a:pt x="3767732" y="3186774"/>
                </a:cubicBezTo>
                <a:cubicBezTo>
                  <a:pt x="3547652" y="3187448"/>
                  <a:pt x="3457563" y="3166986"/>
                  <a:pt x="3255376" y="3186774"/>
                </a:cubicBezTo>
                <a:cubicBezTo>
                  <a:pt x="3053189" y="3206562"/>
                  <a:pt x="2923656" y="3184922"/>
                  <a:pt x="2705530" y="3186774"/>
                </a:cubicBezTo>
                <a:cubicBezTo>
                  <a:pt x="2487404" y="3188626"/>
                  <a:pt x="2227585" y="3175306"/>
                  <a:pt x="2080705" y="3186774"/>
                </a:cubicBezTo>
                <a:cubicBezTo>
                  <a:pt x="1933825" y="3198242"/>
                  <a:pt x="1738089" y="3197771"/>
                  <a:pt x="1568349" y="3186774"/>
                </a:cubicBezTo>
                <a:cubicBezTo>
                  <a:pt x="1398609" y="3175777"/>
                  <a:pt x="920841" y="3170385"/>
                  <a:pt x="531140" y="3186774"/>
                </a:cubicBezTo>
                <a:cubicBezTo>
                  <a:pt x="183908" y="3219574"/>
                  <a:pt x="22055" y="2896352"/>
                  <a:pt x="0" y="2655634"/>
                </a:cubicBezTo>
                <a:cubicBezTo>
                  <a:pt x="24914" y="2451552"/>
                  <a:pt x="17688" y="2393545"/>
                  <a:pt x="0" y="2145755"/>
                </a:cubicBezTo>
                <a:cubicBezTo>
                  <a:pt x="-17688" y="1897965"/>
                  <a:pt x="17886" y="1713272"/>
                  <a:pt x="0" y="1593387"/>
                </a:cubicBezTo>
                <a:cubicBezTo>
                  <a:pt x="-17886" y="1473502"/>
                  <a:pt x="-13937" y="1224003"/>
                  <a:pt x="0" y="1104753"/>
                </a:cubicBezTo>
                <a:cubicBezTo>
                  <a:pt x="13937" y="985503"/>
                  <a:pt x="-17834" y="779928"/>
                  <a:pt x="0" y="531140"/>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US" sz="1600" b="1" dirty="0">
                <a:latin typeface="Tw Cen MT" panose="020B0602020104020603" pitchFamily="34" charset="0"/>
              </a:rPr>
              <a:t>Is exercise an effective intervention for depression?</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Large scale meta-analyses indicate that exercise-based interventions have a beneficial effect on depressive symptoms across a wide age range (Hu et al., 2020)</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Poor study quality may inflate effects (Krogh et al., 2017) </a:t>
            </a: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r>
              <a:rPr lang="en-US" sz="1600" b="1" dirty="0">
                <a:latin typeface="Tw Cen MT" panose="020B0602020104020603" pitchFamily="34" charset="0"/>
              </a:rPr>
              <a:t>Bouldering/rock climbing as a treatment for depression?</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Bouldering psychotherapy (BPT) shows initial promise (</a:t>
            </a:r>
            <a:r>
              <a:rPr lang="en-US" sz="1400" dirty="0" err="1">
                <a:latin typeface="Tw Cen MT" panose="020B0602020104020603" pitchFamily="34" charset="0"/>
              </a:rPr>
              <a:t>Luttenberger</a:t>
            </a:r>
            <a:r>
              <a:rPr lang="en-US" sz="1400" dirty="0">
                <a:latin typeface="Tw Cen MT" panose="020B0602020104020603" pitchFamily="34" charset="0"/>
              </a:rPr>
              <a:t> et al., 2015)</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BPT effects last or 12 months (Schwarz et al., 2019)</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BPT more effective than exercise alone (</a:t>
            </a:r>
            <a:r>
              <a:rPr lang="en-US" sz="1400" dirty="0" err="1">
                <a:latin typeface="Tw Cen MT" panose="020B0602020104020603" pitchFamily="34" charset="0"/>
              </a:rPr>
              <a:t>Karg</a:t>
            </a:r>
            <a:r>
              <a:rPr lang="en-US" sz="1400" dirty="0">
                <a:latin typeface="Tw Cen MT" panose="020B0602020104020603" pitchFamily="34" charset="0"/>
              </a:rPr>
              <a:t> et al., 2020)</a:t>
            </a: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8194" name="Picture 2" descr="man in black t-shirt and black shorts running on road during daytime">
            <a:hlinkClick r:id="rId3"/>
            <a:extLst>
              <a:ext uri="{FF2B5EF4-FFF2-40B4-BE49-F238E27FC236}">
                <a16:creationId xmlns:a16="http://schemas.microsoft.com/office/drawing/2014/main" id="{D2DF61DC-7E6C-4FC3-9857-8DCD69DCE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713" y="1914686"/>
            <a:ext cx="3456439" cy="230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64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29</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408751"/>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Physical activity as an intervention</a:t>
            </a:r>
          </a:p>
          <a:p>
            <a:r>
              <a:rPr lang="en-US" sz="1400" dirty="0">
                <a:solidFill>
                  <a:srgbClr val="002060"/>
                </a:solidFill>
              </a:rPr>
              <a:t>Addiction</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15876"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9" name="Rectangle: Rounded Corners 8">
            <a:extLst>
              <a:ext uri="{FF2B5EF4-FFF2-40B4-BE49-F238E27FC236}">
                <a16:creationId xmlns:a16="http://schemas.microsoft.com/office/drawing/2014/main" id="{376659F8-C983-4854-9845-F208224B91CE}"/>
              </a:ext>
            </a:extLst>
          </p:cNvPr>
          <p:cNvSpPr/>
          <p:nvPr/>
        </p:nvSpPr>
        <p:spPr>
          <a:xfrm>
            <a:off x="237578" y="1379391"/>
            <a:ext cx="5098351" cy="3239709"/>
          </a:xfrm>
          <a:custGeom>
            <a:avLst/>
            <a:gdLst>
              <a:gd name="connsiteX0" fmla="*/ 0 w 5098351"/>
              <a:gd name="connsiteY0" fmla="*/ 539962 h 3239709"/>
              <a:gd name="connsiteX1" fmla="*/ 539962 w 5098351"/>
              <a:gd name="connsiteY1" fmla="*/ 0 h 3239709"/>
              <a:gd name="connsiteX2" fmla="*/ 1089147 w 5098351"/>
              <a:gd name="connsiteY2" fmla="*/ 0 h 3239709"/>
              <a:gd name="connsiteX3" fmla="*/ 1839253 w 5098351"/>
              <a:gd name="connsiteY3" fmla="*/ 0 h 3239709"/>
              <a:gd name="connsiteX4" fmla="*/ 2388438 w 5098351"/>
              <a:gd name="connsiteY4" fmla="*/ 0 h 3239709"/>
              <a:gd name="connsiteX5" fmla="*/ 3058176 w 5098351"/>
              <a:gd name="connsiteY5" fmla="*/ 0 h 3239709"/>
              <a:gd name="connsiteX6" fmla="*/ 3687730 w 5098351"/>
              <a:gd name="connsiteY6" fmla="*/ 0 h 3239709"/>
              <a:gd name="connsiteX7" fmla="*/ 4558389 w 5098351"/>
              <a:gd name="connsiteY7" fmla="*/ 0 h 3239709"/>
              <a:gd name="connsiteX8" fmla="*/ 5098351 w 5098351"/>
              <a:gd name="connsiteY8" fmla="*/ 539962 h 3239709"/>
              <a:gd name="connsiteX9" fmla="*/ 5098351 w 5098351"/>
              <a:gd name="connsiteY9" fmla="*/ 1101506 h 3239709"/>
              <a:gd name="connsiteX10" fmla="*/ 5098351 w 5098351"/>
              <a:gd name="connsiteY10" fmla="*/ 1641452 h 3239709"/>
              <a:gd name="connsiteX11" fmla="*/ 5098351 w 5098351"/>
              <a:gd name="connsiteY11" fmla="*/ 2116605 h 3239709"/>
              <a:gd name="connsiteX12" fmla="*/ 5098351 w 5098351"/>
              <a:gd name="connsiteY12" fmla="*/ 2699747 h 3239709"/>
              <a:gd name="connsiteX13" fmla="*/ 4558389 w 5098351"/>
              <a:gd name="connsiteY13" fmla="*/ 3239709 h 3239709"/>
              <a:gd name="connsiteX14" fmla="*/ 3928835 w 5098351"/>
              <a:gd name="connsiteY14" fmla="*/ 3239709 h 3239709"/>
              <a:gd name="connsiteX15" fmla="*/ 3178729 w 5098351"/>
              <a:gd name="connsiteY15" fmla="*/ 3239709 h 3239709"/>
              <a:gd name="connsiteX16" fmla="*/ 2629544 w 5098351"/>
              <a:gd name="connsiteY16" fmla="*/ 3239709 h 3239709"/>
              <a:gd name="connsiteX17" fmla="*/ 1999990 w 5098351"/>
              <a:gd name="connsiteY17" fmla="*/ 3239709 h 3239709"/>
              <a:gd name="connsiteX18" fmla="*/ 1290068 w 5098351"/>
              <a:gd name="connsiteY18" fmla="*/ 3239709 h 3239709"/>
              <a:gd name="connsiteX19" fmla="*/ 539962 w 5098351"/>
              <a:gd name="connsiteY19" fmla="*/ 3239709 h 3239709"/>
              <a:gd name="connsiteX20" fmla="*/ 0 w 5098351"/>
              <a:gd name="connsiteY20" fmla="*/ 2699747 h 3239709"/>
              <a:gd name="connsiteX21" fmla="*/ 0 w 5098351"/>
              <a:gd name="connsiteY21" fmla="*/ 2202996 h 3239709"/>
              <a:gd name="connsiteX22" fmla="*/ 0 w 5098351"/>
              <a:gd name="connsiteY22" fmla="*/ 1641452 h 3239709"/>
              <a:gd name="connsiteX23" fmla="*/ 0 w 5098351"/>
              <a:gd name="connsiteY23" fmla="*/ 1058310 h 3239709"/>
              <a:gd name="connsiteX24" fmla="*/ 0 w 5098351"/>
              <a:gd name="connsiteY24" fmla="*/ 539962 h 323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8351" h="3239709" fill="none" extrusionOk="0">
                <a:moveTo>
                  <a:pt x="0" y="539962"/>
                </a:moveTo>
                <a:cubicBezTo>
                  <a:pt x="-1431" y="268540"/>
                  <a:pt x="243481" y="27033"/>
                  <a:pt x="539962" y="0"/>
                </a:cubicBezTo>
                <a:cubicBezTo>
                  <a:pt x="670535" y="18569"/>
                  <a:pt x="954490" y="19043"/>
                  <a:pt x="1089147" y="0"/>
                </a:cubicBezTo>
                <a:cubicBezTo>
                  <a:pt x="1223804" y="-19043"/>
                  <a:pt x="1514484" y="22821"/>
                  <a:pt x="1839253" y="0"/>
                </a:cubicBezTo>
                <a:cubicBezTo>
                  <a:pt x="2164022" y="-22821"/>
                  <a:pt x="2169219" y="6727"/>
                  <a:pt x="2388438" y="0"/>
                </a:cubicBezTo>
                <a:cubicBezTo>
                  <a:pt x="2607658" y="-6727"/>
                  <a:pt x="2901799" y="32821"/>
                  <a:pt x="3058176" y="0"/>
                </a:cubicBezTo>
                <a:cubicBezTo>
                  <a:pt x="3214553" y="-32821"/>
                  <a:pt x="3410271" y="-2583"/>
                  <a:pt x="3687730" y="0"/>
                </a:cubicBezTo>
                <a:cubicBezTo>
                  <a:pt x="3965189" y="2583"/>
                  <a:pt x="4289882" y="35331"/>
                  <a:pt x="4558389" y="0"/>
                </a:cubicBezTo>
                <a:cubicBezTo>
                  <a:pt x="4877501" y="3519"/>
                  <a:pt x="5120691" y="239877"/>
                  <a:pt x="5098351" y="539962"/>
                </a:cubicBezTo>
                <a:cubicBezTo>
                  <a:pt x="5110655" y="690340"/>
                  <a:pt x="5080750" y="889690"/>
                  <a:pt x="5098351" y="1101506"/>
                </a:cubicBezTo>
                <a:cubicBezTo>
                  <a:pt x="5115952" y="1313322"/>
                  <a:pt x="5095693" y="1401248"/>
                  <a:pt x="5098351" y="1641452"/>
                </a:cubicBezTo>
                <a:cubicBezTo>
                  <a:pt x="5101009" y="1881656"/>
                  <a:pt x="5112691" y="2001296"/>
                  <a:pt x="5098351" y="2116605"/>
                </a:cubicBezTo>
                <a:cubicBezTo>
                  <a:pt x="5084011" y="2231914"/>
                  <a:pt x="5113526" y="2557735"/>
                  <a:pt x="5098351" y="2699747"/>
                </a:cubicBezTo>
                <a:cubicBezTo>
                  <a:pt x="5050000" y="3012203"/>
                  <a:pt x="4928500" y="3256146"/>
                  <a:pt x="4558389" y="3239709"/>
                </a:cubicBezTo>
                <a:cubicBezTo>
                  <a:pt x="4343438" y="3247062"/>
                  <a:pt x="4100476" y="3218593"/>
                  <a:pt x="3928835" y="3239709"/>
                </a:cubicBezTo>
                <a:cubicBezTo>
                  <a:pt x="3757194" y="3260825"/>
                  <a:pt x="3455805" y="3255277"/>
                  <a:pt x="3178729" y="3239709"/>
                </a:cubicBezTo>
                <a:cubicBezTo>
                  <a:pt x="2901653" y="3224141"/>
                  <a:pt x="2846727" y="3250501"/>
                  <a:pt x="2629544" y="3239709"/>
                </a:cubicBezTo>
                <a:cubicBezTo>
                  <a:pt x="2412362" y="3228917"/>
                  <a:pt x="2191906" y="3236897"/>
                  <a:pt x="1999990" y="3239709"/>
                </a:cubicBezTo>
                <a:cubicBezTo>
                  <a:pt x="1808074" y="3242521"/>
                  <a:pt x="1548225" y="3241494"/>
                  <a:pt x="1290068" y="3239709"/>
                </a:cubicBezTo>
                <a:cubicBezTo>
                  <a:pt x="1031911" y="3237924"/>
                  <a:pt x="834904" y="3236088"/>
                  <a:pt x="539962" y="3239709"/>
                </a:cubicBezTo>
                <a:cubicBezTo>
                  <a:pt x="290739" y="3249139"/>
                  <a:pt x="-62442" y="2998198"/>
                  <a:pt x="0" y="2699747"/>
                </a:cubicBezTo>
                <a:cubicBezTo>
                  <a:pt x="7058" y="2496807"/>
                  <a:pt x="-18813" y="2412989"/>
                  <a:pt x="0" y="2202996"/>
                </a:cubicBezTo>
                <a:cubicBezTo>
                  <a:pt x="18813" y="1993003"/>
                  <a:pt x="-27782" y="1812329"/>
                  <a:pt x="0" y="1641452"/>
                </a:cubicBezTo>
                <a:cubicBezTo>
                  <a:pt x="27782" y="1470575"/>
                  <a:pt x="-8298" y="1292711"/>
                  <a:pt x="0" y="1058310"/>
                </a:cubicBezTo>
                <a:cubicBezTo>
                  <a:pt x="8298" y="823909"/>
                  <a:pt x="-19604" y="687610"/>
                  <a:pt x="0" y="539962"/>
                </a:cubicBezTo>
                <a:close/>
              </a:path>
              <a:path w="5098351" h="3239709" stroke="0" extrusionOk="0">
                <a:moveTo>
                  <a:pt x="0" y="539962"/>
                </a:moveTo>
                <a:cubicBezTo>
                  <a:pt x="-12880" y="218728"/>
                  <a:pt x="252412" y="-3190"/>
                  <a:pt x="539962" y="0"/>
                </a:cubicBezTo>
                <a:cubicBezTo>
                  <a:pt x="806436" y="21890"/>
                  <a:pt x="1009281" y="-3228"/>
                  <a:pt x="1209700" y="0"/>
                </a:cubicBezTo>
                <a:cubicBezTo>
                  <a:pt x="1410119" y="3228"/>
                  <a:pt x="1603989" y="1613"/>
                  <a:pt x="1758885" y="0"/>
                </a:cubicBezTo>
                <a:cubicBezTo>
                  <a:pt x="1913781" y="-1613"/>
                  <a:pt x="2067239" y="-8946"/>
                  <a:pt x="2308070" y="0"/>
                </a:cubicBezTo>
                <a:cubicBezTo>
                  <a:pt x="2548901" y="8946"/>
                  <a:pt x="2663000" y="24530"/>
                  <a:pt x="2897439" y="0"/>
                </a:cubicBezTo>
                <a:cubicBezTo>
                  <a:pt x="3131878" y="-24530"/>
                  <a:pt x="3423309" y="19457"/>
                  <a:pt x="3647546" y="0"/>
                </a:cubicBezTo>
                <a:cubicBezTo>
                  <a:pt x="3871783" y="-19457"/>
                  <a:pt x="4278037" y="32456"/>
                  <a:pt x="4558389" y="0"/>
                </a:cubicBezTo>
                <a:cubicBezTo>
                  <a:pt x="4850515" y="2906"/>
                  <a:pt x="5122862" y="226342"/>
                  <a:pt x="5098351" y="539962"/>
                </a:cubicBezTo>
                <a:cubicBezTo>
                  <a:pt x="5086998" y="641487"/>
                  <a:pt x="5077348" y="888720"/>
                  <a:pt x="5098351" y="1036713"/>
                </a:cubicBezTo>
                <a:cubicBezTo>
                  <a:pt x="5119354" y="1184706"/>
                  <a:pt x="5113529" y="1438378"/>
                  <a:pt x="5098351" y="1619855"/>
                </a:cubicBezTo>
                <a:cubicBezTo>
                  <a:pt x="5083173" y="1801332"/>
                  <a:pt x="5120601" y="1920945"/>
                  <a:pt x="5098351" y="2138203"/>
                </a:cubicBezTo>
                <a:cubicBezTo>
                  <a:pt x="5076101" y="2355461"/>
                  <a:pt x="5106134" y="2465769"/>
                  <a:pt x="5098351" y="2699747"/>
                </a:cubicBezTo>
                <a:cubicBezTo>
                  <a:pt x="5131762" y="3004233"/>
                  <a:pt x="4853575" y="3248579"/>
                  <a:pt x="4558389" y="3239709"/>
                </a:cubicBezTo>
                <a:cubicBezTo>
                  <a:pt x="4347848" y="3258750"/>
                  <a:pt x="4226703" y="3254492"/>
                  <a:pt x="4009204" y="3239709"/>
                </a:cubicBezTo>
                <a:cubicBezTo>
                  <a:pt x="3791706" y="3224926"/>
                  <a:pt x="3642619" y="3264813"/>
                  <a:pt x="3460019" y="3239709"/>
                </a:cubicBezTo>
                <a:cubicBezTo>
                  <a:pt x="3277419" y="3214605"/>
                  <a:pt x="3138049" y="3227722"/>
                  <a:pt x="2870650" y="3239709"/>
                </a:cubicBezTo>
                <a:cubicBezTo>
                  <a:pt x="2603251" y="3251696"/>
                  <a:pt x="2338055" y="3242236"/>
                  <a:pt x="2200912" y="3239709"/>
                </a:cubicBezTo>
                <a:cubicBezTo>
                  <a:pt x="2063769" y="3237182"/>
                  <a:pt x="1826839" y="3219395"/>
                  <a:pt x="1651727" y="3239709"/>
                </a:cubicBezTo>
                <a:cubicBezTo>
                  <a:pt x="1476615" y="3260023"/>
                  <a:pt x="770431" y="3278624"/>
                  <a:pt x="539962" y="3239709"/>
                </a:cubicBezTo>
                <a:cubicBezTo>
                  <a:pt x="196943" y="3266980"/>
                  <a:pt x="17038" y="2957307"/>
                  <a:pt x="0" y="2699747"/>
                </a:cubicBezTo>
                <a:cubicBezTo>
                  <a:pt x="-6438" y="2574075"/>
                  <a:pt x="-10931" y="2399916"/>
                  <a:pt x="0" y="2181399"/>
                </a:cubicBezTo>
                <a:cubicBezTo>
                  <a:pt x="10931" y="1962882"/>
                  <a:pt x="-23138" y="1793775"/>
                  <a:pt x="0" y="1619855"/>
                </a:cubicBezTo>
                <a:cubicBezTo>
                  <a:pt x="23138" y="1445935"/>
                  <a:pt x="-22358" y="1299048"/>
                  <a:pt x="0" y="1123104"/>
                </a:cubicBezTo>
                <a:cubicBezTo>
                  <a:pt x="22358" y="947160"/>
                  <a:pt x="-17936" y="659400"/>
                  <a:pt x="0" y="539962"/>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US" sz="1600" b="1" dirty="0">
                <a:latin typeface="Tw Cen MT" panose="020B0602020104020603" pitchFamily="34" charset="0"/>
              </a:rPr>
              <a:t>Can physical activity be used to help those with addictions?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Exercise can target many of the risk factors for relapse in those with SUDs (Weinstock et al., 2017)</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Limited but </a:t>
            </a:r>
            <a:r>
              <a:rPr lang="en-US" sz="1400">
                <a:latin typeface="Tw Cen MT" panose="020B0602020104020603" pitchFamily="34" charset="0"/>
              </a:rPr>
              <a:t>promising evidence </a:t>
            </a:r>
            <a:r>
              <a:rPr lang="en-US" sz="1400" dirty="0">
                <a:latin typeface="Tw Cen MT" panose="020B0602020104020603" pitchFamily="34" charset="0"/>
              </a:rPr>
              <a:t>that exercise is a useful adjunct to SUD treatments (e.g., Brown et al., 2014)</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Limited evidence that sport-based interventions can prevent excessive alcohol use (e.g., </a:t>
            </a:r>
            <a:r>
              <a:rPr lang="en-US" sz="1400" dirty="0" err="1">
                <a:latin typeface="Tw Cen MT" panose="020B0602020104020603" pitchFamily="34" charset="0"/>
              </a:rPr>
              <a:t>Werch</a:t>
            </a:r>
            <a:r>
              <a:rPr lang="en-US" sz="1400" dirty="0">
                <a:latin typeface="Tw Cen MT" panose="020B0602020104020603" pitchFamily="34" charset="0"/>
              </a:rPr>
              <a:t> et al., 2003)</a:t>
            </a:r>
            <a:endParaRPr lang="en-US" sz="1400" b="1" dirty="0">
              <a:latin typeface="Tw Cen MT" panose="020B0602020104020603" pitchFamily="34" charset="0"/>
            </a:endParaRPr>
          </a:p>
          <a:p>
            <a:pPr>
              <a:spcBef>
                <a:spcPts val="100"/>
              </a:spcBef>
              <a:spcAft>
                <a:spcPts val="600"/>
              </a:spcAft>
            </a:pPr>
            <a:r>
              <a:rPr lang="en-US" sz="1600" b="1" dirty="0">
                <a:latin typeface="Tw Cen MT" panose="020B0602020104020603" pitchFamily="34" charset="0"/>
              </a:rPr>
              <a:t>Extreme Sports &amp; Addiction(?)</a:t>
            </a:r>
            <a:endParaRPr lang="en-US" sz="1600" dirty="0">
              <a:latin typeface="Tw Cen MT" panose="020B0602020104020603" pitchFamily="34" charset="0"/>
            </a:endParaRP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Heirene et al. (2016): Could extreme sports act as a “substitute” for drug use?</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hlinkClick r:id="rId3"/>
              </a:rPr>
              <a:t>Anaheim Lighthouse: sobriety and extreme sports</a:t>
            </a: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p:txBody>
      </p:sp>
      <p:pic>
        <p:nvPicPr>
          <p:cNvPr id="7170" name="Picture 2">
            <a:extLst>
              <a:ext uri="{FF2B5EF4-FFF2-40B4-BE49-F238E27FC236}">
                <a16:creationId xmlns:a16="http://schemas.microsoft.com/office/drawing/2014/main" id="{FB7AD500-5C60-4EB0-8F33-A1AF9FB631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9647" y="2094268"/>
            <a:ext cx="2994002" cy="2245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5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12"/>
          </p:nvPr>
        </p:nvSpPr>
        <p:spPr>
          <a:xfrm>
            <a:off x="8686799" y="4752194"/>
            <a:ext cx="351137" cy="273844"/>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A10EC0-CC52-A246-A2C3-81389B6F8C64}" type="slidenum">
              <a:rPr lang="en-US" smtClean="0"/>
              <a:pPr/>
              <a:t>3</a:t>
            </a:fld>
            <a:endParaRPr lang="en-US" dirty="0"/>
          </a:p>
        </p:txBody>
      </p:sp>
      <p:sp>
        <p:nvSpPr>
          <p:cNvPr id="5" name="Title 3">
            <a:extLst>
              <a:ext uri="{FF2B5EF4-FFF2-40B4-BE49-F238E27FC236}">
                <a16:creationId xmlns:a16="http://schemas.microsoft.com/office/drawing/2014/main" id="{7155B146-241C-4057-9FD0-014DB5118186}"/>
              </a:ext>
            </a:extLst>
          </p:cNvPr>
          <p:cNvSpPr txBox="1">
            <a:spLocks/>
          </p:cNvSpPr>
          <p:nvPr/>
        </p:nvSpPr>
        <p:spPr>
          <a:xfrm>
            <a:off x="756344" y="2444376"/>
            <a:ext cx="4545544" cy="131123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pPr>
              <a:lnSpc>
                <a:spcPct val="150000"/>
              </a:lnSpc>
            </a:pPr>
            <a:endParaRPr lang="en-US" sz="2000" dirty="0">
              <a:solidFill>
                <a:srgbClr val="002060"/>
              </a:solidFill>
            </a:endParaRPr>
          </a:p>
          <a:p>
            <a:pPr>
              <a:spcBef>
                <a:spcPts val="100"/>
              </a:spcBef>
            </a:pPr>
            <a:endParaRPr lang="en-US" sz="1800" dirty="0">
              <a:solidFill>
                <a:srgbClr val="002060"/>
              </a:solidFill>
              <a:latin typeface="Tw Cen MT" panose="020B0602020104020603" pitchFamily="34" charset="0"/>
            </a:endParaRPr>
          </a:p>
          <a:p>
            <a:pPr>
              <a:spcBef>
                <a:spcPts val="100"/>
              </a:spcBef>
              <a:spcAft>
                <a:spcPts val="1200"/>
              </a:spcAft>
            </a:pPr>
            <a:r>
              <a:rPr lang="en-US" sz="1600" dirty="0">
                <a:solidFill>
                  <a:srgbClr val="002060"/>
                </a:solidFill>
                <a:latin typeface="Tw Cen MT" panose="020B0602020104020603" pitchFamily="34" charset="0"/>
              </a:rPr>
              <a:t>2-question MCQ on diet and weight management from our last lecture:</a:t>
            </a:r>
          </a:p>
          <a:p>
            <a:pPr marL="285750" indent="-285750">
              <a:spcBef>
                <a:spcPts val="100"/>
              </a:spcBef>
              <a:spcAft>
                <a:spcPts val="1200"/>
              </a:spcAft>
              <a:buFont typeface="Arial" panose="020B0604020202020204" pitchFamily="34" charset="0"/>
              <a:buChar char="•"/>
            </a:pPr>
            <a:r>
              <a:rPr lang="en-US" sz="1400" b="0" dirty="0">
                <a:solidFill>
                  <a:srgbClr val="002060"/>
                </a:solidFill>
                <a:latin typeface="Tw Cen MT" panose="020B0602020104020603" pitchFamily="34" charset="0"/>
              </a:rPr>
              <a:t>Login to </a:t>
            </a:r>
            <a:r>
              <a:rPr lang="en-US" sz="1400" b="0" dirty="0" err="1">
                <a:solidFill>
                  <a:srgbClr val="002060"/>
                </a:solidFill>
                <a:latin typeface="Tw Cen MT" panose="020B0602020104020603" pitchFamily="34" charset="0"/>
              </a:rPr>
              <a:t>Menti</a:t>
            </a:r>
            <a:r>
              <a:rPr lang="en-US" sz="1400" b="0" dirty="0">
                <a:solidFill>
                  <a:srgbClr val="002060"/>
                </a:solidFill>
                <a:latin typeface="Tw Cen MT" panose="020B0602020104020603" pitchFamily="34" charset="0"/>
              </a:rPr>
              <a:t> and add your answers</a:t>
            </a:r>
            <a:endParaRPr lang="en-US" sz="1100" b="0" dirty="0">
              <a:solidFill>
                <a:srgbClr val="002060"/>
              </a:solidFill>
            </a:endParaRPr>
          </a:p>
          <a:p>
            <a:pPr marL="361950">
              <a:lnSpc>
                <a:spcPct val="150000"/>
              </a:lnSpc>
            </a:pPr>
            <a:endParaRPr lang="en-US" sz="1200" b="0" dirty="0">
              <a:solidFill>
                <a:srgbClr val="002060"/>
              </a:solidFill>
            </a:endParaRPr>
          </a:p>
          <a:p>
            <a:pPr marL="892175" indent="-530225">
              <a:lnSpc>
                <a:spcPct val="150000"/>
              </a:lnSpc>
              <a:buFontTx/>
              <a:buChar char="-"/>
            </a:pPr>
            <a:endParaRPr lang="en-US" sz="1400" dirty="0">
              <a:solidFill>
                <a:srgbClr val="002060"/>
              </a:solidFill>
            </a:endParaRPr>
          </a:p>
          <a:p>
            <a:endParaRPr lang="en-AU" sz="2000" dirty="0">
              <a:solidFill>
                <a:srgbClr val="002060"/>
              </a:solidFill>
            </a:endParaRPr>
          </a:p>
        </p:txBody>
      </p:sp>
      <p:sp>
        <p:nvSpPr>
          <p:cNvPr id="12" name="Title 3">
            <a:extLst>
              <a:ext uri="{FF2B5EF4-FFF2-40B4-BE49-F238E27FC236}">
                <a16:creationId xmlns:a16="http://schemas.microsoft.com/office/drawing/2014/main" id="{0860D581-D607-4FB2-AA39-A26C18D1BCA5}"/>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Recap quiz: Stress &amp; Coping</a:t>
            </a:r>
          </a:p>
          <a:p>
            <a:r>
              <a:rPr lang="en-US" sz="1400" dirty="0">
                <a:solidFill>
                  <a:srgbClr val="002060"/>
                </a:solidFill>
                <a:latin typeface="Tw Cen MT" panose="020B0602020104020603" pitchFamily="34" charset="0"/>
              </a:rPr>
              <a:t>Interactive task</a:t>
            </a:r>
            <a:endParaRPr lang="en-US" sz="1600" dirty="0">
              <a:solidFill>
                <a:srgbClr val="002060"/>
              </a:solidFill>
              <a:latin typeface="Tw Cen MT" panose="020B0602020104020603" pitchFamily="34" charset="0"/>
            </a:endParaRPr>
          </a:p>
        </p:txBody>
      </p:sp>
      <p:grpSp>
        <p:nvGrpSpPr>
          <p:cNvPr id="21" name="Group 20">
            <a:extLst>
              <a:ext uri="{FF2B5EF4-FFF2-40B4-BE49-F238E27FC236}">
                <a16:creationId xmlns:a16="http://schemas.microsoft.com/office/drawing/2014/main" id="{C11DE9CE-BF85-4179-9FD1-95EF5B78A8CB}"/>
              </a:ext>
            </a:extLst>
          </p:cNvPr>
          <p:cNvGrpSpPr/>
          <p:nvPr/>
        </p:nvGrpSpPr>
        <p:grpSpPr>
          <a:xfrm>
            <a:off x="5109029" y="1379531"/>
            <a:ext cx="3516405" cy="3088122"/>
            <a:chOff x="4542127" y="595440"/>
            <a:chExt cx="4572000" cy="3781283"/>
          </a:xfrm>
        </p:grpSpPr>
        <p:sp>
          <p:nvSpPr>
            <p:cNvPr id="22" name="Rectangle: Rounded Corners 21">
              <a:extLst>
                <a:ext uri="{FF2B5EF4-FFF2-40B4-BE49-F238E27FC236}">
                  <a16:creationId xmlns:a16="http://schemas.microsoft.com/office/drawing/2014/main" id="{EEAEB27D-A84A-40C5-B449-BC8DBAB12DDE}"/>
                </a:ext>
              </a:extLst>
            </p:cNvPr>
            <p:cNvSpPr/>
            <p:nvPr/>
          </p:nvSpPr>
          <p:spPr>
            <a:xfrm>
              <a:off x="5277473" y="595440"/>
              <a:ext cx="3194841" cy="37812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23" name="Picture 22" descr="Qr code&#10;&#10;Description automatically generated">
              <a:extLst>
                <a:ext uri="{FF2B5EF4-FFF2-40B4-BE49-F238E27FC236}">
                  <a16:creationId xmlns:a16="http://schemas.microsoft.com/office/drawing/2014/main" id="{646FD739-FDE9-4AC3-BB33-944D592AE794}"/>
                </a:ext>
              </a:extLst>
            </p:cNvPr>
            <p:cNvPicPr>
              <a:picLocks noChangeAspect="1"/>
            </p:cNvPicPr>
            <p:nvPr/>
          </p:nvPicPr>
          <p:blipFill>
            <a:blip r:embed="rId3"/>
            <a:stretch>
              <a:fillRect/>
            </a:stretch>
          </p:blipFill>
          <p:spPr>
            <a:xfrm>
              <a:off x="6121996" y="2200185"/>
              <a:ext cx="1505798" cy="1505796"/>
            </a:xfrm>
            <a:prstGeom prst="rect">
              <a:avLst/>
            </a:prstGeom>
          </p:spPr>
        </p:pic>
        <p:sp>
          <p:nvSpPr>
            <p:cNvPr id="24" name="TextBox 23">
              <a:extLst>
                <a:ext uri="{FF2B5EF4-FFF2-40B4-BE49-F238E27FC236}">
                  <a16:creationId xmlns:a16="http://schemas.microsoft.com/office/drawing/2014/main" id="{47AF8684-C983-4219-A229-A06108C7E61D}"/>
                </a:ext>
              </a:extLst>
            </p:cNvPr>
            <p:cNvSpPr txBox="1"/>
            <p:nvPr/>
          </p:nvSpPr>
          <p:spPr>
            <a:xfrm>
              <a:off x="4542127" y="3593922"/>
              <a:ext cx="4572000" cy="466287"/>
            </a:xfrm>
            <a:prstGeom prst="rect">
              <a:avLst/>
            </a:prstGeom>
            <a:noFill/>
          </p:spPr>
          <p:txBody>
            <a:bodyPr wrap="square">
              <a:spAutoFit/>
            </a:bodyPr>
            <a:lstStyle/>
            <a:p>
              <a:pPr marL="361950" indent="-361950" algn="ctr">
                <a:lnSpc>
                  <a:spcPct val="150000"/>
                </a:lnSpc>
              </a:pPr>
              <a:r>
                <a:rPr lang="en-US" sz="1400" dirty="0">
                  <a:latin typeface="Tw Cen MT" panose="020B0602020104020603" pitchFamily="34" charset="0"/>
                  <a:hlinkClick r:id="rId4"/>
                </a:rPr>
                <a:t>https://www.menti.com/</a:t>
              </a:r>
              <a:endParaRPr lang="en-US" sz="1400" dirty="0">
                <a:latin typeface="Tw Cen MT" panose="020B0602020104020603" pitchFamily="34" charset="0"/>
              </a:endParaRPr>
            </a:p>
          </p:txBody>
        </p:sp>
        <p:sp>
          <p:nvSpPr>
            <p:cNvPr id="25" name="TextBox 24">
              <a:extLst>
                <a:ext uri="{FF2B5EF4-FFF2-40B4-BE49-F238E27FC236}">
                  <a16:creationId xmlns:a16="http://schemas.microsoft.com/office/drawing/2014/main" id="{7DD523F5-943C-451C-85B4-AF1049872F6B}"/>
                </a:ext>
              </a:extLst>
            </p:cNvPr>
            <p:cNvSpPr txBox="1"/>
            <p:nvPr/>
          </p:nvSpPr>
          <p:spPr>
            <a:xfrm>
              <a:off x="5596108" y="882434"/>
              <a:ext cx="2464036" cy="1413226"/>
            </a:xfrm>
            <a:prstGeom prst="rect">
              <a:avLst/>
            </a:prstGeom>
            <a:noFill/>
          </p:spPr>
          <p:txBody>
            <a:bodyPr wrap="square">
              <a:spAutoFit/>
            </a:bodyPr>
            <a:lstStyle/>
            <a:p>
              <a:pPr algn="ctr"/>
              <a:r>
                <a:rPr lang="en-US" sz="1600" dirty="0">
                  <a:latin typeface="Tw Cen MT" panose="020B0602020104020603" pitchFamily="34" charset="0"/>
                </a:rPr>
                <a:t>Please go to the following site &amp; enter this number:</a:t>
              </a:r>
              <a:endParaRPr lang="en-US" sz="1600" b="1" dirty="0">
                <a:latin typeface="Tw Cen MT" panose="020B0602020104020603" pitchFamily="34" charset="0"/>
              </a:endParaRPr>
            </a:p>
            <a:p>
              <a:pPr algn="ctr">
                <a:spcBef>
                  <a:spcPts val="600"/>
                </a:spcBef>
              </a:pPr>
              <a:r>
                <a:rPr lang="en-AU" sz="1600" b="0" i="0" dirty="0">
                  <a:solidFill>
                    <a:srgbClr val="252B36"/>
                  </a:solidFill>
                  <a:effectLst/>
                  <a:latin typeface="MentiText"/>
                </a:rPr>
                <a:t> </a:t>
              </a:r>
              <a:r>
                <a:rPr lang="en-GB" sz="1600" b="1" i="0" dirty="0">
                  <a:solidFill>
                    <a:srgbClr val="101834"/>
                  </a:solidFill>
                  <a:effectLst/>
                  <a:highlight>
                    <a:srgbClr val="FFFF00"/>
                  </a:highlight>
                  <a:latin typeface="MentiText"/>
                </a:rPr>
                <a:t>2497 0442</a:t>
              </a:r>
              <a:endParaRPr lang="en-US" sz="1600" dirty="0">
                <a:highlight>
                  <a:srgbClr val="FFFF00"/>
                </a:highlight>
                <a:latin typeface="Tw Cen MT" panose="020B0602020104020603" pitchFamily="34" charset="0"/>
              </a:endParaRPr>
            </a:p>
          </p:txBody>
        </p:sp>
      </p:grpSp>
    </p:spTree>
    <p:extLst>
      <p:ext uri="{BB962C8B-B14F-4D97-AF65-F5344CB8AC3E}">
        <p14:creationId xmlns:p14="http://schemas.microsoft.com/office/powerpoint/2010/main" val="812234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30</a:t>
            </a:fld>
            <a:endParaRPr lang="en-US" dirty="0"/>
          </a:p>
        </p:txBody>
      </p:sp>
      <p:sp>
        <p:nvSpPr>
          <p:cNvPr id="5" name="Title 3">
            <a:extLst>
              <a:ext uri="{FF2B5EF4-FFF2-40B4-BE49-F238E27FC236}">
                <a16:creationId xmlns:a16="http://schemas.microsoft.com/office/drawing/2014/main" id="{7155B146-241C-4057-9FD0-014DB5118186}"/>
              </a:ext>
            </a:extLst>
          </p:cNvPr>
          <p:cNvSpPr txBox="1">
            <a:spLocks/>
          </p:cNvSpPr>
          <p:nvPr/>
        </p:nvSpPr>
        <p:spPr>
          <a:xfrm>
            <a:off x="846269" y="2407313"/>
            <a:ext cx="4545544" cy="131123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pPr>
              <a:lnSpc>
                <a:spcPct val="150000"/>
              </a:lnSpc>
            </a:pPr>
            <a:endParaRPr lang="en-US" sz="2000" dirty="0">
              <a:solidFill>
                <a:srgbClr val="002060"/>
              </a:solidFill>
            </a:endParaRPr>
          </a:p>
          <a:p>
            <a:pPr>
              <a:spcBef>
                <a:spcPts val="100"/>
              </a:spcBef>
            </a:pPr>
            <a:endParaRPr lang="en-US" sz="1800" dirty="0">
              <a:solidFill>
                <a:srgbClr val="002060"/>
              </a:solidFill>
              <a:latin typeface="Tw Cen MT" panose="020B0602020104020603" pitchFamily="34" charset="0"/>
            </a:endParaRPr>
          </a:p>
          <a:p>
            <a:pPr>
              <a:spcBef>
                <a:spcPts val="100"/>
              </a:spcBef>
              <a:spcAft>
                <a:spcPts val="1200"/>
              </a:spcAft>
            </a:pPr>
            <a:r>
              <a:rPr lang="en-US" sz="1600" dirty="0">
                <a:solidFill>
                  <a:srgbClr val="002060"/>
                </a:solidFill>
                <a:latin typeface="Tw Cen MT" panose="020B0602020104020603" pitchFamily="34" charset="0"/>
              </a:rPr>
              <a:t>Should doctors </a:t>
            </a:r>
            <a:r>
              <a:rPr lang="en-US" sz="1600" i="1" u="sng" dirty="0">
                <a:solidFill>
                  <a:srgbClr val="002060"/>
                </a:solidFill>
                <a:latin typeface="Tw Cen MT" panose="020B0602020104020603" pitchFamily="34" charset="0"/>
              </a:rPr>
              <a:t>prescribe</a:t>
            </a:r>
            <a:r>
              <a:rPr lang="en-US" sz="1600" dirty="0">
                <a:solidFill>
                  <a:srgbClr val="002060"/>
                </a:solidFill>
                <a:latin typeface="Tw Cen MT" panose="020B0602020104020603" pitchFamily="34" charset="0"/>
              </a:rPr>
              <a:t> physical activity?</a:t>
            </a:r>
          </a:p>
          <a:p>
            <a:pPr marL="285750" indent="-285750">
              <a:spcBef>
                <a:spcPts val="100"/>
              </a:spcBef>
              <a:spcAft>
                <a:spcPts val="1200"/>
              </a:spcAft>
              <a:buFont typeface="Arial" panose="020B0604020202020204" pitchFamily="34" charset="0"/>
              <a:buChar char="•"/>
            </a:pPr>
            <a:r>
              <a:rPr lang="en-US" sz="1400" b="0" dirty="0">
                <a:solidFill>
                  <a:srgbClr val="002060"/>
                </a:solidFill>
                <a:latin typeface="Tw Cen MT" panose="020B0602020104020603" pitchFamily="34" charset="0"/>
              </a:rPr>
              <a:t>Login to </a:t>
            </a:r>
            <a:r>
              <a:rPr lang="en-US" sz="1400" b="0" dirty="0" err="1">
                <a:solidFill>
                  <a:srgbClr val="002060"/>
                </a:solidFill>
                <a:latin typeface="Tw Cen MT" panose="020B0602020104020603" pitchFamily="34" charset="0"/>
              </a:rPr>
              <a:t>Menti</a:t>
            </a:r>
            <a:r>
              <a:rPr lang="en-US" sz="1400" b="0" dirty="0">
                <a:solidFill>
                  <a:srgbClr val="002060"/>
                </a:solidFill>
                <a:latin typeface="Tw Cen MT" panose="020B0602020104020603" pitchFamily="34" charset="0"/>
              </a:rPr>
              <a:t> and add your thoughts</a:t>
            </a:r>
          </a:p>
          <a:p>
            <a:pPr marL="285750" indent="-285750">
              <a:spcBef>
                <a:spcPts val="100"/>
              </a:spcBef>
              <a:spcAft>
                <a:spcPts val="1200"/>
              </a:spcAft>
              <a:buFont typeface="Arial" panose="020B0604020202020204" pitchFamily="34" charset="0"/>
              <a:buChar char="•"/>
            </a:pPr>
            <a:r>
              <a:rPr lang="en-US" sz="1400" b="0" dirty="0">
                <a:solidFill>
                  <a:srgbClr val="002060"/>
                </a:solidFill>
                <a:latin typeface="Tw Cen MT" panose="020B0602020104020603" pitchFamily="34" charset="0"/>
              </a:rPr>
              <a:t>Do some research – what does the scientific literature say about this strategy?</a:t>
            </a:r>
          </a:p>
          <a:p>
            <a:pPr marL="285750" indent="-285750">
              <a:spcBef>
                <a:spcPts val="100"/>
              </a:spcBef>
              <a:spcAft>
                <a:spcPts val="1200"/>
              </a:spcAft>
              <a:buFont typeface="Arial" panose="020B0604020202020204" pitchFamily="34" charset="0"/>
              <a:buChar char="•"/>
            </a:pPr>
            <a:r>
              <a:rPr lang="en-US" sz="1400" b="0" dirty="0">
                <a:solidFill>
                  <a:srgbClr val="002060"/>
                </a:solidFill>
                <a:latin typeface="Tw Cen MT" panose="020B0602020104020603" pitchFamily="34" charset="0"/>
              </a:rPr>
              <a:t>Class discussion</a:t>
            </a:r>
            <a:endParaRPr lang="en-US" sz="1100" b="0" dirty="0">
              <a:solidFill>
                <a:srgbClr val="002060"/>
              </a:solidFill>
            </a:endParaRPr>
          </a:p>
          <a:p>
            <a:pPr marL="361950">
              <a:lnSpc>
                <a:spcPct val="150000"/>
              </a:lnSpc>
            </a:pPr>
            <a:endParaRPr lang="en-US" sz="1200" b="0" dirty="0">
              <a:solidFill>
                <a:srgbClr val="002060"/>
              </a:solidFill>
            </a:endParaRPr>
          </a:p>
          <a:p>
            <a:pPr marL="892175" indent="-530225">
              <a:lnSpc>
                <a:spcPct val="150000"/>
              </a:lnSpc>
              <a:buFontTx/>
              <a:buChar char="-"/>
            </a:pPr>
            <a:endParaRPr lang="en-US" sz="1400" dirty="0">
              <a:solidFill>
                <a:srgbClr val="002060"/>
              </a:solidFill>
            </a:endParaRPr>
          </a:p>
          <a:p>
            <a:endParaRPr lang="en-AU" sz="2000" dirty="0">
              <a:solidFill>
                <a:srgbClr val="002060"/>
              </a:solidFill>
            </a:endParaRPr>
          </a:p>
        </p:txBody>
      </p:sp>
      <p:sp>
        <p:nvSpPr>
          <p:cNvPr id="12" name="Title 3">
            <a:extLst>
              <a:ext uri="{FF2B5EF4-FFF2-40B4-BE49-F238E27FC236}">
                <a16:creationId xmlns:a16="http://schemas.microsoft.com/office/drawing/2014/main" id="{0860D581-D607-4FB2-AA39-A26C18D1BCA5}"/>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Physical activity as an intervention</a:t>
            </a:r>
          </a:p>
          <a:p>
            <a:r>
              <a:rPr lang="en-US" sz="1400" dirty="0">
                <a:solidFill>
                  <a:srgbClr val="002060"/>
                </a:solidFill>
                <a:latin typeface="Tw Cen MT" panose="020B0602020104020603" pitchFamily="34" charset="0"/>
              </a:rPr>
              <a:t>Interactive task</a:t>
            </a:r>
            <a:endParaRPr lang="en-US" sz="1600" dirty="0">
              <a:solidFill>
                <a:srgbClr val="002060"/>
              </a:solidFill>
              <a:latin typeface="Tw Cen MT" panose="020B0602020104020603" pitchFamily="34" charset="0"/>
            </a:endParaRPr>
          </a:p>
        </p:txBody>
      </p:sp>
      <p:grpSp>
        <p:nvGrpSpPr>
          <p:cNvPr id="21" name="Group 20">
            <a:extLst>
              <a:ext uri="{FF2B5EF4-FFF2-40B4-BE49-F238E27FC236}">
                <a16:creationId xmlns:a16="http://schemas.microsoft.com/office/drawing/2014/main" id="{C11DE9CE-BF85-4179-9FD1-95EF5B78A8CB}"/>
              </a:ext>
            </a:extLst>
          </p:cNvPr>
          <p:cNvGrpSpPr/>
          <p:nvPr/>
        </p:nvGrpSpPr>
        <p:grpSpPr>
          <a:xfrm>
            <a:off x="5109029" y="1518868"/>
            <a:ext cx="3516405" cy="3088122"/>
            <a:chOff x="4542127" y="595440"/>
            <a:chExt cx="4572000" cy="3781283"/>
          </a:xfrm>
        </p:grpSpPr>
        <p:sp>
          <p:nvSpPr>
            <p:cNvPr id="22" name="Rectangle: Rounded Corners 21">
              <a:extLst>
                <a:ext uri="{FF2B5EF4-FFF2-40B4-BE49-F238E27FC236}">
                  <a16:creationId xmlns:a16="http://schemas.microsoft.com/office/drawing/2014/main" id="{EEAEB27D-A84A-40C5-B449-BC8DBAB12DDE}"/>
                </a:ext>
              </a:extLst>
            </p:cNvPr>
            <p:cNvSpPr/>
            <p:nvPr/>
          </p:nvSpPr>
          <p:spPr>
            <a:xfrm>
              <a:off x="5277473" y="595440"/>
              <a:ext cx="3194841" cy="37812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23" name="Picture 22" descr="Qr code&#10;&#10;Description automatically generated">
              <a:extLst>
                <a:ext uri="{FF2B5EF4-FFF2-40B4-BE49-F238E27FC236}">
                  <a16:creationId xmlns:a16="http://schemas.microsoft.com/office/drawing/2014/main" id="{646FD739-FDE9-4AC3-BB33-944D592AE794}"/>
                </a:ext>
              </a:extLst>
            </p:cNvPr>
            <p:cNvPicPr>
              <a:picLocks noChangeAspect="1"/>
            </p:cNvPicPr>
            <p:nvPr/>
          </p:nvPicPr>
          <p:blipFill>
            <a:blip r:embed="rId3"/>
            <a:stretch>
              <a:fillRect/>
            </a:stretch>
          </p:blipFill>
          <p:spPr>
            <a:xfrm>
              <a:off x="6121996" y="2200185"/>
              <a:ext cx="1505798" cy="1505796"/>
            </a:xfrm>
            <a:prstGeom prst="rect">
              <a:avLst/>
            </a:prstGeom>
          </p:spPr>
        </p:pic>
        <p:sp>
          <p:nvSpPr>
            <p:cNvPr id="24" name="TextBox 23">
              <a:extLst>
                <a:ext uri="{FF2B5EF4-FFF2-40B4-BE49-F238E27FC236}">
                  <a16:creationId xmlns:a16="http://schemas.microsoft.com/office/drawing/2014/main" id="{47AF8684-C983-4219-A229-A06108C7E61D}"/>
                </a:ext>
              </a:extLst>
            </p:cNvPr>
            <p:cNvSpPr txBox="1"/>
            <p:nvPr/>
          </p:nvSpPr>
          <p:spPr>
            <a:xfrm>
              <a:off x="4542127" y="3593922"/>
              <a:ext cx="4572000" cy="466287"/>
            </a:xfrm>
            <a:prstGeom prst="rect">
              <a:avLst/>
            </a:prstGeom>
            <a:noFill/>
          </p:spPr>
          <p:txBody>
            <a:bodyPr wrap="square">
              <a:spAutoFit/>
            </a:bodyPr>
            <a:lstStyle/>
            <a:p>
              <a:pPr marL="361950" indent="-361950" algn="ctr">
                <a:lnSpc>
                  <a:spcPct val="150000"/>
                </a:lnSpc>
              </a:pPr>
              <a:r>
                <a:rPr lang="en-US" sz="1400" dirty="0">
                  <a:latin typeface="Tw Cen MT" panose="020B0602020104020603" pitchFamily="34" charset="0"/>
                  <a:hlinkClick r:id="rId4"/>
                </a:rPr>
                <a:t>https://www.menti.com/</a:t>
              </a:r>
              <a:endParaRPr lang="en-US" sz="1400" dirty="0">
                <a:latin typeface="Tw Cen MT" panose="020B0602020104020603" pitchFamily="34" charset="0"/>
              </a:endParaRPr>
            </a:p>
          </p:txBody>
        </p:sp>
        <p:sp>
          <p:nvSpPr>
            <p:cNvPr id="25" name="TextBox 24">
              <a:extLst>
                <a:ext uri="{FF2B5EF4-FFF2-40B4-BE49-F238E27FC236}">
                  <a16:creationId xmlns:a16="http://schemas.microsoft.com/office/drawing/2014/main" id="{7DD523F5-943C-451C-85B4-AF1049872F6B}"/>
                </a:ext>
              </a:extLst>
            </p:cNvPr>
            <p:cNvSpPr txBox="1"/>
            <p:nvPr/>
          </p:nvSpPr>
          <p:spPr>
            <a:xfrm>
              <a:off x="5596108" y="882434"/>
              <a:ext cx="2464036" cy="1413226"/>
            </a:xfrm>
            <a:prstGeom prst="rect">
              <a:avLst/>
            </a:prstGeom>
            <a:noFill/>
          </p:spPr>
          <p:txBody>
            <a:bodyPr wrap="square">
              <a:spAutoFit/>
            </a:bodyPr>
            <a:lstStyle/>
            <a:p>
              <a:pPr algn="ctr"/>
              <a:r>
                <a:rPr lang="en-US" sz="1600" dirty="0">
                  <a:latin typeface="Tw Cen MT" panose="020B0602020104020603" pitchFamily="34" charset="0"/>
                </a:rPr>
                <a:t>Please go to the following site &amp; enter this number:</a:t>
              </a:r>
              <a:endParaRPr lang="en-US" sz="1600" b="1" dirty="0">
                <a:latin typeface="Tw Cen MT" panose="020B0602020104020603" pitchFamily="34" charset="0"/>
              </a:endParaRPr>
            </a:p>
            <a:p>
              <a:pPr algn="ctr">
                <a:spcBef>
                  <a:spcPts val="600"/>
                </a:spcBef>
              </a:pPr>
              <a:r>
                <a:rPr lang="en-AU" sz="1600" b="0" i="0" dirty="0">
                  <a:solidFill>
                    <a:srgbClr val="252B36"/>
                  </a:solidFill>
                  <a:effectLst/>
                  <a:latin typeface="MentiText"/>
                </a:rPr>
                <a:t> </a:t>
              </a:r>
              <a:r>
                <a:rPr lang="en-GB" sz="1600" b="1" i="0">
                  <a:solidFill>
                    <a:srgbClr val="101834"/>
                  </a:solidFill>
                  <a:effectLst/>
                  <a:latin typeface="MentiText"/>
                </a:rPr>
                <a:t>2497 0442</a:t>
              </a:r>
              <a:endParaRPr lang="en-US" sz="1600" dirty="0">
                <a:highlight>
                  <a:srgbClr val="FFFF00"/>
                </a:highlight>
                <a:latin typeface="Tw Cen MT" panose="020B0602020104020603" pitchFamily="34" charset="0"/>
              </a:endParaRPr>
            </a:p>
          </p:txBody>
        </p:sp>
      </p:grpSp>
    </p:spTree>
    <p:extLst>
      <p:ext uri="{BB962C8B-B14F-4D97-AF65-F5344CB8AC3E}">
        <p14:creationId xmlns:p14="http://schemas.microsoft.com/office/powerpoint/2010/main" val="465287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424AC-22A5-49B6-8416-A37BE765603F}"/>
              </a:ext>
            </a:extLst>
          </p:cNvPr>
          <p:cNvSpPr>
            <a:spLocks noGrp="1"/>
          </p:cNvSpPr>
          <p:nvPr>
            <p:ph type="title"/>
          </p:nvPr>
        </p:nvSpPr>
        <p:spPr>
          <a:xfrm>
            <a:off x="116693" y="2571750"/>
            <a:ext cx="8910613" cy="789958"/>
          </a:xfrm>
        </p:spPr>
        <p:txBody>
          <a:bodyPr>
            <a:normAutofit fontScale="90000"/>
          </a:bodyPr>
          <a:lstStyle/>
          <a:p>
            <a:pPr algn="ctr"/>
            <a:br>
              <a:rPr lang="en-US" sz="4400" dirty="0">
                <a:solidFill>
                  <a:srgbClr val="002060"/>
                </a:solidFill>
              </a:rPr>
            </a:br>
            <a:br>
              <a:rPr lang="en-US" sz="4400" dirty="0">
                <a:solidFill>
                  <a:srgbClr val="002060"/>
                </a:solidFill>
              </a:rPr>
            </a:br>
            <a:br>
              <a:rPr lang="en-US" sz="4400" dirty="0">
                <a:solidFill>
                  <a:srgbClr val="002060"/>
                </a:solidFill>
              </a:rPr>
            </a:br>
            <a:br>
              <a:rPr lang="en-US" sz="4400" dirty="0">
                <a:solidFill>
                  <a:srgbClr val="002060"/>
                </a:solidFill>
              </a:rPr>
            </a:br>
            <a:r>
              <a:rPr lang="en-US" sz="4400" dirty="0">
                <a:solidFill>
                  <a:srgbClr val="002060"/>
                </a:solidFill>
              </a:rPr>
              <a:t>Next week: </a:t>
            </a:r>
            <a:br>
              <a:rPr lang="en-US" sz="4400" dirty="0">
                <a:solidFill>
                  <a:srgbClr val="002060"/>
                </a:solidFill>
              </a:rPr>
            </a:br>
            <a:r>
              <a:rPr lang="en-US" sz="4400" dirty="0">
                <a:solidFill>
                  <a:srgbClr val="002060"/>
                </a:solidFill>
              </a:rPr>
              <a:t>Alcohol &amp; Addictive </a:t>
            </a:r>
            <a:r>
              <a:rPr lang="en-US" sz="4400" dirty="0" err="1">
                <a:solidFill>
                  <a:srgbClr val="002060"/>
                </a:solidFill>
              </a:rPr>
              <a:t>Behaviours</a:t>
            </a:r>
            <a:br>
              <a:rPr lang="en-US" sz="4400" dirty="0">
                <a:solidFill>
                  <a:srgbClr val="002060"/>
                </a:solidFill>
              </a:rPr>
            </a:br>
            <a:br>
              <a:rPr lang="en-US" sz="4400" dirty="0">
                <a:solidFill>
                  <a:srgbClr val="002060"/>
                </a:solidFill>
              </a:rPr>
            </a:br>
            <a:br>
              <a:rPr lang="en-US" sz="4400" dirty="0">
                <a:solidFill>
                  <a:srgbClr val="002060"/>
                </a:solidFill>
              </a:rPr>
            </a:br>
            <a:br>
              <a:rPr lang="en-US" sz="4400" dirty="0">
                <a:solidFill>
                  <a:srgbClr val="002060"/>
                </a:solidFill>
              </a:rPr>
            </a:br>
            <a:br>
              <a:rPr lang="en-US" sz="4400" dirty="0">
                <a:solidFill>
                  <a:srgbClr val="002060"/>
                </a:solidFill>
              </a:rPr>
            </a:br>
            <a:endParaRPr lang="en-AU" sz="5400" b="0" i="1" u="sng" dirty="0">
              <a:solidFill>
                <a:srgbClr val="002060"/>
              </a:solidFill>
            </a:endParaRPr>
          </a:p>
        </p:txBody>
      </p:sp>
      <p:sp>
        <p:nvSpPr>
          <p:cNvPr id="3" name="Slide Number Placeholder 2">
            <a:extLst>
              <a:ext uri="{FF2B5EF4-FFF2-40B4-BE49-F238E27FC236}">
                <a16:creationId xmlns:a16="http://schemas.microsoft.com/office/drawing/2014/main" id="{4E7E00A8-7937-46FC-BCF8-B97226CB8811}"/>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31</a:t>
            </a:fld>
            <a:endParaRPr lang="en-US" dirty="0"/>
          </a:p>
        </p:txBody>
      </p:sp>
    </p:spTree>
    <p:extLst>
      <p:ext uri="{BB962C8B-B14F-4D97-AF65-F5344CB8AC3E}">
        <p14:creationId xmlns:p14="http://schemas.microsoft.com/office/powerpoint/2010/main" val="3753514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77D1FA-CF82-4A7C-8E8B-B797261B13DF}"/>
              </a:ext>
            </a:extLst>
          </p:cNvPr>
          <p:cNvSpPr>
            <a:spLocks noGrp="1"/>
          </p:cNvSpPr>
          <p:nvPr>
            <p:ph sz="half" idx="13"/>
          </p:nvPr>
        </p:nvSpPr>
        <p:spPr>
          <a:xfrm>
            <a:off x="402571" y="1378864"/>
            <a:ext cx="6723786" cy="3398762"/>
          </a:xfrm>
        </p:spPr>
        <p:txBody>
          <a:bodyPr/>
          <a:lstStyle/>
          <a:p>
            <a:pPr marL="0" indent="0">
              <a:buNone/>
            </a:pPr>
            <a:endParaRPr lang="en-US" sz="1800" dirty="0">
              <a:latin typeface="Tw Cen MT" panose="020B0602020104020603" pitchFamily="34" charset="0"/>
            </a:endParaRPr>
          </a:p>
          <a:p>
            <a:pPr marL="0" indent="0">
              <a:buNone/>
            </a:pPr>
            <a:r>
              <a:rPr lang="en-US" sz="1800" dirty="0">
                <a:latin typeface="Tw Cen MT" panose="020B0602020104020603" pitchFamily="34" charset="0"/>
              </a:rPr>
              <a:t>If an image in this slideshow does not have a link to the source posted below it, then I have either taken the picture myself or taken it from the site </a:t>
            </a:r>
            <a:r>
              <a:rPr lang="en-US" sz="1800" dirty="0">
                <a:latin typeface="Tw Cen MT" panose="020B0602020104020603" pitchFamily="34" charset="0"/>
                <a:hlinkClick r:id="rId2"/>
              </a:rPr>
              <a:t>www.unsplash.com</a:t>
            </a:r>
            <a:r>
              <a:rPr lang="en-US" sz="1800" dirty="0">
                <a:latin typeface="Tw Cen MT" panose="020B0602020104020603" pitchFamily="34" charset="0"/>
              </a:rPr>
              <a:t> and clicking the image will take you to the original source on </a:t>
            </a:r>
            <a:r>
              <a:rPr lang="en-US" sz="1800" i="1" dirty="0" err="1">
                <a:latin typeface="Tw Cen MT" panose="020B0602020104020603" pitchFamily="34" charset="0"/>
              </a:rPr>
              <a:t>unsplash</a:t>
            </a:r>
            <a:r>
              <a:rPr lang="en-US" sz="1800" i="1" dirty="0">
                <a:latin typeface="Tw Cen MT" panose="020B0602020104020603" pitchFamily="34" charset="0"/>
              </a:rPr>
              <a:t>.</a:t>
            </a:r>
          </a:p>
          <a:p>
            <a:pPr marL="0" indent="0">
              <a:buNone/>
            </a:pPr>
            <a:endParaRPr lang="en-US" sz="1800" i="1" dirty="0">
              <a:latin typeface="Tw Cen MT" panose="020B0602020104020603" pitchFamily="34" charset="0"/>
            </a:endParaRPr>
          </a:p>
          <a:p>
            <a:pPr marL="0" indent="0">
              <a:buNone/>
            </a:pPr>
            <a:endParaRPr lang="en-US" sz="1800" i="1" dirty="0">
              <a:latin typeface="Tw Cen MT" panose="020B0602020104020603" pitchFamily="34" charset="0"/>
            </a:endParaRPr>
          </a:p>
          <a:p>
            <a:pPr marL="0" indent="0">
              <a:buNone/>
            </a:pPr>
            <a:endParaRPr lang="en-US" sz="1800" i="1" dirty="0">
              <a:latin typeface="Tw Cen MT" panose="020B0602020104020603" pitchFamily="34" charset="0"/>
            </a:endParaRPr>
          </a:p>
          <a:p>
            <a:pPr marL="0" indent="0">
              <a:buNone/>
            </a:pPr>
            <a:endParaRPr lang="en-AU" dirty="0"/>
          </a:p>
        </p:txBody>
      </p:sp>
      <p:sp>
        <p:nvSpPr>
          <p:cNvPr id="4" name="Title 3">
            <a:extLst>
              <a:ext uri="{FF2B5EF4-FFF2-40B4-BE49-F238E27FC236}">
                <a16:creationId xmlns:a16="http://schemas.microsoft.com/office/drawing/2014/main" id="{9D691349-CA1C-4905-A6B2-12AC58326282}"/>
              </a:ext>
            </a:extLst>
          </p:cNvPr>
          <p:cNvSpPr>
            <a:spLocks noGrp="1"/>
          </p:cNvSpPr>
          <p:nvPr>
            <p:ph type="title"/>
          </p:nvPr>
        </p:nvSpPr>
        <p:spPr/>
        <p:txBody>
          <a:bodyPr/>
          <a:lstStyle/>
          <a:p>
            <a:r>
              <a:rPr lang="en-US" dirty="0">
                <a:solidFill>
                  <a:srgbClr val="002060"/>
                </a:solidFill>
              </a:rPr>
              <a:t>Credits &amp; Sources</a:t>
            </a:r>
            <a:endParaRPr lang="en-AU" dirty="0">
              <a:solidFill>
                <a:srgbClr val="002060"/>
              </a:solidFill>
            </a:endParaRPr>
          </a:p>
        </p:txBody>
      </p:sp>
      <p:sp>
        <p:nvSpPr>
          <p:cNvPr id="3" name="Slide Number Placeholder 2">
            <a:extLst>
              <a:ext uri="{FF2B5EF4-FFF2-40B4-BE49-F238E27FC236}">
                <a16:creationId xmlns:a16="http://schemas.microsoft.com/office/drawing/2014/main" id="{78725133-A7CC-46E9-8656-F0FDC02A5BD0}"/>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32</a:t>
            </a:fld>
            <a:endParaRPr lang="en-US" dirty="0"/>
          </a:p>
        </p:txBody>
      </p:sp>
    </p:spTree>
    <p:extLst>
      <p:ext uri="{BB962C8B-B14F-4D97-AF65-F5344CB8AC3E}">
        <p14:creationId xmlns:p14="http://schemas.microsoft.com/office/powerpoint/2010/main" val="2301673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65007"/>
            <a:ext cx="7769074" cy="3398762"/>
          </a:xfrm>
        </p:spPr>
        <p:txBody>
          <a:bodyPr>
            <a:noAutofit/>
          </a:bodyPr>
          <a:lstStyle/>
          <a:p>
            <a:pPr defTabSz="914400" eaLnBrk="0" fontAlgn="base" hangingPunct="0">
              <a:spcBef>
                <a:spcPct val="0"/>
              </a:spcBef>
              <a:spcAft>
                <a:spcPct val="0"/>
              </a:spcAft>
            </a:pPr>
            <a:r>
              <a:rPr lang="en-US" sz="1200" dirty="0" err="1">
                <a:latin typeface="Tw Cen MT" panose="020B0602020104020603" pitchFamily="34" charset="0"/>
              </a:rPr>
              <a:t>Abioye</a:t>
            </a:r>
            <a:r>
              <a:rPr lang="en-US" sz="1200" dirty="0">
                <a:latin typeface="Tw Cen MT" panose="020B0602020104020603" pitchFamily="34" charset="0"/>
              </a:rPr>
              <a:t>, A. I., </a:t>
            </a:r>
            <a:r>
              <a:rPr lang="en-US" sz="1200" dirty="0" err="1">
                <a:latin typeface="Tw Cen MT" panose="020B0602020104020603" pitchFamily="34" charset="0"/>
              </a:rPr>
              <a:t>Hajifathalian</a:t>
            </a:r>
            <a:r>
              <a:rPr lang="en-US" sz="1200" dirty="0">
                <a:latin typeface="Tw Cen MT" panose="020B0602020104020603" pitchFamily="34" charset="0"/>
              </a:rPr>
              <a:t>, K. &amp; </a:t>
            </a:r>
            <a:r>
              <a:rPr lang="en-US" sz="1200" dirty="0" err="1">
                <a:latin typeface="Tw Cen MT" panose="020B0602020104020603" pitchFamily="34" charset="0"/>
              </a:rPr>
              <a:t>Danaei</a:t>
            </a:r>
            <a:r>
              <a:rPr lang="en-US" sz="1200" dirty="0">
                <a:latin typeface="Tw Cen MT" panose="020B0602020104020603" pitchFamily="34" charset="0"/>
              </a:rPr>
              <a:t>, G. (2013). Do mass media campaigns improve physical activity? a systematic review and meta-analysis. </a:t>
            </a:r>
            <a:r>
              <a:rPr lang="en-US" sz="1200" i="1" dirty="0">
                <a:latin typeface="Tw Cen MT" panose="020B0602020104020603" pitchFamily="34" charset="0"/>
              </a:rPr>
              <a:t>Archives of Public Health</a:t>
            </a:r>
            <a:r>
              <a:rPr lang="en-US" sz="1200" dirty="0">
                <a:latin typeface="Tw Cen MT" panose="020B0602020104020603" pitchFamily="34" charset="0"/>
              </a:rPr>
              <a:t>, </a:t>
            </a:r>
            <a:r>
              <a:rPr lang="en-US" sz="1200" i="1" dirty="0">
                <a:latin typeface="Tw Cen MT" panose="020B0602020104020603" pitchFamily="34" charset="0"/>
              </a:rPr>
              <a:t>71</a:t>
            </a:r>
            <a:r>
              <a:rPr lang="en-US" sz="1200" dirty="0">
                <a:latin typeface="Tw Cen MT" panose="020B0602020104020603" pitchFamily="34" charset="0"/>
              </a:rPr>
              <a:t>(1), 20. </a:t>
            </a:r>
            <a:r>
              <a:rPr lang="en-US" sz="1200" dirty="0">
                <a:latin typeface="Tw Cen MT" panose="020B0602020104020603" pitchFamily="34" charset="0"/>
                <a:hlinkClick r:id="rId3"/>
              </a:rPr>
              <a:t>https://doi.org/10.1186/0778-7367-71-20</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Basso, J. C. &amp; Suzuki, W. A. (2017). The Effects of Acute Exercise on Mood, Cognition, Neurophysiology, and Neurochemical Pathways: A Review. </a:t>
            </a:r>
            <a:r>
              <a:rPr lang="en-US" sz="1200" i="1" dirty="0">
                <a:latin typeface="Tw Cen MT" panose="020B0602020104020603" pitchFamily="34" charset="0"/>
              </a:rPr>
              <a:t>Brain Plasticity</a:t>
            </a:r>
            <a:r>
              <a:rPr lang="en-US" sz="1200" dirty="0">
                <a:latin typeface="Tw Cen MT" panose="020B0602020104020603" pitchFamily="34" charset="0"/>
              </a:rPr>
              <a:t>, </a:t>
            </a:r>
            <a:r>
              <a:rPr lang="en-US" sz="1200" i="1" dirty="0">
                <a:latin typeface="Tw Cen MT" panose="020B0602020104020603" pitchFamily="34" charset="0"/>
              </a:rPr>
              <a:t>2</a:t>
            </a:r>
            <a:r>
              <a:rPr lang="en-US" sz="1200" dirty="0">
                <a:latin typeface="Tw Cen MT" panose="020B0602020104020603" pitchFamily="34" charset="0"/>
              </a:rPr>
              <a:t>(2), 127–152. </a:t>
            </a:r>
            <a:r>
              <a:rPr lang="en-US" sz="1200" dirty="0">
                <a:latin typeface="Tw Cen MT" panose="020B0602020104020603" pitchFamily="34" charset="0"/>
                <a:hlinkClick r:id="rId4"/>
              </a:rPr>
              <a:t>https://doi.org/10.3233/bpl-160040</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Bauman, A. E., Reis, R. S., </a:t>
            </a:r>
            <a:r>
              <a:rPr lang="en-US" sz="1200" dirty="0" err="1">
                <a:latin typeface="Tw Cen MT" panose="020B0602020104020603" pitchFamily="34" charset="0"/>
              </a:rPr>
              <a:t>Sallis</a:t>
            </a:r>
            <a:r>
              <a:rPr lang="en-US" sz="1200" dirty="0">
                <a:latin typeface="Tw Cen MT" panose="020B0602020104020603" pitchFamily="34" charset="0"/>
              </a:rPr>
              <a:t>, J. F., Wells, J. C., Loos, R. J., Martin, B. W. &amp; Group, for the L. P. A. S. W. (2012). Correlates of physical activity: why are some people physically active and others not? </a:t>
            </a:r>
            <a:r>
              <a:rPr lang="en-US" sz="1200" i="1" dirty="0">
                <a:latin typeface="Tw Cen MT" panose="020B0602020104020603" pitchFamily="34" charset="0"/>
              </a:rPr>
              <a:t>The Lancet</a:t>
            </a:r>
            <a:r>
              <a:rPr lang="en-US" sz="1200" dirty="0">
                <a:latin typeface="Tw Cen MT" panose="020B0602020104020603" pitchFamily="34" charset="0"/>
              </a:rPr>
              <a:t>, </a:t>
            </a:r>
            <a:r>
              <a:rPr lang="en-US" sz="1200" i="1" dirty="0">
                <a:latin typeface="Tw Cen MT" panose="020B0602020104020603" pitchFamily="34" charset="0"/>
              </a:rPr>
              <a:t>380</a:t>
            </a:r>
            <a:r>
              <a:rPr lang="en-US" sz="1200" dirty="0">
                <a:latin typeface="Tw Cen MT" panose="020B0602020104020603" pitchFamily="34" charset="0"/>
              </a:rPr>
              <a:t>(9838), 258–271. </a:t>
            </a:r>
            <a:r>
              <a:rPr lang="en-US" sz="1200" dirty="0">
                <a:latin typeface="Tw Cen MT" panose="020B0602020104020603" pitchFamily="34" charset="0"/>
                <a:hlinkClick r:id="rId5"/>
              </a:rPr>
              <a:t>https://doi.org/10.1016/s0140-6736(12)60735-1</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Baxter, S., Smith, C., Treharne, G., </a:t>
            </a:r>
            <a:r>
              <a:rPr lang="en-US" sz="1200" dirty="0" err="1">
                <a:latin typeface="Tw Cen MT" panose="020B0602020104020603" pitchFamily="34" charset="0"/>
              </a:rPr>
              <a:t>Stebbings</a:t>
            </a:r>
            <a:r>
              <a:rPr lang="en-US" sz="1200" dirty="0">
                <a:latin typeface="Tw Cen MT" panose="020B0602020104020603" pitchFamily="34" charset="0"/>
              </a:rPr>
              <a:t>, S. &amp; Hale, L. (2015). What are the perceived barriers, facilitators and attitudes to exercise for women with rheumatoid arthritis? A qualitative study. </a:t>
            </a:r>
            <a:r>
              <a:rPr lang="en-US" sz="1200" i="1" dirty="0">
                <a:latin typeface="Tw Cen MT" panose="020B0602020104020603" pitchFamily="34" charset="0"/>
              </a:rPr>
              <a:t>Disability and Rehabilitation</a:t>
            </a:r>
            <a:r>
              <a:rPr lang="en-US" sz="1200" dirty="0">
                <a:latin typeface="Tw Cen MT" panose="020B0602020104020603" pitchFamily="34" charset="0"/>
              </a:rPr>
              <a:t>, </a:t>
            </a:r>
            <a:r>
              <a:rPr lang="en-US" sz="1200" i="1" dirty="0">
                <a:latin typeface="Tw Cen MT" panose="020B0602020104020603" pitchFamily="34" charset="0"/>
              </a:rPr>
              <a:t>38</a:t>
            </a:r>
            <a:r>
              <a:rPr lang="en-US" sz="1200" dirty="0">
                <a:latin typeface="Tw Cen MT" panose="020B0602020104020603" pitchFamily="34" charset="0"/>
              </a:rPr>
              <a:t>(8), 773–780. https://doi.org/10.3109/09638288.2015.1061602</a:t>
            </a:r>
          </a:p>
          <a:p>
            <a:pPr defTabSz="914400" eaLnBrk="0" fontAlgn="base" hangingPunct="0">
              <a:spcBef>
                <a:spcPct val="0"/>
              </a:spcBef>
              <a:spcAft>
                <a:spcPct val="0"/>
              </a:spcAft>
            </a:pPr>
            <a:r>
              <a:rPr lang="en-US" sz="1200" dirty="0">
                <a:latin typeface="Tw Cen MT" panose="020B0602020104020603" pitchFamily="34" charset="0"/>
              </a:rPr>
              <a:t>Braun, V. &amp; Clarke, V. (2006). Using thematic analysis in psychology. </a:t>
            </a:r>
            <a:r>
              <a:rPr lang="en-US" sz="1200" i="1" dirty="0">
                <a:latin typeface="Tw Cen MT" panose="020B0602020104020603" pitchFamily="34" charset="0"/>
              </a:rPr>
              <a:t>Qualitative Research in Psychology</a:t>
            </a:r>
            <a:r>
              <a:rPr lang="en-US" sz="1200" dirty="0">
                <a:latin typeface="Tw Cen MT" panose="020B0602020104020603" pitchFamily="34" charset="0"/>
              </a:rPr>
              <a:t>, </a:t>
            </a:r>
            <a:r>
              <a:rPr lang="en-US" sz="1200" i="1" dirty="0">
                <a:latin typeface="Tw Cen MT" panose="020B0602020104020603" pitchFamily="34" charset="0"/>
              </a:rPr>
              <a:t>3</a:t>
            </a:r>
            <a:r>
              <a:rPr lang="en-US" sz="1200" dirty="0">
                <a:latin typeface="Tw Cen MT" panose="020B0602020104020603" pitchFamily="34" charset="0"/>
              </a:rPr>
              <a:t>(2), 77–101. </a:t>
            </a:r>
            <a:r>
              <a:rPr lang="en-US" sz="1200" dirty="0">
                <a:latin typeface="Tw Cen MT" panose="020B0602020104020603" pitchFamily="34" charset="0"/>
                <a:hlinkClick r:id="rId6"/>
              </a:rPr>
              <a:t>https://doi.org/10.1191/1478088706qp063oa</a:t>
            </a:r>
            <a:endParaRPr lang="en-AU" sz="1200" dirty="0">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Brown, R. A., Abrantes, A. M., Minami, H., Read, J. P., Marcus, B. H., </a:t>
            </a:r>
            <a:r>
              <a:rPr lang="en-AU" sz="1200" dirty="0" err="1">
                <a:latin typeface="Tw Cen MT" panose="020B0602020104020603" pitchFamily="34" charset="0"/>
              </a:rPr>
              <a:t>Jakicic</a:t>
            </a:r>
            <a:r>
              <a:rPr lang="en-AU" sz="1200" dirty="0">
                <a:latin typeface="Tw Cen MT" panose="020B0602020104020603" pitchFamily="34" charset="0"/>
              </a:rPr>
              <a:t>, J. M., Strong, D. R., </a:t>
            </a:r>
            <a:r>
              <a:rPr lang="en-AU" sz="1200" dirty="0" err="1">
                <a:latin typeface="Tw Cen MT" panose="020B0602020104020603" pitchFamily="34" charset="0"/>
              </a:rPr>
              <a:t>Dubreuil</a:t>
            </a:r>
            <a:r>
              <a:rPr lang="en-AU" sz="1200" dirty="0">
                <a:latin typeface="Tw Cen MT" panose="020B0602020104020603" pitchFamily="34" charset="0"/>
              </a:rPr>
              <a:t>, M. E., Gordon, A. A., Ramsey, S. E., Kahler, C. W. &amp; Stuart, G. L. (2014). A preliminary, randomized trial of aerobic exercise for alcohol dependence. </a:t>
            </a:r>
            <a:r>
              <a:rPr lang="en-AU" sz="1200" i="1" dirty="0">
                <a:latin typeface="Tw Cen MT" panose="020B0602020104020603" pitchFamily="34" charset="0"/>
              </a:rPr>
              <a:t>Journal of Substance Abuse Treatment</a:t>
            </a:r>
            <a:r>
              <a:rPr lang="en-AU" sz="1200" dirty="0">
                <a:latin typeface="Tw Cen MT" panose="020B0602020104020603" pitchFamily="34" charset="0"/>
              </a:rPr>
              <a:t>, </a:t>
            </a:r>
            <a:r>
              <a:rPr lang="en-AU" sz="1200" i="1" dirty="0">
                <a:latin typeface="Tw Cen MT" panose="020B0602020104020603" pitchFamily="34" charset="0"/>
              </a:rPr>
              <a:t>47</a:t>
            </a:r>
            <a:r>
              <a:rPr lang="en-AU" sz="1200" dirty="0">
                <a:latin typeface="Tw Cen MT" panose="020B0602020104020603" pitchFamily="34" charset="0"/>
              </a:rPr>
              <a:t>(1), 1–9. </a:t>
            </a:r>
            <a:r>
              <a:rPr lang="en-AU" sz="1200" dirty="0">
                <a:latin typeface="Tw Cen MT" panose="020B0602020104020603" pitchFamily="34" charset="0"/>
                <a:hlinkClick r:id="rId7"/>
              </a:rPr>
              <a:t>https://doi.org/10.1016/j.jsat.2014.02.004</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Caplin, A., Chen, F. S., Beauchamp, M. R. &amp; </a:t>
            </a:r>
            <a:r>
              <a:rPr lang="en-AU" sz="1200" dirty="0" err="1">
                <a:latin typeface="Tw Cen MT" panose="020B0602020104020603" pitchFamily="34" charset="0"/>
              </a:rPr>
              <a:t>Puterman</a:t>
            </a:r>
            <a:r>
              <a:rPr lang="en-AU" sz="1200" dirty="0">
                <a:latin typeface="Tw Cen MT" panose="020B0602020104020603" pitchFamily="34" charset="0"/>
              </a:rPr>
              <a:t>, E. (2021). The effects of exercise intensity on the cortisol response to a subsequent acute psychosocial stressor. </a:t>
            </a:r>
            <a:r>
              <a:rPr lang="en-AU" sz="1200" i="1" dirty="0" err="1">
                <a:latin typeface="Tw Cen MT" panose="020B0602020104020603" pitchFamily="34" charset="0"/>
              </a:rPr>
              <a:t>Psychoneuroendocrinology</a:t>
            </a:r>
            <a:r>
              <a:rPr lang="en-AU" sz="1200" dirty="0">
                <a:latin typeface="Tw Cen MT" panose="020B0602020104020603" pitchFamily="34" charset="0"/>
              </a:rPr>
              <a:t>, </a:t>
            </a:r>
            <a:r>
              <a:rPr lang="en-AU" sz="1200" i="1" dirty="0">
                <a:latin typeface="Tw Cen MT" panose="020B0602020104020603" pitchFamily="34" charset="0"/>
              </a:rPr>
              <a:t>131</a:t>
            </a:r>
            <a:r>
              <a:rPr lang="en-AU" sz="1200" dirty="0">
                <a:latin typeface="Tw Cen MT" panose="020B0602020104020603" pitchFamily="34" charset="0"/>
              </a:rPr>
              <a:t>, 105336. </a:t>
            </a:r>
            <a:r>
              <a:rPr lang="en-AU" sz="1200" dirty="0">
                <a:latin typeface="Tw Cen MT" panose="020B0602020104020603" pitchFamily="34" charset="0"/>
                <a:hlinkClick r:id="rId8"/>
              </a:rPr>
              <a:t>https://doi.org/10.1016/j.psyneuen.2021.105336</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33</a:t>
            </a:fld>
            <a:endParaRPr lang="en-US" dirty="0"/>
          </a:p>
        </p:txBody>
      </p:sp>
    </p:spTree>
    <p:extLst>
      <p:ext uri="{BB962C8B-B14F-4D97-AF65-F5344CB8AC3E}">
        <p14:creationId xmlns:p14="http://schemas.microsoft.com/office/powerpoint/2010/main" val="182595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AU" sz="1200" dirty="0" err="1">
                <a:latin typeface="Tw Cen MT" panose="020B0602020104020603" pitchFamily="34" charset="0"/>
              </a:rPr>
              <a:t>Chekroud</a:t>
            </a:r>
            <a:r>
              <a:rPr lang="en-AU" sz="1200" dirty="0">
                <a:latin typeface="Tw Cen MT" panose="020B0602020104020603" pitchFamily="34" charset="0"/>
              </a:rPr>
              <a:t>, S. R., </a:t>
            </a:r>
            <a:r>
              <a:rPr lang="en-AU" sz="1200" dirty="0" err="1">
                <a:latin typeface="Tw Cen MT" panose="020B0602020104020603" pitchFamily="34" charset="0"/>
              </a:rPr>
              <a:t>Gueorguieva</a:t>
            </a:r>
            <a:r>
              <a:rPr lang="en-AU" sz="1200" dirty="0">
                <a:latin typeface="Tw Cen MT" panose="020B0602020104020603" pitchFamily="34" charset="0"/>
              </a:rPr>
              <a:t>, R., </a:t>
            </a:r>
            <a:r>
              <a:rPr lang="en-AU" sz="1200" dirty="0" err="1">
                <a:latin typeface="Tw Cen MT" panose="020B0602020104020603" pitchFamily="34" charset="0"/>
              </a:rPr>
              <a:t>Zheutlin</a:t>
            </a:r>
            <a:r>
              <a:rPr lang="en-AU" sz="1200" dirty="0">
                <a:latin typeface="Tw Cen MT" panose="020B0602020104020603" pitchFamily="34" charset="0"/>
              </a:rPr>
              <a:t>, A. B., Paulus, M., </a:t>
            </a:r>
            <a:r>
              <a:rPr lang="en-AU" sz="1200" dirty="0" err="1">
                <a:latin typeface="Tw Cen MT" panose="020B0602020104020603" pitchFamily="34" charset="0"/>
              </a:rPr>
              <a:t>Krumholz</a:t>
            </a:r>
            <a:r>
              <a:rPr lang="en-AU" sz="1200" dirty="0">
                <a:latin typeface="Tw Cen MT" panose="020B0602020104020603" pitchFamily="34" charset="0"/>
              </a:rPr>
              <a:t>, H. M., Krystal, J. H. &amp; </a:t>
            </a:r>
            <a:r>
              <a:rPr lang="en-AU" sz="1200" dirty="0" err="1">
                <a:latin typeface="Tw Cen MT" panose="020B0602020104020603" pitchFamily="34" charset="0"/>
              </a:rPr>
              <a:t>Chekroud</a:t>
            </a:r>
            <a:r>
              <a:rPr lang="en-AU" sz="1200" dirty="0">
                <a:latin typeface="Tw Cen MT" panose="020B0602020104020603" pitchFamily="34" charset="0"/>
              </a:rPr>
              <a:t>, A. M. (2018). Association between physical exercise and mental health in 1·2 million individuals in the USA between 2011 and 2015: a cross-sectional study. </a:t>
            </a:r>
            <a:r>
              <a:rPr lang="en-AU" sz="1200" i="1" dirty="0">
                <a:latin typeface="Tw Cen MT" panose="020B0602020104020603" pitchFamily="34" charset="0"/>
              </a:rPr>
              <a:t>The Lancet Psychiatry</a:t>
            </a:r>
            <a:r>
              <a:rPr lang="en-AU" sz="1200" dirty="0">
                <a:latin typeface="Tw Cen MT" panose="020B0602020104020603" pitchFamily="34" charset="0"/>
              </a:rPr>
              <a:t>, </a:t>
            </a:r>
            <a:r>
              <a:rPr lang="en-AU" sz="1200" i="1" dirty="0">
                <a:latin typeface="Tw Cen MT" panose="020B0602020104020603" pitchFamily="34" charset="0"/>
              </a:rPr>
              <a:t>5</a:t>
            </a:r>
            <a:r>
              <a:rPr lang="en-AU" sz="1200" dirty="0">
                <a:latin typeface="Tw Cen MT" panose="020B0602020104020603" pitchFamily="34" charset="0"/>
              </a:rPr>
              <a:t>(9), 739–746. </a:t>
            </a:r>
            <a:r>
              <a:rPr lang="en-AU" sz="1200" dirty="0">
                <a:latin typeface="Tw Cen MT" panose="020B0602020104020603" pitchFamily="34" charset="0"/>
                <a:hlinkClick r:id="rId3"/>
              </a:rPr>
              <a:t>https://doi.org/10.1016/s2215-0366(18)30227-x</a:t>
            </a:r>
            <a:endParaRPr lang="en-US" sz="1200" dirty="0">
              <a:solidFill>
                <a:srgbClr val="45494B"/>
              </a:solidFill>
              <a:latin typeface="Tw Cen MT" panose="020B0602020104020603" pitchFamily="34" charset="0"/>
            </a:endParaRPr>
          </a:p>
          <a:p>
            <a:pPr defTabSz="914400" eaLnBrk="0" fontAlgn="base" hangingPunct="0">
              <a:spcBef>
                <a:spcPct val="0"/>
              </a:spcBef>
              <a:spcAft>
                <a:spcPct val="0"/>
              </a:spcAft>
            </a:pPr>
            <a:r>
              <a:rPr lang="en-GB" sz="1200" dirty="0" err="1">
                <a:latin typeface="Tw Cen MT" panose="020B0602020104020603" pitchFamily="34" charset="0"/>
              </a:rPr>
              <a:t>Chokshi</a:t>
            </a:r>
            <a:r>
              <a:rPr lang="en-GB" sz="1200" dirty="0">
                <a:latin typeface="Tw Cen MT" panose="020B0602020104020603" pitchFamily="34" charset="0"/>
              </a:rPr>
              <a:t>, D. A. &amp; Farley, T. A. (2014). Changing </a:t>
            </a:r>
            <a:r>
              <a:rPr lang="en-GB" sz="1200" dirty="0" err="1">
                <a:latin typeface="Tw Cen MT" panose="020B0602020104020603" pitchFamily="34" charset="0"/>
              </a:rPr>
              <a:t>behaviors</a:t>
            </a:r>
            <a:r>
              <a:rPr lang="en-GB" sz="1200" dirty="0">
                <a:latin typeface="Tw Cen MT" panose="020B0602020104020603" pitchFamily="34" charset="0"/>
              </a:rPr>
              <a:t> to prevent noncommunicable diseases. </a:t>
            </a:r>
            <a:r>
              <a:rPr lang="en-GB" sz="1200" i="1" dirty="0">
                <a:effectLst/>
                <a:latin typeface="Tw Cen MT" panose="020B0602020104020603" pitchFamily="34" charset="0"/>
              </a:rPr>
              <a:t>Science </a:t>
            </a:r>
            <a:r>
              <a:rPr lang="en-GB" sz="1200" b="1" dirty="0">
                <a:effectLst/>
                <a:latin typeface="Tw Cen MT" panose="020B0602020104020603" pitchFamily="34" charset="0"/>
              </a:rPr>
              <a:t>345</a:t>
            </a:r>
            <a:r>
              <a:rPr lang="en-GB" sz="1200" dirty="0">
                <a:latin typeface="Tw Cen MT" panose="020B0602020104020603" pitchFamily="34" charset="0"/>
              </a:rPr>
              <a:t>, 1243-1244. DOI:</a:t>
            </a:r>
            <a:r>
              <a:rPr lang="en-GB" sz="1200" dirty="0">
                <a:effectLst/>
                <a:latin typeface="Tw Cen MT" panose="020B0602020104020603" pitchFamily="34" charset="0"/>
                <a:hlinkClick r:id="rId4"/>
              </a:rPr>
              <a:t>10.1126/science.1259809</a:t>
            </a:r>
            <a:endParaRPr lang="en-GB" sz="1200" dirty="0">
              <a:effectLst/>
              <a:latin typeface="Tw Cen MT" panose="020B0602020104020603" pitchFamily="34" charset="0"/>
            </a:endParaRPr>
          </a:p>
          <a:p>
            <a:pPr defTabSz="914400" eaLnBrk="0" fontAlgn="base" hangingPunct="0">
              <a:spcBef>
                <a:spcPct val="0"/>
              </a:spcBef>
              <a:spcAft>
                <a:spcPct val="0"/>
              </a:spcAft>
            </a:pPr>
            <a:r>
              <a:rPr lang="en-GB" sz="1200" dirty="0">
                <a:latin typeface="Tw Cen MT" panose="020B0602020104020603" pitchFamily="34" charset="0"/>
              </a:rPr>
              <a:t>Clayton, R. &amp; Clayton, C. (2022). UK Screen use in 2022: A need for guidance. University of Leeds. </a:t>
            </a:r>
            <a:r>
              <a:rPr lang="en-GB" sz="1200" dirty="0">
                <a:effectLst/>
                <a:latin typeface="Tw Cen MT" panose="020B0602020104020603" pitchFamily="34" charset="0"/>
                <a:hlinkClick r:id="rId5"/>
              </a:rPr>
              <a:t>https://eprints.whiterose.ac.uk/184618/1/PolicyLeeds-Brief9_UK-screen-use-in-2022.pdf</a:t>
            </a:r>
            <a:endParaRPr lang="en-GB" sz="1200" dirty="0">
              <a:effectLst/>
              <a:latin typeface="Tw Cen MT" panose="020B0602020104020603" pitchFamily="34" charset="0"/>
            </a:endParaRPr>
          </a:p>
          <a:p>
            <a:pPr defTabSz="914400" eaLnBrk="0" fontAlgn="base" hangingPunct="0">
              <a:spcBef>
                <a:spcPct val="0"/>
              </a:spcBef>
              <a:spcAft>
                <a:spcPct val="0"/>
              </a:spcAft>
            </a:pPr>
            <a:r>
              <a:rPr lang="en-US" sz="1200" dirty="0" err="1">
                <a:latin typeface="Tw Cen MT" panose="020B0602020104020603" pitchFamily="34" charset="0"/>
              </a:rPr>
              <a:t>Craike</a:t>
            </a:r>
            <a:r>
              <a:rPr lang="en-US" sz="1200" dirty="0">
                <a:latin typeface="Tw Cen MT" panose="020B0602020104020603" pitchFamily="34" charset="0"/>
              </a:rPr>
              <a:t>, M., Wiesner, G., </a:t>
            </a:r>
            <a:r>
              <a:rPr lang="en-US" sz="1200" dirty="0" err="1">
                <a:latin typeface="Tw Cen MT" panose="020B0602020104020603" pitchFamily="34" charset="0"/>
              </a:rPr>
              <a:t>Hilland</a:t>
            </a:r>
            <a:r>
              <a:rPr lang="en-US" sz="1200" dirty="0">
                <a:latin typeface="Tw Cen MT" panose="020B0602020104020603" pitchFamily="34" charset="0"/>
              </a:rPr>
              <a:t>, T. A. &amp; </a:t>
            </a:r>
            <a:r>
              <a:rPr lang="en-US" sz="1200" dirty="0" err="1">
                <a:latin typeface="Tw Cen MT" panose="020B0602020104020603" pitchFamily="34" charset="0"/>
              </a:rPr>
              <a:t>Bengoechea</a:t>
            </a:r>
            <a:r>
              <a:rPr lang="en-US" sz="1200" dirty="0">
                <a:latin typeface="Tw Cen MT" panose="020B0602020104020603" pitchFamily="34" charset="0"/>
              </a:rPr>
              <a:t>, E. G. (2018). Interventions to improve physical activity among socioeconomically disadvantaged groups: an umbrella review. </a:t>
            </a:r>
            <a:r>
              <a:rPr lang="en-US" sz="1200" i="1" dirty="0">
                <a:latin typeface="Tw Cen MT" panose="020B0602020104020603" pitchFamily="34" charset="0"/>
              </a:rPr>
              <a:t>The International Journal of Behavioral Nutrition and Physical Activity</a:t>
            </a:r>
            <a:r>
              <a:rPr lang="en-US" sz="1200" dirty="0">
                <a:latin typeface="Tw Cen MT" panose="020B0602020104020603" pitchFamily="34" charset="0"/>
              </a:rPr>
              <a:t>, </a:t>
            </a:r>
            <a:r>
              <a:rPr lang="en-US" sz="1200" i="1" dirty="0">
                <a:latin typeface="Tw Cen MT" panose="020B0602020104020603" pitchFamily="34" charset="0"/>
              </a:rPr>
              <a:t>15</a:t>
            </a:r>
            <a:r>
              <a:rPr lang="en-US" sz="1200" dirty="0">
                <a:latin typeface="Tw Cen MT" panose="020B0602020104020603" pitchFamily="34" charset="0"/>
              </a:rPr>
              <a:t>(1), 43. </a:t>
            </a:r>
            <a:r>
              <a:rPr lang="en-US" sz="1200" dirty="0">
                <a:latin typeface="Tw Cen MT" panose="020B0602020104020603" pitchFamily="34" charset="0"/>
                <a:hlinkClick r:id="rId6"/>
              </a:rPr>
              <a:t>https://doi.org/10.1186/s12966-018-0676-2</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Ding, D., Lawson, K. D., Kolbe-Alexander, T. L., Finkelstein, E. A., </a:t>
            </a:r>
            <a:r>
              <a:rPr lang="en-AU" sz="1200" dirty="0" err="1">
                <a:latin typeface="Tw Cen MT" panose="020B0602020104020603" pitchFamily="34" charset="0"/>
              </a:rPr>
              <a:t>Katzmarzyk</a:t>
            </a:r>
            <a:r>
              <a:rPr lang="en-AU" sz="1200" dirty="0">
                <a:latin typeface="Tw Cen MT" panose="020B0602020104020603" pitchFamily="34" charset="0"/>
              </a:rPr>
              <a:t>, P. T., </a:t>
            </a:r>
            <a:r>
              <a:rPr lang="en-AU" sz="1200" dirty="0" err="1">
                <a:latin typeface="Tw Cen MT" panose="020B0602020104020603" pitchFamily="34" charset="0"/>
              </a:rPr>
              <a:t>Mechelen</a:t>
            </a:r>
            <a:r>
              <a:rPr lang="en-AU" sz="1200" dirty="0">
                <a:latin typeface="Tw Cen MT" panose="020B0602020104020603" pitchFamily="34" charset="0"/>
              </a:rPr>
              <a:t>, W. van, Pratt, M. &amp; Committee, L. P. A. S. 2 E. (2016). The economic burden of physical inactivity: a global analysis of major non-communicable diseases. </a:t>
            </a:r>
            <a:r>
              <a:rPr lang="en-AU" sz="1200" i="1" dirty="0">
                <a:latin typeface="Tw Cen MT" panose="020B0602020104020603" pitchFamily="34" charset="0"/>
              </a:rPr>
              <a:t>The Lancet</a:t>
            </a:r>
            <a:r>
              <a:rPr lang="en-AU" sz="1200" dirty="0">
                <a:latin typeface="Tw Cen MT" panose="020B0602020104020603" pitchFamily="34" charset="0"/>
              </a:rPr>
              <a:t>, </a:t>
            </a:r>
            <a:r>
              <a:rPr lang="en-AU" sz="1200" i="1" dirty="0">
                <a:latin typeface="Tw Cen MT" panose="020B0602020104020603" pitchFamily="34" charset="0"/>
              </a:rPr>
              <a:t>388</a:t>
            </a:r>
            <a:r>
              <a:rPr lang="en-AU" sz="1200" dirty="0">
                <a:latin typeface="Tw Cen MT" panose="020B0602020104020603" pitchFamily="34" charset="0"/>
              </a:rPr>
              <a:t>(10051), 1311–1324. </a:t>
            </a:r>
            <a:r>
              <a:rPr lang="en-AU" sz="1200" dirty="0">
                <a:latin typeface="Tw Cen MT" panose="020B0602020104020603" pitchFamily="34" charset="0"/>
                <a:hlinkClick r:id="rId7"/>
              </a:rPr>
              <a:t>https://doi.org/10.1016/s0140-6736(16)30383-x</a:t>
            </a:r>
            <a:endParaRPr lang="en-AU"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Fuller-</a:t>
            </a:r>
            <a:r>
              <a:rPr lang="en-US" sz="1200" dirty="0" err="1">
                <a:latin typeface="Tw Cen MT" panose="020B0602020104020603" pitchFamily="34" charset="0"/>
              </a:rPr>
              <a:t>Tyszkiewicz</a:t>
            </a:r>
            <a:r>
              <a:rPr lang="en-US" sz="1200" dirty="0">
                <a:latin typeface="Tw Cen MT" panose="020B0602020104020603" pitchFamily="34" charset="0"/>
              </a:rPr>
              <a:t>, M., </a:t>
            </a:r>
            <a:r>
              <a:rPr lang="en-US" sz="1200" dirty="0" err="1">
                <a:latin typeface="Tw Cen MT" panose="020B0602020104020603" pitchFamily="34" charset="0"/>
              </a:rPr>
              <a:t>Skouteris</a:t>
            </a:r>
            <a:r>
              <a:rPr lang="en-US" sz="1200" dirty="0">
                <a:latin typeface="Tw Cen MT" panose="020B0602020104020603" pitchFamily="34" charset="0"/>
              </a:rPr>
              <a:t>, H. &amp; </a:t>
            </a:r>
            <a:r>
              <a:rPr lang="en-US" sz="1200" dirty="0" err="1">
                <a:latin typeface="Tw Cen MT" panose="020B0602020104020603" pitchFamily="34" charset="0"/>
              </a:rPr>
              <a:t>Mccabe</a:t>
            </a:r>
            <a:r>
              <a:rPr lang="en-US" sz="1200" dirty="0">
                <a:latin typeface="Tw Cen MT" panose="020B0602020104020603" pitchFamily="34" charset="0"/>
              </a:rPr>
              <a:t>, M. (2013). A re-examination of the benefits of exercise for state body satisfaction: Consideration of individual difference factors. </a:t>
            </a:r>
            <a:r>
              <a:rPr lang="en-US" sz="1200" i="1" dirty="0">
                <a:latin typeface="Tw Cen MT" panose="020B0602020104020603" pitchFamily="34" charset="0"/>
              </a:rPr>
              <a:t>Journal of Sports Sciences</a:t>
            </a:r>
            <a:r>
              <a:rPr lang="en-US" sz="1200" dirty="0">
                <a:latin typeface="Tw Cen MT" panose="020B0602020104020603" pitchFamily="34" charset="0"/>
              </a:rPr>
              <a:t>, </a:t>
            </a:r>
            <a:r>
              <a:rPr lang="en-US" sz="1200" i="1" dirty="0">
                <a:latin typeface="Tw Cen MT" panose="020B0602020104020603" pitchFamily="34" charset="0"/>
              </a:rPr>
              <a:t>31</a:t>
            </a:r>
            <a:r>
              <a:rPr lang="en-US" sz="1200" dirty="0">
                <a:latin typeface="Tw Cen MT" panose="020B0602020104020603" pitchFamily="34" charset="0"/>
              </a:rPr>
              <a:t>(7), 706–713. </a:t>
            </a:r>
            <a:r>
              <a:rPr lang="en-US" sz="1200" dirty="0">
                <a:latin typeface="Tw Cen MT" panose="020B0602020104020603" pitchFamily="34" charset="0"/>
                <a:hlinkClick r:id="rId8"/>
              </a:rPr>
              <a:t>https://doi.org/10.1080/02640414.2012.746723</a:t>
            </a:r>
            <a:endParaRPr lang="en-US" sz="1200" dirty="0">
              <a:latin typeface="Tw Cen MT" panose="020B0602020104020603" pitchFamily="34" charset="0"/>
            </a:endParaRPr>
          </a:p>
          <a:p>
            <a:pPr defTabSz="914400" eaLnBrk="0" fontAlgn="base" hangingPunct="0">
              <a:spcBef>
                <a:spcPct val="0"/>
              </a:spcBef>
              <a:spcAft>
                <a:spcPct val="0"/>
              </a:spcAft>
            </a:pPr>
            <a:r>
              <a:rPr lang="en-GB" sz="1200" dirty="0" err="1">
                <a:latin typeface="Tw Cen MT" panose="020B0602020104020603" pitchFamily="34" charset="0"/>
              </a:rPr>
              <a:t>Garmany</a:t>
            </a:r>
            <a:r>
              <a:rPr lang="en-GB" sz="1200" dirty="0">
                <a:latin typeface="Tw Cen MT" panose="020B0602020104020603" pitchFamily="34" charset="0"/>
              </a:rPr>
              <a:t>, A., Yamada, S. &amp; Terzic, A. Longevity leap: mind the </a:t>
            </a:r>
            <a:r>
              <a:rPr lang="en-GB" sz="1200" dirty="0" err="1">
                <a:latin typeface="Tw Cen MT" panose="020B0602020104020603" pitchFamily="34" charset="0"/>
              </a:rPr>
              <a:t>healthspan</a:t>
            </a:r>
            <a:r>
              <a:rPr lang="en-GB" sz="1200" dirty="0">
                <a:latin typeface="Tw Cen MT" panose="020B0602020104020603" pitchFamily="34" charset="0"/>
              </a:rPr>
              <a:t> gap. </a:t>
            </a:r>
            <a:r>
              <a:rPr lang="en-GB" sz="1200" i="1" dirty="0" err="1">
                <a:effectLst/>
                <a:latin typeface="Tw Cen MT" panose="020B0602020104020603" pitchFamily="34" charset="0"/>
              </a:rPr>
              <a:t>npj</a:t>
            </a:r>
            <a:r>
              <a:rPr lang="en-GB" sz="1200" i="1" dirty="0">
                <a:effectLst/>
                <a:latin typeface="Tw Cen MT" panose="020B0602020104020603" pitchFamily="34" charset="0"/>
              </a:rPr>
              <a:t> Regen Med. </a:t>
            </a:r>
            <a:r>
              <a:rPr lang="en-GB" sz="1200" b="1" dirty="0">
                <a:effectLst/>
                <a:latin typeface="Tw Cen MT" panose="020B0602020104020603" pitchFamily="34" charset="0"/>
              </a:rPr>
              <a:t>6</a:t>
            </a:r>
            <a:r>
              <a:rPr lang="en-GB" sz="1200" dirty="0">
                <a:latin typeface="Tw Cen MT" panose="020B0602020104020603" pitchFamily="34" charset="0"/>
              </a:rPr>
              <a:t>, 57 (2021). </a:t>
            </a:r>
            <a:r>
              <a:rPr lang="en-GB" sz="1200" dirty="0">
                <a:latin typeface="Tw Cen MT" panose="020B0602020104020603" pitchFamily="34" charset="0"/>
                <a:hlinkClick r:id="rId9"/>
              </a:rPr>
              <a:t>https://doi.org/10.1038/s41536-021-00169-5</a:t>
            </a:r>
            <a:endParaRPr lang="en-GB"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34</a:t>
            </a:fld>
            <a:endParaRPr lang="en-US" dirty="0"/>
          </a:p>
        </p:txBody>
      </p:sp>
    </p:spTree>
    <p:extLst>
      <p:ext uri="{BB962C8B-B14F-4D97-AF65-F5344CB8AC3E}">
        <p14:creationId xmlns:p14="http://schemas.microsoft.com/office/powerpoint/2010/main" val="3773497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US" sz="1200" dirty="0">
                <a:latin typeface="Tw Cen MT" panose="020B0602020104020603" pitchFamily="34" charset="0"/>
              </a:rPr>
              <a:t>Gómez-López, M., Gallegos, A. G. &amp; </a:t>
            </a:r>
            <a:r>
              <a:rPr lang="en-US" sz="1200" dirty="0" err="1">
                <a:latin typeface="Tw Cen MT" panose="020B0602020104020603" pitchFamily="34" charset="0"/>
              </a:rPr>
              <a:t>Extremera</a:t>
            </a:r>
            <a:r>
              <a:rPr lang="en-US" sz="1200" dirty="0">
                <a:latin typeface="Tw Cen MT" panose="020B0602020104020603" pitchFamily="34" charset="0"/>
              </a:rPr>
              <a:t>, A. B. (2010). Perceived barriers by university students in the practice of physical activities. </a:t>
            </a:r>
            <a:r>
              <a:rPr lang="en-US" sz="1200" i="1" dirty="0">
                <a:latin typeface="Tw Cen MT" panose="020B0602020104020603" pitchFamily="34" charset="0"/>
              </a:rPr>
              <a:t>Journal of Sports Science &amp; Medicine</a:t>
            </a:r>
            <a:r>
              <a:rPr lang="en-US" sz="1200" dirty="0">
                <a:latin typeface="Tw Cen MT" panose="020B0602020104020603" pitchFamily="34" charset="0"/>
              </a:rPr>
              <a:t>, </a:t>
            </a:r>
            <a:r>
              <a:rPr lang="en-US" sz="1200" i="1" dirty="0">
                <a:latin typeface="Tw Cen MT" panose="020B0602020104020603" pitchFamily="34" charset="0"/>
              </a:rPr>
              <a:t>9</a:t>
            </a:r>
            <a:r>
              <a:rPr lang="en-US" sz="1200" dirty="0">
                <a:latin typeface="Tw Cen MT" panose="020B0602020104020603" pitchFamily="34" charset="0"/>
              </a:rPr>
              <a:t>(3), 374–381.</a:t>
            </a:r>
          </a:p>
          <a:p>
            <a:pPr defTabSz="914400" eaLnBrk="0" fontAlgn="base" hangingPunct="0">
              <a:spcBef>
                <a:spcPct val="0"/>
              </a:spcBef>
              <a:spcAft>
                <a:spcPct val="0"/>
              </a:spcAft>
            </a:pPr>
            <a:r>
              <a:rPr lang="en-US" sz="1200" dirty="0" err="1">
                <a:latin typeface="Tw Cen MT" panose="020B0602020104020603" pitchFamily="34" charset="0"/>
              </a:rPr>
              <a:t>Hammarberg</a:t>
            </a:r>
            <a:r>
              <a:rPr lang="en-US" sz="1200" dirty="0">
                <a:latin typeface="Tw Cen MT" panose="020B0602020104020603" pitchFamily="34" charset="0"/>
              </a:rPr>
              <a:t>, K., Kirkman, M. &amp; Lacey, S. de. (2016). Qualitative research methods: when to use them and how to judge them. </a:t>
            </a:r>
            <a:r>
              <a:rPr lang="en-US" sz="1200" i="1" dirty="0">
                <a:latin typeface="Tw Cen MT" panose="020B0602020104020603" pitchFamily="34" charset="0"/>
              </a:rPr>
              <a:t>Human Reproduction</a:t>
            </a:r>
            <a:r>
              <a:rPr lang="en-US" sz="1200" dirty="0">
                <a:latin typeface="Tw Cen MT" panose="020B0602020104020603" pitchFamily="34" charset="0"/>
              </a:rPr>
              <a:t>, </a:t>
            </a:r>
            <a:r>
              <a:rPr lang="en-US" sz="1200" i="1" dirty="0">
                <a:latin typeface="Tw Cen MT" panose="020B0602020104020603" pitchFamily="34" charset="0"/>
              </a:rPr>
              <a:t>31</a:t>
            </a:r>
            <a:r>
              <a:rPr lang="en-US" sz="1200" dirty="0">
                <a:latin typeface="Tw Cen MT" panose="020B0602020104020603" pitchFamily="34" charset="0"/>
              </a:rPr>
              <a:t>(3), 498–501. https://doi.org/10.1093/humrep/dev334</a:t>
            </a:r>
          </a:p>
          <a:p>
            <a:pPr defTabSz="914400" eaLnBrk="0" fontAlgn="base" hangingPunct="0">
              <a:spcBef>
                <a:spcPct val="0"/>
              </a:spcBef>
              <a:spcAft>
                <a:spcPct val="0"/>
              </a:spcAft>
            </a:pPr>
            <a:r>
              <a:rPr lang="en-US" sz="1200" dirty="0">
                <a:latin typeface="Tw Cen MT" panose="020B0602020104020603" pitchFamily="34" charset="0"/>
              </a:rPr>
              <a:t>Heath, G. W., Parra, D. C., Sarmiento, O. L., Andersen, L. B., Owen, N., </a:t>
            </a:r>
            <a:r>
              <a:rPr lang="en-US" sz="1200" dirty="0" err="1">
                <a:latin typeface="Tw Cen MT" panose="020B0602020104020603" pitchFamily="34" charset="0"/>
              </a:rPr>
              <a:t>Goenka</a:t>
            </a:r>
            <a:r>
              <a:rPr lang="en-US" sz="1200" dirty="0">
                <a:latin typeface="Tw Cen MT" panose="020B0602020104020603" pitchFamily="34" charset="0"/>
              </a:rPr>
              <a:t>, S., Montes, F., Brownson, R. C. &amp; Group, for the L. P. A. S. W. (2012). Evidence-based intervention in physical activity: lessons from around the world. </a:t>
            </a:r>
            <a:r>
              <a:rPr lang="en-US" sz="1200" i="1" dirty="0">
                <a:latin typeface="Tw Cen MT" panose="020B0602020104020603" pitchFamily="34" charset="0"/>
              </a:rPr>
              <a:t>The Lancet</a:t>
            </a:r>
            <a:r>
              <a:rPr lang="en-US" sz="1200" dirty="0">
                <a:latin typeface="Tw Cen MT" panose="020B0602020104020603" pitchFamily="34" charset="0"/>
              </a:rPr>
              <a:t>, </a:t>
            </a:r>
            <a:r>
              <a:rPr lang="en-US" sz="1200" i="1" dirty="0">
                <a:latin typeface="Tw Cen MT" panose="020B0602020104020603" pitchFamily="34" charset="0"/>
              </a:rPr>
              <a:t>380</a:t>
            </a:r>
            <a:r>
              <a:rPr lang="en-US" sz="1200" dirty="0">
                <a:latin typeface="Tw Cen MT" panose="020B0602020104020603" pitchFamily="34" charset="0"/>
              </a:rPr>
              <a:t>(9838), 272–281. </a:t>
            </a:r>
            <a:r>
              <a:rPr lang="en-US" sz="1200" dirty="0">
                <a:latin typeface="Tw Cen MT" panose="020B0602020104020603" pitchFamily="34" charset="0"/>
                <a:hlinkClick r:id="rId3"/>
              </a:rPr>
              <a:t>https://doi.org/10.1016/s0140-6736(12)60816-2</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Heirene, R. M., Shearer, D., Roderique-Davies, G. &amp; </a:t>
            </a:r>
            <a:r>
              <a:rPr lang="en-US" sz="1200" dirty="0" err="1">
                <a:latin typeface="Tw Cen MT" panose="020B0602020104020603" pitchFamily="34" charset="0"/>
              </a:rPr>
              <a:t>Mellalieu</a:t>
            </a:r>
            <a:r>
              <a:rPr lang="en-US" sz="1200" dirty="0">
                <a:latin typeface="Tw Cen MT" panose="020B0602020104020603" pitchFamily="34" charset="0"/>
              </a:rPr>
              <a:t>, S. D. (2016). Addiction in Extreme Sports: An Exploration of Withdrawal States in Rock Climbers. </a:t>
            </a:r>
            <a:r>
              <a:rPr lang="en-US" sz="1200" i="1" dirty="0">
                <a:latin typeface="Tw Cen MT" panose="020B0602020104020603" pitchFamily="34" charset="0"/>
              </a:rPr>
              <a:t>Journal of Behavioral Addictions</a:t>
            </a:r>
            <a:r>
              <a:rPr lang="en-US" sz="1200" dirty="0">
                <a:latin typeface="Tw Cen MT" panose="020B0602020104020603" pitchFamily="34" charset="0"/>
              </a:rPr>
              <a:t>, </a:t>
            </a:r>
            <a:r>
              <a:rPr lang="en-US" sz="1200" i="1" dirty="0">
                <a:latin typeface="Tw Cen MT" panose="020B0602020104020603" pitchFamily="34" charset="0"/>
              </a:rPr>
              <a:t>5</a:t>
            </a:r>
            <a:r>
              <a:rPr lang="en-US" sz="1200" dirty="0">
                <a:latin typeface="Tw Cen MT" panose="020B0602020104020603" pitchFamily="34" charset="0"/>
              </a:rPr>
              <a:t>(2), 332–341. </a:t>
            </a:r>
            <a:r>
              <a:rPr lang="en-US" sz="1200" dirty="0">
                <a:latin typeface="Tw Cen MT" panose="020B0602020104020603" pitchFamily="34" charset="0"/>
                <a:hlinkClick r:id="rId4"/>
              </a:rPr>
              <a:t>https://doi.org/10.1556/2006.5.2016.039</a:t>
            </a:r>
            <a:endParaRPr lang="en-US" sz="1200" dirty="0">
              <a:solidFill>
                <a:srgbClr val="45494B"/>
              </a:solidFill>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Hong, A. R. &amp; Kim, S. W. (2018). Effects of Resistance Exercise on Bone Health. </a:t>
            </a:r>
            <a:r>
              <a:rPr lang="en-US" sz="1200" i="1" dirty="0">
                <a:latin typeface="Tw Cen MT" panose="020B0602020104020603" pitchFamily="34" charset="0"/>
              </a:rPr>
              <a:t>Endocrinology and Metabolism</a:t>
            </a:r>
            <a:r>
              <a:rPr lang="en-US" sz="1200" dirty="0">
                <a:latin typeface="Tw Cen MT" panose="020B0602020104020603" pitchFamily="34" charset="0"/>
              </a:rPr>
              <a:t>, </a:t>
            </a:r>
            <a:r>
              <a:rPr lang="en-US" sz="1200" i="1" dirty="0">
                <a:latin typeface="Tw Cen MT" panose="020B0602020104020603" pitchFamily="34" charset="0"/>
              </a:rPr>
              <a:t>33</a:t>
            </a:r>
            <a:r>
              <a:rPr lang="en-US" sz="1200" dirty="0">
                <a:latin typeface="Tw Cen MT" panose="020B0602020104020603" pitchFamily="34" charset="0"/>
              </a:rPr>
              <a:t>(4), 435–444. </a:t>
            </a:r>
            <a:r>
              <a:rPr lang="en-US" sz="1200" dirty="0">
                <a:latin typeface="Tw Cen MT" panose="020B0602020104020603" pitchFamily="34" charset="0"/>
                <a:hlinkClick r:id="rId5"/>
              </a:rPr>
              <a:t>https://doi.org/10.3803/enm.2018.33.4.435</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Hu, M. X., Turner, D., </a:t>
            </a:r>
            <a:r>
              <a:rPr lang="en-US" sz="1200" dirty="0" err="1">
                <a:latin typeface="Tw Cen MT" panose="020B0602020104020603" pitchFamily="34" charset="0"/>
              </a:rPr>
              <a:t>Generaal</a:t>
            </a:r>
            <a:r>
              <a:rPr lang="en-US" sz="1200" dirty="0">
                <a:latin typeface="Tw Cen MT" panose="020B0602020104020603" pitchFamily="34" charset="0"/>
              </a:rPr>
              <a:t>, E., Bos, D., Ikram, M. K., Ikram, M. A., </a:t>
            </a:r>
            <a:r>
              <a:rPr lang="en-US" sz="1200" dirty="0" err="1">
                <a:latin typeface="Tw Cen MT" panose="020B0602020104020603" pitchFamily="34" charset="0"/>
              </a:rPr>
              <a:t>Cuijpers</a:t>
            </a:r>
            <a:r>
              <a:rPr lang="en-US" sz="1200" dirty="0">
                <a:latin typeface="Tw Cen MT" panose="020B0602020104020603" pitchFamily="34" charset="0"/>
              </a:rPr>
              <a:t>, P. &amp; </a:t>
            </a:r>
            <a:r>
              <a:rPr lang="en-US" sz="1200" dirty="0" err="1">
                <a:latin typeface="Tw Cen MT" panose="020B0602020104020603" pitchFamily="34" charset="0"/>
              </a:rPr>
              <a:t>Penninx</a:t>
            </a:r>
            <a:r>
              <a:rPr lang="en-US" sz="1200" dirty="0">
                <a:latin typeface="Tw Cen MT" panose="020B0602020104020603" pitchFamily="34" charset="0"/>
              </a:rPr>
              <a:t>, B. W. J. H. (2020). Exercise interventions for the prevention of depression: a systematic review of meta-analyses. </a:t>
            </a:r>
            <a:r>
              <a:rPr lang="en-US" sz="1200" i="1" dirty="0">
                <a:latin typeface="Tw Cen MT" panose="020B0602020104020603" pitchFamily="34" charset="0"/>
              </a:rPr>
              <a:t>BMC Public Health</a:t>
            </a:r>
            <a:r>
              <a:rPr lang="en-US" sz="1200" dirty="0">
                <a:latin typeface="Tw Cen MT" panose="020B0602020104020603" pitchFamily="34" charset="0"/>
              </a:rPr>
              <a:t>, </a:t>
            </a:r>
            <a:r>
              <a:rPr lang="en-US" sz="1200" i="1" dirty="0">
                <a:latin typeface="Tw Cen MT" panose="020B0602020104020603" pitchFamily="34" charset="0"/>
              </a:rPr>
              <a:t>20</a:t>
            </a:r>
            <a:r>
              <a:rPr lang="en-US" sz="1200" dirty="0">
                <a:latin typeface="Tw Cen MT" panose="020B0602020104020603" pitchFamily="34" charset="0"/>
              </a:rPr>
              <a:t>(1), 1255. </a:t>
            </a:r>
            <a:r>
              <a:rPr lang="en-US" sz="1200" dirty="0">
                <a:latin typeface="Tw Cen MT" panose="020B0602020104020603" pitchFamily="34" charset="0"/>
                <a:hlinkClick r:id="rId6"/>
              </a:rPr>
              <a:t>https://doi.org/10.1186/s12889-020-09323-y</a:t>
            </a:r>
            <a:endParaRPr lang="en-AU" sz="1200" dirty="0">
              <a:latin typeface="Tw Cen MT" panose="020B0602020104020603" pitchFamily="34" charset="0"/>
            </a:endParaRPr>
          </a:p>
          <a:p>
            <a:pPr defTabSz="914400" eaLnBrk="0" fontAlgn="base" hangingPunct="0">
              <a:spcBef>
                <a:spcPct val="0"/>
              </a:spcBef>
              <a:spcAft>
                <a:spcPct val="0"/>
              </a:spcAft>
            </a:pPr>
            <a:r>
              <a:rPr lang="en-AU" sz="1200" dirty="0" err="1">
                <a:latin typeface="Tw Cen MT" panose="020B0602020104020603" pitchFamily="34" charset="0"/>
              </a:rPr>
              <a:t>Johs</a:t>
            </a:r>
            <a:r>
              <a:rPr lang="en-AU" sz="1200" dirty="0">
                <a:latin typeface="Tw Cen MT" panose="020B0602020104020603" pitchFamily="34" charset="0"/>
              </a:rPr>
              <a:t>, N. A., </a:t>
            </a:r>
            <a:r>
              <a:rPr lang="en-AU" sz="1200" dirty="0" err="1">
                <a:latin typeface="Tw Cen MT" panose="020B0602020104020603" pitchFamily="34" charset="0"/>
              </a:rPr>
              <a:t>Kellar</a:t>
            </a:r>
            <a:r>
              <a:rPr lang="en-AU" sz="1200" dirty="0">
                <a:latin typeface="Tw Cen MT" panose="020B0602020104020603" pitchFamily="34" charset="0"/>
              </a:rPr>
              <a:t>-Guenther, Y., Jankowski, C. M., Neff, H. &amp; Erlandson, K. M. (2019). A qualitative focus group study of perceived barriers and benefits to exercise by self-described exercise status among older adults living with HIV. </a:t>
            </a:r>
            <a:r>
              <a:rPr lang="en-AU" sz="1200" i="1" dirty="0">
                <a:latin typeface="Tw Cen MT" panose="020B0602020104020603" pitchFamily="34" charset="0"/>
              </a:rPr>
              <a:t>BMJ Open</a:t>
            </a:r>
            <a:r>
              <a:rPr lang="en-AU" sz="1200" dirty="0">
                <a:latin typeface="Tw Cen MT" panose="020B0602020104020603" pitchFamily="34" charset="0"/>
              </a:rPr>
              <a:t>, </a:t>
            </a:r>
            <a:r>
              <a:rPr lang="en-AU" sz="1200" i="1" dirty="0">
                <a:latin typeface="Tw Cen MT" panose="020B0602020104020603" pitchFamily="34" charset="0"/>
              </a:rPr>
              <a:t>9</a:t>
            </a:r>
            <a:r>
              <a:rPr lang="en-AU" sz="1200" dirty="0">
                <a:latin typeface="Tw Cen MT" panose="020B0602020104020603" pitchFamily="34" charset="0"/>
              </a:rPr>
              <a:t>(3), e026294. </a:t>
            </a:r>
            <a:r>
              <a:rPr lang="en-AU" sz="1200" dirty="0">
                <a:latin typeface="Tw Cen MT" panose="020B0602020104020603" pitchFamily="34" charset="0"/>
                <a:hlinkClick r:id="rId7"/>
              </a:rPr>
              <a:t>https://doi.org/10.1136/bmjopen-2018-026294</a:t>
            </a:r>
            <a:endParaRPr lang="en-AU"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35</a:t>
            </a:fld>
            <a:endParaRPr lang="en-US" dirty="0"/>
          </a:p>
        </p:txBody>
      </p:sp>
    </p:spTree>
    <p:extLst>
      <p:ext uri="{BB962C8B-B14F-4D97-AF65-F5344CB8AC3E}">
        <p14:creationId xmlns:p14="http://schemas.microsoft.com/office/powerpoint/2010/main" val="1869543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AU" sz="1200" dirty="0" err="1">
                <a:latin typeface="Tw Cen MT" panose="020B0602020104020603" pitchFamily="34" charset="0"/>
              </a:rPr>
              <a:t>Karg</a:t>
            </a:r>
            <a:r>
              <a:rPr lang="en-AU" sz="1200" dirty="0">
                <a:latin typeface="Tw Cen MT" panose="020B0602020104020603" pitchFamily="34" charset="0"/>
              </a:rPr>
              <a:t>, N., </a:t>
            </a:r>
            <a:r>
              <a:rPr lang="en-AU" sz="1200" dirty="0" err="1">
                <a:latin typeface="Tw Cen MT" panose="020B0602020104020603" pitchFamily="34" charset="0"/>
              </a:rPr>
              <a:t>Dorscht</a:t>
            </a:r>
            <a:r>
              <a:rPr lang="en-AU" sz="1200" dirty="0">
                <a:latin typeface="Tw Cen MT" panose="020B0602020104020603" pitchFamily="34" charset="0"/>
              </a:rPr>
              <a:t>, L., </a:t>
            </a:r>
            <a:r>
              <a:rPr lang="en-AU" sz="1200" dirty="0" err="1">
                <a:latin typeface="Tw Cen MT" panose="020B0602020104020603" pitchFamily="34" charset="0"/>
              </a:rPr>
              <a:t>Kornhuber</a:t>
            </a:r>
            <a:r>
              <a:rPr lang="en-AU" sz="1200" dirty="0">
                <a:latin typeface="Tw Cen MT" panose="020B0602020104020603" pitchFamily="34" charset="0"/>
              </a:rPr>
              <a:t>, J. &amp; </a:t>
            </a:r>
            <a:r>
              <a:rPr lang="en-AU" sz="1200" dirty="0" err="1">
                <a:latin typeface="Tw Cen MT" panose="020B0602020104020603" pitchFamily="34" charset="0"/>
              </a:rPr>
              <a:t>Luttenberger</a:t>
            </a:r>
            <a:r>
              <a:rPr lang="en-AU" sz="1200" dirty="0">
                <a:latin typeface="Tw Cen MT" panose="020B0602020104020603" pitchFamily="34" charset="0"/>
              </a:rPr>
              <a:t>, K. (2020). Bouldering psychotherapy is more effective in the treatment of depression than physical exercise alone: results of a multicentre randomised controlled intervention study. </a:t>
            </a:r>
            <a:r>
              <a:rPr lang="en-AU" sz="1200" i="1" dirty="0">
                <a:latin typeface="Tw Cen MT" panose="020B0602020104020603" pitchFamily="34" charset="0"/>
              </a:rPr>
              <a:t>BMC Psychiatry</a:t>
            </a:r>
            <a:r>
              <a:rPr lang="en-AU" sz="1200" dirty="0">
                <a:latin typeface="Tw Cen MT" panose="020B0602020104020603" pitchFamily="34" charset="0"/>
              </a:rPr>
              <a:t>, </a:t>
            </a:r>
            <a:r>
              <a:rPr lang="en-AU" sz="1200" i="1" dirty="0">
                <a:latin typeface="Tw Cen MT" panose="020B0602020104020603" pitchFamily="34" charset="0"/>
              </a:rPr>
              <a:t>20</a:t>
            </a:r>
            <a:r>
              <a:rPr lang="en-AU" sz="1200" dirty="0">
                <a:latin typeface="Tw Cen MT" panose="020B0602020104020603" pitchFamily="34" charset="0"/>
              </a:rPr>
              <a:t>(1), 116. </a:t>
            </a:r>
            <a:r>
              <a:rPr lang="en-AU" sz="1200" dirty="0">
                <a:latin typeface="Tw Cen MT" panose="020B0602020104020603" pitchFamily="34" charset="0"/>
                <a:hlinkClick r:id="rId3"/>
              </a:rPr>
              <a:t>https://doi.org/10.1186/s12888-020-02518-y</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r>
              <a:rPr lang="en-US" sz="1200" dirty="0" err="1">
                <a:latin typeface="Tw Cen MT" panose="020B0602020104020603" pitchFamily="34" charset="0"/>
              </a:rPr>
              <a:t>Katzmarzyk</a:t>
            </a:r>
            <a:r>
              <a:rPr lang="en-US" sz="1200" dirty="0">
                <a:latin typeface="Tw Cen MT" panose="020B0602020104020603" pitchFamily="34" charset="0"/>
              </a:rPr>
              <a:t>, P. T., </a:t>
            </a:r>
            <a:r>
              <a:rPr lang="en-US" sz="1200" dirty="0" err="1">
                <a:latin typeface="Tw Cen MT" panose="020B0602020104020603" pitchFamily="34" charset="0"/>
              </a:rPr>
              <a:t>Friedenreich</a:t>
            </a:r>
            <a:r>
              <a:rPr lang="en-US" sz="1200" dirty="0">
                <a:latin typeface="Tw Cen MT" panose="020B0602020104020603" pitchFamily="34" charset="0"/>
              </a:rPr>
              <a:t>, C., Shiroma, E. J. &amp; Lee, I.-M. (2022). Physical inactivity and non-communicable disease burden in low-income, middle-income and high-income countries. </a:t>
            </a:r>
            <a:r>
              <a:rPr lang="en-US" sz="1200" i="1" dirty="0">
                <a:latin typeface="Tw Cen MT" panose="020B0602020104020603" pitchFamily="34" charset="0"/>
              </a:rPr>
              <a:t>British Journal of Sports Medicine</a:t>
            </a:r>
            <a:r>
              <a:rPr lang="en-US" sz="1200" dirty="0">
                <a:latin typeface="Tw Cen MT" panose="020B0602020104020603" pitchFamily="34" charset="0"/>
              </a:rPr>
              <a:t>, </a:t>
            </a:r>
            <a:r>
              <a:rPr lang="en-US" sz="1200" i="1" dirty="0">
                <a:latin typeface="Tw Cen MT" panose="020B0602020104020603" pitchFamily="34" charset="0"/>
              </a:rPr>
              <a:t>56</a:t>
            </a:r>
            <a:r>
              <a:rPr lang="en-US" sz="1200" dirty="0">
                <a:latin typeface="Tw Cen MT" panose="020B0602020104020603" pitchFamily="34" charset="0"/>
              </a:rPr>
              <a:t>(2), 101–106. </a:t>
            </a:r>
            <a:r>
              <a:rPr lang="en-US" sz="1200" dirty="0">
                <a:latin typeface="Tw Cen MT" panose="020B0602020104020603" pitchFamily="34" charset="0"/>
                <a:hlinkClick r:id="rId4"/>
              </a:rPr>
              <a:t>https://doi.org/10.1136/bjsports-2020-103640</a:t>
            </a:r>
            <a:endParaRPr lang="en-US" sz="1200" dirty="0">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Krogh, J., </a:t>
            </a:r>
            <a:r>
              <a:rPr lang="en-AU" sz="1200" dirty="0" err="1">
                <a:latin typeface="Tw Cen MT" panose="020B0602020104020603" pitchFamily="34" charset="0"/>
              </a:rPr>
              <a:t>Hjorthøj</a:t>
            </a:r>
            <a:r>
              <a:rPr lang="en-AU" sz="1200" dirty="0">
                <a:latin typeface="Tw Cen MT" panose="020B0602020104020603" pitchFamily="34" charset="0"/>
              </a:rPr>
              <a:t>, C., Speyer, H., </a:t>
            </a:r>
            <a:r>
              <a:rPr lang="en-AU" sz="1200" dirty="0" err="1">
                <a:latin typeface="Tw Cen MT" panose="020B0602020104020603" pitchFamily="34" charset="0"/>
              </a:rPr>
              <a:t>Gluud</a:t>
            </a:r>
            <a:r>
              <a:rPr lang="en-AU" sz="1200" dirty="0">
                <a:latin typeface="Tw Cen MT" panose="020B0602020104020603" pitchFamily="34" charset="0"/>
              </a:rPr>
              <a:t>, C. &amp; </a:t>
            </a:r>
            <a:r>
              <a:rPr lang="en-AU" sz="1200" dirty="0" err="1">
                <a:latin typeface="Tw Cen MT" panose="020B0602020104020603" pitchFamily="34" charset="0"/>
              </a:rPr>
              <a:t>Nordentoft</a:t>
            </a:r>
            <a:r>
              <a:rPr lang="en-AU" sz="1200" dirty="0">
                <a:latin typeface="Tw Cen MT" panose="020B0602020104020603" pitchFamily="34" charset="0"/>
              </a:rPr>
              <a:t>, M. (2017). Exercise for patients with major depression: a systematic review with meta-analysis and trial sequential analysis. </a:t>
            </a:r>
            <a:r>
              <a:rPr lang="en-AU" sz="1200" i="1" dirty="0">
                <a:latin typeface="Tw Cen MT" panose="020B0602020104020603" pitchFamily="34" charset="0"/>
              </a:rPr>
              <a:t>BMJ Open</a:t>
            </a:r>
            <a:r>
              <a:rPr lang="en-AU" sz="1200" dirty="0">
                <a:latin typeface="Tw Cen MT" panose="020B0602020104020603" pitchFamily="34" charset="0"/>
              </a:rPr>
              <a:t>, </a:t>
            </a:r>
            <a:r>
              <a:rPr lang="en-AU" sz="1200" i="1" dirty="0">
                <a:latin typeface="Tw Cen MT" panose="020B0602020104020603" pitchFamily="34" charset="0"/>
              </a:rPr>
              <a:t>7</a:t>
            </a:r>
            <a:r>
              <a:rPr lang="en-AU" sz="1200" dirty="0">
                <a:latin typeface="Tw Cen MT" panose="020B0602020104020603" pitchFamily="34" charset="0"/>
              </a:rPr>
              <a:t>(9), e014820. </a:t>
            </a:r>
            <a:r>
              <a:rPr lang="en-AU" sz="1200" dirty="0">
                <a:latin typeface="Tw Cen MT" panose="020B0602020104020603" pitchFamily="34" charset="0"/>
                <a:hlinkClick r:id="rId5"/>
              </a:rPr>
              <a:t>https://doi.org/10.1136/bmjopen-2016-014820</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Kruk, J., </a:t>
            </a:r>
            <a:r>
              <a:rPr lang="en-US" sz="1200" dirty="0" err="1">
                <a:latin typeface="Tw Cen MT" panose="020B0602020104020603" pitchFamily="34" charset="0"/>
              </a:rPr>
              <a:t>Kotarska</a:t>
            </a:r>
            <a:r>
              <a:rPr lang="en-US" sz="1200" dirty="0">
                <a:latin typeface="Tw Cen MT" panose="020B0602020104020603" pitchFamily="34" charset="0"/>
              </a:rPr>
              <a:t>, K. &amp; </a:t>
            </a:r>
            <a:r>
              <a:rPr lang="en-US" sz="1200" dirty="0" err="1">
                <a:latin typeface="Tw Cen MT" panose="020B0602020104020603" pitchFamily="34" charset="0"/>
              </a:rPr>
              <a:t>Aboul-Enein</a:t>
            </a:r>
            <a:r>
              <a:rPr lang="en-US" sz="1200" dirty="0">
                <a:latin typeface="Tw Cen MT" panose="020B0602020104020603" pitchFamily="34" charset="0"/>
              </a:rPr>
              <a:t>, B. H. (2020). Physical exercise and catecholamines response: benefits and health risk: possible mechanisms. </a:t>
            </a:r>
            <a:r>
              <a:rPr lang="en-US" sz="1200" i="1" dirty="0">
                <a:latin typeface="Tw Cen MT" panose="020B0602020104020603" pitchFamily="34" charset="0"/>
              </a:rPr>
              <a:t>Free Radical Research</a:t>
            </a:r>
            <a:r>
              <a:rPr lang="en-US" sz="1200" dirty="0">
                <a:latin typeface="Tw Cen MT" panose="020B0602020104020603" pitchFamily="34" charset="0"/>
              </a:rPr>
              <a:t>, </a:t>
            </a:r>
            <a:r>
              <a:rPr lang="en-US" sz="1200" i="1" dirty="0">
                <a:latin typeface="Tw Cen MT" panose="020B0602020104020603" pitchFamily="34" charset="0"/>
              </a:rPr>
              <a:t>54</a:t>
            </a:r>
            <a:r>
              <a:rPr lang="en-US" sz="1200" dirty="0">
                <a:latin typeface="Tw Cen MT" panose="020B0602020104020603" pitchFamily="34" charset="0"/>
              </a:rPr>
              <a:t>(2–3), 1–21. </a:t>
            </a:r>
            <a:r>
              <a:rPr lang="en-US" sz="1200" dirty="0">
                <a:latin typeface="Tw Cen MT" panose="020B0602020104020603" pitchFamily="34" charset="0"/>
                <a:hlinkClick r:id="rId6"/>
              </a:rPr>
              <a:t>https://doi.org/10.1080/10715762.2020.1726343</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LePage, M. L. &amp; Crowther, J. H. (2010). The effects of exercise on body satisfaction and affect. </a:t>
            </a:r>
            <a:r>
              <a:rPr lang="en-US" sz="1200" i="1" dirty="0">
                <a:latin typeface="Tw Cen MT" panose="020B0602020104020603" pitchFamily="34" charset="0"/>
              </a:rPr>
              <a:t>Body Image</a:t>
            </a:r>
            <a:r>
              <a:rPr lang="en-US" sz="1200" dirty="0">
                <a:latin typeface="Tw Cen MT" panose="020B0602020104020603" pitchFamily="34" charset="0"/>
              </a:rPr>
              <a:t>, </a:t>
            </a:r>
            <a:r>
              <a:rPr lang="en-US" sz="1200" i="1" dirty="0">
                <a:latin typeface="Tw Cen MT" panose="020B0602020104020603" pitchFamily="34" charset="0"/>
              </a:rPr>
              <a:t>7</a:t>
            </a:r>
            <a:r>
              <a:rPr lang="en-US" sz="1200" dirty="0">
                <a:latin typeface="Tw Cen MT" panose="020B0602020104020603" pitchFamily="34" charset="0"/>
              </a:rPr>
              <a:t>(2), 124–130. </a:t>
            </a:r>
            <a:r>
              <a:rPr lang="en-US" sz="1200" dirty="0">
                <a:latin typeface="Tw Cen MT" panose="020B0602020104020603" pitchFamily="34" charset="0"/>
                <a:hlinkClick r:id="rId7"/>
              </a:rPr>
              <a:t>https://doi.org/10.1016/j.bodyim.2009.12.002</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Lee, I.-M., Shiroma, E. J., </a:t>
            </a:r>
            <a:r>
              <a:rPr lang="en-US" sz="1200" dirty="0" err="1">
                <a:latin typeface="Tw Cen MT" panose="020B0602020104020603" pitchFamily="34" charset="0"/>
              </a:rPr>
              <a:t>Lobelo</a:t>
            </a:r>
            <a:r>
              <a:rPr lang="en-US" sz="1200" dirty="0">
                <a:latin typeface="Tw Cen MT" panose="020B0602020104020603" pitchFamily="34" charset="0"/>
              </a:rPr>
              <a:t>, F., </a:t>
            </a:r>
            <a:r>
              <a:rPr lang="en-US" sz="1200" dirty="0" err="1">
                <a:latin typeface="Tw Cen MT" panose="020B0602020104020603" pitchFamily="34" charset="0"/>
              </a:rPr>
              <a:t>Puska</a:t>
            </a:r>
            <a:r>
              <a:rPr lang="en-US" sz="1200" dirty="0">
                <a:latin typeface="Tw Cen MT" panose="020B0602020104020603" pitchFamily="34" charset="0"/>
              </a:rPr>
              <a:t>, P., Blair, S. N., </a:t>
            </a:r>
            <a:r>
              <a:rPr lang="en-US" sz="1200" dirty="0" err="1">
                <a:latin typeface="Tw Cen MT" panose="020B0602020104020603" pitchFamily="34" charset="0"/>
              </a:rPr>
              <a:t>Katzmarzyk</a:t>
            </a:r>
            <a:r>
              <a:rPr lang="en-US" sz="1200" dirty="0">
                <a:latin typeface="Tw Cen MT" panose="020B0602020104020603" pitchFamily="34" charset="0"/>
              </a:rPr>
              <a:t>, P. T. &amp; Group, for the L. P. A. S. W. (2012). Effect of physical inactivity on major non-communicable diseases worldwide: an analysis of burden of disease and life expectancy. </a:t>
            </a:r>
            <a:r>
              <a:rPr lang="en-US" sz="1200" i="1" dirty="0">
                <a:latin typeface="Tw Cen MT" panose="020B0602020104020603" pitchFamily="34" charset="0"/>
              </a:rPr>
              <a:t>The Lancet</a:t>
            </a:r>
            <a:r>
              <a:rPr lang="en-US" sz="1200" dirty="0">
                <a:latin typeface="Tw Cen MT" panose="020B0602020104020603" pitchFamily="34" charset="0"/>
              </a:rPr>
              <a:t>, </a:t>
            </a:r>
            <a:r>
              <a:rPr lang="en-US" sz="1200" i="1" dirty="0">
                <a:latin typeface="Tw Cen MT" panose="020B0602020104020603" pitchFamily="34" charset="0"/>
              </a:rPr>
              <a:t>380</a:t>
            </a:r>
            <a:r>
              <a:rPr lang="en-US" sz="1200" dirty="0">
                <a:latin typeface="Tw Cen MT" panose="020B0602020104020603" pitchFamily="34" charset="0"/>
              </a:rPr>
              <a:t>(9838), 219–229. </a:t>
            </a:r>
            <a:r>
              <a:rPr lang="en-US" sz="1200" dirty="0">
                <a:latin typeface="Tw Cen MT" panose="020B0602020104020603" pitchFamily="34" charset="0"/>
                <a:hlinkClick r:id="rId8"/>
              </a:rPr>
              <a:t>https://doi.org/10.1016/s0140-6736(12)61031-9</a:t>
            </a:r>
            <a:endParaRPr lang="en-US" sz="1200" dirty="0">
              <a:latin typeface="Tw Cen MT" panose="020B0602020104020603" pitchFamily="34" charset="0"/>
            </a:endParaRPr>
          </a:p>
          <a:p>
            <a:pPr defTabSz="914400" eaLnBrk="0" fontAlgn="base" hangingPunct="0">
              <a:spcBef>
                <a:spcPct val="0"/>
              </a:spcBef>
              <a:spcAft>
                <a:spcPct val="0"/>
              </a:spcAft>
            </a:pPr>
            <a:r>
              <a:rPr lang="en-AU" sz="1200" dirty="0" err="1">
                <a:latin typeface="Tw Cen MT" panose="020B0602020104020603" pitchFamily="34" charset="0"/>
              </a:rPr>
              <a:t>Luttenberger</a:t>
            </a:r>
            <a:r>
              <a:rPr lang="en-AU" sz="1200" dirty="0">
                <a:latin typeface="Tw Cen MT" panose="020B0602020104020603" pitchFamily="34" charset="0"/>
              </a:rPr>
              <a:t>, K., </a:t>
            </a:r>
            <a:r>
              <a:rPr lang="en-AU" sz="1200" dirty="0" err="1">
                <a:latin typeface="Tw Cen MT" panose="020B0602020104020603" pitchFamily="34" charset="0"/>
              </a:rPr>
              <a:t>Stelzer</a:t>
            </a:r>
            <a:r>
              <a:rPr lang="en-AU" sz="1200" dirty="0">
                <a:latin typeface="Tw Cen MT" panose="020B0602020104020603" pitchFamily="34" charset="0"/>
              </a:rPr>
              <a:t>, E.-M., </a:t>
            </a:r>
            <a:r>
              <a:rPr lang="en-AU" sz="1200" dirty="0" err="1">
                <a:latin typeface="Tw Cen MT" panose="020B0602020104020603" pitchFamily="34" charset="0"/>
              </a:rPr>
              <a:t>Först</a:t>
            </a:r>
            <a:r>
              <a:rPr lang="en-AU" sz="1200" dirty="0">
                <a:latin typeface="Tw Cen MT" panose="020B0602020104020603" pitchFamily="34" charset="0"/>
              </a:rPr>
              <a:t>, S., </a:t>
            </a:r>
            <a:r>
              <a:rPr lang="en-AU" sz="1200" dirty="0" err="1">
                <a:latin typeface="Tw Cen MT" panose="020B0602020104020603" pitchFamily="34" charset="0"/>
              </a:rPr>
              <a:t>Schopper</a:t>
            </a:r>
            <a:r>
              <a:rPr lang="en-AU" sz="1200" dirty="0">
                <a:latin typeface="Tw Cen MT" panose="020B0602020104020603" pitchFamily="34" charset="0"/>
              </a:rPr>
              <a:t>, M., </a:t>
            </a:r>
            <a:r>
              <a:rPr lang="en-AU" sz="1200" dirty="0" err="1">
                <a:latin typeface="Tw Cen MT" panose="020B0602020104020603" pitchFamily="34" charset="0"/>
              </a:rPr>
              <a:t>Kornhuber</a:t>
            </a:r>
            <a:r>
              <a:rPr lang="en-AU" sz="1200" dirty="0">
                <a:latin typeface="Tw Cen MT" panose="020B0602020104020603" pitchFamily="34" charset="0"/>
              </a:rPr>
              <a:t>, J. &amp; Book, S. (2015). Indoor rock climbing (bouldering) as a new treatment for depression: study design of a waitlist-controlled randomized group pilot study and the first results. </a:t>
            </a:r>
            <a:r>
              <a:rPr lang="en-AU" sz="1200" i="1" dirty="0">
                <a:latin typeface="Tw Cen MT" panose="020B0602020104020603" pitchFamily="34" charset="0"/>
              </a:rPr>
              <a:t>BMC Psychiatry</a:t>
            </a:r>
            <a:r>
              <a:rPr lang="en-AU" sz="1200" dirty="0">
                <a:latin typeface="Tw Cen MT" panose="020B0602020104020603" pitchFamily="34" charset="0"/>
              </a:rPr>
              <a:t>, </a:t>
            </a:r>
            <a:r>
              <a:rPr lang="en-AU" sz="1200" i="1" dirty="0">
                <a:latin typeface="Tw Cen MT" panose="020B0602020104020603" pitchFamily="34" charset="0"/>
              </a:rPr>
              <a:t>15</a:t>
            </a:r>
            <a:r>
              <a:rPr lang="en-AU" sz="1200" dirty="0">
                <a:latin typeface="Tw Cen MT" panose="020B0602020104020603" pitchFamily="34" charset="0"/>
              </a:rPr>
              <a:t>(1), 201. </a:t>
            </a:r>
            <a:r>
              <a:rPr lang="en-AU" sz="1200" dirty="0">
                <a:latin typeface="Tw Cen MT" panose="020B0602020104020603" pitchFamily="34" charset="0"/>
                <a:hlinkClick r:id="rId9"/>
              </a:rPr>
              <a:t>https://doi.org/10.1186/s12888-015-0585-8</a:t>
            </a:r>
            <a:endParaRPr lang="en-AU"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36</a:t>
            </a:fld>
            <a:endParaRPr lang="en-US" dirty="0"/>
          </a:p>
        </p:txBody>
      </p:sp>
    </p:spTree>
    <p:extLst>
      <p:ext uri="{BB962C8B-B14F-4D97-AF65-F5344CB8AC3E}">
        <p14:creationId xmlns:p14="http://schemas.microsoft.com/office/powerpoint/2010/main" val="2856630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US" sz="1200" dirty="0">
                <a:latin typeface="Tw Cen MT" panose="020B0602020104020603" pitchFamily="34" charset="0"/>
              </a:rPr>
              <a:t>Lovell, G. P., Ansari, W. E. &amp; Parker, J. K. (2010). Perceived Exercise Benefits and Barriers of Non-Exercising Female University Students in the United Kingdom. </a:t>
            </a:r>
            <a:r>
              <a:rPr lang="en-US" sz="1200" i="1" dirty="0">
                <a:latin typeface="Tw Cen MT" panose="020B0602020104020603" pitchFamily="34" charset="0"/>
              </a:rPr>
              <a:t>International Journal of Environmental Research and Public Health</a:t>
            </a:r>
            <a:r>
              <a:rPr lang="en-US" sz="1200" dirty="0">
                <a:latin typeface="Tw Cen MT" panose="020B0602020104020603" pitchFamily="34" charset="0"/>
              </a:rPr>
              <a:t>, </a:t>
            </a:r>
            <a:r>
              <a:rPr lang="en-US" sz="1200" i="1" dirty="0">
                <a:latin typeface="Tw Cen MT" panose="020B0602020104020603" pitchFamily="34" charset="0"/>
              </a:rPr>
              <a:t>7</a:t>
            </a:r>
            <a:r>
              <a:rPr lang="en-US" sz="1200" dirty="0">
                <a:latin typeface="Tw Cen MT" panose="020B0602020104020603" pitchFamily="34" charset="0"/>
              </a:rPr>
              <a:t>(3), 784–798. https://doi.org/10.3390/ijerph7030784</a:t>
            </a:r>
          </a:p>
          <a:p>
            <a:pPr defTabSz="914400" eaLnBrk="0" fontAlgn="base" hangingPunct="0">
              <a:spcBef>
                <a:spcPct val="0"/>
              </a:spcBef>
              <a:spcAft>
                <a:spcPct val="0"/>
              </a:spcAft>
            </a:pPr>
            <a:r>
              <a:rPr lang="en-US" sz="1200" dirty="0" err="1">
                <a:latin typeface="Tw Cen MT" panose="020B0602020104020603" pitchFamily="34" charset="0"/>
              </a:rPr>
              <a:t>Marconcin</a:t>
            </a:r>
            <a:r>
              <a:rPr lang="en-US" sz="1200" dirty="0">
                <a:latin typeface="Tw Cen MT" panose="020B0602020104020603" pitchFamily="34" charset="0"/>
              </a:rPr>
              <a:t>, P., Werneck, A. O., Peralta, M., </a:t>
            </a:r>
            <a:r>
              <a:rPr lang="en-US" sz="1200" dirty="0" err="1">
                <a:latin typeface="Tw Cen MT" panose="020B0602020104020603" pitchFamily="34" charset="0"/>
              </a:rPr>
              <a:t>Ihle</a:t>
            </a:r>
            <a:r>
              <a:rPr lang="en-US" sz="1200" dirty="0">
                <a:latin typeface="Tw Cen MT" panose="020B0602020104020603" pitchFamily="34" charset="0"/>
              </a:rPr>
              <a:t>, A., Gouveia, É. R., Ferrari, G., </a:t>
            </a:r>
            <a:r>
              <a:rPr lang="en-US" sz="1200" dirty="0" err="1">
                <a:latin typeface="Tw Cen MT" panose="020B0602020104020603" pitchFamily="34" charset="0"/>
              </a:rPr>
              <a:t>Sarmento</a:t>
            </a:r>
            <a:r>
              <a:rPr lang="en-US" sz="1200" dirty="0">
                <a:latin typeface="Tw Cen MT" panose="020B0602020104020603" pitchFamily="34" charset="0"/>
              </a:rPr>
              <a:t>, H. &amp; Marques, A. (2022). The association between physical activity and mental health during the first year of the COVID-19 pandemic: a systematic review. </a:t>
            </a:r>
            <a:r>
              <a:rPr lang="en-US" sz="1200" i="1" dirty="0">
                <a:latin typeface="Tw Cen MT" panose="020B0602020104020603" pitchFamily="34" charset="0"/>
              </a:rPr>
              <a:t>BMC Public Health</a:t>
            </a:r>
            <a:r>
              <a:rPr lang="en-US" sz="1200" dirty="0">
                <a:latin typeface="Tw Cen MT" panose="020B0602020104020603" pitchFamily="34" charset="0"/>
              </a:rPr>
              <a:t>, </a:t>
            </a:r>
            <a:r>
              <a:rPr lang="en-US" sz="1200" i="1" dirty="0">
                <a:latin typeface="Tw Cen MT" panose="020B0602020104020603" pitchFamily="34" charset="0"/>
              </a:rPr>
              <a:t>22</a:t>
            </a:r>
            <a:r>
              <a:rPr lang="en-US" sz="1200" dirty="0">
                <a:latin typeface="Tw Cen MT" panose="020B0602020104020603" pitchFamily="34" charset="0"/>
              </a:rPr>
              <a:t>(1), 209. </a:t>
            </a:r>
            <a:r>
              <a:rPr lang="en-US" sz="1200" dirty="0">
                <a:latin typeface="Tw Cen MT" panose="020B0602020104020603" pitchFamily="34" charset="0"/>
                <a:hlinkClick r:id="rId3"/>
              </a:rPr>
              <a:t>https://doi.org/10.1186/s12889-022-12590-6</a:t>
            </a:r>
            <a:endParaRPr lang="en-US" sz="1200" dirty="0">
              <a:latin typeface="Tw Cen MT" panose="020B0602020104020603" pitchFamily="34" charset="0"/>
            </a:endParaRPr>
          </a:p>
          <a:p>
            <a:pPr defTabSz="914400" eaLnBrk="0" fontAlgn="base" hangingPunct="0">
              <a:spcBef>
                <a:spcPct val="0"/>
              </a:spcBef>
              <a:spcAft>
                <a:spcPct val="0"/>
              </a:spcAft>
            </a:pPr>
            <a:r>
              <a:rPr lang="en-AU" sz="1200" dirty="0">
                <a:solidFill>
                  <a:srgbClr val="000000"/>
                </a:solidFill>
                <a:effectLst/>
                <a:latin typeface="Tw Cen MT" panose="020B0602020104020603" pitchFamily="34" charset="0"/>
                <a:ea typeface="Times New Roman" panose="02020603050405020304" pitchFamily="18" charset="0"/>
              </a:rPr>
              <a:t>Morrison, V., Bennett, P., Butow, P., Mullan, B., &amp; Sharp, L. (2019). Introduction to Health Psychology in Australia, 3rd Edition. Pearson.</a:t>
            </a:r>
            <a:endParaRPr lang="en-AU" sz="1200" dirty="0">
              <a:latin typeface="Tw Cen MT" panose="020B0602020104020603" pitchFamily="34" charset="0"/>
            </a:endParaRPr>
          </a:p>
          <a:p>
            <a:pPr defTabSz="914400" eaLnBrk="0" fontAlgn="base" hangingPunct="0">
              <a:spcBef>
                <a:spcPct val="0"/>
              </a:spcBef>
              <a:spcAft>
                <a:spcPct val="0"/>
              </a:spcAft>
            </a:pPr>
            <a:r>
              <a:rPr lang="en-AU" sz="1200" dirty="0" err="1">
                <a:latin typeface="Tw Cen MT" panose="020B0602020104020603" pitchFamily="34" charset="0"/>
              </a:rPr>
              <a:t>Nikitara</a:t>
            </a:r>
            <a:r>
              <a:rPr lang="en-AU" sz="1200" dirty="0">
                <a:latin typeface="Tw Cen MT" panose="020B0602020104020603" pitchFamily="34" charset="0"/>
              </a:rPr>
              <a:t>, K., </a:t>
            </a:r>
            <a:r>
              <a:rPr lang="en-AU" sz="1200" dirty="0" err="1">
                <a:latin typeface="Tw Cen MT" panose="020B0602020104020603" pitchFamily="34" charset="0"/>
              </a:rPr>
              <a:t>Odani</a:t>
            </a:r>
            <a:r>
              <a:rPr lang="en-AU" sz="1200" dirty="0">
                <a:latin typeface="Tw Cen MT" panose="020B0602020104020603" pitchFamily="34" charset="0"/>
              </a:rPr>
              <a:t>, S., </a:t>
            </a:r>
            <a:r>
              <a:rPr lang="en-AU" sz="1200" dirty="0" err="1">
                <a:latin typeface="Tw Cen MT" panose="020B0602020104020603" pitchFamily="34" charset="0"/>
              </a:rPr>
              <a:t>Demenagas</a:t>
            </a:r>
            <a:r>
              <a:rPr lang="en-AU" sz="1200" dirty="0">
                <a:latin typeface="Tw Cen MT" panose="020B0602020104020603" pitchFamily="34" charset="0"/>
              </a:rPr>
              <a:t>, N., Rachiotis, G., </a:t>
            </a:r>
            <a:r>
              <a:rPr lang="en-AU" sz="1200" dirty="0" err="1">
                <a:latin typeface="Tw Cen MT" panose="020B0602020104020603" pitchFamily="34" charset="0"/>
              </a:rPr>
              <a:t>Symvoulakis</a:t>
            </a:r>
            <a:r>
              <a:rPr lang="en-AU" sz="1200" dirty="0">
                <a:latin typeface="Tw Cen MT" panose="020B0602020104020603" pitchFamily="34" charset="0"/>
              </a:rPr>
              <a:t>, E. &amp; </a:t>
            </a:r>
            <a:r>
              <a:rPr lang="en-AU" sz="1200" dirty="0" err="1">
                <a:latin typeface="Tw Cen MT" panose="020B0602020104020603" pitchFamily="34" charset="0"/>
              </a:rPr>
              <a:t>Vardavas</a:t>
            </a:r>
            <a:r>
              <a:rPr lang="en-AU" sz="1200" dirty="0">
                <a:latin typeface="Tw Cen MT" panose="020B0602020104020603" pitchFamily="34" charset="0"/>
              </a:rPr>
              <a:t>, C. (2021). Prevalence and correlates of physical inactivity in adults across 28 European countries. </a:t>
            </a:r>
            <a:r>
              <a:rPr lang="en-AU" sz="1200" i="1" dirty="0">
                <a:latin typeface="Tw Cen MT" panose="020B0602020104020603" pitchFamily="34" charset="0"/>
              </a:rPr>
              <a:t>European Journal of Public Health</a:t>
            </a:r>
            <a:r>
              <a:rPr lang="en-AU" sz="1200" dirty="0">
                <a:latin typeface="Tw Cen MT" panose="020B0602020104020603" pitchFamily="34" charset="0"/>
              </a:rPr>
              <a:t>, </a:t>
            </a:r>
            <a:r>
              <a:rPr lang="en-AU" sz="1200" i="1" dirty="0">
                <a:latin typeface="Tw Cen MT" panose="020B0602020104020603" pitchFamily="34" charset="0"/>
              </a:rPr>
              <a:t>31</a:t>
            </a:r>
            <a:r>
              <a:rPr lang="en-AU" sz="1200" dirty="0">
                <a:latin typeface="Tw Cen MT" panose="020B0602020104020603" pitchFamily="34" charset="0"/>
              </a:rPr>
              <a:t>(4), ckab067-. </a:t>
            </a:r>
            <a:r>
              <a:rPr lang="en-AU" sz="1200" dirty="0">
                <a:latin typeface="Tw Cen MT" panose="020B0602020104020603" pitchFamily="34" charset="0"/>
                <a:hlinkClick r:id="rId4"/>
              </a:rPr>
              <a:t>https://doi.org/10.1093/eurpub/ckab067</a:t>
            </a:r>
            <a:endParaRPr lang="en-AU" sz="1200" dirty="0">
              <a:latin typeface="Tw Cen MT" panose="020B0602020104020603" pitchFamily="34" charset="0"/>
            </a:endParaRPr>
          </a:p>
          <a:p>
            <a:pPr defTabSz="914400" eaLnBrk="0" fontAlgn="base" hangingPunct="0">
              <a:spcBef>
                <a:spcPct val="0"/>
              </a:spcBef>
              <a:spcAft>
                <a:spcPct val="0"/>
              </a:spcAft>
            </a:pPr>
            <a:r>
              <a:rPr lang="en-GB" sz="1200" b="0" i="0" dirty="0">
                <a:effectLst/>
                <a:latin typeface="Tw Cen MT" panose="020B0602020104020603" pitchFamily="34" charset="0"/>
              </a:rPr>
              <a:t>Olshansky SJ. From Lifespan to </a:t>
            </a:r>
            <a:r>
              <a:rPr lang="en-GB" sz="1200" b="0" i="0" dirty="0" err="1">
                <a:effectLst/>
                <a:latin typeface="Tw Cen MT" panose="020B0602020104020603" pitchFamily="34" charset="0"/>
              </a:rPr>
              <a:t>Healthspan</a:t>
            </a:r>
            <a:r>
              <a:rPr lang="en-GB" sz="1200" b="0" i="0" dirty="0">
                <a:effectLst/>
                <a:latin typeface="Tw Cen MT" panose="020B0602020104020603" pitchFamily="34" charset="0"/>
              </a:rPr>
              <a:t>. </a:t>
            </a:r>
            <a:r>
              <a:rPr lang="en-GB" sz="1200" b="0" i="1" dirty="0">
                <a:effectLst/>
                <a:latin typeface="Tw Cen MT" panose="020B0602020104020603" pitchFamily="34" charset="0"/>
              </a:rPr>
              <a:t>JAMA.</a:t>
            </a:r>
            <a:r>
              <a:rPr lang="en-GB" sz="1200" b="0" i="0" dirty="0">
                <a:effectLst/>
                <a:latin typeface="Tw Cen MT" panose="020B0602020104020603" pitchFamily="34" charset="0"/>
              </a:rPr>
              <a:t> 2018;320(13):1323–1324. doi:10.1001/jama.2018.12621</a:t>
            </a:r>
            <a:endParaRPr lang="en-US" sz="1200" b="1" dirty="0">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Schoenfeld, T. J. &amp; Swanson, C. (2021). A Runner’s High for New Neurons? Potential Role for Endorphins in Exercise Effects on Adult Neurogenesis. </a:t>
            </a:r>
            <a:r>
              <a:rPr lang="en-AU" sz="1200" i="1" dirty="0">
                <a:latin typeface="Tw Cen MT" panose="020B0602020104020603" pitchFamily="34" charset="0"/>
              </a:rPr>
              <a:t>Biomolecules</a:t>
            </a:r>
            <a:r>
              <a:rPr lang="en-AU" sz="1200" dirty="0">
                <a:latin typeface="Tw Cen MT" panose="020B0602020104020603" pitchFamily="34" charset="0"/>
              </a:rPr>
              <a:t>, </a:t>
            </a:r>
            <a:r>
              <a:rPr lang="en-AU" sz="1200" i="1" dirty="0">
                <a:latin typeface="Tw Cen MT" panose="020B0602020104020603" pitchFamily="34" charset="0"/>
              </a:rPr>
              <a:t>11</a:t>
            </a:r>
            <a:r>
              <a:rPr lang="en-AU" sz="1200" dirty="0">
                <a:latin typeface="Tw Cen MT" panose="020B0602020104020603" pitchFamily="34" charset="0"/>
              </a:rPr>
              <a:t>(8), 1077. </a:t>
            </a:r>
            <a:r>
              <a:rPr lang="en-AU" sz="1200" dirty="0">
                <a:latin typeface="Tw Cen MT" panose="020B0602020104020603" pitchFamily="34" charset="0"/>
                <a:hlinkClick r:id="rId5"/>
              </a:rPr>
              <a:t>https://doi.org/10.3390/biom11081077</a:t>
            </a:r>
            <a:endParaRPr lang="en-AU" sz="1200" dirty="0">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Schwarz, L., </a:t>
            </a:r>
            <a:r>
              <a:rPr lang="en-AU" sz="1200" dirty="0" err="1">
                <a:latin typeface="Tw Cen MT" panose="020B0602020104020603" pitchFamily="34" charset="0"/>
              </a:rPr>
              <a:t>Dorscht</a:t>
            </a:r>
            <a:r>
              <a:rPr lang="en-AU" sz="1200" dirty="0">
                <a:latin typeface="Tw Cen MT" panose="020B0602020104020603" pitchFamily="34" charset="0"/>
              </a:rPr>
              <a:t>, L., Book, S., </a:t>
            </a:r>
            <a:r>
              <a:rPr lang="en-AU" sz="1200" dirty="0" err="1">
                <a:latin typeface="Tw Cen MT" panose="020B0602020104020603" pitchFamily="34" charset="0"/>
              </a:rPr>
              <a:t>Stelzer</a:t>
            </a:r>
            <a:r>
              <a:rPr lang="en-AU" sz="1200" dirty="0">
                <a:latin typeface="Tw Cen MT" panose="020B0602020104020603" pitchFamily="34" charset="0"/>
              </a:rPr>
              <a:t>, E.-M., </a:t>
            </a:r>
            <a:r>
              <a:rPr lang="en-AU" sz="1200" dirty="0" err="1">
                <a:latin typeface="Tw Cen MT" panose="020B0602020104020603" pitchFamily="34" charset="0"/>
              </a:rPr>
              <a:t>Kornhuber</a:t>
            </a:r>
            <a:r>
              <a:rPr lang="en-AU" sz="1200" dirty="0">
                <a:latin typeface="Tw Cen MT" panose="020B0602020104020603" pitchFamily="34" charset="0"/>
              </a:rPr>
              <a:t>, J. &amp; </a:t>
            </a:r>
            <a:r>
              <a:rPr lang="en-AU" sz="1200" dirty="0" err="1">
                <a:latin typeface="Tw Cen MT" panose="020B0602020104020603" pitchFamily="34" charset="0"/>
              </a:rPr>
              <a:t>Luttenberger</a:t>
            </a:r>
            <a:r>
              <a:rPr lang="en-AU" sz="1200" dirty="0">
                <a:latin typeface="Tw Cen MT" panose="020B0602020104020603" pitchFamily="34" charset="0"/>
              </a:rPr>
              <a:t>, K. (2019). Long-term effects of bouldering psychotherapy on depression: benefits can be maintained across a 12-month follow-up. </a:t>
            </a:r>
            <a:r>
              <a:rPr lang="en-AU" sz="1200" i="1" dirty="0" err="1">
                <a:latin typeface="Tw Cen MT" panose="020B0602020104020603" pitchFamily="34" charset="0"/>
              </a:rPr>
              <a:t>Heliyon</a:t>
            </a:r>
            <a:r>
              <a:rPr lang="en-AU" sz="1200" dirty="0">
                <a:latin typeface="Tw Cen MT" panose="020B0602020104020603" pitchFamily="34" charset="0"/>
              </a:rPr>
              <a:t>, </a:t>
            </a:r>
            <a:r>
              <a:rPr lang="en-AU" sz="1200" i="1" dirty="0">
                <a:latin typeface="Tw Cen MT" panose="020B0602020104020603" pitchFamily="34" charset="0"/>
              </a:rPr>
              <a:t>5</a:t>
            </a:r>
            <a:r>
              <a:rPr lang="en-AU" sz="1200" dirty="0">
                <a:latin typeface="Tw Cen MT" panose="020B0602020104020603" pitchFamily="34" charset="0"/>
              </a:rPr>
              <a:t>(12), e02929. </a:t>
            </a:r>
            <a:r>
              <a:rPr lang="en-AU" sz="1200" dirty="0">
                <a:latin typeface="Tw Cen MT" panose="020B0602020104020603" pitchFamily="34" charset="0"/>
                <a:hlinkClick r:id="rId6"/>
              </a:rPr>
              <a:t>https://doi.org/10.1016/j.heliyon.2019.e02929</a:t>
            </a:r>
            <a:endParaRPr lang="en-AU"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37</a:t>
            </a:fld>
            <a:endParaRPr lang="en-US" dirty="0"/>
          </a:p>
        </p:txBody>
      </p:sp>
    </p:spTree>
    <p:extLst>
      <p:ext uri="{BB962C8B-B14F-4D97-AF65-F5344CB8AC3E}">
        <p14:creationId xmlns:p14="http://schemas.microsoft.com/office/powerpoint/2010/main" val="1678242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US" sz="1200" dirty="0" err="1">
                <a:latin typeface="Tw Cen MT" panose="020B0602020104020603" pitchFamily="34" charset="0"/>
              </a:rPr>
              <a:t>Sushames</a:t>
            </a:r>
            <a:r>
              <a:rPr lang="en-US" sz="1200" dirty="0">
                <a:latin typeface="Tw Cen MT" panose="020B0602020104020603" pitchFamily="34" charset="0"/>
              </a:rPr>
              <a:t>, A., </a:t>
            </a:r>
            <a:r>
              <a:rPr lang="en-US" sz="1200" dirty="0" err="1">
                <a:latin typeface="Tw Cen MT" panose="020B0602020104020603" pitchFamily="34" charset="0"/>
              </a:rPr>
              <a:t>Engelberg</a:t>
            </a:r>
            <a:r>
              <a:rPr lang="en-US" sz="1200" dirty="0">
                <a:latin typeface="Tw Cen MT" panose="020B0602020104020603" pitchFamily="34" charset="0"/>
              </a:rPr>
              <a:t>, T. &amp; Gebel, K. (2017). Perceived barriers and enablers to participation in a community-tailored physical activity program with Indigenous Australians in a regional and rural setting: a qualitative study. </a:t>
            </a:r>
            <a:r>
              <a:rPr lang="en-US" sz="1200" i="1" dirty="0">
                <a:latin typeface="Tw Cen MT" panose="020B0602020104020603" pitchFamily="34" charset="0"/>
              </a:rPr>
              <a:t>International Journal for Equity in Health</a:t>
            </a:r>
            <a:r>
              <a:rPr lang="en-US" sz="1200" dirty="0">
                <a:latin typeface="Tw Cen MT" panose="020B0602020104020603" pitchFamily="34" charset="0"/>
              </a:rPr>
              <a:t>, </a:t>
            </a:r>
            <a:r>
              <a:rPr lang="en-US" sz="1200" i="1" dirty="0">
                <a:latin typeface="Tw Cen MT" panose="020B0602020104020603" pitchFamily="34" charset="0"/>
              </a:rPr>
              <a:t>16</a:t>
            </a:r>
            <a:r>
              <a:rPr lang="en-US" sz="1200" dirty="0">
                <a:latin typeface="Tw Cen MT" panose="020B0602020104020603" pitchFamily="34" charset="0"/>
              </a:rPr>
              <a:t>(1), 172. </a:t>
            </a:r>
            <a:r>
              <a:rPr lang="en-US" sz="1200" dirty="0">
                <a:latin typeface="Tw Cen MT" panose="020B0602020104020603" pitchFamily="34" charset="0"/>
                <a:hlinkClick r:id="rId3"/>
              </a:rPr>
              <a:t>https://doi.org/10.1186/s12939-017-0664-1</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Warburton, D. E. R., Nicol, C. W. &amp; Bredin, S. S. D. (2006). Health benefits of physical activity: the evidence. </a:t>
            </a:r>
            <a:r>
              <a:rPr lang="en-US" sz="1200" i="1" dirty="0">
                <a:latin typeface="Tw Cen MT" panose="020B0602020104020603" pitchFamily="34" charset="0"/>
              </a:rPr>
              <a:t>Canadian Medical Association Journal</a:t>
            </a:r>
            <a:r>
              <a:rPr lang="en-US" sz="1200" dirty="0">
                <a:latin typeface="Tw Cen MT" panose="020B0602020104020603" pitchFamily="34" charset="0"/>
              </a:rPr>
              <a:t>, </a:t>
            </a:r>
            <a:r>
              <a:rPr lang="en-US" sz="1200" i="1" dirty="0">
                <a:latin typeface="Tw Cen MT" panose="020B0602020104020603" pitchFamily="34" charset="0"/>
              </a:rPr>
              <a:t>174</a:t>
            </a:r>
            <a:r>
              <a:rPr lang="en-US" sz="1200" dirty="0">
                <a:latin typeface="Tw Cen MT" panose="020B0602020104020603" pitchFamily="34" charset="0"/>
              </a:rPr>
              <a:t>(6), 801–809. </a:t>
            </a:r>
            <a:r>
              <a:rPr lang="en-US" sz="1200" dirty="0">
                <a:latin typeface="Tw Cen MT" panose="020B0602020104020603" pitchFamily="34" charset="0"/>
                <a:hlinkClick r:id="rId4"/>
              </a:rPr>
              <a:t>https://doi.org/10.1503/cmaj.051351</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Weinstock, J., </a:t>
            </a:r>
            <a:r>
              <a:rPr lang="en-US" sz="1200" dirty="0" err="1">
                <a:latin typeface="Tw Cen MT" panose="020B0602020104020603" pitchFamily="34" charset="0"/>
              </a:rPr>
              <a:t>Farney</a:t>
            </a:r>
            <a:r>
              <a:rPr lang="en-US" sz="1200" dirty="0">
                <a:latin typeface="Tw Cen MT" panose="020B0602020104020603" pitchFamily="34" charset="0"/>
              </a:rPr>
              <a:t>, M. R., Elrod, N. M., Henderson, C. E. &amp; Weiss, E. P. (2017). Exercise as an Adjunctive Treatment for Substance Use Disorders: Rationale and Intervention Description. </a:t>
            </a:r>
            <a:r>
              <a:rPr lang="en-US" sz="1200" i="1" dirty="0">
                <a:latin typeface="Tw Cen MT" panose="020B0602020104020603" pitchFamily="34" charset="0"/>
              </a:rPr>
              <a:t>Journal of Substance Abuse Treatment</a:t>
            </a:r>
            <a:r>
              <a:rPr lang="en-US" sz="1200" dirty="0">
                <a:latin typeface="Tw Cen MT" panose="020B0602020104020603" pitchFamily="34" charset="0"/>
              </a:rPr>
              <a:t>, </a:t>
            </a:r>
            <a:r>
              <a:rPr lang="en-US" sz="1200" i="1" dirty="0">
                <a:latin typeface="Tw Cen MT" panose="020B0602020104020603" pitchFamily="34" charset="0"/>
              </a:rPr>
              <a:t>72</a:t>
            </a:r>
            <a:r>
              <a:rPr lang="en-US" sz="1200" dirty="0">
                <a:latin typeface="Tw Cen MT" panose="020B0602020104020603" pitchFamily="34" charset="0"/>
              </a:rPr>
              <a:t>, 40–47. https://doi.org/10.1016/j.jsat.2016.09.002</a:t>
            </a:r>
          </a:p>
          <a:p>
            <a:pPr defTabSz="914400" eaLnBrk="0" fontAlgn="base" hangingPunct="0">
              <a:spcBef>
                <a:spcPct val="0"/>
              </a:spcBef>
              <a:spcAft>
                <a:spcPct val="0"/>
              </a:spcAft>
            </a:pPr>
            <a:r>
              <a:rPr lang="en-US" sz="1200" dirty="0" err="1">
                <a:latin typeface="Tw Cen MT" panose="020B0602020104020603" pitchFamily="34" charset="0"/>
              </a:rPr>
              <a:t>Werch</a:t>
            </a:r>
            <a:r>
              <a:rPr lang="en-US" sz="1200" dirty="0">
                <a:latin typeface="Tw Cen MT" panose="020B0602020104020603" pitchFamily="34" charset="0"/>
              </a:rPr>
              <a:t>, C. (Chad), Moore, M., DiClemente, C. C., Owen, D. M., </a:t>
            </a:r>
            <a:r>
              <a:rPr lang="en-US" sz="1200" dirty="0" err="1">
                <a:latin typeface="Tw Cen MT" panose="020B0602020104020603" pitchFamily="34" charset="0"/>
              </a:rPr>
              <a:t>Jobli</a:t>
            </a:r>
            <a:r>
              <a:rPr lang="en-US" sz="1200" dirty="0">
                <a:latin typeface="Tw Cen MT" panose="020B0602020104020603" pitchFamily="34" charset="0"/>
              </a:rPr>
              <a:t>, E. &amp; Bledsoe, R. (2003). A Sport-Based Intervention for Preventing Alcohol Use and Promoting Physical Activity Among Adolescents. </a:t>
            </a:r>
            <a:r>
              <a:rPr lang="en-US" sz="1200" i="1" dirty="0">
                <a:latin typeface="Tw Cen MT" panose="020B0602020104020603" pitchFamily="34" charset="0"/>
              </a:rPr>
              <a:t>Journal of School Health</a:t>
            </a:r>
            <a:r>
              <a:rPr lang="en-US" sz="1200" dirty="0">
                <a:latin typeface="Tw Cen MT" panose="020B0602020104020603" pitchFamily="34" charset="0"/>
              </a:rPr>
              <a:t>, </a:t>
            </a:r>
            <a:r>
              <a:rPr lang="en-US" sz="1200" i="1" dirty="0">
                <a:latin typeface="Tw Cen MT" panose="020B0602020104020603" pitchFamily="34" charset="0"/>
              </a:rPr>
              <a:t>73</a:t>
            </a:r>
            <a:r>
              <a:rPr lang="en-US" sz="1200" dirty="0">
                <a:latin typeface="Tw Cen MT" panose="020B0602020104020603" pitchFamily="34" charset="0"/>
              </a:rPr>
              <a:t>(10), 380–388. </a:t>
            </a:r>
            <a:r>
              <a:rPr lang="en-US" sz="1200" dirty="0">
                <a:latin typeface="Tw Cen MT" panose="020B0602020104020603" pitchFamily="34" charset="0"/>
                <a:hlinkClick r:id="rId5"/>
              </a:rPr>
              <a:t>https://doi.org/10.1111/j.1746-1561.2003.tb04181.x</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Zhang, Z. &amp; Chen, W. (2019). A Systematic Review of the Relationship Between Physical Activity and Happiness. </a:t>
            </a:r>
            <a:r>
              <a:rPr lang="en-US" sz="1200" i="1" dirty="0">
                <a:latin typeface="Tw Cen MT" panose="020B0602020104020603" pitchFamily="34" charset="0"/>
              </a:rPr>
              <a:t>Journal of Happiness Studies</a:t>
            </a:r>
            <a:r>
              <a:rPr lang="en-US" sz="1200" dirty="0">
                <a:latin typeface="Tw Cen MT" panose="020B0602020104020603" pitchFamily="34" charset="0"/>
              </a:rPr>
              <a:t>, </a:t>
            </a:r>
            <a:r>
              <a:rPr lang="en-US" sz="1200" i="1" dirty="0">
                <a:latin typeface="Tw Cen MT" panose="020B0602020104020603" pitchFamily="34" charset="0"/>
              </a:rPr>
              <a:t>20</a:t>
            </a:r>
            <a:r>
              <a:rPr lang="en-US" sz="1200" dirty="0">
                <a:latin typeface="Tw Cen MT" panose="020B0602020104020603" pitchFamily="34" charset="0"/>
              </a:rPr>
              <a:t>(4), 1305–1322. https://doi.org/10.1007/s10902-018-9976-0</a:t>
            </a:r>
          </a:p>
          <a:p>
            <a:pPr defTabSz="914400" eaLnBrk="0" fontAlgn="base" hangingPunct="0">
              <a:spcBef>
                <a:spcPct val="0"/>
              </a:spcBef>
              <a:spcAft>
                <a:spcPct val="0"/>
              </a:spcAft>
            </a:pPr>
            <a:endParaRPr lang="en-US"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38</a:t>
            </a:fld>
            <a:endParaRPr lang="en-US" dirty="0"/>
          </a:p>
        </p:txBody>
      </p:sp>
    </p:spTree>
    <p:extLst>
      <p:ext uri="{BB962C8B-B14F-4D97-AF65-F5344CB8AC3E}">
        <p14:creationId xmlns:p14="http://schemas.microsoft.com/office/powerpoint/2010/main" val="18601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665744-9FBC-46F6-B28B-B3362933D012}"/>
              </a:ext>
            </a:extLst>
          </p:cNvPr>
          <p:cNvSpPr>
            <a:spLocks noGrp="1"/>
          </p:cNvSpPr>
          <p:nvPr>
            <p:ph type="sldNum" sz="quarter" idx="12"/>
          </p:nvPr>
        </p:nvSpPr>
        <p:spPr>
          <a:xfrm>
            <a:off x="8686799" y="4752194"/>
            <a:ext cx="351137" cy="273844"/>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A10EC0-CC52-A246-A2C3-81389B6F8C64}" type="slidenum">
              <a:rPr lang="en-US" smtClean="0"/>
              <a:pPr/>
              <a:t>4</a:t>
            </a:fld>
            <a:endParaRPr lang="en-US" dirty="0"/>
          </a:p>
        </p:txBody>
      </p:sp>
      <p:sp>
        <p:nvSpPr>
          <p:cNvPr id="4" name="Title 3">
            <a:extLst>
              <a:ext uri="{FF2B5EF4-FFF2-40B4-BE49-F238E27FC236}">
                <a16:creationId xmlns:a16="http://schemas.microsoft.com/office/drawing/2014/main" id="{B205929D-F318-4F97-9DD3-7BB5E86679E6}"/>
              </a:ext>
            </a:extLst>
          </p:cNvPr>
          <p:cNvSpPr>
            <a:spLocks noGrp="1"/>
          </p:cNvSpPr>
          <p:nvPr>
            <p:ph type="title"/>
          </p:nvPr>
        </p:nvSpPr>
        <p:spPr/>
        <p:txBody>
          <a:bodyPr/>
          <a:lstStyle/>
          <a:p>
            <a:r>
              <a:rPr lang="en-US" dirty="0">
                <a:solidFill>
                  <a:srgbClr val="002060"/>
                </a:solidFill>
              </a:rPr>
              <a:t>About today’s class</a:t>
            </a:r>
            <a:endParaRPr lang="en-AU" dirty="0">
              <a:solidFill>
                <a:srgbClr val="002060"/>
              </a:solidFill>
            </a:endParaRPr>
          </a:p>
        </p:txBody>
      </p:sp>
      <p:pic>
        <p:nvPicPr>
          <p:cNvPr id="13" name="Graphic 12" descr="Latte Cup with solid fill">
            <a:extLst>
              <a:ext uri="{FF2B5EF4-FFF2-40B4-BE49-F238E27FC236}">
                <a16:creationId xmlns:a16="http://schemas.microsoft.com/office/drawing/2014/main" id="{F053A857-33B3-4189-AC54-2019E61C4D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2326" y="4300008"/>
            <a:ext cx="514501" cy="514501"/>
          </a:xfrm>
          <a:prstGeom prst="rect">
            <a:avLst/>
          </a:prstGeom>
        </p:spPr>
      </p:pic>
      <p:pic>
        <p:nvPicPr>
          <p:cNvPr id="15" name="Graphic 14" descr="Coffee with solid fill">
            <a:extLst>
              <a:ext uri="{FF2B5EF4-FFF2-40B4-BE49-F238E27FC236}">
                <a16:creationId xmlns:a16="http://schemas.microsoft.com/office/drawing/2014/main" id="{EB178013-1D0F-491D-BA10-D8B81FF500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75511" y="4300007"/>
            <a:ext cx="514502" cy="514502"/>
          </a:xfrm>
          <a:prstGeom prst="rect">
            <a:avLst/>
          </a:prstGeom>
        </p:spPr>
      </p:pic>
      <p:pic>
        <p:nvPicPr>
          <p:cNvPr id="14" name="Graphic 13" descr="Thought with solid fill">
            <a:extLst>
              <a:ext uri="{FF2B5EF4-FFF2-40B4-BE49-F238E27FC236}">
                <a16:creationId xmlns:a16="http://schemas.microsoft.com/office/drawing/2014/main" id="{010F6FE2-28AA-4429-9AA6-1D3BF15909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286" y="3972182"/>
            <a:ext cx="467860" cy="467860"/>
          </a:xfrm>
          <a:prstGeom prst="rect">
            <a:avLst/>
          </a:prstGeom>
        </p:spPr>
      </p:pic>
      <p:pic>
        <p:nvPicPr>
          <p:cNvPr id="16" name="Graphic 15" descr="Chat with solid fill">
            <a:extLst>
              <a:ext uri="{FF2B5EF4-FFF2-40B4-BE49-F238E27FC236}">
                <a16:creationId xmlns:a16="http://schemas.microsoft.com/office/drawing/2014/main" id="{1E3484A9-5842-417D-81D7-46A2DCD1B8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47318" y="3972182"/>
            <a:ext cx="467860" cy="467860"/>
          </a:xfrm>
          <a:prstGeom prst="rect">
            <a:avLst/>
          </a:prstGeom>
        </p:spPr>
      </p:pic>
      <p:sp>
        <p:nvSpPr>
          <p:cNvPr id="10" name="Content Placeholder 1">
            <a:extLst>
              <a:ext uri="{FF2B5EF4-FFF2-40B4-BE49-F238E27FC236}">
                <a16:creationId xmlns:a16="http://schemas.microsoft.com/office/drawing/2014/main" id="{9A4EF6A0-DBCF-54B9-2132-3198FAE63614}"/>
              </a:ext>
            </a:extLst>
          </p:cNvPr>
          <p:cNvSpPr txBox="1">
            <a:spLocks/>
          </p:cNvSpPr>
          <p:nvPr/>
        </p:nvSpPr>
        <p:spPr>
          <a:xfrm>
            <a:off x="1195827" y="1489827"/>
            <a:ext cx="2969693" cy="3398762"/>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100"/>
              </a:spcBef>
              <a:buFont typeface="Arial" panose="020B0604020202020204" pitchFamily="34" charset="0"/>
              <a:buNone/>
            </a:pPr>
            <a:r>
              <a:rPr lang="en-US" sz="1800" b="1" dirty="0">
                <a:latin typeface="Tw Cen MT" panose="020B0602020104020603" pitchFamily="34" charset="0"/>
              </a:rPr>
              <a:t>Block 1</a:t>
            </a:r>
            <a:endParaRPr lang="en-US" sz="1200" dirty="0">
              <a:latin typeface="Tw Cen MT" panose="020B0602020104020603" pitchFamily="34" charset="0"/>
            </a:endParaRPr>
          </a:p>
          <a:p>
            <a:pPr>
              <a:spcBef>
                <a:spcPts val="100"/>
              </a:spcBef>
            </a:pPr>
            <a:r>
              <a:rPr lang="en-US" sz="1400" dirty="0" err="1">
                <a:latin typeface="Tw Cen MT" panose="020B0602020104020603" pitchFamily="34" charset="0"/>
              </a:rPr>
              <a:t>Healthspan</a:t>
            </a:r>
            <a:endParaRPr lang="en-US" sz="1400" dirty="0">
              <a:latin typeface="Tw Cen MT" panose="020B0602020104020603" pitchFamily="34" charset="0"/>
            </a:endParaRPr>
          </a:p>
          <a:p>
            <a:pPr>
              <a:spcBef>
                <a:spcPts val="100"/>
              </a:spcBef>
            </a:pPr>
            <a:r>
              <a:rPr lang="en-US" sz="1400" dirty="0">
                <a:latin typeface="Tw Cen MT" panose="020B0602020104020603" pitchFamily="34" charset="0"/>
              </a:rPr>
              <a:t>Importance of physical activity</a:t>
            </a:r>
          </a:p>
          <a:p>
            <a:pPr marL="539750" indent="-182563">
              <a:spcBef>
                <a:spcPts val="100"/>
              </a:spcBef>
              <a:buFontTx/>
              <a:buChar char="-"/>
              <a:tabLst>
                <a:tab pos="539750" algn="l"/>
              </a:tabLst>
            </a:pPr>
            <a:r>
              <a:rPr lang="en-US" sz="1200" dirty="0">
                <a:latin typeface="Tw Cen MT" panose="020B0602020104020603" pitchFamily="34" charset="0"/>
              </a:rPr>
              <a:t>Levels of activity</a:t>
            </a:r>
          </a:p>
          <a:p>
            <a:pPr marL="539750" indent="-182563">
              <a:spcBef>
                <a:spcPts val="100"/>
              </a:spcBef>
              <a:buFontTx/>
              <a:buChar char="-"/>
              <a:tabLst>
                <a:tab pos="539750" algn="l"/>
              </a:tabLst>
            </a:pPr>
            <a:r>
              <a:rPr lang="en-US" sz="1200" dirty="0">
                <a:latin typeface="Tw Cen MT" panose="020B0602020104020603" pitchFamily="34" charset="0"/>
              </a:rPr>
              <a:t>Burden of disease caused by physical inactivity</a:t>
            </a:r>
          </a:p>
          <a:p>
            <a:pPr marL="539750" indent="-182563">
              <a:spcBef>
                <a:spcPts val="100"/>
              </a:spcBef>
              <a:buFontTx/>
              <a:buChar char="-"/>
              <a:tabLst>
                <a:tab pos="539750" algn="l"/>
              </a:tabLst>
            </a:pPr>
            <a:r>
              <a:rPr lang="en-US" sz="1200" dirty="0">
                <a:latin typeface="Tw Cen MT" panose="020B0602020104020603" pitchFamily="34" charset="0"/>
              </a:rPr>
              <a:t>Physical (in)activity and mental health </a:t>
            </a:r>
          </a:p>
          <a:p>
            <a:pPr marL="539750" indent="-182563">
              <a:spcBef>
                <a:spcPts val="100"/>
              </a:spcBef>
              <a:buFontTx/>
              <a:buChar char="-"/>
              <a:tabLst>
                <a:tab pos="539750" algn="l"/>
              </a:tabLst>
            </a:pPr>
            <a:r>
              <a:rPr lang="en-US" sz="1200" dirty="0">
                <a:latin typeface="Tw Cen MT" panose="020B0602020104020603" pitchFamily="34" charset="0"/>
              </a:rPr>
              <a:t>Why is exercise good for us?</a:t>
            </a:r>
          </a:p>
          <a:p>
            <a:pPr marL="539750" indent="-182563">
              <a:spcBef>
                <a:spcPts val="100"/>
              </a:spcBef>
              <a:buFontTx/>
              <a:buChar char="-"/>
              <a:tabLst>
                <a:tab pos="539750" algn="l"/>
              </a:tabLst>
            </a:pPr>
            <a:r>
              <a:rPr lang="en-US" sz="1200" dirty="0">
                <a:latin typeface="Tw Cen MT" panose="020B0602020104020603" pitchFamily="34" charset="0"/>
              </a:rPr>
              <a:t>Who is (not) exercising?</a:t>
            </a:r>
          </a:p>
          <a:p>
            <a:pPr marL="357187" indent="0">
              <a:spcBef>
                <a:spcPts val="100"/>
              </a:spcBef>
              <a:buNone/>
              <a:tabLst>
                <a:tab pos="539750" algn="l"/>
              </a:tabLst>
            </a:pPr>
            <a:endParaRPr lang="en-US" sz="1400" dirty="0">
              <a:latin typeface="Tw Cen MT" panose="020B0602020104020603" pitchFamily="34" charset="0"/>
            </a:endParaRPr>
          </a:p>
          <a:p>
            <a:pPr>
              <a:spcBef>
                <a:spcPts val="100"/>
              </a:spcBef>
              <a:tabLst>
                <a:tab pos="539750" algn="l"/>
              </a:tabLst>
            </a:pPr>
            <a:r>
              <a:rPr lang="en-US" sz="1400" dirty="0">
                <a:latin typeface="Tw Cen MT" panose="020B0602020104020603" pitchFamily="34" charset="0"/>
              </a:rPr>
              <a:t>Interactive task: How much are </a:t>
            </a:r>
            <a:r>
              <a:rPr lang="en-US" sz="1400" i="1" dirty="0">
                <a:latin typeface="Tw Cen MT" panose="020B0602020104020603" pitchFamily="34" charset="0"/>
              </a:rPr>
              <a:t>we</a:t>
            </a:r>
            <a:r>
              <a:rPr lang="en-US" sz="1400" dirty="0">
                <a:latin typeface="Tw Cen MT" panose="020B0602020104020603" pitchFamily="34" charset="0"/>
              </a:rPr>
              <a:t> exercising?</a:t>
            </a:r>
            <a:endParaRPr lang="en-US" sz="600" dirty="0">
              <a:latin typeface="Tw Cen MT" panose="020B0602020104020603" pitchFamily="34" charset="0"/>
            </a:endParaRPr>
          </a:p>
          <a:p>
            <a:pPr marL="0" indent="0">
              <a:spcBef>
                <a:spcPts val="100"/>
              </a:spcBef>
              <a:buNone/>
            </a:pPr>
            <a:endParaRPr lang="en-US" sz="600" dirty="0">
              <a:latin typeface="Tw Cen MT" panose="020B0602020104020603" pitchFamily="34" charset="0"/>
            </a:endParaRPr>
          </a:p>
          <a:p>
            <a:pPr marL="719138" indent="0">
              <a:spcBef>
                <a:spcPts val="100"/>
              </a:spcBef>
              <a:buNone/>
            </a:pPr>
            <a:r>
              <a:rPr lang="en-US" sz="1300" b="1" dirty="0">
                <a:latin typeface="Tw Cen MT" panose="020B0602020104020603" pitchFamily="34" charset="0"/>
              </a:rPr>
              <a:t>~10-minute break </a:t>
            </a:r>
          </a:p>
          <a:p>
            <a:pPr marL="0" indent="0">
              <a:spcBef>
                <a:spcPts val="100"/>
              </a:spcBef>
              <a:buNone/>
            </a:pPr>
            <a:endParaRPr lang="en-US" sz="1400" dirty="0">
              <a:latin typeface="Tw Cen MT" panose="020B0602020104020603" pitchFamily="34" charset="0"/>
            </a:endParaRPr>
          </a:p>
          <a:p>
            <a:pPr marL="0" indent="0">
              <a:spcBef>
                <a:spcPts val="100"/>
              </a:spcBef>
              <a:buNone/>
            </a:pPr>
            <a:endParaRPr lang="en-US" sz="1400" dirty="0">
              <a:latin typeface="Tw Cen MT" panose="020B0602020104020603" pitchFamily="34" charset="0"/>
            </a:endParaRPr>
          </a:p>
        </p:txBody>
      </p:sp>
      <p:sp>
        <p:nvSpPr>
          <p:cNvPr id="12" name="Content Placeholder 1">
            <a:extLst>
              <a:ext uri="{FF2B5EF4-FFF2-40B4-BE49-F238E27FC236}">
                <a16:creationId xmlns:a16="http://schemas.microsoft.com/office/drawing/2014/main" id="{D99EE344-2BC9-7D7E-9641-1618A4806A03}"/>
              </a:ext>
            </a:extLst>
          </p:cNvPr>
          <p:cNvSpPr txBox="1">
            <a:spLocks/>
          </p:cNvSpPr>
          <p:nvPr/>
        </p:nvSpPr>
        <p:spPr>
          <a:xfrm>
            <a:off x="4978481" y="1489827"/>
            <a:ext cx="2887784" cy="3398762"/>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100"/>
              </a:spcBef>
              <a:buFont typeface="Arial" panose="020B0604020202020204" pitchFamily="34" charset="0"/>
              <a:buNone/>
            </a:pPr>
            <a:r>
              <a:rPr lang="en-US" sz="1800" b="1" dirty="0">
                <a:latin typeface="Tw Cen MT" panose="020B0602020104020603" pitchFamily="34" charset="0"/>
              </a:rPr>
              <a:t>Block 2</a:t>
            </a:r>
          </a:p>
          <a:p>
            <a:pPr>
              <a:spcBef>
                <a:spcPts val="100"/>
              </a:spcBef>
            </a:pPr>
            <a:r>
              <a:rPr lang="en-AU" sz="1400" dirty="0">
                <a:latin typeface="Tw Cen MT" panose="020B0602020104020603" pitchFamily="34" charset="0"/>
              </a:rPr>
              <a:t>How can we increase physical activity?</a:t>
            </a:r>
          </a:p>
          <a:p>
            <a:pPr marL="527050" indent="-171450">
              <a:spcBef>
                <a:spcPts val="100"/>
              </a:spcBef>
              <a:buFontTx/>
              <a:buChar char="-"/>
            </a:pPr>
            <a:r>
              <a:rPr lang="en-AU" sz="1200" dirty="0">
                <a:latin typeface="Tw Cen MT" panose="020B0602020104020603" pitchFamily="34" charset="0"/>
              </a:rPr>
              <a:t>Why do people (not) exercise?</a:t>
            </a:r>
          </a:p>
          <a:p>
            <a:pPr marL="527050" indent="-171450">
              <a:spcBef>
                <a:spcPts val="100"/>
              </a:spcBef>
              <a:buFontTx/>
              <a:buChar char="-"/>
            </a:pPr>
            <a:r>
              <a:rPr lang="en-AU" sz="1200" dirty="0">
                <a:latin typeface="Tw Cen MT" panose="020B0602020104020603" pitchFamily="34" charset="0"/>
              </a:rPr>
              <a:t>Interventions to improve activity levels</a:t>
            </a:r>
          </a:p>
          <a:p>
            <a:pPr>
              <a:spcBef>
                <a:spcPts val="100"/>
              </a:spcBef>
            </a:pPr>
            <a:r>
              <a:rPr lang="en-AU" sz="1400" dirty="0">
                <a:latin typeface="Tw Cen MT" panose="020B0602020104020603" pitchFamily="34" charset="0"/>
              </a:rPr>
              <a:t>Physical activity as an intervention</a:t>
            </a:r>
            <a:endParaRPr lang="en-US" sz="1200" dirty="0">
              <a:latin typeface="Tw Cen MT" panose="020B0602020104020603" pitchFamily="34" charset="0"/>
            </a:endParaRPr>
          </a:p>
          <a:p>
            <a:pPr marL="539750" indent="-182563">
              <a:spcBef>
                <a:spcPts val="100"/>
              </a:spcBef>
              <a:buFontTx/>
              <a:buChar char="-"/>
              <a:tabLst>
                <a:tab pos="539750" algn="l"/>
              </a:tabLst>
            </a:pPr>
            <a:r>
              <a:rPr lang="en-US" sz="1200" dirty="0">
                <a:latin typeface="Tw Cen MT" panose="020B0602020104020603" pitchFamily="34" charset="0"/>
              </a:rPr>
              <a:t>Depression</a:t>
            </a:r>
          </a:p>
          <a:p>
            <a:pPr marL="539750" indent="-182563">
              <a:spcBef>
                <a:spcPts val="100"/>
              </a:spcBef>
              <a:buFontTx/>
              <a:buChar char="-"/>
              <a:tabLst>
                <a:tab pos="539750" algn="l"/>
              </a:tabLst>
            </a:pPr>
            <a:r>
              <a:rPr lang="en-US" sz="1200" dirty="0">
                <a:latin typeface="Tw Cen MT" panose="020B0602020104020603" pitchFamily="34" charset="0"/>
              </a:rPr>
              <a:t>Addiction</a:t>
            </a:r>
          </a:p>
          <a:p>
            <a:pPr marL="539750" indent="-182563">
              <a:spcBef>
                <a:spcPts val="100"/>
              </a:spcBef>
              <a:buFontTx/>
              <a:buChar char="-"/>
              <a:tabLst>
                <a:tab pos="539750" algn="l"/>
              </a:tabLst>
            </a:pPr>
            <a:endParaRPr lang="en-US" sz="500" dirty="0">
              <a:latin typeface="Tw Cen MT" panose="020B0602020104020603" pitchFamily="34" charset="0"/>
            </a:endParaRPr>
          </a:p>
          <a:p>
            <a:pPr>
              <a:spcBef>
                <a:spcPts val="100"/>
              </a:spcBef>
              <a:tabLst>
                <a:tab pos="539750" algn="l"/>
              </a:tabLst>
            </a:pPr>
            <a:r>
              <a:rPr lang="en-US" sz="1400" dirty="0">
                <a:latin typeface="Tw Cen MT" panose="020B0602020104020603" pitchFamily="34" charset="0"/>
              </a:rPr>
              <a:t>Activity: prescribing exercise?</a:t>
            </a:r>
          </a:p>
          <a:p>
            <a:pPr>
              <a:spcBef>
                <a:spcPts val="100"/>
              </a:spcBef>
              <a:tabLst>
                <a:tab pos="539750" algn="l"/>
              </a:tabLst>
            </a:pPr>
            <a:endParaRPr lang="en-US" sz="1200" dirty="0">
              <a:latin typeface="Tw Cen MT" panose="020B0602020104020603" pitchFamily="34" charset="0"/>
            </a:endParaRPr>
          </a:p>
          <a:p>
            <a:pPr>
              <a:spcBef>
                <a:spcPts val="100"/>
              </a:spcBef>
              <a:tabLst>
                <a:tab pos="539750" algn="l"/>
              </a:tabLst>
            </a:pPr>
            <a:endParaRPr lang="en-US" sz="1100" dirty="0">
              <a:latin typeface="Tw Cen MT" panose="020B0602020104020603" pitchFamily="34" charset="0"/>
            </a:endParaRPr>
          </a:p>
          <a:p>
            <a:pPr marL="627063" indent="92075">
              <a:spcBef>
                <a:spcPts val="100"/>
              </a:spcBef>
              <a:buNone/>
            </a:pPr>
            <a:r>
              <a:rPr lang="en-US" sz="1300" b="1" dirty="0">
                <a:latin typeface="Tw Cen MT" panose="020B0602020104020603" pitchFamily="34" charset="0"/>
              </a:rPr>
              <a:t>~5-minute break </a:t>
            </a:r>
          </a:p>
          <a:p>
            <a:pPr marL="0" indent="0">
              <a:spcBef>
                <a:spcPts val="100"/>
              </a:spcBef>
              <a:buNone/>
            </a:pPr>
            <a:r>
              <a:rPr lang="en-US" sz="1400" dirty="0">
                <a:latin typeface="Tw Cen MT" panose="020B0602020104020603" pitchFamily="34" charset="0"/>
              </a:rPr>
              <a:t> </a:t>
            </a:r>
          </a:p>
          <a:p>
            <a:pPr>
              <a:spcBef>
                <a:spcPts val="100"/>
              </a:spcBef>
            </a:pPr>
            <a:endParaRPr lang="en-US" sz="1400" dirty="0">
              <a:latin typeface="Tw Cen MT" panose="020B0602020104020603" pitchFamily="34" charset="0"/>
            </a:endParaRPr>
          </a:p>
          <a:p>
            <a:pPr marL="0" indent="0">
              <a:spcBef>
                <a:spcPts val="100"/>
              </a:spcBef>
              <a:buNone/>
            </a:pPr>
            <a:endParaRPr lang="en-US" sz="1400" dirty="0">
              <a:latin typeface="Tw Cen MT" panose="020B0602020104020603" pitchFamily="34" charset="0"/>
            </a:endParaRPr>
          </a:p>
          <a:p>
            <a:pPr marL="0" indent="0">
              <a:spcBef>
                <a:spcPts val="100"/>
              </a:spcBef>
              <a:buNone/>
            </a:pPr>
            <a:endParaRPr lang="en-US" sz="1400" dirty="0">
              <a:latin typeface="Tw Cen MT" panose="020B0602020104020603" pitchFamily="34" charset="0"/>
            </a:endParaRPr>
          </a:p>
        </p:txBody>
      </p:sp>
    </p:spTree>
    <p:extLst>
      <p:ext uri="{BB962C8B-B14F-4D97-AF65-F5344CB8AC3E}">
        <p14:creationId xmlns:p14="http://schemas.microsoft.com/office/powerpoint/2010/main" val="12190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424AC-22A5-49B6-8416-A37BE765603F}"/>
              </a:ext>
            </a:extLst>
          </p:cNvPr>
          <p:cNvSpPr>
            <a:spLocks noGrp="1"/>
          </p:cNvSpPr>
          <p:nvPr>
            <p:ph type="title"/>
          </p:nvPr>
        </p:nvSpPr>
        <p:spPr>
          <a:xfrm>
            <a:off x="890961" y="2176771"/>
            <a:ext cx="7362077" cy="789958"/>
          </a:xfrm>
        </p:spPr>
        <p:txBody>
          <a:bodyPr>
            <a:normAutofit fontScale="90000"/>
          </a:bodyPr>
          <a:lstStyle/>
          <a:p>
            <a:pPr algn="ctr"/>
            <a:r>
              <a:rPr lang="en-US" sz="5400" dirty="0">
                <a:solidFill>
                  <a:srgbClr val="002060"/>
                </a:solidFill>
              </a:rPr>
              <a:t>Block 1</a:t>
            </a:r>
            <a:br>
              <a:rPr lang="en-US" sz="5400" dirty="0">
                <a:solidFill>
                  <a:srgbClr val="002060"/>
                </a:solidFill>
              </a:rPr>
            </a:br>
            <a:br>
              <a:rPr lang="en-US" sz="5400" dirty="0">
                <a:solidFill>
                  <a:srgbClr val="002060"/>
                </a:solidFill>
              </a:rPr>
            </a:br>
            <a:r>
              <a:rPr lang="en-US" sz="5400" b="0" i="1" u="sng" dirty="0">
                <a:solidFill>
                  <a:srgbClr val="002060"/>
                </a:solidFill>
              </a:rPr>
              <a:t>Importance of physical activity</a:t>
            </a:r>
            <a:endParaRPr lang="en-AU" sz="5400" b="0" i="1" u="sng" dirty="0">
              <a:solidFill>
                <a:srgbClr val="002060"/>
              </a:solidFill>
            </a:endParaRPr>
          </a:p>
        </p:txBody>
      </p:sp>
      <p:sp>
        <p:nvSpPr>
          <p:cNvPr id="3" name="Slide Number Placeholder 2">
            <a:extLst>
              <a:ext uri="{FF2B5EF4-FFF2-40B4-BE49-F238E27FC236}">
                <a16:creationId xmlns:a16="http://schemas.microsoft.com/office/drawing/2014/main" id="{4E7E00A8-7937-46FC-BCF8-B97226CB8811}"/>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5</a:t>
            </a:fld>
            <a:endParaRPr lang="en-US" dirty="0"/>
          </a:p>
        </p:txBody>
      </p:sp>
    </p:spTree>
    <p:extLst>
      <p:ext uri="{BB962C8B-B14F-4D97-AF65-F5344CB8AC3E}">
        <p14:creationId xmlns:p14="http://schemas.microsoft.com/office/powerpoint/2010/main" val="421820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6</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err="1">
                <a:solidFill>
                  <a:srgbClr val="002060"/>
                </a:solidFill>
              </a:rPr>
              <a:t>Healthspan</a:t>
            </a:r>
            <a:endParaRPr lang="en-US" sz="2400" dirty="0">
              <a:solidFill>
                <a:srgbClr val="002060"/>
              </a:solidFill>
            </a:endParaRPr>
          </a:p>
        </p:txBody>
      </p:sp>
      <p:sp>
        <p:nvSpPr>
          <p:cNvPr id="2" name="AutoShape 2">
            <a:extLst>
              <a:ext uri="{FF2B5EF4-FFF2-40B4-BE49-F238E27FC236}">
                <a16:creationId xmlns:a16="http://schemas.microsoft.com/office/drawing/2014/main" id="{AB7ACA56-5EF8-EB9B-338D-54A1B3F24DB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4" descr="Fig. 1">
            <a:extLst>
              <a:ext uri="{FF2B5EF4-FFF2-40B4-BE49-F238E27FC236}">
                <a16:creationId xmlns:a16="http://schemas.microsoft.com/office/drawing/2014/main" id="{3B467A21-56BB-238B-6C2C-F7D97C670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530" y="1270743"/>
            <a:ext cx="6686940" cy="307181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
            <a:extLst>
              <a:ext uri="{FF2B5EF4-FFF2-40B4-BE49-F238E27FC236}">
                <a16:creationId xmlns:a16="http://schemas.microsoft.com/office/drawing/2014/main" id="{53740829-AB88-3A00-6DF8-9BAB269C5448}"/>
              </a:ext>
            </a:extLst>
          </p:cNvPr>
          <p:cNvSpPr txBox="1">
            <a:spLocks/>
          </p:cNvSpPr>
          <p:nvPr/>
        </p:nvSpPr>
        <p:spPr>
          <a:xfrm>
            <a:off x="2020419" y="4540867"/>
            <a:ext cx="5407961" cy="485158"/>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r>
              <a:rPr lang="en-GB" sz="1800" dirty="0" err="1">
                <a:latin typeface="Tw Cen MT" panose="020B0602020104020603" pitchFamily="34" charset="0"/>
              </a:rPr>
              <a:t>Garmany</a:t>
            </a:r>
            <a:r>
              <a:rPr lang="en-GB" sz="1800" dirty="0">
                <a:latin typeface="Tw Cen MT" panose="020B0602020104020603" pitchFamily="34" charset="0"/>
              </a:rPr>
              <a:t> et al. (2021): Society is getting older</a:t>
            </a:r>
            <a:endParaRPr lang="en-US" sz="2000" dirty="0">
              <a:latin typeface="Tw Cen MT" panose="020B0602020104020603" pitchFamily="34" charset="0"/>
            </a:endParaRPr>
          </a:p>
        </p:txBody>
      </p:sp>
    </p:spTree>
    <p:extLst>
      <p:ext uri="{BB962C8B-B14F-4D97-AF65-F5344CB8AC3E}">
        <p14:creationId xmlns:p14="http://schemas.microsoft.com/office/powerpoint/2010/main" val="331416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7</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err="1">
                <a:solidFill>
                  <a:srgbClr val="002060"/>
                </a:solidFill>
              </a:rPr>
              <a:t>Healthspan</a:t>
            </a:r>
            <a:endParaRPr lang="en-US" sz="2400" dirty="0">
              <a:solidFill>
                <a:srgbClr val="002060"/>
              </a:solidFill>
            </a:endParaRPr>
          </a:p>
        </p:txBody>
      </p:sp>
      <p:sp>
        <p:nvSpPr>
          <p:cNvPr id="2" name="AutoShape 2">
            <a:extLst>
              <a:ext uri="{FF2B5EF4-FFF2-40B4-BE49-F238E27FC236}">
                <a16:creationId xmlns:a16="http://schemas.microsoft.com/office/drawing/2014/main" id="{AB7ACA56-5EF8-EB9B-338D-54A1B3F24DB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
            <a:extLst>
              <a:ext uri="{FF2B5EF4-FFF2-40B4-BE49-F238E27FC236}">
                <a16:creationId xmlns:a16="http://schemas.microsoft.com/office/drawing/2014/main" id="{53740829-AB88-3A00-6DF8-9BAB269C5448}"/>
              </a:ext>
            </a:extLst>
          </p:cNvPr>
          <p:cNvSpPr txBox="1">
            <a:spLocks/>
          </p:cNvSpPr>
          <p:nvPr/>
        </p:nvSpPr>
        <p:spPr>
          <a:xfrm>
            <a:off x="464240" y="1613646"/>
            <a:ext cx="3240740" cy="485158"/>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600"/>
              </a:spcBef>
              <a:buNone/>
            </a:pPr>
            <a:r>
              <a:rPr lang="en-GB" sz="1800" b="1" dirty="0">
                <a:latin typeface="Tw Cen MT" panose="020B0602020104020603" pitchFamily="34" charset="0"/>
              </a:rPr>
              <a:t>Olshansky (2018): </a:t>
            </a:r>
            <a:r>
              <a:rPr lang="en-GB" sz="1800" dirty="0">
                <a:latin typeface="Tw Cen MT" panose="020B0602020104020603" pitchFamily="34" charset="0"/>
              </a:rPr>
              <a:t>Substantial increases in maximum lifespan are now unlikely:</a:t>
            </a:r>
          </a:p>
          <a:p>
            <a:pPr marL="0" indent="0" algn="ctr">
              <a:spcBef>
                <a:spcPts val="600"/>
              </a:spcBef>
              <a:buNone/>
            </a:pPr>
            <a:r>
              <a:rPr lang="en-GB" sz="1600" dirty="0">
                <a:latin typeface="Tw Cen MT" panose="020B0602020104020603" pitchFamily="34" charset="0"/>
              </a:rPr>
              <a:t>“</a:t>
            </a:r>
            <a:r>
              <a:rPr lang="en-GB" sz="1600" b="0" i="1" dirty="0">
                <a:solidFill>
                  <a:srgbClr val="333333"/>
                </a:solidFill>
                <a:effectLst/>
                <a:latin typeface="Tw Cen MT" panose="020B0602020104020603" pitchFamily="34" charset="0"/>
              </a:rPr>
              <a:t>The inescapable conclusion from these observations is that life extension should no longer be the primary goal of medicine when applied to people older than 65 years of age. The principal outcome and most important metric of success should be the extension of </a:t>
            </a:r>
            <a:r>
              <a:rPr lang="en-GB" sz="1600" b="0" i="1" dirty="0" err="1">
                <a:solidFill>
                  <a:srgbClr val="333333"/>
                </a:solidFill>
                <a:effectLst/>
                <a:latin typeface="Tw Cen MT" panose="020B0602020104020603" pitchFamily="34" charset="0"/>
              </a:rPr>
              <a:t>healthspan</a:t>
            </a:r>
            <a:r>
              <a:rPr lang="en-GB" sz="1600" b="0" i="1" dirty="0">
                <a:solidFill>
                  <a:srgbClr val="333333"/>
                </a:solidFill>
                <a:effectLst/>
                <a:latin typeface="Tw Cen MT" panose="020B0602020104020603" pitchFamily="34" charset="0"/>
              </a:rPr>
              <a:t>.”</a:t>
            </a:r>
            <a:endParaRPr lang="en-US" sz="1600" i="1" dirty="0">
              <a:latin typeface="Tw Cen MT" panose="020B0602020104020603" pitchFamily="34" charset="0"/>
            </a:endParaRPr>
          </a:p>
        </p:txBody>
      </p:sp>
      <p:pic>
        <p:nvPicPr>
          <p:cNvPr id="2050" name="Picture 2">
            <a:extLst>
              <a:ext uri="{FF2B5EF4-FFF2-40B4-BE49-F238E27FC236}">
                <a16:creationId xmlns:a16="http://schemas.microsoft.com/office/drawing/2014/main" id="{BAAC5810-DB30-741E-ECEE-71D2BD29A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746" y="1613646"/>
            <a:ext cx="4720014" cy="303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75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8</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err="1">
                <a:solidFill>
                  <a:srgbClr val="002060"/>
                </a:solidFill>
              </a:rPr>
              <a:t>Healthspan</a:t>
            </a:r>
            <a:endParaRPr lang="en-US" sz="2400" dirty="0">
              <a:solidFill>
                <a:srgbClr val="002060"/>
              </a:solidFill>
            </a:endParaRPr>
          </a:p>
        </p:txBody>
      </p:sp>
      <p:sp>
        <p:nvSpPr>
          <p:cNvPr id="2" name="AutoShape 2">
            <a:extLst>
              <a:ext uri="{FF2B5EF4-FFF2-40B4-BE49-F238E27FC236}">
                <a16:creationId xmlns:a16="http://schemas.microsoft.com/office/drawing/2014/main" id="{AB7ACA56-5EF8-EB9B-338D-54A1B3F24DB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6" name="Picture 2" descr="figure 2">
            <a:extLst>
              <a:ext uri="{FF2B5EF4-FFF2-40B4-BE49-F238E27FC236}">
                <a16:creationId xmlns:a16="http://schemas.microsoft.com/office/drawing/2014/main" id="{819564EE-49B9-7450-BE70-7E4F2B7F0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51" y="1828697"/>
            <a:ext cx="5287460" cy="260127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7FB3BF9F-0E7C-65BF-D7C7-ECF12577564F}"/>
              </a:ext>
            </a:extLst>
          </p:cNvPr>
          <p:cNvSpPr txBox="1">
            <a:spLocks/>
          </p:cNvSpPr>
          <p:nvPr/>
        </p:nvSpPr>
        <p:spPr>
          <a:xfrm>
            <a:off x="237578" y="4510396"/>
            <a:ext cx="5407961" cy="485158"/>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r>
              <a:rPr lang="en-GB" sz="1800" dirty="0" err="1">
                <a:latin typeface="Tw Cen MT" panose="020B0602020104020603" pitchFamily="34" charset="0"/>
              </a:rPr>
              <a:t>Garmany</a:t>
            </a:r>
            <a:r>
              <a:rPr lang="en-GB" sz="1800" dirty="0">
                <a:latin typeface="Tw Cen MT" panose="020B0602020104020603" pitchFamily="34" charset="0"/>
              </a:rPr>
              <a:t> et al. (2021)</a:t>
            </a:r>
            <a:endParaRPr lang="en-US" sz="2000" dirty="0">
              <a:latin typeface="Tw Cen MT" panose="020B0602020104020603" pitchFamily="34" charset="0"/>
            </a:endParaRPr>
          </a:p>
        </p:txBody>
      </p:sp>
      <p:sp>
        <p:nvSpPr>
          <p:cNvPr id="7" name="Content Placeholder 1">
            <a:extLst>
              <a:ext uri="{FF2B5EF4-FFF2-40B4-BE49-F238E27FC236}">
                <a16:creationId xmlns:a16="http://schemas.microsoft.com/office/drawing/2014/main" id="{6BF6B52F-0F0B-08A3-9D4B-F1BB96C9482D}"/>
              </a:ext>
            </a:extLst>
          </p:cNvPr>
          <p:cNvSpPr txBox="1">
            <a:spLocks/>
          </p:cNvSpPr>
          <p:nvPr/>
        </p:nvSpPr>
        <p:spPr>
          <a:xfrm>
            <a:off x="5976883" y="2419350"/>
            <a:ext cx="2991698" cy="485158"/>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600"/>
              </a:spcBef>
              <a:buNone/>
            </a:pPr>
            <a:r>
              <a:rPr lang="en-GB" sz="1800" b="1" dirty="0">
                <a:latin typeface="Tw Cen MT" panose="020B0602020104020603" pitchFamily="34" charset="0"/>
              </a:rPr>
              <a:t>Lifespan: </a:t>
            </a:r>
            <a:r>
              <a:rPr lang="en-GB" sz="1800" dirty="0">
                <a:latin typeface="Tw Cen MT" panose="020B0602020104020603" pitchFamily="34" charset="0"/>
              </a:rPr>
              <a:t>the total life lived</a:t>
            </a:r>
          </a:p>
          <a:p>
            <a:pPr marL="0" indent="0">
              <a:spcBef>
                <a:spcPts val="600"/>
              </a:spcBef>
              <a:buNone/>
            </a:pPr>
            <a:r>
              <a:rPr lang="en-GB" sz="1800" b="1" dirty="0">
                <a:latin typeface="Tw Cen MT" panose="020B0602020104020603" pitchFamily="34" charset="0"/>
              </a:rPr>
              <a:t>Health span:</a:t>
            </a:r>
            <a:r>
              <a:rPr lang="en-GB" sz="1800" dirty="0">
                <a:latin typeface="Tw Cen MT" panose="020B0602020104020603" pitchFamily="34" charset="0"/>
              </a:rPr>
              <a:t> the period of life free from disease</a:t>
            </a:r>
          </a:p>
          <a:p>
            <a:pPr marL="0" indent="0">
              <a:spcBef>
                <a:spcPts val="600"/>
              </a:spcBef>
              <a:buNone/>
            </a:pPr>
            <a:r>
              <a:rPr lang="en-GB" sz="1800" dirty="0">
                <a:latin typeface="Tw Cen MT" panose="020B0602020104020603" pitchFamily="34" charset="0"/>
              </a:rPr>
              <a:t> </a:t>
            </a:r>
            <a:endParaRPr lang="en-US" sz="2000" dirty="0">
              <a:latin typeface="Tw Cen MT" panose="020B0602020104020603" pitchFamily="34" charset="0"/>
            </a:endParaRPr>
          </a:p>
        </p:txBody>
      </p:sp>
    </p:spTree>
    <p:extLst>
      <p:ext uri="{BB962C8B-B14F-4D97-AF65-F5344CB8AC3E}">
        <p14:creationId xmlns:p14="http://schemas.microsoft.com/office/powerpoint/2010/main" val="53738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9</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err="1">
                <a:solidFill>
                  <a:srgbClr val="002060"/>
                </a:solidFill>
              </a:rPr>
              <a:t>Healthspan</a:t>
            </a:r>
            <a:endParaRPr lang="en-US" sz="2400" dirty="0">
              <a:solidFill>
                <a:srgbClr val="002060"/>
              </a:solidFill>
            </a:endParaRPr>
          </a:p>
        </p:txBody>
      </p:sp>
      <p:sp>
        <p:nvSpPr>
          <p:cNvPr id="13" name="Content Placeholder 1">
            <a:extLst>
              <a:ext uri="{FF2B5EF4-FFF2-40B4-BE49-F238E27FC236}">
                <a16:creationId xmlns:a16="http://schemas.microsoft.com/office/drawing/2014/main" id="{08C0562A-5188-4BAF-8F6D-4CA7892D1226}"/>
              </a:ext>
            </a:extLst>
          </p:cNvPr>
          <p:cNvSpPr txBox="1">
            <a:spLocks/>
          </p:cNvSpPr>
          <p:nvPr/>
        </p:nvSpPr>
        <p:spPr>
          <a:xfrm>
            <a:off x="556751" y="1602885"/>
            <a:ext cx="4539686" cy="2708402"/>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600"/>
              </a:spcBef>
              <a:buNone/>
            </a:pPr>
            <a:r>
              <a:rPr lang="en-GB" sz="1800" b="1" dirty="0">
                <a:latin typeface="Tw Cen MT" panose="020B0602020104020603" pitchFamily="34" charset="0"/>
              </a:rPr>
              <a:t>Health risk behaviours: </a:t>
            </a:r>
            <a:r>
              <a:rPr lang="en-GB" sz="1800" dirty="0">
                <a:latin typeface="Tw Cen MT" panose="020B0602020104020603" pitchFamily="34" charset="0"/>
              </a:rPr>
              <a:t>Behaviours that are thought to be damaging to our health</a:t>
            </a:r>
          </a:p>
          <a:p>
            <a:pPr>
              <a:spcBef>
                <a:spcPts val="600"/>
              </a:spcBef>
            </a:pPr>
            <a:r>
              <a:rPr lang="en-GB" sz="1800" dirty="0">
                <a:latin typeface="Tw Cen MT" panose="020B0602020104020603" pitchFamily="34" charset="0"/>
              </a:rPr>
              <a:t>Also referred to as “behavioural pathogens”</a:t>
            </a:r>
          </a:p>
          <a:p>
            <a:pPr>
              <a:spcBef>
                <a:spcPts val="600"/>
              </a:spcBef>
            </a:pPr>
            <a:endParaRPr lang="en-GB" sz="1800" dirty="0">
              <a:latin typeface="Tw Cen MT" panose="020B0602020104020603" pitchFamily="34" charset="0"/>
            </a:endParaRPr>
          </a:p>
          <a:p>
            <a:pPr marL="0" indent="0">
              <a:spcBef>
                <a:spcPts val="600"/>
              </a:spcBef>
              <a:buNone/>
            </a:pPr>
            <a:r>
              <a:rPr lang="en-GB" sz="1800" b="1" dirty="0">
                <a:latin typeface="Tw Cen MT" panose="020B0602020104020603" pitchFamily="34" charset="0"/>
              </a:rPr>
              <a:t>Health protective behaviours: </a:t>
            </a:r>
            <a:r>
              <a:rPr lang="en-GB" sz="1800" dirty="0">
                <a:latin typeface="Tw Cen MT" panose="020B0602020104020603" pitchFamily="34" charset="0"/>
              </a:rPr>
              <a:t>Behaviours that benefit our health and protect against illness </a:t>
            </a:r>
          </a:p>
          <a:p>
            <a:pPr>
              <a:spcBef>
                <a:spcPts val="600"/>
              </a:spcBef>
            </a:pPr>
            <a:r>
              <a:rPr lang="en-GB" sz="1800" dirty="0">
                <a:latin typeface="Tw Cen MT" panose="020B0602020104020603" pitchFamily="34" charset="0"/>
              </a:rPr>
              <a:t>Also referred to as “behavioural immunogens”</a:t>
            </a:r>
            <a:endParaRPr lang="en-US" sz="1800" dirty="0">
              <a:latin typeface="Tw Cen MT" panose="020B0602020104020603" pitchFamily="34" charset="0"/>
            </a:endParaRPr>
          </a:p>
          <a:p>
            <a:pPr>
              <a:spcBef>
                <a:spcPts val="100"/>
              </a:spcBef>
              <a:spcAft>
                <a:spcPts val="600"/>
              </a:spcAft>
            </a:pPr>
            <a:endParaRPr lang="en-US" sz="18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8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800" dirty="0">
              <a:latin typeface="Tw Cen MT" panose="020B0602020104020603" pitchFamily="34" charset="0"/>
            </a:endParaRPr>
          </a:p>
          <a:p>
            <a:pPr marL="0" indent="0">
              <a:spcBef>
                <a:spcPts val="600"/>
              </a:spcBef>
              <a:buNone/>
            </a:pPr>
            <a:endParaRPr lang="en-US" sz="2000" dirty="0">
              <a:latin typeface="Tw Cen MT" panose="020B0602020104020603" pitchFamily="34" charset="0"/>
            </a:endParaRPr>
          </a:p>
        </p:txBody>
      </p:sp>
      <p:sp>
        <p:nvSpPr>
          <p:cNvPr id="5" name="TextBox 4">
            <a:extLst>
              <a:ext uri="{FF2B5EF4-FFF2-40B4-BE49-F238E27FC236}">
                <a16:creationId xmlns:a16="http://schemas.microsoft.com/office/drawing/2014/main" id="{4A297098-F21C-17DA-B372-36030D87D0D9}"/>
              </a:ext>
            </a:extLst>
          </p:cNvPr>
          <p:cNvSpPr txBox="1"/>
          <p:nvPr/>
        </p:nvSpPr>
        <p:spPr>
          <a:xfrm>
            <a:off x="5286763" y="1389552"/>
            <a:ext cx="3521914" cy="2921735"/>
          </a:xfrm>
          <a:custGeom>
            <a:avLst/>
            <a:gdLst>
              <a:gd name="connsiteX0" fmla="*/ 0 w 3521914"/>
              <a:gd name="connsiteY0" fmla="*/ 486966 h 2921735"/>
              <a:gd name="connsiteX1" fmla="*/ 486966 w 3521914"/>
              <a:gd name="connsiteY1" fmla="*/ 0 h 2921735"/>
              <a:gd name="connsiteX2" fmla="*/ 920123 w 3521914"/>
              <a:gd name="connsiteY2" fmla="*/ 0 h 2921735"/>
              <a:gd name="connsiteX3" fmla="*/ 1404240 w 3521914"/>
              <a:gd name="connsiteY3" fmla="*/ 0 h 2921735"/>
              <a:gd name="connsiteX4" fmla="*/ 1862876 w 3521914"/>
              <a:gd name="connsiteY4" fmla="*/ 0 h 2921735"/>
              <a:gd name="connsiteX5" fmla="*/ 2346993 w 3521914"/>
              <a:gd name="connsiteY5" fmla="*/ 0 h 2921735"/>
              <a:gd name="connsiteX6" fmla="*/ 3034948 w 3521914"/>
              <a:gd name="connsiteY6" fmla="*/ 0 h 2921735"/>
              <a:gd name="connsiteX7" fmla="*/ 3521914 w 3521914"/>
              <a:gd name="connsiteY7" fmla="*/ 486966 h 2921735"/>
              <a:gd name="connsiteX8" fmla="*/ 3521914 w 3521914"/>
              <a:gd name="connsiteY8" fmla="*/ 973917 h 2921735"/>
              <a:gd name="connsiteX9" fmla="*/ 3521914 w 3521914"/>
              <a:gd name="connsiteY9" fmla="*/ 1441389 h 2921735"/>
              <a:gd name="connsiteX10" fmla="*/ 3521914 w 3521914"/>
              <a:gd name="connsiteY10" fmla="*/ 1869906 h 2921735"/>
              <a:gd name="connsiteX11" fmla="*/ 3521914 w 3521914"/>
              <a:gd name="connsiteY11" fmla="*/ 2434769 h 2921735"/>
              <a:gd name="connsiteX12" fmla="*/ 3034948 w 3521914"/>
              <a:gd name="connsiteY12" fmla="*/ 2921735 h 2921735"/>
              <a:gd name="connsiteX13" fmla="*/ 2550831 w 3521914"/>
              <a:gd name="connsiteY13" fmla="*/ 2921735 h 2921735"/>
              <a:gd name="connsiteX14" fmla="*/ 2092195 w 3521914"/>
              <a:gd name="connsiteY14" fmla="*/ 2921735 h 2921735"/>
              <a:gd name="connsiteX15" fmla="*/ 1659038 w 3521914"/>
              <a:gd name="connsiteY15" fmla="*/ 2921735 h 2921735"/>
              <a:gd name="connsiteX16" fmla="*/ 1098482 w 3521914"/>
              <a:gd name="connsiteY16" fmla="*/ 2921735 h 2921735"/>
              <a:gd name="connsiteX17" fmla="*/ 486966 w 3521914"/>
              <a:gd name="connsiteY17" fmla="*/ 2921735 h 2921735"/>
              <a:gd name="connsiteX18" fmla="*/ 0 w 3521914"/>
              <a:gd name="connsiteY18" fmla="*/ 2434769 h 2921735"/>
              <a:gd name="connsiteX19" fmla="*/ 0 w 3521914"/>
              <a:gd name="connsiteY19" fmla="*/ 1967296 h 2921735"/>
              <a:gd name="connsiteX20" fmla="*/ 0 w 3521914"/>
              <a:gd name="connsiteY20" fmla="*/ 1441389 h 2921735"/>
              <a:gd name="connsiteX21" fmla="*/ 0 w 3521914"/>
              <a:gd name="connsiteY21" fmla="*/ 934961 h 2921735"/>
              <a:gd name="connsiteX22" fmla="*/ 0 w 3521914"/>
              <a:gd name="connsiteY22" fmla="*/ 486966 h 292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1914" h="2921735" extrusionOk="0">
                <a:moveTo>
                  <a:pt x="0" y="486966"/>
                </a:moveTo>
                <a:cubicBezTo>
                  <a:pt x="-5927" y="220575"/>
                  <a:pt x="198913" y="31456"/>
                  <a:pt x="486966" y="0"/>
                </a:cubicBezTo>
                <a:cubicBezTo>
                  <a:pt x="611816" y="-29171"/>
                  <a:pt x="724546" y="8196"/>
                  <a:pt x="920123" y="0"/>
                </a:cubicBezTo>
                <a:cubicBezTo>
                  <a:pt x="1115700" y="-8196"/>
                  <a:pt x="1232238" y="46103"/>
                  <a:pt x="1404240" y="0"/>
                </a:cubicBezTo>
                <a:cubicBezTo>
                  <a:pt x="1576242" y="-46103"/>
                  <a:pt x="1753697" y="37234"/>
                  <a:pt x="1862876" y="0"/>
                </a:cubicBezTo>
                <a:cubicBezTo>
                  <a:pt x="1972055" y="-37234"/>
                  <a:pt x="2155513" y="44078"/>
                  <a:pt x="2346993" y="0"/>
                </a:cubicBezTo>
                <a:cubicBezTo>
                  <a:pt x="2538473" y="-44078"/>
                  <a:pt x="2711129" y="26799"/>
                  <a:pt x="3034948" y="0"/>
                </a:cubicBezTo>
                <a:cubicBezTo>
                  <a:pt x="3292548" y="-43547"/>
                  <a:pt x="3502995" y="233383"/>
                  <a:pt x="3521914" y="486966"/>
                </a:cubicBezTo>
                <a:cubicBezTo>
                  <a:pt x="3542190" y="638003"/>
                  <a:pt x="3493489" y="744912"/>
                  <a:pt x="3521914" y="973917"/>
                </a:cubicBezTo>
                <a:cubicBezTo>
                  <a:pt x="3550339" y="1202922"/>
                  <a:pt x="3511812" y="1304099"/>
                  <a:pt x="3521914" y="1441389"/>
                </a:cubicBezTo>
                <a:cubicBezTo>
                  <a:pt x="3532016" y="1578679"/>
                  <a:pt x="3477192" y="1763028"/>
                  <a:pt x="3521914" y="1869906"/>
                </a:cubicBezTo>
                <a:cubicBezTo>
                  <a:pt x="3566636" y="1976784"/>
                  <a:pt x="3484060" y="2229324"/>
                  <a:pt x="3521914" y="2434769"/>
                </a:cubicBezTo>
                <a:cubicBezTo>
                  <a:pt x="3506259" y="2695485"/>
                  <a:pt x="3333826" y="2925436"/>
                  <a:pt x="3034948" y="2921735"/>
                </a:cubicBezTo>
                <a:cubicBezTo>
                  <a:pt x="2813561" y="2942306"/>
                  <a:pt x="2667606" y="2914097"/>
                  <a:pt x="2550831" y="2921735"/>
                </a:cubicBezTo>
                <a:cubicBezTo>
                  <a:pt x="2434056" y="2929373"/>
                  <a:pt x="2207854" y="2873663"/>
                  <a:pt x="2092195" y="2921735"/>
                </a:cubicBezTo>
                <a:cubicBezTo>
                  <a:pt x="1976536" y="2969807"/>
                  <a:pt x="1858142" y="2893614"/>
                  <a:pt x="1659038" y="2921735"/>
                </a:cubicBezTo>
                <a:cubicBezTo>
                  <a:pt x="1459934" y="2949856"/>
                  <a:pt x="1226758" y="2861753"/>
                  <a:pt x="1098482" y="2921735"/>
                </a:cubicBezTo>
                <a:cubicBezTo>
                  <a:pt x="970206" y="2981717"/>
                  <a:pt x="662606" y="2876938"/>
                  <a:pt x="486966" y="2921735"/>
                </a:cubicBezTo>
                <a:cubicBezTo>
                  <a:pt x="158288" y="2950903"/>
                  <a:pt x="60187" y="2697049"/>
                  <a:pt x="0" y="2434769"/>
                </a:cubicBezTo>
                <a:cubicBezTo>
                  <a:pt x="-36469" y="2279494"/>
                  <a:pt x="643" y="2194812"/>
                  <a:pt x="0" y="1967296"/>
                </a:cubicBezTo>
                <a:cubicBezTo>
                  <a:pt x="-643" y="1739780"/>
                  <a:pt x="25177" y="1674710"/>
                  <a:pt x="0" y="1441389"/>
                </a:cubicBezTo>
                <a:cubicBezTo>
                  <a:pt x="-25177" y="1208068"/>
                  <a:pt x="43464" y="1155699"/>
                  <a:pt x="0" y="934961"/>
                </a:cubicBezTo>
                <a:cubicBezTo>
                  <a:pt x="-43464" y="714223"/>
                  <a:pt x="50917" y="582315"/>
                  <a:pt x="0" y="486966"/>
                </a:cubicBezTo>
                <a:close/>
              </a:path>
            </a:pathLst>
          </a:custGeom>
          <a:noFill/>
          <a:ln w="28575">
            <a:solidFill>
              <a:srgbClr val="002060"/>
            </a:solidFill>
            <a:extLst>
              <a:ext uri="{C807C97D-BFC1-408E-A445-0C87EB9F89A2}">
                <ask:lineSketchStyleProps xmlns:ask="http://schemas.microsoft.com/office/drawing/2018/sketchyshapes" sd="171924374">
                  <a:prstGeom prst="roundRect">
                    <a:avLst/>
                  </a:prstGeom>
                  <ask:type>
                    <ask:lineSketchScribble/>
                  </ask:type>
                </ask:lineSketchStyleProps>
              </a:ext>
            </a:extLst>
          </a:ln>
        </p:spPr>
        <p:txBody>
          <a:bodyPr wrap="square" tIns="0" bIns="0" anchor="ctr">
            <a:noAutofit/>
          </a:bodyPr>
          <a:lstStyle/>
          <a:p>
            <a:pPr>
              <a:spcBef>
                <a:spcPts val="600"/>
              </a:spcBef>
              <a:spcAft>
                <a:spcPts val="600"/>
              </a:spcAft>
            </a:pPr>
            <a:r>
              <a:rPr lang="en-US" sz="1600" b="1" dirty="0" err="1">
                <a:latin typeface="Tw Cen MT" panose="020B0602020104020603" pitchFamily="34" charset="0"/>
              </a:rPr>
              <a:t>Garmany</a:t>
            </a:r>
            <a:r>
              <a:rPr lang="en-US" sz="1600" b="1" dirty="0">
                <a:latin typeface="Tw Cen MT" panose="020B0602020104020603" pitchFamily="34" charset="0"/>
              </a:rPr>
              <a:t> et al. (2021):</a:t>
            </a:r>
          </a:p>
          <a:p>
            <a:pPr algn="ctr">
              <a:spcBef>
                <a:spcPts val="600"/>
              </a:spcBef>
              <a:spcAft>
                <a:spcPts val="600"/>
              </a:spcAft>
            </a:pPr>
            <a:r>
              <a:rPr lang="en-US" sz="1600" dirty="0">
                <a:latin typeface="Tw Cen MT" panose="020B0602020104020603" pitchFamily="34" charset="0"/>
              </a:rPr>
              <a:t>“</a:t>
            </a:r>
            <a:r>
              <a:rPr lang="en-GB" sz="1600" i="1" dirty="0">
                <a:latin typeface="Tw Cen MT" panose="020B0602020104020603" pitchFamily="34" charset="0"/>
              </a:rPr>
              <a:t>addressing modifiable risk factors, namely excess weight, physical inactivity, smoking, and poor diet, would prevent 80% of deaths from non-communicable diseases, corresponding to 57% of all deaths</a:t>
            </a:r>
            <a:r>
              <a:rPr lang="en-GB" sz="1600" dirty="0">
                <a:latin typeface="Tw Cen MT" panose="020B0602020104020603" pitchFamily="34" charset="0"/>
              </a:rPr>
              <a:t>” </a:t>
            </a:r>
          </a:p>
          <a:p>
            <a:pPr>
              <a:spcBef>
                <a:spcPts val="600"/>
              </a:spcBef>
              <a:spcAft>
                <a:spcPts val="600"/>
              </a:spcAft>
            </a:pPr>
            <a:r>
              <a:rPr lang="en-GB" sz="1600" dirty="0">
                <a:latin typeface="Tw Cen MT" panose="020B0602020104020603" pitchFamily="34" charset="0"/>
              </a:rPr>
              <a:t>Citing Choksi &amp; Farley (2014) [Citation error?!?!]</a:t>
            </a:r>
            <a:endParaRPr lang="en-US" sz="1600" dirty="0">
              <a:latin typeface="Tw Cen MT" panose="020B0602020104020603" pitchFamily="34" charset="0"/>
            </a:endParaRPr>
          </a:p>
        </p:txBody>
      </p:sp>
    </p:spTree>
    <p:extLst>
      <p:ext uri="{BB962C8B-B14F-4D97-AF65-F5344CB8AC3E}">
        <p14:creationId xmlns:p14="http://schemas.microsoft.com/office/powerpoint/2010/main" val="26083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6F5F4A6721994A9288E3440661FDBF" ma:contentTypeVersion="12" ma:contentTypeDescription="Create a new document." ma:contentTypeScope="" ma:versionID="6c3dafcb71785cdab7139ca7453216d0">
  <xsd:schema xmlns:xsd="http://www.w3.org/2001/XMLSchema" xmlns:xs="http://www.w3.org/2001/XMLSchema" xmlns:p="http://schemas.microsoft.com/office/2006/metadata/properties" xmlns:ns2="51daad77-69c8-43fb-aa29-187d4570b4c9" xmlns:ns3="fe18f3dc-46a0-4f27-90e7-ecc7e3a2eb36" targetNamespace="http://schemas.microsoft.com/office/2006/metadata/properties" ma:root="true" ma:fieldsID="6bb09a0fa6e2d5ffc08268e737f79a24" ns2:_="" ns3:_="">
    <xsd:import namespace="51daad77-69c8-43fb-aa29-187d4570b4c9"/>
    <xsd:import namespace="fe18f3dc-46a0-4f27-90e7-ecc7e3a2eb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daad77-69c8-43fb-aa29-187d4570b4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18f3dc-46a0-4f27-90e7-ecc7e3a2eb3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2F4FEB-250F-48E8-A451-5677E9779C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daad77-69c8-43fb-aa29-187d4570b4c9"/>
    <ds:schemaRef ds:uri="fe18f3dc-46a0-4f27-90e7-ecc7e3a2e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A5F4B6-6E24-450B-8AA1-140D2E706046}">
  <ds:schemaRefs>
    <ds:schemaRef ds:uri="http://schemas.microsoft.com/sharepoint/v3/contenttype/forms"/>
  </ds:schemaRefs>
</ds:datastoreItem>
</file>

<file path=customXml/itemProps3.xml><?xml version="1.0" encoding="utf-8"?>
<ds:datastoreItem xmlns:ds="http://schemas.openxmlformats.org/officeDocument/2006/customXml" ds:itemID="{BBE0DA89-6260-40FA-AC69-3D9C71015236}">
  <ds:schemaRefs>
    <ds:schemaRef ds:uri="http://schemas.microsoft.com/office/2006/documentManagement/types"/>
    <ds:schemaRef ds:uri="http://schemas.microsoft.com/office/2006/metadata/properties"/>
    <ds:schemaRef ds:uri="http://purl.org/dc/terms/"/>
    <ds:schemaRef ds:uri="51daad77-69c8-43fb-aa29-187d4570b4c9"/>
    <ds:schemaRef ds:uri="http://purl.org/dc/dcmitype/"/>
    <ds:schemaRef ds:uri="http://purl.org/dc/elements/1.1/"/>
    <ds:schemaRef ds:uri="http://schemas.microsoft.com/office/infopath/2007/PartnerControls"/>
    <ds:schemaRef ds:uri="http://schemas.openxmlformats.org/package/2006/metadata/core-properties"/>
    <ds:schemaRef ds:uri="fe18f3dc-46a0-4f27-90e7-ecc7e3a2eb3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16355</TotalTime>
  <Words>9026</Words>
  <Application>Microsoft Office PowerPoint</Application>
  <PresentationFormat>On-screen Show (16:9)</PresentationFormat>
  <Paragraphs>849</Paragraphs>
  <Slides>38</Slides>
  <Notes>35</Notes>
  <HiddenSlides>0</HiddenSlides>
  <MMClips>2</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Arial</vt:lpstr>
      <vt:lpstr>Arial</vt:lpstr>
      <vt:lpstr>Calibri</vt:lpstr>
      <vt:lpstr>Calibri Light</vt:lpstr>
      <vt:lpstr>Cambria</vt:lpstr>
      <vt:lpstr>Filson Pro Book</vt:lpstr>
      <vt:lpstr>Georgia</vt:lpstr>
      <vt:lpstr>Google Sans</vt:lpstr>
      <vt:lpstr>Guardian TextSans Web</vt:lpstr>
      <vt:lpstr>interfaceregular</vt:lpstr>
      <vt:lpstr>MentiText</vt:lpstr>
      <vt:lpstr>NexusSerif</vt:lpstr>
      <vt:lpstr>Source Sans Pro</vt:lpstr>
      <vt:lpstr>Tw Cen MT</vt:lpstr>
      <vt:lpstr>Wingdings</vt:lpstr>
      <vt:lpstr>Office Theme</vt:lpstr>
      <vt:lpstr>PSYC003: Psychological Influences on Health &amp; Behaviour</vt:lpstr>
      <vt:lpstr>About me</vt:lpstr>
      <vt:lpstr>PowerPoint Presentation</vt:lpstr>
      <vt:lpstr>About today’s class</vt:lpstr>
      <vt:lpstr>Block 1  Importance of physical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2   How can we increase physical activity?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Next week:  Alcohol &amp; Addictive Behaviours     </vt:lpstr>
      <vt:lpstr>Credits &amp; Sources</vt:lpstr>
      <vt:lpstr>References</vt:lpstr>
      <vt:lpstr>References</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Heirene</dc:creator>
  <cp:lastModifiedBy>Rob Heirene</cp:lastModifiedBy>
  <cp:revision>1490</cp:revision>
  <dcterms:created xsi:type="dcterms:W3CDTF">2022-02-17T01:15:50Z</dcterms:created>
  <dcterms:modified xsi:type="dcterms:W3CDTF">2023-04-25T09:11:40Z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0x010100446F5F4A6721994A9288E3440661FDBF</vt:lpwstr>
  </property>
</Properties>
</file>