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344" r:id="rId6"/>
    <p:sldId id="312" r:id="rId7"/>
    <p:sldId id="345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8" r:id="rId19"/>
    <p:sldId id="362" r:id="rId20"/>
    <p:sldId id="363" r:id="rId21"/>
    <p:sldId id="364" r:id="rId22"/>
    <p:sldId id="365" r:id="rId23"/>
    <p:sldId id="366" r:id="rId24"/>
    <p:sldId id="367" r:id="rId25"/>
    <p:sldId id="260" r:id="rId26"/>
    <p:sldId id="269" r:id="rId27"/>
    <p:sldId id="270" r:id="rId28"/>
    <p:sldId id="271" r:id="rId29"/>
    <p:sldId id="273" r:id="rId30"/>
    <p:sldId id="272" r:id="rId31"/>
    <p:sldId id="274" r:id="rId32"/>
    <p:sldId id="27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65" r:id="rId42"/>
    <p:sldId id="313" r:id="rId43"/>
    <p:sldId id="263" r:id="rId44"/>
    <p:sldId id="264" r:id="rId45"/>
    <p:sldId id="266" r:id="rId46"/>
    <p:sldId id="267" r:id="rId47"/>
    <p:sldId id="268" r:id="rId48"/>
    <p:sldId id="314" r:id="rId49"/>
    <p:sldId id="262" r:id="rId50"/>
    <p:sldId id="290" r:id="rId51"/>
    <p:sldId id="343" r:id="rId52"/>
    <p:sldId id="291" r:id="rId53"/>
    <p:sldId id="292" r:id="rId54"/>
    <p:sldId id="293" r:id="rId55"/>
    <p:sldId id="29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8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2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7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FED4-7581-4BB2-A08C-02496B9D60C4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gfive-test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igfive-test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z5AeHqUt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pip.ori.org/newIndexofScaleLabels.htm" TargetMode="External"/><Relationship Id="rId2" Type="http://schemas.openxmlformats.org/officeDocument/2006/relationships/hyperlink" Target="https://ipip.ori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Psychometrics</a:t>
            </a:r>
          </a:p>
        </p:txBody>
      </p:sp>
    </p:spTree>
    <p:extLst>
      <p:ext uri="{BB962C8B-B14F-4D97-AF65-F5344CB8AC3E}">
        <p14:creationId xmlns:p14="http://schemas.microsoft.com/office/powerpoint/2010/main" val="292278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419262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4: Discriminant validity</a:t>
            </a:r>
          </a:p>
          <a:p>
            <a:pPr marL="0" indent="0">
              <a:buNone/>
            </a:pPr>
            <a:r>
              <a:rPr lang="en-GB" dirty="0"/>
              <a:t>	Is the measure insensitive to factors that are unrelated to the 	construct being measured. </a:t>
            </a:r>
            <a:r>
              <a:rPr lang="en-GB" i="1" dirty="0"/>
              <a:t>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a valid measure of spatial skill, should NOT be related</a:t>
            </a:r>
          </a:p>
          <a:p>
            <a:pPr marL="0" indent="0">
              <a:buNone/>
            </a:pPr>
            <a:r>
              <a:rPr lang="en-GB" i="1" dirty="0"/>
              <a:t>		to performance on a verbal reasoning task</a:t>
            </a:r>
          </a:p>
          <a:p>
            <a:pPr marL="0" indent="0">
              <a:buNone/>
            </a:pPr>
            <a:r>
              <a:rPr lang="en-GB" i="1" dirty="0"/>
              <a:t>		should not relate to extraversion / introversion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8374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367D-4B07-FFB3-302C-177AA222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Convergent and discriminant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F2BF-6540-7E5D-A7C9-030BC6F6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Are measures of the correlation between the test and other measures. 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Correlations that should be observed (convergent validity)</a:t>
            </a:r>
          </a:p>
          <a:p>
            <a:pPr>
              <a:buFontTx/>
              <a:buChar char="-"/>
            </a:pPr>
            <a:r>
              <a:rPr lang="en-GB" dirty="0"/>
              <a:t>Correlations that should not be observed (discriminant validity)</a:t>
            </a:r>
          </a:p>
        </p:txBody>
      </p:sp>
    </p:spTree>
    <p:extLst>
      <p:ext uri="{BB962C8B-B14F-4D97-AF65-F5344CB8AC3E}">
        <p14:creationId xmlns:p14="http://schemas.microsoft.com/office/powerpoint/2010/main" val="94591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556B-F98E-0701-CDBE-AEB7A3C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210F-EFB1-6CF9-3F16-57478D90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Imagine you had a 4 measures of a construct (Measures 1-4).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correlate each score with the average of the remainder.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	correlate Score 1 with the average of 2,3 and 4</a:t>
            </a:r>
          </a:p>
          <a:p>
            <a:pPr marL="0" indent="0">
              <a:buNone/>
            </a:pPr>
            <a:r>
              <a:rPr lang="en-GB" dirty="0"/>
              <a:t>	correlate Score 2 with the average or 1, 3 and 4</a:t>
            </a:r>
          </a:p>
          <a:p>
            <a:pPr marL="0" indent="0">
              <a:buNone/>
            </a:pPr>
            <a:r>
              <a:rPr lang="en-GB" dirty="0"/>
              <a:t>	etc. </a:t>
            </a:r>
          </a:p>
        </p:txBody>
      </p:sp>
    </p:spTree>
    <p:extLst>
      <p:ext uri="{BB962C8B-B14F-4D97-AF65-F5344CB8AC3E}">
        <p14:creationId xmlns:p14="http://schemas.microsoft.com/office/powerpoint/2010/main" val="108392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C97-0896-6B5C-9725-106D00DB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this was the outcome: Which is the best measure?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C62E3-4F23-76CC-208B-DCE6FF6F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44" y="3861323"/>
            <a:ext cx="3593628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24146-DA77-9A01-F9AE-6C4D7874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47" y="3861323"/>
            <a:ext cx="3593628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D594F-A711-B01D-67FF-90D6038F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44" y="1593190"/>
            <a:ext cx="3593628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63235-816C-6735-B9A8-C12D653D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705" y="1593190"/>
            <a:ext cx="359362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C97-0896-6B5C-9725-106D00DB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this was the outcome: Which is the best measure?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BC62E3-4F23-76CC-208B-DCE6FF6F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44" y="3861323"/>
            <a:ext cx="3593628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24146-DA77-9A01-F9AE-6C4D7874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47" y="3861323"/>
            <a:ext cx="3593628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D594F-A711-B01D-67FF-90D6038F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44" y="1593190"/>
            <a:ext cx="3593628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63235-816C-6735-B9A8-C12D653D5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705" y="1593190"/>
            <a:ext cx="3593628" cy="21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EA8DEE-3BE8-0445-B741-E91B7E791C43}"/>
              </a:ext>
            </a:extLst>
          </p:cNvPr>
          <p:cNvSpPr/>
          <p:nvPr/>
        </p:nvSpPr>
        <p:spPr>
          <a:xfrm>
            <a:off x="1595535" y="1593190"/>
            <a:ext cx="3965510" cy="2268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7E003-553C-5944-2B5E-1D067DED0FFA}"/>
              </a:ext>
            </a:extLst>
          </p:cNvPr>
          <p:cNvSpPr txBox="1"/>
          <p:nvPr/>
        </p:nvSpPr>
        <p:spPr>
          <a:xfrm>
            <a:off x="634482" y="6251510"/>
            <a:ext cx="955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 1 correlates (= predicts) the average of the remainder, better than any other measure does. It is the “best” measure of these 4 scores of whatever these tests share. </a:t>
            </a:r>
          </a:p>
        </p:txBody>
      </p:sp>
    </p:spTree>
    <p:extLst>
      <p:ext uri="{BB962C8B-B14F-4D97-AF65-F5344CB8AC3E}">
        <p14:creationId xmlns:p14="http://schemas.microsoft.com/office/powerpoint/2010/main" val="319068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5FA6C-A6A5-C6D5-8F18-E47E936E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3086C-6FCA-42FE-0191-6E87F2B4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38733-8640-D400-8AF3-5AEBBD6F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Personality</a:t>
            </a:r>
          </a:p>
        </p:txBody>
      </p:sp>
    </p:spTree>
    <p:extLst>
      <p:ext uri="{BB962C8B-B14F-4D97-AF65-F5344CB8AC3E}">
        <p14:creationId xmlns:p14="http://schemas.microsoft.com/office/powerpoint/2010/main" val="144492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15C6-83D1-9F40-7652-27F9FA23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55A5-A2DF-486F-FCA8-930130D3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Psychometrics of personality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4A86-FBDF-E65B-50A2-D06185A5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Woodworth Personal Data Sheet (1919)</a:t>
            </a:r>
          </a:p>
          <a:p>
            <a:r>
              <a:rPr lang="en-US" dirty="0"/>
              <a:t>Myers-Briggs (1944)</a:t>
            </a:r>
          </a:p>
          <a:p>
            <a:r>
              <a:rPr lang="en-US" dirty="0"/>
              <a:t>NEO (1985, 1992, 2005)</a:t>
            </a:r>
          </a:p>
          <a:p>
            <a:pPr lvl="1"/>
            <a:r>
              <a:rPr lang="en-US" dirty="0"/>
              <a:t>Available online: </a:t>
            </a:r>
            <a:r>
              <a:rPr lang="en-US" dirty="0">
                <a:hlinkClick r:id="rId2"/>
              </a:rPr>
              <a:t>https://bigfive-test.com</a:t>
            </a:r>
            <a:endParaRPr lang="en-US" dirty="0"/>
          </a:p>
          <a:p>
            <a:pPr lvl="1"/>
            <a:r>
              <a:rPr lang="en-US" dirty="0"/>
              <a:t>Good reliability</a:t>
            </a:r>
          </a:p>
          <a:p>
            <a:pPr lvl="1"/>
            <a:r>
              <a:rPr lang="en-US" dirty="0"/>
              <a:t>Less poor validity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3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94EE9-68F2-E3EC-548B-87A13F47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D760-C87D-1C4D-1347-DFD8A948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Psychometrics of personality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23D0-3D7F-6A62-CADE-5725BB2D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4628" cy="42909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Woodworth Personal Data Sheet (1919)</a:t>
            </a:r>
          </a:p>
          <a:p>
            <a:pPr lvl="1"/>
            <a:r>
              <a:rPr lang="en-US" dirty="0"/>
              <a:t>Where it all began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items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 Do you usually feel well and strong? (reverse scored) Yes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4. Are you troubled with dreams about your work? No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25. Have you ever fainted away? No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110. Has any of your family committed suicide? No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116. Do you like outdoor life? (reverse scored) Yes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D884E6-F164-E3FB-A553-E287D25B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2393435"/>
            <a:ext cx="2794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2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DAA7-6085-5F1E-4FB9-E973C7FB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FF73-F6FB-67D9-B30A-4AAC1A4C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Psychometrics of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0C5E-927A-EE57-3894-A322BB86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61" y="1911868"/>
            <a:ext cx="10486939" cy="426509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- Myers-Briggs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E5BD174-414F-58C7-26E7-9DD33C84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" y="0"/>
            <a:ext cx="12171363" cy="686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18968-BE63-C031-3A0D-05A7E3F33A44}"/>
              </a:ext>
            </a:extLst>
          </p:cNvPr>
          <p:cNvSpPr txBox="1"/>
          <p:nvPr/>
        </p:nvSpPr>
        <p:spPr>
          <a:xfrm>
            <a:off x="4282705" y="3167252"/>
            <a:ext cx="365525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Myers-Briggs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Popular online</a:t>
            </a:r>
          </a:p>
          <a:p>
            <a:pPr lvl="1"/>
            <a:r>
              <a:rPr lang="en-US" dirty="0"/>
              <a:t>Poor reliability</a:t>
            </a:r>
          </a:p>
          <a:p>
            <a:pPr lvl="1"/>
            <a:r>
              <a:rPr lang="en-US" dirty="0"/>
              <a:t>Poor validity </a:t>
            </a:r>
          </a:p>
          <a:p>
            <a:pPr lvl="1"/>
            <a:r>
              <a:rPr lang="en-US" dirty="0"/>
              <a:t>Personality is not dichotomous!</a:t>
            </a:r>
          </a:p>
        </p:txBody>
      </p:sp>
    </p:spTree>
    <p:extLst>
      <p:ext uri="{BB962C8B-B14F-4D97-AF65-F5344CB8AC3E}">
        <p14:creationId xmlns:p14="http://schemas.microsoft.com/office/powerpoint/2010/main" val="388141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446A-DF9A-670D-9584-C0DEFB5B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Psychometrics of personality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33A6-1AA3-EA43-5CAD-CA623251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427" y="1800911"/>
            <a:ext cx="6242222" cy="4389824"/>
          </a:xfrm>
        </p:spPr>
        <p:txBody>
          <a:bodyPr/>
          <a:lstStyle/>
          <a:p>
            <a:pPr lvl="1"/>
            <a:r>
              <a:rPr lang="en-US" dirty="0"/>
              <a:t>NEO (1985, 1992, 2005)</a:t>
            </a:r>
          </a:p>
          <a:p>
            <a:pPr lvl="2"/>
            <a:r>
              <a:rPr lang="en-US" dirty="0"/>
              <a:t>Available online: </a:t>
            </a:r>
            <a:r>
              <a:rPr lang="en-US" dirty="0">
                <a:hlinkClick r:id="rId2"/>
              </a:rPr>
              <a:t>https://bigfive-test.com</a:t>
            </a:r>
            <a:endParaRPr lang="en-US" dirty="0"/>
          </a:p>
          <a:p>
            <a:pPr lvl="2"/>
            <a:r>
              <a:rPr lang="en-US" dirty="0"/>
              <a:t>Based on the now-standard Five Factor model</a:t>
            </a:r>
          </a:p>
          <a:p>
            <a:pPr lvl="2"/>
            <a:r>
              <a:rPr lang="en-US" dirty="0"/>
              <a:t>Good reliability</a:t>
            </a:r>
          </a:p>
          <a:p>
            <a:pPr lvl="2"/>
            <a:r>
              <a:rPr lang="en-US" dirty="0"/>
              <a:t>Less poor validity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4D3A-D35D-2580-29E7-DD3BB154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6389" y="2468177"/>
            <a:ext cx="3997411" cy="3005867"/>
          </a:xfrm>
        </p:spPr>
        <p:txBody>
          <a:bodyPr/>
          <a:lstStyle/>
          <a:p>
            <a:r>
              <a:rPr lang="en-US" dirty="0"/>
              <a:t>Openness to experience</a:t>
            </a:r>
          </a:p>
          <a:p>
            <a:r>
              <a:rPr lang="en-US" dirty="0"/>
              <a:t>Conscientiousness</a:t>
            </a:r>
          </a:p>
          <a:p>
            <a:r>
              <a:rPr lang="en-US" dirty="0"/>
              <a:t>Extraversion</a:t>
            </a:r>
          </a:p>
          <a:p>
            <a:r>
              <a:rPr lang="en-US" dirty="0"/>
              <a:t>Agreeableness</a:t>
            </a:r>
          </a:p>
          <a:p>
            <a:r>
              <a:rPr lang="en-US" dirty="0"/>
              <a:t>Neuroticism</a:t>
            </a:r>
          </a:p>
        </p:txBody>
      </p:sp>
      <p:pic>
        <p:nvPicPr>
          <p:cNvPr id="6" name="Picture 5" descr="Screenshot of the front page of an online Big Five personality test">
            <a:extLst>
              <a:ext uri="{FF2B5EF4-FFF2-40B4-BE49-F238E27FC236}">
                <a16:creationId xmlns:a16="http://schemas.microsoft.com/office/drawing/2014/main" id="{618184FA-B79D-7B70-60F5-8C5B99B62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5" y="3707027"/>
            <a:ext cx="6362934" cy="28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large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Sir Francis Galton’s “wisdom of the crowd”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3171C-F265-4E3C-B076-ED3775EF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8" y="2739693"/>
            <a:ext cx="93993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latin typeface="Arial" charset="0"/>
                <a:hlinkClick r:id="rId2"/>
              </a:rPr>
              <a:t>https://</a:t>
            </a:r>
            <a:r>
              <a:rPr lang="en-GB" altLang="en-US" dirty="0" err="1">
                <a:latin typeface="Arial" charset="0"/>
                <a:hlinkClick r:id="rId2"/>
              </a:rPr>
              <a:t>www.youtube.com</a:t>
            </a:r>
            <a:r>
              <a:rPr lang="en-GB" altLang="en-US" dirty="0">
                <a:latin typeface="Arial" charset="0"/>
                <a:hlinkClick r:id="rId2"/>
              </a:rPr>
              <a:t>/</a:t>
            </a:r>
            <a:r>
              <a:rPr lang="en-GB" altLang="en-US" dirty="0" err="1">
                <a:latin typeface="Arial" charset="0"/>
                <a:hlinkClick r:id="rId2"/>
              </a:rPr>
              <a:t>watch?v</a:t>
            </a:r>
            <a:r>
              <a:rPr lang="en-GB" altLang="en-US" dirty="0">
                <a:latin typeface="Arial" charset="0"/>
                <a:hlinkClick r:id="rId2"/>
              </a:rPr>
              <a:t>=uz5AeHqUtRs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9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02752-9148-A0B1-32A5-4F571DAD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287C-CC71-5204-1AA2-4F5CDF44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Psychometrics of almost anything!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B81E-2199-4790-6645-AE91E8DC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There are good, free, tests for almost anything: </a:t>
            </a:r>
            <a:r>
              <a:rPr lang="en-US" dirty="0">
                <a:hlinkClick r:id="rId2"/>
              </a:rPr>
              <a:t>https://ipip.ori.org</a:t>
            </a:r>
            <a:endParaRPr lang="en-US" dirty="0"/>
          </a:p>
          <a:p>
            <a:pPr lvl="1"/>
            <a:r>
              <a:rPr lang="en-US" dirty="0"/>
              <a:t>This alphabetical lit might be particularly helpful: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ipip.ori.org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newIndexofScaleLabels.htm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7720-0135-8256-0760-618334066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CADBA-B714-E184-8E55-26E81786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1F034-D684-0B2A-AF89-03B936C02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144340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of this lecture: Experimental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Methods in Psychology, Chapter 5 &amp; Chapter 8</a:t>
            </a:r>
          </a:p>
        </p:txBody>
      </p:sp>
    </p:spTree>
    <p:extLst>
      <p:ext uri="{BB962C8B-B14F-4D97-AF65-F5344CB8AC3E}">
        <p14:creationId xmlns:p14="http://schemas.microsoft.com/office/powerpoint/2010/main" val="263617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this?</a:t>
            </a:r>
          </a:p>
        </p:txBody>
      </p:sp>
      <p:pic>
        <p:nvPicPr>
          <p:cNvPr id="1026" name="Picture 2" descr="1kg Digital Precision Weighing Scale - Kern | C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0" y="4726512"/>
            <a:ext cx="2079615" cy="1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806" y="1690689"/>
            <a:ext cx="539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Q: How could you find out which is the largest stone </a:t>
            </a:r>
            <a:r>
              <a:rPr lang="en-GB" sz="2800"/>
              <a:t>by volume? 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4" y="4755096"/>
            <a:ext cx="2462126" cy="184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49" y="1885430"/>
            <a:ext cx="3293540" cy="2466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806" y="3152077"/>
            <a:ext cx="668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are tools for converting physical properties of the stones into a numerical value that can be used to distinguish between them.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9" y="4755096"/>
            <a:ext cx="2390775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236" y="458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 know what </a:t>
            </a:r>
            <a:r>
              <a:rPr lang="en-GB" i="1" dirty="0"/>
              <a:t>affects</a:t>
            </a:r>
            <a:r>
              <a:rPr lang="en-GB" dirty="0"/>
              <a:t> the volume of water?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Is the volume of water affected by temperature?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we find out? </a:t>
            </a:r>
          </a:p>
        </p:txBody>
      </p:sp>
    </p:spTree>
    <p:extLst>
      <p:ext uri="{BB962C8B-B14F-4D97-AF65-F5344CB8AC3E}">
        <p14:creationId xmlns:p14="http://schemas.microsoft.com/office/powerpoint/2010/main" val="59801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steps in an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95262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Take a sample (or set of samples)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3138487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Manipulate something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399" y="4324349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Measure the outcome(s)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8" y="559117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Relate the manipulation (2) to the outcome (3)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62" y="3109913"/>
            <a:ext cx="1055514" cy="1055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37" y="5591175"/>
            <a:ext cx="1698141" cy="1130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8986" y="1952624"/>
            <a:ext cx="327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don’t test all the water in the world, just a sample.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439025" y="3109913"/>
            <a:ext cx="476250" cy="23198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78986" y="3946667"/>
            <a:ext cx="327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These have to be systematic (controlled, careful…)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8986" y="5556028"/>
            <a:ext cx="3276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observe the relationship between our manipulation and the outcome(s). </a:t>
            </a:r>
          </a:p>
        </p:txBody>
      </p:sp>
      <p:pic>
        <p:nvPicPr>
          <p:cNvPr id="1026" name="Picture 2" descr="How to Calculate Volume and Density: 11 Steps (with Pictures)">
            <a:extLst>
              <a:ext uri="{FF2B5EF4-FFF2-40B4-BE49-F238E27FC236}">
                <a16:creationId xmlns:a16="http://schemas.microsoft.com/office/drawing/2014/main" id="{C96245B3-83E3-9B0D-2823-58A4E4DA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62" y="1834484"/>
            <a:ext cx="1421999" cy="10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w to Calculate Volume and Density: 11 Steps (with Pictures)">
            <a:extLst>
              <a:ext uri="{FF2B5EF4-FFF2-40B4-BE49-F238E27FC236}">
                <a16:creationId xmlns:a16="http://schemas.microsoft.com/office/drawing/2014/main" id="{A8158E23-73CB-AECD-976C-AF1D385E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52" y="4344429"/>
            <a:ext cx="1421999" cy="10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 know what </a:t>
            </a:r>
            <a:r>
              <a:rPr lang="en-GB" i="1" dirty="0"/>
              <a:t>affects</a:t>
            </a:r>
            <a:r>
              <a:rPr lang="en-GB" dirty="0"/>
              <a:t> the happiness of people?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Is happiness affected by ambient temperature?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we find out? </a:t>
            </a:r>
          </a:p>
        </p:txBody>
      </p:sp>
    </p:spTree>
    <p:extLst>
      <p:ext uri="{BB962C8B-B14F-4D97-AF65-F5344CB8AC3E}">
        <p14:creationId xmlns:p14="http://schemas.microsoft.com/office/powerpoint/2010/main" val="228624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steps in an Psychology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95262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Take a sample (or set of samples)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3138487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Manipulate something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399" y="4324349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Measure the outcome(s)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8" y="559117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Relate the manipulation (2) to the outcome (3)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37" y="5591175"/>
            <a:ext cx="1698141" cy="1130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8986" y="1952624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don’t test everyone in the world, just a sample. </a:t>
            </a:r>
            <a:r>
              <a:rPr lang="en-GB" dirty="0">
                <a:solidFill>
                  <a:srgbClr val="C00000"/>
                </a:solidFill>
              </a:rPr>
              <a:t>But people vary a lot, so larger samples needed.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439025" y="3109913"/>
            <a:ext cx="476250" cy="23514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78986" y="3818275"/>
            <a:ext cx="3276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These have to be systematic (controlled, careful…). </a:t>
            </a:r>
            <a:r>
              <a:rPr lang="en-GB" dirty="0">
                <a:solidFill>
                  <a:srgbClr val="C00000"/>
                </a:solidFill>
              </a:rPr>
              <a:t>But people are reactive, so it is tricky</a:t>
            </a:r>
            <a:r>
              <a:rPr lang="en-GB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8986" y="5556028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(statistically) test the relationship between our manipulation and the outcome(s).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01" y="1952624"/>
            <a:ext cx="1450152" cy="10862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91" y="4324350"/>
            <a:ext cx="1137060" cy="11370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105" y="4279940"/>
            <a:ext cx="1448766" cy="1149814"/>
          </a:xfrm>
          <a:prstGeom prst="rect">
            <a:avLst/>
          </a:prstGeom>
        </p:spPr>
      </p:pic>
      <p:pic>
        <p:nvPicPr>
          <p:cNvPr id="2050" name="Picture 2" descr="8 Reasons Why Your Thermostat Drops Below Set Temperature">
            <a:extLst>
              <a:ext uri="{FF2B5EF4-FFF2-40B4-BE49-F238E27FC236}">
                <a16:creationId xmlns:a16="http://schemas.microsoft.com/office/drawing/2014/main" id="{66370CF6-6581-55F2-2401-5A7D5D88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77" y="3200259"/>
            <a:ext cx="1470048" cy="9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ct temperature to set your thermostat at to keep warm and save money  this winter - Mirror Online">
            <a:extLst>
              <a:ext uri="{FF2B5EF4-FFF2-40B4-BE49-F238E27FC236}">
                <a16:creationId xmlns:a16="http://schemas.microsoft.com/office/drawing/2014/main" id="{882261A7-534A-8ABB-0D78-ACAD6160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3" y="3200260"/>
            <a:ext cx="1470049" cy="103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23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thing we manipulate in an experiment is called</a:t>
            </a:r>
          </a:p>
          <a:p>
            <a:pPr marL="0" indent="0">
              <a:buNone/>
            </a:pPr>
            <a:r>
              <a:rPr lang="en-GB" dirty="0"/>
              <a:t>	The </a:t>
            </a:r>
            <a:r>
              <a:rPr lang="en-GB" dirty="0">
                <a:solidFill>
                  <a:srgbClr val="C00000"/>
                </a:solidFill>
              </a:rPr>
              <a:t>independent</a:t>
            </a:r>
            <a:r>
              <a:rPr lang="en-GB" dirty="0"/>
              <a:t> variable. </a:t>
            </a:r>
          </a:p>
          <a:p>
            <a:pPr marL="0" indent="0">
              <a:buNone/>
            </a:pPr>
            <a:r>
              <a:rPr lang="en-GB" dirty="0"/>
              <a:t>	(Variations in this are </a:t>
            </a:r>
            <a:r>
              <a:rPr lang="en-GB" i="1" u="sng" dirty="0"/>
              <a:t>independent of </a:t>
            </a:r>
            <a:r>
              <a:rPr lang="en-GB" dirty="0"/>
              <a:t>everything other than the 	manipulation).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outcome we measure is called: </a:t>
            </a:r>
          </a:p>
          <a:p>
            <a:pPr marL="0" indent="0">
              <a:buNone/>
            </a:pPr>
            <a:r>
              <a:rPr lang="en-GB" dirty="0"/>
              <a:t>	The </a:t>
            </a:r>
            <a:r>
              <a:rPr lang="en-GB" dirty="0">
                <a:solidFill>
                  <a:srgbClr val="C00000"/>
                </a:solidFill>
              </a:rPr>
              <a:t>dependent</a:t>
            </a:r>
            <a:r>
              <a:rPr lang="en-GB" dirty="0"/>
              <a:t> variable</a:t>
            </a:r>
          </a:p>
          <a:p>
            <a:pPr marL="0" indent="0">
              <a:buNone/>
            </a:pPr>
            <a:r>
              <a:rPr lang="en-GB" dirty="0"/>
              <a:t>	(Scores on this measure </a:t>
            </a:r>
            <a:r>
              <a:rPr lang="en-GB" i="1" u="sng" dirty="0"/>
              <a:t>depend upon</a:t>
            </a:r>
            <a:r>
              <a:rPr lang="en-GB" i="1" dirty="0"/>
              <a:t> </a:t>
            </a:r>
            <a:r>
              <a:rPr lang="en-GB" dirty="0"/>
              <a:t>the manipulation)</a:t>
            </a:r>
          </a:p>
        </p:txBody>
      </p:sp>
    </p:spTree>
    <p:extLst>
      <p:ext uri="{BB962C8B-B14F-4D97-AF65-F5344CB8AC3E}">
        <p14:creationId xmlns:p14="http://schemas.microsoft.com/office/powerpoint/2010/main" val="3235987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 be </a:t>
            </a:r>
            <a:r>
              <a:rPr lang="en-GB" dirty="0">
                <a:solidFill>
                  <a:srgbClr val="C00000"/>
                </a:solidFill>
              </a:rPr>
              <a:t>binary</a:t>
            </a:r>
            <a:r>
              <a:rPr lang="en-GB" dirty="0"/>
              <a:t> (Hot vs cold, drug vs control, eyes closed vs eyes open), or can have multiple </a:t>
            </a:r>
            <a:r>
              <a:rPr lang="en-GB" i="1" dirty="0">
                <a:solidFill>
                  <a:srgbClr val="C00000"/>
                </a:solidFill>
              </a:rPr>
              <a:t>levels</a:t>
            </a:r>
          </a:p>
          <a:p>
            <a:pPr marL="0" indent="0">
              <a:buNone/>
            </a:pPr>
            <a:r>
              <a:rPr lang="en-GB" i="1" dirty="0"/>
              <a:t>	e.g. 	Hot vs warm vs cold</a:t>
            </a:r>
          </a:p>
          <a:p>
            <a:pPr marL="0" indent="0">
              <a:buNone/>
            </a:pPr>
            <a:r>
              <a:rPr lang="en-GB" i="1" dirty="0"/>
              <a:t>		1</a:t>
            </a:r>
            <a:r>
              <a:rPr lang="en-GB" i="1" baseline="30000" dirty="0"/>
              <a:t>st</a:t>
            </a:r>
            <a:r>
              <a:rPr lang="en-GB" i="1" dirty="0"/>
              <a:t> test vs 2</a:t>
            </a:r>
            <a:r>
              <a:rPr lang="en-GB" i="1" baseline="30000" dirty="0"/>
              <a:t>nd</a:t>
            </a:r>
            <a:r>
              <a:rPr lang="en-GB" i="1" dirty="0"/>
              <a:t> test vs 3</a:t>
            </a:r>
            <a:r>
              <a:rPr lang="en-GB" i="1" baseline="30000" dirty="0"/>
              <a:t>rd</a:t>
            </a:r>
            <a:r>
              <a:rPr lang="en-GB" i="1" dirty="0"/>
              <a:t> test</a:t>
            </a:r>
          </a:p>
          <a:p>
            <a:pPr marL="0" indent="0">
              <a:buNone/>
            </a:pPr>
            <a:r>
              <a:rPr lang="en-GB" i="1" dirty="0"/>
              <a:t>		etc.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In each case, the manipulation of an independent variable leads to different experimental </a:t>
            </a:r>
            <a:r>
              <a:rPr lang="en-GB" i="1" dirty="0">
                <a:solidFill>
                  <a:srgbClr val="C00000"/>
                </a:solidFill>
              </a:rPr>
              <a:t>conditions</a:t>
            </a:r>
            <a:r>
              <a:rPr lang="en-GB" i="1" dirty="0"/>
              <a:t>. </a:t>
            </a:r>
          </a:p>
          <a:p>
            <a:pPr marL="0" indent="0">
              <a:buNone/>
            </a:pPr>
            <a:r>
              <a:rPr lang="en-GB" i="1" dirty="0"/>
              <a:t>	e.g. the “hot” “warm” and “cold” conditions.</a:t>
            </a:r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331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Wisdom of the (large) crowd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" y="2104785"/>
            <a:ext cx="6096851" cy="342947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667376" y="2104785"/>
            <a:ext cx="1324400" cy="408646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229476" y="2104785"/>
            <a:ext cx="3990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jelly bean example (or the original Cow example from Galton), the average is taken over a LARGE sample (160 in this case), and the result is a quite accurate average. </a:t>
            </a:r>
          </a:p>
          <a:p>
            <a:endParaRPr lang="en-GB" dirty="0"/>
          </a:p>
          <a:p>
            <a:r>
              <a:rPr lang="en-GB" dirty="0"/>
              <a:t>This implies that all people have some accuracy buried in lots of noise. </a:t>
            </a:r>
          </a:p>
          <a:p>
            <a:endParaRPr lang="en-GB" dirty="0"/>
          </a:p>
          <a:p>
            <a:r>
              <a:rPr lang="en-GB" dirty="0"/>
              <a:t>Averaging a crowd gets rid of the noise, and reveals the underlying estimate.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6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 </a:t>
            </a:r>
            <a:r>
              <a:rPr lang="en-GB" sz="3600" i="1" dirty="0">
                <a:solidFill>
                  <a:srgbClr val="C00000"/>
                </a:solidFill>
              </a:rPr>
              <a:t>categorical</a:t>
            </a:r>
            <a:r>
              <a:rPr lang="en-GB" dirty="0"/>
              <a:t> variable is one which different outcomes can be distinguished, without specifying a rank order.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for an independent variable: Drug A vs Drug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for dependent variable: Will vote for Party A vs Party B vs Party C</a:t>
            </a:r>
          </a:p>
        </p:txBody>
      </p:sp>
    </p:spTree>
    <p:extLst>
      <p:ext uri="{BB962C8B-B14F-4D97-AF65-F5344CB8AC3E}">
        <p14:creationId xmlns:p14="http://schemas.microsoft.com/office/powerpoint/2010/main" val="67611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ordinal</a:t>
            </a:r>
            <a:r>
              <a:rPr lang="en-GB" dirty="0"/>
              <a:t> variable (or scale) is one in which it is possible to specify the rank order, but the differences between steps may not be equal.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For an independent variable: whether an interview is conducted 	by someone who is </a:t>
            </a:r>
            <a:r>
              <a:rPr lang="en-GB" i="1" dirty="0"/>
              <a:t>unfriendly, neutral, or friendly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e.g. 	For a dependent variable: ratings like this: </a:t>
            </a:r>
          </a:p>
          <a:p>
            <a:pPr marL="0" indent="0">
              <a:buNone/>
            </a:pPr>
            <a:r>
              <a:rPr lang="en-GB" dirty="0"/>
              <a:t>	Unfriendly	1	2	3	4	5	6	7	Friendly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The difference between 1 and 2 may </a:t>
            </a:r>
            <a:r>
              <a:rPr lang="en-GB" sz="5200" dirty="0">
                <a:solidFill>
                  <a:srgbClr val="C00000"/>
                </a:solidFill>
              </a:rPr>
              <a:t>not</a:t>
            </a:r>
            <a:r>
              <a:rPr lang="en-GB" dirty="0">
                <a:solidFill>
                  <a:srgbClr val="C00000"/>
                </a:solidFill>
              </a:rPr>
              <a:t> be the same as between 2 	and 3, or between  4 and 5. </a:t>
            </a:r>
          </a:p>
        </p:txBody>
      </p:sp>
    </p:spTree>
    <p:extLst>
      <p:ext uri="{BB962C8B-B14F-4D97-AF65-F5344CB8AC3E}">
        <p14:creationId xmlns:p14="http://schemas.microsoft.com/office/powerpoint/2010/main" val="44970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interval</a:t>
            </a:r>
            <a:r>
              <a:rPr lang="en-GB" dirty="0"/>
              <a:t> scale is one on which it is possible to say that the steps are of equal size, but there is no zero point </a:t>
            </a:r>
          </a:p>
          <a:p>
            <a:pPr marL="0" indent="0">
              <a:buNone/>
            </a:pPr>
            <a:r>
              <a:rPr lang="en-GB" dirty="0"/>
              <a:t> e.g. 	for an independent variable: 10 vs 20 vs 30 degrees centigrade. </a:t>
            </a:r>
          </a:p>
          <a:p>
            <a:pPr marL="0" indent="0">
              <a:buNone/>
            </a:pPr>
            <a:r>
              <a:rPr lang="en-GB" dirty="0"/>
              <a:t>	Here the steps are 10 degrees, but 20 degrees centigrade isn’t 	twice as hot as 10 degrees centigrade.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ratio</a:t>
            </a:r>
            <a:r>
              <a:rPr lang="en-GB" dirty="0"/>
              <a:t> scale variable is one on which it is possible to say that the steps are of equal size, and there is zero point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e.g. 	for an independent variable: 0 vs 1 vs 2 cups of coffee. </a:t>
            </a:r>
          </a:p>
          <a:p>
            <a:pPr marL="0" indent="0">
              <a:buNone/>
            </a:pPr>
            <a:r>
              <a:rPr lang="en-GB" dirty="0"/>
              <a:t>	Here 2 cups is twice 1 cup.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e.g. for a dependent variable: </a:t>
            </a:r>
          </a:p>
          <a:p>
            <a:pPr marL="0" indent="0">
              <a:buNone/>
            </a:pPr>
            <a:r>
              <a:rPr lang="en-GB" dirty="0"/>
              <a:t>	number of errors on a test, time spent studying (in seconds), number 	of people supporting outcome X </a:t>
            </a:r>
            <a:r>
              <a:rPr lang="en-GB" dirty="0" err="1"/>
              <a:t>etc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– i.e. anything that can be counted, where there is a true zero point.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34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nature of the variables influences what kinds of statistics are appropriate. </a:t>
            </a:r>
          </a:p>
          <a:p>
            <a:pPr marL="0" indent="0">
              <a:buNone/>
            </a:pPr>
            <a:r>
              <a:rPr lang="en-GB" dirty="0"/>
              <a:t>For now, it influences the conclusions that can be drawn.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Key point: you can’t draw “ratio” (or relative) conclusions from non-ratio data.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104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Imagine we’d collected 40 ratings of friendliness of two experimenters (E1 and E2).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can we conclude about who is friendliest? </a:t>
            </a:r>
          </a:p>
          <a:p>
            <a:pPr marL="0" indent="0">
              <a:buNone/>
            </a:pPr>
            <a:r>
              <a:rPr lang="en-GB" dirty="0"/>
              <a:t>How much friendlier?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Average ratings for E1 = 2.75, and E2 = 5.5.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 is E2 twice as friendly as E1? </a:t>
            </a:r>
          </a:p>
        </p:txBody>
      </p:sp>
    </p:spTree>
    <p:extLst>
      <p:ext uri="{BB962C8B-B14F-4D97-AF65-F5344CB8AC3E}">
        <p14:creationId xmlns:p14="http://schemas.microsoft.com/office/powerpoint/2010/main" val="38500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Imagine we’d collected 40 ratings of friendliness of two experimenters (E1 and E2).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Average ratings for E1 = 2.75, and E2 = 5.5.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 is E2 twice as friendly as E1? </a:t>
            </a:r>
          </a:p>
          <a:p>
            <a:pPr marL="0" indent="0">
              <a:buNone/>
            </a:pPr>
            <a:r>
              <a:rPr lang="en-GB" dirty="0"/>
              <a:t>NO: because this assumes that the difference between ratings 1 and 2 is the same as 3 and 4 (</a:t>
            </a:r>
            <a:r>
              <a:rPr lang="en-GB" dirty="0" err="1"/>
              <a:t>etc</a:t>
            </a:r>
            <a:r>
              <a:rPr lang="en-GB" dirty="0"/>
              <a:t>). That is how an average is calculated. </a:t>
            </a:r>
          </a:p>
        </p:txBody>
      </p:sp>
    </p:spTree>
    <p:extLst>
      <p:ext uri="{BB962C8B-B14F-4D97-AF65-F5344CB8AC3E}">
        <p14:creationId xmlns:p14="http://schemas.microsoft.com/office/powerpoint/2010/main" val="32814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we do? – Convert to a ratio scale.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Number of people giving a rating of 4 or above: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E1	10			E2	39</a:t>
            </a:r>
          </a:p>
          <a:p>
            <a:pPr marL="0" indent="0">
              <a:buNone/>
            </a:pPr>
            <a:r>
              <a:rPr lang="en-GB" dirty="0"/>
              <a:t>We can conclude that E2 was 3.9 times more likely to receive a rating of 4 or above. (Or 15.5 times more likely to receive a rating of 5 or above).</a:t>
            </a:r>
          </a:p>
          <a:p>
            <a:pPr marL="0" indent="0">
              <a:buNone/>
            </a:pPr>
            <a:r>
              <a:rPr lang="en-GB" dirty="0"/>
              <a:t>This is because frequency counts are on a ratio scale. </a:t>
            </a:r>
          </a:p>
        </p:txBody>
      </p:sp>
    </p:spTree>
    <p:extLst>
      <p:ext uri="{BB962C8B-B14F-4D97-AF65-F5344CB8AC3E}">
        <p14:creationId xmlns:p14="http://schemas.microsoft.com/office/powerpoint/2010/main" val="2379173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aim of an experiment is to establish a causal relationship between a change we make (called the independent variable), and an outcome we observe (called the dependent variable).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do this, we need to remove all other possible differences other than the change we make, or those that are truly random. </a:t>
            </a:r>
          </a:p>
        </p:txBody>
      </p:sp>
    </p:spTree>
    <p:extLst>
      <p:ext uri="{BB962C8B-B14F-4D97-AF65-F5344CB8AC3E}">
        <p14:creationId xmlns:p14="http://schemas.microsoft.com/office/powerpoint/2010/main" val="218947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“true” experimental design involves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A deliberate manipulation of one or more independent variable(s) while holding other potential variables constant.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Measurement of one or more dependent variable(s).</a:t>
            </a:r>
          </a:p>
        </p:txBody>
      </p:sp>
    </p:spTree>
    <p:extLst>
      <p:ext uri="{BB962C8B-B14F-4D97-AF65-F5344CB8AC3E}">
        <p14:creationId xmlns:p14="http://schemas.microsoft.com/office/powerpoint/2010/main" val="37520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Wisdom of the (large) crowd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" y="2104785"/>
            <a:ext cx="6096851" cy="342947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667376" y="2104785"/>
            <a:ext cx="1324400" cy="408646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229476" y="2104786"/>
            <a:ext cx="4534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Another example comes from gambling / bookmaker’s odds.</a:t>
            </a:r>
          </a:p>
          <a:p>
            <a:endParaRPr lang="en-GB" dirty="0"/>
          </a:p>
          <a:p>
            <a:r>
              <a:rPr lang="en-GB" dirty="0"/>
              <a:t>One way of predict who will win a race (or an election) is to follow the money.</a:t>
            </a:r>
          </a:p>
          <a:p>
            <a:endParaRPr lang="en-GB" dirty="0"/>
          </a:p>
          <a:p>
            <a:r>
              <a:rPr lang="en-GB" dirty="0"/>
              <a:t>Each person might make a poor prediction, but the results of LOTS of bets can be quite accurate. </a:t>
            </a:r>
          </a:p>
          <a:p>
            <a:endParaRPr lang="en-GB" dirty="0"/>
          </a:p>
          <a:p>
            <a:r>
              <a:rPr lang="en-GB" dirty="0"/>
              <a:t>Bookmakers odds reflect where the money is placed</a:t>
            </a:r>
            <a:r>
              <a:rPr lang="en-GB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19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from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59079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Strictly, this should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3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Any test score obtained </a:t>
            </a:r>
            <a:r>
              <a:rPr lang="en-GB" sz="3600" dirty="0">
                <a:solidFill>
                  <a:srgbClr val="C00000"/>
                </a:solidFill>
              </a:rPr>
              <a:t>in a particular set of conditions  </a:t>
            </a:r>
            <a:r>
              <a:rPr lang="en-GB" dirty="0"/>
              <a:t>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44715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conditions vary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</p:spTree>
    <p:extLst>
      <p:ext uri="{BB962C8B-B14F-4D97-AF65-F5344CB8AC3E}">
        <p14:creationId xmlns:p14="http://schemas.microsoft.com/office/powerpoint/2010/main" val="1689056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conditions vary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4223" y="5495988"/>
            <a:ext cx="337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Extraneous variables</a:t>
            </a:r>
          </a:p>
        </p:txBody>
      </p:sp>
      <p:sp>
        <p:nvSpPr>
          <p:cNvPr id="3" name="Left Brace 2"/>
          <p:cNvSpPr/>
          <p:nvPr/>
        </p:nvSpPr>
        <p:spPr>
          <a:xfrm rot="5400000" flipH="1">
            <a:off x="7937584" y="2101097"/>
            <a:ext cx="393647" cy="64387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3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3041" y="3431624"/>
            <a:ext cx="3332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Difference in the underlying construct caused by the difference in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949" y="3303200"/>
            <a:ext cx="3337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factors that might </a:t>
            </a:r>
            <a:r>
              <a:rPr lang="en-GB" i="1" dirty="0"/>
              <a:t>randomly</a:t>
            </a:r>
            <a:r>
              <a:rPr lang="en-GB" dirty="0"/>
              <a:t> influence the outcome</a:t>
            </a:r>
          </a:p>
          <a:p>
            <a:r>
              <a:rPr lang="en-GB" sz="1400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267906" y="2872271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364006" y="2767649"/>
            <a:ext cx="379694" cy="2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170479" y="2767647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0547" y="3303200"/>
            <a:ext cx="3502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Difference caused by factors that are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different conditions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58076" y="5228419"/>
            <a:ext cx="382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Confounding variables that offer an alternate explanation for the difference.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2666" y="5154339"/>
            <a:ext cx="337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Evidence for a causal effect.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7276" y="4540800"/>
            <a:ext cx="3378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rgbClr val="C00000"/>
                </a:solidFill>
              </a:rPr>
              <a:t>Smaller</a:t>
            </a:r>
            <a:r>
              <a:rPr lang="en-GB" sz="2400" dirty="0">
                <a:solidFill>
                  <a:srgbClr val="C00000"/>
                </a:solidFill>
              </a:rPr>
              <a:t> because noise is </a:t>
            </a:r>
            <a:r>
              <a:rPr lang="en-GB" sz="2400" i="1" dirty="0">
                <a:solidFill>
                  <a:srgbClr val="C00000"/>
                </a:solidFill>
              </a:rPr>
              <a:t>roughly </a:t>
            </a:r>
            <a:r>
              <a:rPr lang="en-GB" sz="2400" dirty="0">
                <a:solidFill>
                  <a:srgbClr val="C00000"/>
                </a:solidFill>
              </a:rPr>
              <a:t>equal across conditions if the sample is big enough.</a:t>
            </a:r>
          </a:p>
        </p:txBody>
      </p:sp>
    </p:spTree>
    <p:extLst>
      <p:ext uri="{BB962C8B-B14F-4D97-AF65-F5344CB8AC3E}">
        <p14:creationId xmlns:p14="http://schemas.microsoft.com/office/powerpoint/2010/main" val="1462254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logic of an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63"/>
            <a:ext cx="10515600" cy="30797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Score Condition 1 = baseline + effect of IV in condition 1 + noise + bias</a:t>
            </a:r>
          </a:p>
          <a:p>
            <a:pPr marL="0" indent="0">
              <a:buNone/>
            </a:pPr>
            <a:r>
              <a:rPr lang="en-GB" dirty="0"/>
              <a:t>Score Condition 2 = baseline + effect of IV in condition 2 + noise +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Difference =       0	       + difference in IV (c1-c2) 	+ 0</a:t>
            </a:r>
            <a:r>
              <a:rPr lang="en-GB" sz="2000" dirty="0"/>
              <a:t>(</a:t>
            </a:r>
            <a:r>
              <a:rPr lang="en-GB" sz="2000" dirty="0" err="1"/>
              <a:t>ish</a:t>
            </a:r>
            <a:r>
              <a:rPr lang="en-GB" sz="2000" dirty="0"/>
              <a:t>)     </a:t>
            </a:r>
            <a:r>
              <a:rPr lang="en-GB" dirty="0"/>
              <a:t>0 (?)	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3175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05900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00475" y="2117725"/>
            <a:ext cx="13239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05900" y="5241925"/>
            <a:ext cx="2876550" cy="140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only zero if there is nothing else that changes between Condition 1 and Condition 2, other than the I.V.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1150" y="5241924"/>
            <a:ext cx="2838450" cy="1158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i.e. the difference between conditions is due solely to the  impact of the manipulation (the I.V.). </a:t>
            </a:r>
          </a:p>
        </p:txBody>
      </p:sp>
      <p:sp>
        <p:nvSpPr>
          <p:cNvPr id="9" name="Up Arrow 8"/>
          <p:cNvSpPr/>
          <p:nvPr/>
        </p:nvSpPr>
        <p:spPr>
          <a:xfrm>
            <a:off x="6534150" y="4494213"/>
            <a:ext cx="762000" cy="74771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>
            <a:off x="10325100" y="4781550"/>
            <a:ext cx="400050" cy="46037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8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GB" dirty="0"/>
              <a:t>Selection of participants</a:t>
            </a:r>
          </a:p>
          <a:p>
            <a:pPr marL="514350" indent="-514350">
              <a:buAutoNum type="arabicParenR"/>
            </a:pPr>
            <a:r>
              <a:rPr lang="en-GB" dirty="0"/>
              <a:t>Materials</a:t>
            </a:r>
          </a:p>
          <a:p>
            <a:pPr marL="514350" indent="-514350">
              <a:buAutoNum type="arabicParenR"/>
            </a:pPr>
            <a:r>
              <a:rPr lang="en-GB" dirty="0"/>
              <a:t>Order</a:t>
            </a:r>
          </a:p>
          <a:p>
            <a:pPr marL="514350" indent="-514350">
              <a:buAutoNum type="arabicParenR"/>
            </a:pPr>
            <a:r>
              <a:rPr lang="en-GB" dirty="0"/>
              <a:t>Experimenter / instructional effects</a:t>
            </a:r>
          </a:p>
          <a:p>
            <a:pPr marL="514350" indent="-514350">
              <a:buAutoNum type="arabicParenR"/>
            </a:pPr>
            <a:r>
              <a:rPr lang="en-GB" dirty="0"/>
              <a:t>Demand / expectancy effects</a:t>
            </a:r>
          </a:p>
          <a:p>
            <a:pPr marL="514350" indent="-514350">
              <a:buAutoNum type="arabicParenR"/>
            </a:pPr>
            <a:r>
              <a:rPr lang="en-GB" dirty="0"/>
              <a:t>Experimental context</a:t>
            </a:r>
          </a:p>
          <a:p>
            <a:pPr marL="514350" indent="-514350">
              <a:buAutoNum type="arabicParenR"/>
            </a:pPr>
            <a:r>
              <a:rPr lang="en-GB" dirty="0"/>
              <a:t>(Experimenter bias)</a:t>
            </a:r>
          </a:p>
        </p:txBody>
      </p:sp>
    </p:spTree>
    <p:extLst>
      <p:ext uri="{BB962C8B-B14F-4D97-AF65-F5344CB8AC3E}">
        <p14:creationId xmlns:p14="http://schemas.microsoft.com/office/powerpoint/2010/main" val="3714230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fundamental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Between-subjects vs within-subjects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within-subjects (between-group) design looks like this: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/>
              <a:t>Condition 1</a:t>
            </a:r>
            <a:r>
              <a:rPr lang="en-GB" dirty="0"/>
              <a:t>		</a:t>
            </a:r>
            <a:r>
              <a:rPr lang="en-GB" u="sng" dirty="0"/>
              <a:t>Condition 2</a:t>
            </a:r>
          </a:p>
          <a:p>
            <a:pPr marL="0" indent="0">
              <a:buNone/>
            </a:pPr>
            <a:r>
              <a:rPr lang="en-GB" dirty="0"/>
              <a:t>	Participant 1		Participant 1</a:t>
            </a:r>
          </a:p>
          <a:p>
            <a:pPr marL="0" indent="0">
              <a:buNone/>
            </a:pPr>
            <a:r>
              <a:rPr lang="en-GB" dirty="0"/>
              <a:t>	Participant 2		Participant 2</a:t>
            </a:r>
          </a:p>
          <a:p>
            <a:pPr marL="0" indent="0">
              <a:buNone/>
            </a:pPr>
            <a:r>
              <a:rPr lang="en-GB" dirty="0"/>
              <a:t>	Participant 3		Participant 3		</a:t>
            </a:r>
          </a:p>
          <a:p>
            <a:pPr marL="0" indent="0">
              <a:buNone/>
            </a:pPr>
            <a:r>
              <a:rPr lang="en-GB" dirty="0"/>
              <a:t>	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53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fundamental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Between-subjects vs within-subjects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between-subjects design looks like this: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/>
              <a:t>Condition 1</a:t>
            </a:r>
            <a:r>
              <a:rPr lang="en-GB" dirty="0"/>
              <a:t>		</a:t>
            </a:r>
            <a:r>
              <a:rPr lang="en-GB" u="sng" dirty="0"/>
              <a:t>Condition 2</a:t>
            </a:r>
          </a:p>
          <a:p>
            <a:pPr marL="0" indent="0">
              <a:buNone/>
            </a:pPr>
            <a:r>
              <a:rPr lang="en-GB" dirty="0"/>
              <a:t>	Participant 1		Participant 2</a:t>
            </a:r>
          </a:p>
          <a:p>
            <a:pPr marL="0" indent="0">
              <a:buNone/>
            </a:pPr>
            <a:r>
              <a:rPr lang="en-GB" dirty="0"/>
              <a:t>	Participant 3		Participant 4</a:t>
            </a:r>
          </a:p>
          <a:p>
            <a:pPr marL="0" indent="0">
              <a:buNone/>
            </a:pPr>
            <a:r>
              <a:rPr lang="en-GB" dirty="0"/>
              <a:t>	Participant 5		Participant 6		</a:t>
            </a:r>
          </a:p>
          <a:p>
            <a:pPr marL="0" indent="0">
              <a:buNone/>
            </a:pPr>
            <a:r>
              <a:rPr lang="en-GB" dirty="0"/>
              <a:t>	etc.			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090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949" y="3303200"/>
            <a:ext cx="3337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factors that might </a:t>
            </a:r>
            <a:r>
              <a:rPr lang="en-GB" i="1" dirty="0"/>
              <a:t>randomly</a:t>
            </a:r>
            <a:r>
              <a:rPr lang="en-GB" dirty="0"/>
              <a:t> influence the outcome</a:t>
            </a:r>
          </a:p>
          <a:p>
            <a:r>
              <a:rPr lang="en-GB" sz="1400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324827" y="2683010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389" y="5000625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Between-subjects designs increase noise</a:t>
            </a:r>
            <a:r>
              <a:rPr lang="en-GB" dirty="0"/>
              <a:t>, because there are individual differences between the two groups involved.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1626" y="5000625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Within-subjects designs reduce noise</a:t>
            </a:r>
            <a:r>
              <a:rPr lang="en-GB" dirty="0"/>
              <a:t>, because there are no individual differences  - it is the same people in each condition</a:t>
            </a:r>
          </a:p>
        </p:txBody>
      </p:sp>
      <p:sp>
        <p:nvSpPr>
          <p:cNvPr id="21" name="Down Arrow 20"/>
          <p:cNvSpPr/>
          <p:nvPr/>
        </p:nvSpPr>
        <p:spPr>
          <a:xfrm rot="13551179">
            <a:off x="4661902" y="4523858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8635991">
            <a:off x="7633364" y="4493461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719D-D13F-996D-A760-437C64C5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the extent to which a measure, </a:t>
            </a:r>
            <a:r>
              <a:rPr lang="en-GB" sz="3600" i="1" dirty="0">
                <a:solidFill>
                  <a:srgbClr val="FF0000"/>
                </a:solidFill>
              </a:rPr>
              <a:t>measures what it is supposed to. </a:t>
            </a:r>
          </a:p>
          <a:p>
            <a:pPr marL="0" indent="0">
              <a:buNone/>
            </a:pPr>
            <a:endParaRPr lang="en-GB" sz="3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i="1" dirty="0"/>
              <a:t>i.e. 	that a thermometer measures temperature</a:t>
            </a:r>
          </a:p>
          <a:p>
            <a:pPr marL="0" indent="0">
              <a:buNone/>
            </a:pPr>
            <a:r>
              <a:rPr lang="en-GB" i="1" dirty="0"/>
              <a:t>	that an extraversion test measures extraversion</a:t>
            </a:r>
          </a:p>
          <a:p>
            <a:pPr marL="0" indent="0">
              <a:buNone/>
            </a:pPr>
            <a:r>
              <a:rPr lang="en-GB" i="1" dirty="0"/>
              <a:t>	that a spatial skill test measures spatial skill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681436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764617" y="2792935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0134" y="4920078"/>
            <a:ext cx="39909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Between-subjects designs can help reduce some bias</a:t>
            </a:r>
            <a:r>
              <a:rPr lang="en-GB" dirty="0"/>
              <a:t>, because the two conditions can be run identically. </a:t>
            </a:r>
            <a:r>
              <a:rPr lang="en-GB" sz="2000" dirty="0">
                <a:solidFill>
                  <a:srgbClr val="FF0000"/>
                </a:solidFill>
              </a:rPr>
              <a:t>But selection issues can increase bias.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5024" y="4907036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Within-subjects designs risk increasing bias</a:t>
            </a:r>
            <a:r>
              <a:rPr lang="en-GB" dirty="0"/>
              <a:t> because the conditions cannot be the same (e.g. the order in which they are undertaken). </a:t>
            </a:r>
          </a:p>
        </p:txBody>
      </p:sp>
      <p:sp>
        <p:nvSpPr>
          <p:cNvPr id="21" name="Down Arrow 20"/>
          <p:cNvSpPr/>
          <p:nvPr/>
        </p:nvSpPr>
        <p:spPr>
          <a:xfrm rot="13551179">
            <a:off x="6836591" y="4262639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0496722">
            <a:off x="9475534" y="4279134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451109" y="3296571"/>
            <a:ext cx="350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Factors </a:t>
            </a:r>
            <a:r>
              <a:rPr lang="en-GB" sz="2000" i="1" dirty="0"/>
              <a:t>systematically</a:t>
            </a:r>
            <a:r>
              <a:rPr lang="en-GB" sz="2000" dirty="0"/>
              <a:t> associated with the conditions that can influence the outcome.</a:t>
            </a:r>
          </a:p>
        </p:txBody>
      </p:sp>
    </p:spTree>
    <p:extLst>
      <p:ext uri="{BB962C8B-B14F-4D97-AF65-F5344CB8AC3E}">
        <p14:creationId xmlns:p14="http://schemas.microsoft.com/office/powerpoint/2010/main" val="153998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Selection of participants</a:t>
            </a:r>
          </a:p>
          <a:p>
            <a:pPr marL="0" indent="0">
              <a:buNone/>
            </a:pPr>
            <a:r>
              <a:rPr lang="en-GB" dirty="0"/>
              <a:t>Is not an issue for within-subjects designs.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between-subjects designs the allocation of participants to conditions should be unrelated to </a:t>
            </a:r>
            <a:r>
              <a:rPr lang="en-GB" i="1" dirty="0"/>
              <a:t>any </a:t>
            </a:r>
            <a:r>
              <a:rPr lang="en-GB" dirty="0"/>
              <a:t>aspect of the individuals involved.</a:t>
            </a:r>
          </a:p>
          <a:p>
            <a:pPr marL="0" indent="0">
              <a:buNone/>
            </a:pPr>
            <a:r>
              <a:rPr lang="en-GB" i="1" dirty="0"/>
              <a:t>	e.g. 	their time of availability</a:t>
            </a:r>
          </a:p>
          <a:p>
            <a:pPr marL="0" indent="0">
              <a:buNone/>
            </a:pPr>
            <a:r>
              <a:rPr lang="en-GB" i="1" dirty="0"/>
              <a:t>		their preference for a particular condition</a:t>
            </a:r>
          </a:p>
          <a:p>
            <a:pPr marL="0" indent="0">
              <a:buNone/>
            </a:pPr>
            <a:r>
              <a:rPr lang="en-GB" i="1" dirty="0"/>
              <a:t>		their friendliness, ability, cognitive style, personality</a:t>
            </a:r>
          </a:p>
          <a:p>
            <a:pPr marL="0" indent="0">
              <a:buNone/>
            </a:pPr>
            <a:r>
              <a:rPr lang="en-GB" i="1" dirty="0"/>
              <a:t>		etc.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The best solution is to randomly (pre)allocate participants to conditions.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30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Materials</a:t>
            </a:r>
          </a:p>
          <a:p>
            <a:pPr marL="0" indent="0">
              <a:buNone/>
            </a:pPr>
            <a:r>
              <a:rPr lang="en-GB" dirty="0"/>
              <a:t>Is not an issue for between-subjects designs, as long as the same materials are allocated to each condition.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For within-subjects designs, the materials (often) should not be the same across both conditions.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e.g. you can’t do the same test (in the same format) twice, because of practice (or order) effects.</a:t>
            </a:r>
          </a:p>
        </p:txBody>
      </p:sp>
    </p:spTree>
    <p:extLst>
      <p:ext uri="{BB962C8B-B14F-4D97-AF65-F5344CB8AC3E}">
        <p14:creationId xmlns:p14="http://schemas.microsoft.com/office/powerpoint/2010/main" val="12208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2587755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1: Face validity</a:t>
            </a:r>
          </a:p>
          <a:p>
            <a:pPr marL="0" indent="0">
              <a:buNone/>
            </a:pPr>
            <a:r>
              <a:rPr lang="en-GB" dirty="0"/>
              <a:t>	Does the measure </a:t>
            </a:r>
            <a:r>
              <a:rPr lang="en-GB" i="1" dirty="0"/>
              <a:t>look right?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does a spatial skill measure have questions that test spatial 	ability rather than other kinds of ability.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7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7E198-F6DA-9089-0F25-FB032385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a paper is folded, then a hole punched through.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90B09-BC2E-932A-F64E-4E9D266C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695450"/>
            <a:ext cx="6724650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E361A-9A02-03A5-907A-CF017CD2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314825"/>
            <a:ext cx="18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3D51A-94A1-DA2D-169A-E5696ABB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312" y="4314825"/>
            <a:ext cx="1800000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046A2-6D84-3375-6585-321EAB388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112" y="4314825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8D721-B421-F38B-6572-67833AE44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362" y="4314825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E52AFC-DC0F-4595-4C1C-07F151147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612" y="4314825"/>
            <a:ext cx="180000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3B3742-B511-AF1F-9C23-8C693B21D53C}"/>
              </a:ext>
            </a:extLst>
          </p:cNvPr>
          <p:cNvSpPr txBox="1"/>
          <p:nvPr/>
        </p:nvSpPr>
        <p:spPr>
          <a:xfrm>
            <a:off x="1285875" y="3609975"/>
            <a:ext cx="979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When unfolded, what will the pattern of holes look like (shaded dark below)</a:t>
            </a:r>
          </a:p>
        </p:txBody>
      </p:sp>
    </p:spTree>
    <p:extLst>
      <p:ext uri="{BB962C8B-B14F-4D97-AF65-F5344CB8AC3E}">
        <p14:creationId xmlns:p14="http://schemas.microsoft.com/office/powerpoint/2010/main" val="354774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419262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2: Content validity</a:t>
            </a:r>
          </a:p>
          <a:p>
            <a:pPr marL="0" indent="0">
              <a:buNone/>
            </a:pPr>
            <a:r>
              <a:rPr lang="en-GB" dirty="0"/>
              <a:t>	Does the measure </a:t>
            </a:r>
            <a:r>
              <a:rPr lang="en-GB" i="1" dirty="0"/>
              <a:t>sample all aspects of the construct?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for spatial skill, it might involve: </a:t>
            </a:r>
          </a:p>
          <a:p>
            <a:pPr marL="0" indent="0">
              <a:buNone/>
            </a:pPr>
            <a:r>
              <a:rPr lang="en-GB" i="1" dirty="0"/>
              <a:t>	paper folding</a:t>
            </a:r>
          </a:p>
          <a:p>
            <a:pPr marL="0" indent="0">
              <a:buNone/>
            </a:pPr>
            <a:r>
              <a:rPr lang="en-GB" i="1" dirty="0"/>
              <a:t>	mental rotation</a:t>
            </a:r>
          </a:p>
          <a:p>
            <a:pPr marL="0" indent="0">
              <a:buNone/>
            </a:pPr>
            <a:r>
              <a:rPr lang="en-GB" i="1" dirty="0"/>
              <a:t>	spatial working memory capacity</a:t>
            </a:r>
          </a:p>
          <a:p>
            <a:pPr marL="0" indent="0">
              <a:buNone/>
            </a:pPr>
            <a:r>
              <a:rPr lang="en-GB" i="1" dirty="0"/>
              <a:t>	remembering routes (etc)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FB1F8-04E3-8800-F51D-40A757ED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96" y="3642827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01C-C371-081E-B119-82D8ACE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kinds of validity (only 2 can be tested)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2106-9FD9-6F2E-9CA7-FBC4D8F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419262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3: Predictive validity</a:t>
            </a:r>
          </a:p>
          <a:p>
            <a:pPr marL="0" indent="0">
              <a:buNone/>
            </a:pPr>
            <a:r>
              <a:rPr lang="en-GB" dirty="0"/>
              <a:t>	Does the measure </a:t>
            </a:r>
            <a:r>
              <a:rPr lang="en-GB" i="1" dirty="0"/>
              <a:t>predict outcomes that are expected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e.g. a valid measure of spatial skill, should predict: </a:t>
            </a:r>
          </a:p>
          <a:p>
            <a:pPr marL="0" indent="0">
              <a:buNone/>
            </a:pPr>
            <a:r>
              <a:rPr lang="en-GB" i="1" dirty="0"/>
              <a:t>		performance on other tests of spatial skill</a:t>
            </a:r>
          </a:p>
          <a:p>
            <a:pPr marL="0" indent="0">
              <a:buNone/>
            </a:pPr>
            <a:r>
              <a:rPr lang="en-GB" i="1" dirty="0"/>
              <a:t>		differences between people we expect to vary in spatial 			skill (e.g. architects vs non-architects)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7461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4E156-72DC-4284-94E2-88CD5B08F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604262-3598-4B6E-BE70-5ABE64C66F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322879f-8624-447d-a89c-1c2bd66f8e04"/>
    <ds:schemaRef ds:uri="21c8a05f-379f-4a3f-aa4a-81ea9db359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707140-32BC-4922-BA3F-442388EDE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2984</Words>
  <Application>Microsoft Macintosh PowerPoint</Application>
  <PresentationFormat>Widescreen</PresentationFormat>
  <Paragraphs>366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Psychometrics</vt:lpstr>
      <vt:lpstr>The power of large samples</vt:lpstr>
      <vt:lpstr>Wisdom of the (large) crowd</vt:lpstr>
      <vt:lpstr>Wisdom of the (large) crowd</vt:lpstr>
      <vt:lpstr>Validity</vt:lpstr>
      <vt:lpstr>Four kinds of validity (only 2 can be tested)</vt:lpstr>
      <vt:lpstr>Imagine a paper is folded, then a hole punched through. </vt:lpstr>
      <vt:lpstr>Four kinds of validity (only 2 can be tested)</vt:lpstr>
      <vt:lpstr>Four kinds of validity (only 2 can be tested)</vt:lpstr>
      <vt:lpstr>Four kinds of validity (only 2 can be tested)</vt:lpstr>
      <vt:lpstr>Convergent and discriminant validity</vt:lpstr>
      <vt:lpstr>Improving validity</vt:lpstr>
      <vt:lpstr>Imagine this was the outcome: Which is the best measure?  </vt:lpstr>
      <vt:lpstr>Imagine this was the outcome: Which is the best measure?  </vt:lpstr>
      <vt:lpstr>Personality</vt:lpstr>
      <vt:lpstr>Psychometrics of personality tests</vt:lpstr>
      <vt:lpstr>Psychometrics of personality tests</vt:lpstr>
      <vt:lpstr>Psychometrics of personality</vt:lpstr>
      <vt:lpstr>Psychometrics of personality tests</vt:lpstr>
      <vt:lpstr>Psychometrics of almost anything!</vt:lpstr>
      <vt:lpstr>Experiments</vt:lpstr>
      <vt:lpstr>Topic of this lecture: Experimental research</vt:lpstr>
      <vt:lpstr>Remember this?</vt:lpstr>
      <vt:lpstr>What if we wanted to know what affects the volume of water? </vt:lpstr>
      <vt:lpstr>Essential steps in an experiment</vt:lpstr>
      <vt:lpstr>What if we wanted to know what affects the happiness of people? </vt:lpstr>
      <vt:lpstr>Essential steps in an Psychology experiment</vt:lpstr>
      <vt:lpstr>Some terminology</vt:lpstr>
      <vt:lpstr>Independent variables</vt:lpstr>
      <vt:lpstr>Variables (Measures) come in different forms</vt:lpstr>
      <vt:lpstr>Variables (Measures) come in different forms</vt:lpstr>
      <vt:lpstr>Variables (Measures) come in different forms</vt:lpstr>
      <vt:lpstr>Variables (Measures) come in different forms</vt:lpstr>
      <vt:lpstr>Why is this important? </vt:lpstr>
      <vt:lpstr>Imagine we’d collected 40 ratings of friendliness of two experimenters (E1 and E2). </vt:lpstr>
      <vt:lpstr>Imagine we’d collected 40 ratings of friendliness of two experimenters (E1 and E2). </vt:lpstr>
      <vt:lpstr>What can we do? – Convert to a ratio scale.</vt:lpstr>
      <vt:lpstr>Creating experiments</vt:lpstr>
      <vt:lpstr>A “true” experimental design involves</vt:lpstr>
      <vt:lpstr>More from previous lecture</vt:lpstr>
      <vt:lpstr>Strictly, this should be</vt:lpstr>
      <vt:lpstr>If the conditions vary then</vt:lpstr>
      <vt:lpstr>If the conditions vary then</vt:lpstr>
      <vt:lpstr>When we compare two conditions</vt:lpstr>
      <vt:lpstr>The logic of an experiment</vt:lpstr>
      <vt:lpstr>Common confounding variables</vt:lpstr>
      <vt:lpstr>The first fundamental choice</vt:lpstr>
      <vt:lpstr>The first fundamental choice</vt:lpstr>
      <vt:lpstr>When we compare two conditions</vt:lpstr>
      <vt:lpstr>When we compare two conditions</vt:lpstr>
      <vt:lpstr>Common confounding variables</vt:lpstr>
      <vt:lpstr>Common confounding variables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Behaviour: Lecture 4</dc:title>
  <dc:creator>Tim Hollins</dc:creator>
  <cp:lastModifiedBy>Andy Wills</cp:lastModifiedBy>
  <cp:revision>79</cp:revision>
  <cp:lastPrinted>2024-02-01T10:53:17Z</cp:lastPrinted>
  <dcterms:created xsi:type="dcterms:W3CDTF">2023-02-13T10:31:36Z</dcterms:created>
  <dcterms:modified xsi:type="dcterms:W3CDTF">2025-02-03T17:09:42Z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