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63" r:id="rId3"/>
    <p:sldId id="349" r:id="rId4"/>
    <p:sldId id="350" r:id="rId5"/>
    <p:sldId id="351" r:id="rId6"/>
    <p:sldId id="352" r:id="rId7"/>
    <p:sldId id="315" r:id="rId8"/>
    <p:sldId id="353" r:id="rId9"/>
    <p:sldId id="354" r:id="rId10"/>
    <p:sldId id="355" r:id="rId11"/>
    <p:sldId id="318" r:id="rId12"/>
    <p:sldId id="356" r:id="rId13"/>
    <p:sldId id="357" r:id="rId14"/>
    <p:sldId id="324" r:id="rId15"/>
    <p:sldId id="358" r:id="rId16"/>
    <p:sldId id="359" r:id="rId17"/>
    <p:sldId id="360" r:id="rId18"/>
    <p:sldId id="361" r:id="rId19"/>
    <p:sldId id="362" r:id="rId20"/>
    <p:sldId id="346" r:id="rId21"/>
    <p:sldId id="347" r:id="rId22"/>
    <p:sldId id="260" r:id="rId23"/>
    <p:sldId id="269" r:id="rId24"/>
    <p:sldId id="283" r:id="rId25"/>
    <p:sldId id="284" r:id="rId26"/>
    <p:sldId id="285" r:id="rId27"/>
    <p:sldId id="286" r:id="rId28"/>
    <p:sldId id="288" r:id="rId29"/>
    <p:sldId id="309" r:id="rId30"/>
    <p:sldId id="310" r:id="rId31"/>
    <p:sldId id="311" r:id="rId32"/>
    <p:sldId id="289" r:id="rId33"/>
    <p:sldId id="290" r:id="rId34"/>
    <p:sldId id="291" r:id="rId35"/>
    <p:sldId id="292" r:id="rId36"/>
    <p:sldId id="293" r:id="rId37"/>
    <p:sldId id="294" r:id="rId38"/>
    <p:sldId id="295" r:id="rId39"/>
    <p:sldId id="300" r:id="rId40"/>
    <p:sldId id="299" r:id="rId41"/>
    <p:sldId id="303" r:id="rId42"/>
    <p:sldId id="302" r:id="rId43"/>
    <p:sldId id="304" r:id="rId44"/>
    <p:sldId id="305" r:id="rId45"/>
    <p:sldId id="306" r:id="rId46"/>
    <p:sldId id="364" r:id="rId47"/>
    <p:sldId id="296" r:id="rId48"/>
    <p:sldId id="307" r:id="rId49"/>
    <p:sldId id="312" r:id="rId50"/>
    <p:sldId id="365" r:id="rId51"/>
    <p:sldId id="314" r:id="rId52"/>
    <p:sldId id="308" r:id="rId53"/>
    <p:sldId id="317" r:id="rId54"/>
    <p:sldId id="316" r:id="rId55"/>
    <p:sldId id="313" r:id="rId56"/>
    <p:sldId id="319" r:id="rId57"/>
    <p:sldId id="320" r:id="rId58"/>
    <p:sldId id="321" r:id="rId59"/>
    <p:sldId id="325" r:id="rId60"/>
    <p:sldId id="323" r:id="rId61"/>
    <p:sldId id="322" r:id="rId62"/>
    <p:sldId id="326" r:id="rId63"/>
    <p:sldId id="327" r:id="rId64"/>
    <p:sldId id="328"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8" autoAdjust="0"/>
    <p:restoredTop sz="94660" autoAdjust="0"/>
  </p:normalViewPr>
  <p:slideViewPr>
    <p:cSldViewPr snapToGrid="0">
      <p:cViewPr>
        <p:scale>
          <a:sx n="105" d="100"/>
          <a:sy n="105" d="100"/>
        </p:scale>
        <p:origin x="864" y="1368"/>
      </p:cViewPr>
      <p:guideLst/>
    </p:cSldViewPr>
  </p:slideViewPr>
  <p:notesTextViewPr>
    <p:cViewPr>
      <p:scale>
        <a:sx n="1" d="1"/>
        <a:sy n="1" d="1"/>
      </p:scale>
      <p:origin x="0" y="0"/>
    </p:cViewPr>
  </p:notesTextViewPr>
  <p:sorterViewPr>
    <p:cViewPr>
      <p:scale>
        <a:sx n="100" d="100"/>
        <a:sy n="100" d="100"/>
      </p:scale>
      <p:origin x="0" y="-1170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6567B-8DC4-7BA1-3811-66E26D6DEAF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DA8E2F88-4E89-835C-5A3F-67E9FA5BA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11E2AC5-A194-7B22-C699-3A00F9F9E1DB}"/>
              </a:ext>
            </a:extLst>
          </p:cNvPr>
          <p:cNvSpPr>
            <a:spLocks noGrp="1"/>
          </p:cNvSpPr>
          <p:nvPr>
            <p:ph type="dt" sz="half" idx="10"/>
          </p:nvPr>
        </p:nvSpPr>
        <p:spPr/>
        <p:txBody>
          <a:bodyPr/>
          <a:lstStyle/>
          <a:p>
            <a:fld id="{8848CEC2-7650-4302-A1D7-8824342BEED2}" type="datetimeFigureOut">
              <a:rPr lang="en-GB" smtClean="0"/>
              <a:t>10/02/2024</a:t>
            </a:fld>
            <a:endParaRPr lang="en-GB"/>
          </a:p>
        </p:txBody>
      </p:sp>
      <p:sp>
        <p:nvSpPr>
          <p:cNvPr id="5" name="Footer Placeholder 4">
            <a:extLst>
              <a:ext uri="{FF2B5EF4-FFF2-40B4-BE49-F238E27FC236}">
                <a16:creationId xmlns:a16="http://schemas.microsoft.com/office/drawing/2014/main" id="{51A96A94-D748-3767-9422-106141FE56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C01BAD-3BBE-E08D-A706-DBD4082C6E56}"/>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1880096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60C3-725C-18BC-02B5-BD6B2D6711A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44B69B6-8B99-B2BC-39D8-9286E3F9F3D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61B8433-6640-ED3E-B264-126DA0A36DB3}"/>
              </a:ext>
            </a:extLst>
          </p:cNvPr>
          <p:cNvSpPr>
            <a:spLocks noGrp="1"/>
          </p:cNvSpPr>
          <p:nvPr>
            <p:ph type="dt" sz="half" idx="10"/>
          </p:nvPr>
        </p:nvSpPr>
        <p:spPr/>
        <p:txBody>
          <a:bodyPr/>
          <a:lstStyle/>
          <a:p>
            <a:fld id="{8848CEC2-7650-4302-A1D7-8824342BEED2}" type="datetimeFigureOut">
              <a:rPr lang="en-GB" smtClean="0"/>
              <a:t>10/02/2024</a:t>
            </a:fld>
            <a:endParaRPr lang="en-GB"/>
          </a:p>
        </p:txBody>
      </p:sp>
      <p:sp>
        <p:nvSpPr>
          <p:cNvPr id="5" name="Footer Placeholder 4">
            <a:extLst>
              <a:ext uri="{FF2B5EF4-FFF2-40B4-BE49-F238E27FC236}">
                <a16:creationId xmlns:a16="http://schemas.microsoft.com/office/drawing/2014/main" id="{AE31212A-B82A-AA8B-6055-7AAFFD0943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A68297-F354-035C-B7DA-57D54FDB104C}"/>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84691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125B46-47CF-1356-763C-20D9B1EAAAEC}"/>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6B6AF9C-FD94-1E15-DF97-90E13E1A8DB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9F0ADC5-8359-18F8-7226-7A2DA79E668A}"/>
              </a:ext>
            </a:extLst>
          </p:cNvPr>
          <p:cNvSpPr>
            <a:spLocks noGrp="1"/>
          </p:cNvSpPr>
          <p:nvPr>
            <p:ph type="dt" sz="half" idx="10"/>
          </p:nvPr>
        </p:nvSpPr>
        <p:spPr/>
        <p:txBody>
          <a:bodyPr/>
          <a:lstStyle/>
          <a:p>
            <a:fld id="{8848CEC2-7650-4302-A1D7-8824342BEED2}" type="datetimeFigureOut">
              <a:rPr lang="en-GB" smtClean="0"/>
              <a:t>10/02/2024</a:t>
            </a:fld>
            <a:endParaRPr lang="en-GB"/>
          </a:p>
        </p:txBody>
      </p:sp>
      <p:sp>
        <p:nvSpPr>
          <p:cNvPr id="5" name="Footer Placeholder 4">
            <a:extLst>
              <a:ext uri="{FF2B5EF4-FFF2-40B4-BE49-F238E27FC236}">
                <a16:creationId xmlns:a16="http://schemas.microsoft.com/office/drawing/2014/main" id="{D6CDFE7B-B537-7005-36F8-D2B05F6B3C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45C8B7-C40B-E523-B7CE-59760F8A469C}"/>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33739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8E69-90E8-7113-F63E-C6004839FC5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A625167-082D-8405-8420-7363B90BB14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56B942B-2BC5-A381-1534-C31270C61180}"/>
              </a:ext>
            </a:extLst>
          </p:cNvPr>
          <p:cNvSpPr>
            <a:spLocks noGrp="1"/>
          </p:cNvSpPr>
          <p:nvPr>
            <p:ph type="dt" sz="half" idx="10"/>
          </p:nvPr>
        </p:nvSpPr>
        <p:spPr/>
        <p:txBody>
          <a:bodyPr/>
          <a:lstStyle/>
          <a:p>
            <a:fld id="{8848CEC2-7650-4302-A1D7-8824342BEED2}" type="datetimeFigureOut">
              <a:rPr lang="en-GB" smtClean="0"/>
              <a:t>10/02/2024</a:t>
            </a:fld>
            <a:endParaRPr lang="en-GB"/>
          </a:p>
        </p:txBody>
      </p:sp>
      <p:sp>
        <p:nvSpPr>
          <p:cNvPr id="5" name="Footer Placeholder 4">
            <a:extLst>
              <a:ext uri="{FF2B5EF4-FFF2-40B4-BE49-F238E27FC236}">
                <a16:creationId xmlns:a16="http://schemas.microsoft.com/office/drawing/2014/main" id="{7D9CA90D-51BD-4466-889C-B31398976D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F1AA87-C0B3-27A8-9333-63A2ECB8C34A}"/>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353472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9C1D7-A881-53AF-A337-4DB4E5B1125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DFDC7C57-910C-8BDC-4469-3869FB3E97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23BDB0C-1D54-6B3C-1D90-123D7CE77BFC}"/>
              </a:ext>
            </a:extLst>
          </p:cNvPr>
          <p:cNvSpPr>
            <a:spLocks noGrp="1"/>
          </p:cNvSpPr>
          <p:nvPr>
            <p:ph type="dt" sz="half" idx="10"/>
          </p:nvPr>
        </p:nvSpPr>
        <p:spPr/>
        <p:txBody>
          <a:bodyPr/>
          <a:lstStyle/>
          <a:p>
            <a:fld id="{8848CEC2-7650-4302-A1D7-8824342BEED2}" type="datetimeFigureOut">
              <a:rPr lang="en-GB" smtClean="0"/>
              <a:t>10/02/2024</a:t>
            </a:fld>
            <a:endParaRPr lang="en-GB"/>
          </a:p>
        </p:txBody>
      </p:sp>
      <p:sp>
        <p:nvSpPr>
          <p:cNvPr id="5" name="Footer Placeholder 4">
            <a:extLst>
              <a:ext uri="{FF2B5EF4-FFF2-40B4-BE49-F238E27FC236}">
                <a16:creationId xmlns:a16="http://schemas.microsoft.com/office/drawing/2014/main" id="{E9067D50-2DFB-F327-D35A-864499C25E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DE0548-3238-890B-7499-CBE21344076B}"/>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300410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3F61E-8C37-7C1F-C2C6-01C134F1C5F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6F15409-3E9A-26BD-D091-89D928337B6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1574297B-B2B5-F244-6B4A-20913EB1498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E02654A-D7C7-0EBD-0A01-F6F00D2611ED}"/>
              </a:ext>
            </a:extLst>
          </p:cNvPr>
          <p:cNvSpPr>
            <a:spLocks noGrp="1"/>
          </p:cNvSpPr>
          <p:nvPr>
            <p:ph type="dt" sz="half" idx="10"/>
          </p:nvPr>
        </p:nvSpPr>
        <p:spPr/>
        <p:txBody>
          <a:bodyPr/>
          <a:lstStyle/>
          <a:p>
            <a:fld id="{8848CEC2-7650-4302-A1D7-8824342BEED2}" type="datetimeFigureOut">
              <a:rPr lang="en-GB" smtClean="0"/>
              <a:t>10/02/2024</a:t>
            </a:fld>
            <a:endParaRPr lang="en-GB"/>
          </a:p>
        </p:txBody>
      </p:sp>
      <p:sp>
        <p:nvSpPr>
          <p:cNvPr id="6" name="Footer Placeholder 5">
            <a:extLst>
              <a:ext uri="{FF2B5EF4-FFF2-40B4-BE49-F238E27FC236}">
                <a16:creationId xmlns:a16="http://schemas.microsoft.com/office/drawing/2014/main" id="{6E20E661-2863-A1D5-0BCF-B9A765B5D2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8DA36C-4A77-5C5B-7D50-BF3ED3A6B0AF}"/>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706055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0313-B328-0DEB-828A-4679FD7B898D}"/>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C73AFD1-A8F6-D633-1B97-D976D03F05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E3FBFFA-16C1-1DE2-DC52-36B390B154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B6A45494-2652-08D8-3DFE-B50C8B13ED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6E82135-729B-0A24-E927-BCB7ACF79F2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915C699-0B30-1C84-3C52-A6669F889CF7}"/>
              </a:ext>
            </a:extLst>
          </p:cNvPr>
          <p:cNvSpPr>
            <a:spLocks noGrp="1"/>
          </p:cNvSpPr>
          <p:nvPr>
            <p:ph type="dt" sz="half" idx="10"/>
          </p:nvPr>
        </p:nvSpPr>
        <p:spPr/>
        <p:txBody>
          <a:bodyPr/>
          <a:lstStyle/>
          <a:p>
            <a:fld id="{8848CEC2-7650-4302-A1D7-8824342BEED2}" type="datetimeFigureOut">
              <a:rPr lang="en-GB" smtClean="0"/>
              <a:t>10/02/2024</a:t>
            </a:fld>
            <a:endParaRPr lang="en-GB"/>
          </a:p>
        </p:txBody>
      </p:sp>
      <p:sp>
        <p:nvSpPr>
          <p:cNvPr id="8" name="Footer Placeholder 7">
            <a:extLst>
              <a:ext uri="{FF2B5EF4-FFF2-40B4-BE49-F238E27FC236}">
                <a16:creationId xmlns:a16="http://schemas.microsoft.com/office/drawing/2014/main" id="{8C2F25EC-A394-1796-C41F-4ACA011272E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0E04814-3756-81AB-74D8-B4B8089C73AE}"/>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136449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E2D8-0E1F-EAEE-D27D-C63C9BCFC91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A40CD4A1-3A0A-116B-0680-E210C31D4A02}"/>
              </a:ext>
            </a:extLst>
          </p:cNvPr>
          <p:cNvSpPr>
            <a:spLocks noGrp="1"/>
          </p:cNvSpPr>
          <p:nvPr>
            <p:ph type="dt" sz="half" idx="10"/>
          </p:nvPr>
        </p:nvSpPr>
        <p:spPr/>
        <p:txBody>
          <a:bodyPr/>
          <a:lstStyle/>
          <a:p>
            <a:fld id="{8848CEC2-7650-4302-A1D7-8824342BEED2}" type="datetimeFigureOut">
              <a:rPr lang="en-GB" smtClean="0"/>
              <a:t>10/02/2024</a:t>
            </a:fld>
            <a:endParaRPr lang="en-GB"/>
          </a:p>
        </p:txBody>
      </p:sp>
      <p:sp>
        <p:nvSpPr>
          <p:cNvPr id="4" name="Footer Placeholder 3">
            <a:extLst>
              <a:ext uri="{FF2B5EF4-FFF2-40B4-BE49-F238E27FC236}">
                <a16:creationId xmlns:a16="http://schemas.microsoft.com/office/drawing/2014/main" id="{308E7936-CCF7-A6FB-7C72-D1E14705CB7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485C2CE-4B16-C3BD-F447-47C2F1C20F95}"/>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265561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8F1B07-AFE9-E3FF-0373-B562807B54CC}"/>
              </a:ext>
            </a:extLst>
          </p:cNvPr>
          <p:cNvSpPr>
            <a:spLocks noGrp="1"/>
          </p:cNvSpPr>
          <p:nvPr>
            <p:ph type="dt" sz="half" idx="10"/>
          </p:nvPr>
        </p:nvSpPr>
        <p:spPr/>
        <p:txBody>
          <a:bodyPr/>
          <a:lstStyle/>
          <a:p>
            <a:fld id="{8848CEC2-7650-4302-A1D7-8824342BEED2}" type="datetimeFigureOut">
              <a:rPr lang="en-GB" smtClean="0"/>
              <a:t>10/02/2024</a:t>
            </a:fld>
            <a:endParaRPr lang="en-GB"/>
          </a:p>
        </p:txBody>
      </p:sp>
      <p:sp>
        <p:nvSpPr>
          <p:cNvPr id="3" name="Footer Placeholder 2">
            <a:extLst>
              <a:ext uri="{FF2B5EF4-FFF2-40B4-BE49-F238E27FC236}">
                <a16:creationId xmlns:a16="http://schemas.microsoft.com/office/drawing/2014/main" id="{5DE02E09-0800-0241-8529-821644EF38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602A751-638C-CCC5-FC0E-DD05ED19CFD3}"/>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182205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5FB51-28CD-24FD-BF5E-05899DB05BC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7F314A48-711F-9550-66C9-A51AE1A3A2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3A9CC06-AD47-691E-AA86-D9A70F7DE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4F4E560-967A-51F6-7C5B-61AC08983DC4}"/>
              </a:ext>
            </a:extLst>
          </p:cNvPr>
          <p:cNvSpPr>
            <a:spLocks noGrp="1"/>
          </p:cNvSpPr>
          <p:nvPr>
            <p:ph type="dt" sz="half" idx="10"/>
          </p:nvPr>
        </p:nvSpPr>
        <p:spPr/>
        <p:txBody>
          <a:bodyPr/>
          <a:lstStyle/>
          <a:p>
            <a:fld id="{8848CEC2-7650-4302-A1D7-8824342BEED2}" type="datetimeFigureOut">
              <a:rPr lang="en-GB" smtClean="0"/>
              <a:t>10/02/2024</a:t>
            </a:fld>
            <a:endParaRPr lang="en-GB"/>
          </a:p>
        </p:txBody>
      </p:sp>
      <p:sp>
        <p:nvSpPr>
          <p:cNvPr id="6" name="Footer Placeholder 5">
            <a:extLst>
              <a:ext uri="{FF2B5EF4-FFF2-40B4-BE49-F238E27FC236}">
                <a16:creationId xmlns:a16="http://schemas.microsoft.com/office/drawing/2014/main" id="{405F2D1A-39C9-9260-3B43-F1C019F8C5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214124-6352-7DE4-5FA3-9A89654DE87F}"/>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273462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0E5C-1802-FAE6-C4FB-1715009978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6F3CA1C7-8308-9172-F1CD-AA7F164B77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DF57E81-A0E2-5A87-B901-A580DEA0A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27AC55-5583-65D6-7170-1032777E22E0}"/>
              </a:ext>
            </a:extLst>
          </p:cNvPr>
          <p:cNvSpPr>
            <a:spLocks noGrp="1"/>
          </p:cNvSpPr>
          <p:nvPr>
            <p:ph type="dt" sz="half" idx="10"/>
          </p:nvPr>
        </p:nvSpPr>
        <p:spPr/>
        <p:txBody>
          <a:bodyPr/>
          <a:lstStyle/>
          <a:p>
            <a:fld id="{8848CEC2-7650-4302-A1D7-8824342BEED2}" type="datetimeFigureOut">
              <a:rPr lang="en-GB" smtClean="0"/>
              <a:t>10/02/2024</a:t>
            </a:fld>
            <a:endParaRPr lang="en-GB"/>
          </a:p>
        </p:txBody>
      </p:sp>
      <p:sp>
        <p:nvSpPr>
          <p:cNvPr id="6" name="Footer Placeholder 5">
            <a:extLst>
              <a:ext uri="{FF2B5EF4-FFF2-40B4-BE49-F238E27FC236}">
                <a16:creationId xmlns:a16="http://schemas.microsoft.com/office/drawing/2014/main" id="{9AC83441-81BF-D957-755C-8695CC50F5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4112A4-A30E-5A0D-1331-B26E78D4080A}"/>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271564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7843E2-4225-80D5-3625-B68D28EC7A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F5EA509-5045-7FA2-8E74-26EBD46B6D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E4C9F33-8FD5-0796-5B7D-8835AFF27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8CEC2-7650-4302-A1D7-8824342BEED2}" type="datetimeFigureOut">
              <a:rPr lang="en-GB" smtClean="0"/>
              <a:t>10/02/2024</a:t>
            </a:fld>
            <a:endParaRPr lang="en-GB"/>
          </a:p>
        </p:txBody>
      </p:sp>
      <p:sp>
        <p:nvSpPr>
          <p:cNvPr id="5" name="Footer Placeholder 4">
            <a:extLst>
              <a:ext uri="{FF2B5EF4-FFF2-40B4-BE49-F238E27FC236}">
                <a16:creationId xmlns:a16="http://schemas.microsoft.com/office/drawing/2014/main" id="{8A2081D5-6BBA-9943-7572-E2FBA72E1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DE843B2-3041-EE56-0C1F-C5146AEFAA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C767A2-A034-4F93-BD5D-42D216AD923A}" type="slidenum">
              <a:rPr lang="en-GB" smtClean="0"/>
              <a:t>‹#›</a:t>
            </a:fld>
            <a:endParaRPr lang="en-GB"/>
          </a:p>
        </p:txBody>
      </p:sp>
    </p:spTree>
    <p:extLst>
      <p:ext uri="{BB962C8B-B14F-4D97-AF65-F5344CB8AC3E}">
        <p14:creationId xmlns:p14="http://schemas.microsoft.com/office/powerpoint/2010/main" val="1133020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1"/>
            <a:ext cx="12192000" cy="2295524"/>
          </a:xfrm>
          <a:prstGeom prst="rect">
            <a:avLst/>
          </a:prstGeom>
        </p:spPr>
      </p:pic>
      <p:sp>
        <p:nvSpPr>
          <p:cNvPr id="2" name="Title 1"/>
          <p:cNvSpPr>
            <a:spLocks noGrp="1"/>
          </p:cNvSpPr>
          <p:nvPr>
            <p:ph type="ctrTitle"/>
          </p:nvPr>
        </p:nvSpPr>
        <p:spPr>
          <a:xfrm>
            <a:off x="0" y="1255712"/>
            <a:ext cx="12191999" cy="2921485"/>
          </a:xfrm>
        </p:spPr>
        <p:txBody>
          <a:bodyPr>
            <a:normAutofit/>
          </a:bodyPr>
          <a:lstStyle/>
          <a:p>
            <a:r>
              <a:rPr lang="en-GB" dirty="0"/>
              <a:t>Experiments and Statistics</a:t>
            </a:r>
            <a:br>
              <a:rPr lang="en-GB" dirty="0"/>
            </a:br>
            <a:endParaRPr lang="en-GB" dirty="0"/>
          </a:p>
        </p:txBody>
      </p:sp>
    </p:spTree>
    <p:extLst>
      <p:ext uri="{BB962C8B-B14F-4D97-AF65-F5344CB8AC3E}">
        <p14:creationId xmlns:p14="http://schemas.microsoft.com/office/powerpoint/2010/main" val="2922786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Quasi-experimental designs</a:t>
            </a:r>
          </a:p>
        </p:txBody>
      </p:sp>
      <p:sp>
        <p:nvSpPr>
          <p:cNvPr id="3" name="Content Placeholder 2"/>
          <p:cNvSpPr>
            <a:spLocks noGrp="1"/>
          </p:cNvSpPr>
          <p:nvPr>
            <p:ph idx="1"/>
          </p:nvPr>
        </p:nvSpPr>
        <p:spPr/>
        <p:txBody>
          <a:bodyPr/>
          <a:lstStyle/>
          <a:p>
            <a:pPr marL="0" indent="0">
              <a:buNone/>
            </a:pPr>
            <a:r>
              <a:rPr lang="en-GB" dirty="0"/>
              <a:t>Can be run under conditions of a “true” experiment, but cannot attribute any difference to the independent variable, </a:t>
            </a:r>
            <a:r>
              <a:rPr lang="en-GB" sz="3600" b="1" i="1" dirty="0">
                <a:solidFill>
                  <a:srgbClr val="C00000"/>
                </a:solidFill>
              </a:rPr>
              <a:t>because this is not manipulated.</a:t>
            </a:r>
            <a:r>
              <a:rPr lang="en-GB" sz="3600" b="1" dirty="0">
                <a:solidFill>
                  <a:srgbClr val="C00000"/>
                </a:solidFill>
              </a:rPr>
              <a:t> </a:t>
            </a:r>
            <a:endParaRPr lang="en-GB" b="1" dirty="0">
              <a:solidFill>
                <a:srgbClr val="C00000"/>
              </a:solidFill>
            </a:endParaRPr>
          </a:p>
          <a:p>
            <a:pPr marL="0" indent="0">
              <a:buNone/>
            </a:pPr>
            <a:endParaRPr lang="en-GB" b="1" dirty="0"/>
          </a:p>
          <a:p>
            <a:pPr marL="0" indent="0">
              <a:buNone/>
            </a:pPr>
            <a:r>
              <a:rPr lang="en-GB" dirty="0"/>
              <a:t>i.e. we don’t manipulate drinking preference in the experiment. We can’t know if any differences are due to other factors that are associated with preference.</a:t>
            </a:r>
          </a:p>
        </p:txBody>
      </p:sp>
    </p:spTree>
    <p:extLst>
      <p:ext uri="{BB962C8B-B14F-4D97-AF65-F5344CB8AC3E}">
        <p14:creationId xmlns:p14="http://schemas.microsoft.com/office/powerpoint/2010/main" val="3144619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Quasi-experimental designs involve</a:t>
            </a:r>
          </a:p>
        </p:txBody>
      </p:sp>
      <p:sp>
        <p:nvSpPr>
          <p:cNvPr id="3" name="Content Placeholder 2"/>
          <p:cNvSpPr>
            <a:spLocks noGrp="1"/>
          </p:cNvSpPr>
          <p:nvPr>
            <p:ph idx="1"/>
          </p:nvPr>
        </p:nvSpPr>
        <p:spPr/>
        <p:txBody>
          <a:bodyPr>
            <a:normAutofit fontScale="92500" lnSpcReduction="10000"/>
          </a:bodyPr>
          <a:lstStyle/>
          <a:p>
            <a:pPr marL="0" indent="0">
              <a:buNone/>
            </a:pPr>
            <a:r>
              <a:rPr lang="en-GB" sz="3500" dirty="0">
                <a:solidFill>
                  <a:srgbClr val="C00000"/>
                </a:solidFill>
              </a:rPr>
              <a:t>Comparison of any </a:t>
            </a:r>
            <a:r>
              <a:rPr lang="en-GB" sz="3500" i="1" dirty="0">
                <a:solidFill>
                  <a:srgbClr val="C00000"/>
                </a:solidFill>
              </a:rPr>
              <a:t>pre-existing groups (or materials) </a:t>
            </a:r>
            <a:r>
              <a:rPr lang="en-GB" sz="3500" dirty="0">
                <a:solidFill>
                  <a:srgbClr val="C00000"/>
                </a:solidFill>
              </a:rPr>
              <a:t>based upon an </a:t>
            </a:r>
            <a:r>
              <a:rPr lang="en-GB" sz="3500" i="1" dirty="0">
                <a:solidFill>
                  <a:srgbClr val="C00000"/>
                </a:solidFill>
              </a:rPr>
              <a:t>attribute</a:t>
            </a:r>
            <a:r>
              <a:rPr lang="en-GB" dirty="0"/>
              <a:t>. </a:t>
            </a:r>
          </a:p>
          <a:p>
            <a:pPr marL="0" indent="0">
              <a:buNone/>
            </a:pPr>
            <a:r>
              <a:rPr lang="en-GB" dirty="0"/>
              <a:t>e.g. 	Personality, ability</a:t>
            </a:r>
          </a:p>
          <a:p>
            <a:pPr marL="0" indent="0">
              <a:buNone/>
            </a:pPr>
            <a:r>
              <a:rPr lang="en-GB" dirty="0"/>
              <a:t>	Age / Gender / Sexual orientation</a:t>
            </a:r>
          </a:p>
          <a:p>
            <a:pPr marL="0" indent="0">
              <a:buNone/>
            </a:pPr>
            <a:r>
              <a:rPr lang="en-GB" dirty="0"/>
              <a:t>	Left vs right-handedness </a:t>
            </a:r>
          </a:p>
          <a:p>
            <a:pPr marL="0" indent="0">
              <a:buNone/>
            </a:pPr>
            <a:r>
              <a:rPr lang="en-GB" dirty="0"/>
              <a:t>	Coffee drinkers vs non-coffee drinkers</a:t>
            </a:r>
          </a:p>
          <a:p>
            <a:pPr marL="0" indent="0">
              <a:buNone/>
            </a:pPr>
            <a:r>
              <a:rPr lang="en-GB" dirty="0"/>
              <a:t>	Football fans vs cricket fans</a:t>
            </a:r>
          </a:p>
          <a:p>
            <a:pPr marL="0" indent="0">
              <a:buNone/>
            </a:pPr>
            <a:r>
              <a:rPr lang="en-GB" dirty="0"/>
              <a:t>	etc. </a:t>
            </a:r>
          </a:p>
          <a:p>
            <a:pPr marL="0" indent="0">
              <a:buNone/>
            </a:pPr>
            <a:r>
              <a:rPr lang="en-GB" dirty="0"/>
              <a:t>In all cases, </a:t>
            </a:r>
            <a:r>
              <a:rPr lang="en-GB" sz="3000" dirty="0">
                <a:solidFill>
                  <a:srgbClr val="C00000"/>
                </a:solidFill>
              </a:rPr>
              <a:t>these are not  true experiments </a:t>
            </a:r>
            <a:r>
              <a:rPr lang="en-GB" dirty="0"/>
              <a:t>because we cannot manipulate that attribute (to see what happens).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27542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Quasi-experimental designs</a:t>
            </a:r>
          </a:p>
        </p:txBody>
      </p:sp>
      <p:sp>
        <p:nvSpPr>
          <p:cNvPr id="3" name="Content Placeholder 2"/>
          <p:cNvSpPr>
            <a:spLocks noGrp="1"/>
          </p:cNvSpPr>
          <p:nvPr>
            <p:ph idx="1"/>
          </p:nvPr>
        </p:nvSpPr>
        <p:spPr/>
        <p:txBody>
          <a:bodyPr/>
          <a:lstStyle/>
          <a:p>
            <a:pPr marL="0" indent="0">
              <a:buNone/>
            </a:pPr>
            <a:r>
              <a:rPr lang="en-GB" dirty="0"/>
              <a:t>Can tell you that a difference exists. </a:t>
            </a:r>
          </a:p>
          <a:p>
            <a:pPr marL="0" indent="0">
              <a:buNone/>
            </a:pPr>
            <a:endParaRPr lang="en-GB" dirty="0"/>
          </a:p>
          <a:p>
            <a:pPr marL="0" indent="0">
              <a:buNone/>
            </a:pPr>
            <a:r>
              <a:rPr lang="en-GB" dirty="0"/>
              <a:t>E.g. that beer-drinkers prefer rock music.</a:t>
            </a:r>
          </a:p>
          <a:p>
            <a:pPr marL="0" indent="0">
              <a:buNone/>
            </a:pPr>
            <a:endParaRPr lang="en-GB" dirty="0"/>
          </a:p>
          <a:p>
            <a:pPr marL="0" indent="0">
              <a:buNone/>
            </a:pPr>
            <a:r>
              <a:rPr lang="en-GB" dirty="0"/>
              <a:t>But it </a:t>
            </a:r>
            <a:r>
              <a:rPr lang="en-GB" dirty="0">
                <a:solidFill>
                  <a:srgbClr val="C00000"/>
                </a:solidFill>
              </a:rPr>
              <a:t>doesn’t provide evidence of a </a:t>
            </a:r>
            <a:r>
              <a:rPr lang="en-GB" sz="3600" u="sng" dirty="0">
                <a:solidFill>
                  <a:srgbClr val="C00000"/>
                </a:solidFill>
              </a:rPr>
              <a:t>causal effect</a:t>
            </a:r>
            <a:r>
              <a:rPr lang="en-GB" dirty="0">
                <a:solidFill>
                  <a:srgbClr val="C00000"/>
                </a:solidFill>
              </a:rPr>
              <a:t>. </a:t>
            </a:r>
          </a:p>
          <a:p>
            <a:pPr marL="0" indent="0">
              <a:buNone/>
            </a:pPr>
            <a:endParaRPr lang="en-GB" dirty="0"/>
          </a:p>
          <a:p>
            <a:pPr marL="0" indent="0">
              <a:buNone/>
            </a:pPr>
            <a:r>
              <a:rPr lang="en-GB" dirty="0"/>
              <a:t>i.e. it doesn’t show that getting wine drinkers to drink more beer will make them like rock music. </a:t>
            </a:r>
          </a:p>
        </p:txBody>
      </p:sp>
    </p:spTree>
    <p:extLst>
      <p:ext uri="{BB962C8B-B14F-4D97-AF65-F5344CB8AC3E}">
        <p14:creationId xmlns:p14="http://schemas.microsoft.com/office/powerpoint/2010/main" val="155434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CD5A0-E1AE-57B0-8912-0C1C0D7E5D35}"/>
              </a:ext>
            </a:extLst>
          </p:cNvPr>
          <p:cNvSpPr>
            <a:spLocks noGrp="1"/>
          </p:cNvSpPr>
          <p:nvPr>
            <p:ph type="title"/>
          </p:nvPr>
        </p:nvSpPr>
        <p:spPr/>
        <p:txBody>
          <a:bodyPr/>
          <a:lstStyle/>
          <a:p>
            <a:r>
              <a:rPr lang="en-GB" dirty="0"/>
              <a:t>Quasi-experimental designs can also involve contrasts of pre-existing materials. </a:t>
            </a:r>
          </a:p>
        </p:txBody>
      </p:sp>
      <p:sp>
        <p:nvSpPr>
          <p:cNvPr id="3" name="Content Placeholder 2">
            <a:extLst>
              <a:ext uri="{FF2B5EF4-FFF2-40B4-BE49-F238E27FC236}">
                <a16:creationId xmlns:a16="http://schemas.microsoft.com/office/drawing/2014/main" id="{4C0E20B5-1870-0FFD-CBF3-E0E21C68C1B4}"/>
              </a:ext>
            </a:extLst>
          </p:cNvPr>
          <p:cNvSpPr>
            <a:spLocks noGrp="1"/>
          </p:cNvSpPr>
          <p:nvPr>
            <p:ph idx="1"/>
          </p:nvPr>
        </p:nvSpPr>
        <p:spPr/>
        <p:txBody>
          <a:bodyPr>
            <a:normAutofit fontScale="92500" lnSpcReduction="10000"/>
          </a:bodyPr>
          <a:lstStyle/>
          <a:p>
            <a:pPr marL="0" indent="0">
              <a:buNone/>
            </a:pPr>
            <a:r>
              <a:rPr lang="en-GB" dirty="0"/>
              <a:t>e.g. we get participants to rate their appreciation of samples of rock music vs classical music.</a:t>
            </a:r>
          </a:p>
          <a:p>
            <a:pPr marL="0" indent="0">
              <a:buNone/>
            </a:pPr>
            <a:endParaRPr lang="en-GB" dirty="0"/>
          </a:p>
          <a:p>
            <a:pPr marL="0" indent="0">
              <a:buNone/>
            </a:pPr>
            <a:r>
              <a:rPr lang="en-GB" dirty="0"/>
              <a:t>If we find a difference, we know that a difference exists in this sample, using these materials. </a:t>
            </a:r>
          </a:p>
          <a:p>
            <a:pPr marL="0" indent="0">
              <a:buNone/>
            </a:pPr>
            <a:endParaRPr lang="en-GB" dirty="0"/>
          </a:p>
          <a:p>
            <a:pPr marL="0" indent="0">
              <a:buNone/>
            </a:pPr>
            <a:r>
              <a:rPr lang="en-GB" dirty="0"/>
              <a:t>What we can’t know is what causes this difference. </a:t>
            </a:r>
          </a:p>
          <a:p>
            <a:pPr marL="0" indent="0">
              <a:buNone/>
            </a:pPr>
            <a:r>
              <a:rPr lang="en-GB" dirty="0"/>
              <a:t>	It could be the instruments, the volume, the presence of drums etc.</a:t>
            </a:r>
          </a:p>
          <a:p>
            <a:pPr marL="0" indent="0">
              <a:buNone/>
            </a:pPr>
            <a:r>
              <a:rPr lang="en-GB" dirty="0"/>
              <a:t>	It could be prior experience / familiarity</a:t>
            </a:r>
          </a:p>
          <a:p>
            <a:pPr marL="0" indent="0">
              <a:buNone/>
            </a:pPr>
            <a:r>
              <a:rPr lang="en-GB" dirty="0"/>
              <a:t>	etc. </a:t>
            </a:r>
          </a:p>
        </p:txBody>
      </p:sp>
    </p:spTree>
    <p:extLst>
      <p:ext uri="{BB962C8B-B14F-4D97-AF65-F5344CB8AC3E}">
        <p14:creationId xmlns:p14="http://schemas.microsoft.com/office/powerpoint/2010/main" val="2742269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Experimental design: data issues</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663869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 to this to discuss data issues: </a:t>
            </a:r>
          </a:p>
        </p:txBody>
      </p:sp>
      <p:sp>
        <p:nvSpPr>
          <p:cNvPr id="4" name="TextBox 3"/>
          <p:cNvSpPr txBox="1"/>
          <p:nvPr/>
        </p:nvSpPr>
        <p:spPr>
          <a:xfrm>
            <a:off x="1136587" y="3303198"/>
            <a:ext cx="3332173" cy="830997"/>
          </a:xfrm>
          <a:prstGeom prst="rect">
            <a:avLst/>
          </a:prstGeom>
          <a:noFill/>
        </p:spPr>
        <p:txBody>
          <a:bodyPr wrap="square" rtlCol="0">
            <a:spAutoFit/>
          </a:bodyPr>
          <a:lstStyle/>
          <a:p>
            <a:r>
              <a:rPr lang="en-GB" sz="2400" dirty="0"/>
              <a:t>The underlying construct being measured.</a:t>
            </a:r>
          </a:p>
        </p:txBody>
      </p:sp>
      <p:sp>
        <p:nvSpPr>
          <p:cNvPr id="5" name="TextBox 4"/>
          <p:cNvSpPr txBox="1"/>
          <p:nvPr/>
        </p:nvSpPr>
        <p:spPr>
          <a:xfrm>
            <a:off x="4915018" y="3289803"/>
            <a:ext cx="3924300" cy="1754326"/>
          </a:xfrm>
          <a:prstGeom prst="rect">
            <a:avLst/>
          </a:prstGeom>
          <a:noFill/>
        </p:spPr>
        <p:txBody>
          <a:bodyPr wrap="square" rtlCol="0">
            <a:spAutoFit/>
          </a:bodyPr>
          <a:lstStyle/>
          <a:p>
            <a:r>
              <a:rPr lang="en-GB" sz="2400" dirty="0"/>
              <a:t>Other factors that might </a:t>
            </a:r>
            <a:r>
              <a:rPr lang="en-GB" sz="2400" i="1" dirty="0"/>
              <a:t>randomly</a:t>
            </a:r>
            <a:r>
              <a:rPr lang="en-GB" sz="2400" dirty="0"/>
              <a:t> influence the outcome</a:t>
            </a:r>
          </a:p>
          <a:p>
            <a:r>
              <a:rPr lang="en-GB" dirty="0"/>
              <a:t>e.g. motivation, attention, understanding instructions etc. </a:t>
            </a:r>
          </a:p>
        </p:txBody>
      </p:sp>
      <p:sp>
        <p:nvSpPr>
          <p:cNvPr id="6" name="TextBox 5"/>
          <p:cNvSpPr txBox="1"/>
          <p:nvPr/>
        </p:nvSpPr>
        <p:spPr>
          <a:xfrm>
            <a:off x="604938" y="1926934"/>
            <a:ext cx="2105024" cy="461665"/>
          </a:xfrm>
          <a:prstGeom prst="rect">
            <a:avLst/>
          </a:prstGeom>
          <a:noFill/>
          <a:ln>
            <a:solidFill>
              <a:schemeClr val="accent1"/>
            </a:solidFill>
          </a:ln>
        </p:spPr>
        <p:txBody>
          <a:bodyPr wrap="square" rtlCol="0">
            <a:spAutoFit/>
          </a:bodyPr>
          <a:lstStyle/>
          <a:p>
            <a:r>
              <a:rPr lang="en-GB" sz="2400" dirty="0"/>
              <a:t>Score obtained  </a:t>
            </a:r>
          </a:p>
        </p:txBody>
      </p:sp>
      <p:sp>
        <p:nvSpPr>
          <p:cNvPr id="7" name="TextBox 6"/>
          <p:cNvSpPr txBox="1"/>
          <p:nvPr/>
        </p:nvSpPr>
        <p:spPr>
          <a:xfrm>
            <a:off x="3187753" y="1961938"/>
            <a:ext cx="2076450" cy="461665"/>
          </a:xfrm>
          <a:prstGeom prst="rect">
            <a:avLst/>
          </a:prstGeom>
          <a:noFill/>
          <a:ln>
            <a:solidFill>
              <a:schemeClr val="accent1"/>
            </a:solidFill>
          </a:ln>
        </p:spPr>
        <p:txBody>
          <a:bodyPr wrap="square" rtlCol="0">
            <a:spAutoFit/>
          </a:bodyPr>
          <a:lstStyle/>
          <a:p>
            <a:r>
              <a:rPr lang="en-GB" sz="2400" dirty="0"/>
              <a:t>the true score</a:t>
            </a:r>
          </a:p>
        </p:txBody>
      </p:sp>
      <p:sp>
        <p:nvSpPr>
          <p:cNvPr id="8" name="TextBox 7"/>
          <p:cNvSpPr txBox="1"/>
          <p:nvPr/>
        </p:nvSpPr>
        <p:spPr>
          <a:xfrm>
            <a:off x="6115795" y="1971347"/>
            <a:ext cx="1162050" cy="461665"/>
          </a:xfrm>
          <a:prstGeom prst="rect">
            <a:avLst/>
          </a:prstGeom>
          <a:noFill/>
          <a:ln>
            <a:solidFill>
              <a:schemeClr val="accent1"/>
            </a:solidFill>
          </a:ln>
        </p:spPr>
        <p:txBody>
          <a:bodyPr wrap="square" rtlCol="0">
            <a:spAutoFit/>
          </a:bodyPr>
          <a:lstStyle/>
          <a:p>
            <a:r>
              <a:rPr lang="en-GB" sz="2400" dirty="0"/>
              <a:t>noise</a:t>
            </a:r>
          </a:p>
        </p:txBody>
      </p:sp>
      <p:sp>
        <p:nvSpPr>
          <p:cNvPr id="9" name="TextBox 8"/>
          <p:cNvSpPr txBox="1"/>
          <p:nvPr/>
        </p:nvSpPr>
        <p:spPr>
          <a:xfrm>
            <a:off x="5506195" y="1976169"/>
            <a:ext cx="609600" cy="400110"/>
          </a:xfrm>
          <a:prstGeom prst="rect">
            <a:avLst/>
          </a:prstGeom>
          <a:noFill/>
        </p:spPr>
        <p:txBody>
          <a:bodyPr wrap="square" rtlCol="0">
            <a:spAutoFit/>
          </a:bodyPr>
          <a:lstStyle/>
          <a:p>
            <a:r>
              <a:rPr lang="en-GB" sz="2000" dirty="0"/>
              <a:t>+/-</a:t>
            </a:r>
          </a:p>
        </p:txBody>
      </p:sp>
      <p:sp>
        <p:nvSpPr>
          <p:cNvPr id="10" name="Down Arrow 9"/>
          <p:cNvSpPr/>
          <p:nvPr/>
        </p:nvSpPr>
        <p:spPr>
          <a:xfrm rot="2018802">
            <a:off x="3378205" y="2661093"/>
            <a:ext cx="609600" cy="65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p:cNvSpPr/>
          <p:nvPr/>
        </p:nvSpPr>
        <p:spPr>
          <a:xfrm>
            <a:off x="6229423" y="2559152"/>
            <a:ext cx="609600" cy="65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2759128" y="1908479"/>
            <a:ext cx="428625" cy="461665"/>
          </a:xfrm>
          <a:prstGeom prst="rect">
            <a:avLst/>
          </a:prstGeom>
          <a:noFill/>
        </p:spPr>
        <p:txBody>
          <a:bodyPr wrap="square" rtlCol="0">
            <a:spAutoFit/>
          </a:bodyPr>
          <a:lstStyle/>
          <a:p>
            <a:r>
              <a:rPr lang="en-GB" sz="2400" dirty="0"/>
              <a:t>=</a:t>
            </a:r>
          </a:p>
        </p:txBody>
      </p:sp>
      <p:sp>
        <p:nvSpPr>
          <p:cNvPr id="13" name="TextBox 12"/>
          <p:cNvSpPr txBox="1"/>
          <p:nvPr/>
        </p:nvSpPr>
        <p:spPr>
          <a:xfrm>
            <a:off x="7519837" y="1970034"/>
            <a:ext cx="609600" cy="400110"/>
          </a:xfrm>
          <a:prstGeom prst="rect">
            <a:avLst/>
          </a:prstGeom>
          <a:noFill/>
        </p:spPr>
        <p:txBody>
          <a:bodyPr wrap="square" rtlCol="0">
            <a:spAutoFit/>
          </a:bodyPr>
          <a:lstStyle/>
          <a:p>
            <a:r>
              <a:rPr lang="en-GB" sz="2000" dirty="0"/>
              <a:t>+/-</a:t>
            </a:r>
          </a:p>
        </p:txBody>
      </p:sp>
      <p:sp>
        <p:nvSpPr>
          <p:cNvPr id="14" name="Down Arrow 13"/>
          <p:cNvSpPr/>
          <p:nvPr/>
        </p:nvSpPr>
        <p:spPr>
          <a:xfrm rot="19055052">
            <a:off x="9005961" y="2531703"/>
            <a:ext cx="609600" cy="65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8371429" y="1977451"/>
            <a:ext cx="1162050" cy="461665"/>
          </a:xfrm>
          <a:prstGeom prst="rect">
            <a:avLst/>
          </a:prstGeom>
          <a:noFill/>
          <a:ln>
            <a:solidFill>
              <a:schemeClr val="accent1"/>
            </a:solidFill>
          </a:ln>
        </p:spPr>
        <p:txBody>
          <a:bodyPr wrap="square" rtlCol="0">
            <a:spAutoFit/>
          </a:bodyPr>
          <a:lstStyle/>
          <a:p>
            <a:r>
              <a:rPr lang="en-GB" sz="2400" dirty="0"/>
              <a:t>bias</a:t>
            </a:r>
          </a:p>
        </p:txBody>
      </p:sp>
      <p:sp>
        <p:nvSpPr>
          <p:cNvPr id="16" name="TextBox 15"/>
          <p:cNvSpPr txBox="1"/>
          <p:nvPr/>
        </p:nvSpPr>
        <p:spPr>
          <a:xfrm>
            <a:off x="8518216" y="3352640"/>
            <a:ext cx="3502334" cy="1569660"/>
          </a:xfrm>
          <a:prstGeom prst="rect">
            <a:avLst/>
          </a:prstGeom>
          <a:noFill/>
        </p:spPr>
        <p:txBody>
          <a:bodyPr wrap="square" rtlCol="0">
            <a:spAutoFit/>
          </a:bodyPr>
          <a:lstStyle/>
          <a:p>
            <a:r>
              <a:rPr lang="en-GB" sz="2400" dirty="0"/>
              <a:t>Factors </a:t>
            </a:r>
            <a:r>
              <a:rPr lang="en-GB" sz="2400" i="1" dirty="0"/>
              <a:t>systematically</a:t>
            </a:r>
            <a:r>
              <a:rPr lang="en-GB" sz="2400" dirty="0"/>
              <a:t> associated with the conditions that can influence the outcome.</a:t>
            </a:r>
          </a:p>
        </p:txBody>
      </p:sp>
      <p:sp>
        <p:nvSpPr>
          <p:cNvPr id="18" name="TextBox 17"/>
          <p:cNvSpPr txBox="1"/>
          <p:nvPr/>
        </p:nvSpPr>
        <p:spPr>
          <a:xfrm>
            <a:off x="1409700" y="5600700"/>
            <a:ext cx="9401175" cy="646331"/>
          </a:xfrm>
          <a:prstGeom prst="rect">
            <a:avLst/>
          </a:prstGeom>
          <a:noFill/>
        </p:spPr>
        <p:txBody>
          <a:bodyPr wrap="square" rtlCol="0">
            <a:spAutoFit/>
          </a:bodyPr>
          <a:lstStyle/>
          <a:p>
            <a:r>
              <a:rPr lang="en-GB" dirty="0">
                <a:solidFill>
                  <a:srgbClr val="FF0000"/>
                </a:solidFill>
              </a:rPr>
              <a:t>All of this assumes that our measuring instrument is able to accurately measure differences in the outcome. This may not always be true (for all values). </a:t>
            </a:r>
          </a:p>
        </p:txBody>
      </p:sp>
    </p:spTree>
    <p:extLst>
      <p:ext uri="{BB962C8B-B14F-4D97-AF65-F5344CB8AC3E}">
        <p14:creationId xmlns:p14="http://schemas.microsoft.com/office/powerpoint/2010/main" val="1052972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When valid measures become invalid…</a:t>
            </a:r>
          </a:p>
        </p:txBody>
      </p:sp>
      <p:pic>
        <p:nvPicPr>
          <p:cNvPr id="6" name="Picture 5"/>
          <p:cNvPicPr>
            <a:picLocks noChangeAspect="1"/>
          </p:cNvPicPr>
          <p:nvPr/>
        </p:nvPicPr>
        <p:blipFill>
          <a:blip r:embed="rId2"/>
          <a:stretch>
            <a:fillRect/>
          </a:stretch>
        </p:blipFill>
        <p:spPr>
          <a:xfrm>
            <a:off x="1962150" y="2463848"/>
            <a:ext cx="2139881" cy="2139881"/>
          </a:xfrm>
          <a:prstGeom prst="rect">
            <a:avLst/>
          </a:prstGeom>
        </p:spPr>
      </p:pic>
      <p:pic>
        <p:nvPicPr>
          <p:cNvPr id="7" name="Picture 6"/>
          <p:cNvPicPr>
            <a:picLocks noChangeAspect="1"/>
          </p:cNvPicPr>
          <p:nvPr/>
        </p:nvPicPr>
        <p:blipFill>
          <a:blip r:embed="rId3"/>
          <a:stretch>
            <a:fillRect/>
          </a:stretch>
        </p:blipFill>
        <p:spPr>
          <a:xfrm>
            <a:off x="7891930" y="2463848"/>
            <a:ext cx="2078916" cy="1871634"/>
          </a:xfrm>
          <a:prstGeom prst="rect">
            <a:avLst/>
          </a:prstGeom>
        </p:spPr>
      </p:pic>
      <p:sp>
        <p:nvSpPr>
          <p:cNvPr id="8" name="TextBox 7"/>
          <p:cNvSpPr txBox="1"/>
          <p:nvPr/>
        </p:nvSpPr>
        <p:spPr>
          <a:xfrm>
            <a:off x="1809750" y="4957375"/>
            <a:ext cx="3124200" cy="1200329"/>
          </a:xfrm>
          <a:prstGeom prst="rect">
            <a:avLst/>
          </a:prstGeom>
          <a:noFill/>
        </p:spPr>
        <p:txBody>
          <a:bodyPr wrap="square" rtlCol="0">
            <a:spAutoFit/>
          </a:bodyPr>
          <a:lstStyle/>
          <a:p>
            <a:r>
              <a:rPr lang="en-GB" dirty="0"/>
              <a:t>This is a valid measure of length, but can’t accurately distinguish between lengths of .00002 and .00001cm. </a:t>
            </a:r>
          </a:p>
        </p:txBody>
      </p:sp>
      <p:sp>
        <p:nvSpPr>
          <p:cNvPr id="9" name="TextBox 8"/>
          <p:cNvSpPr txBox="1"/>
          <p:nvPr/>
        </p:nvSpPr>
        <p:spPr>
          <a:xfrm>
            <a:off x="7891930" y="4818876"/>
            <a:ext cx="3124200" cy="1477328"/>
          </a:xfrm>
          <a:prstGeom prst="rect">
            <a:avLst/>
          </a:prstGeom>
          <a:noFill/>
        </p:spPr>
        <p:txBody>
          <a:bodyPr wrap="square" rtlCol="0">
            <a:spAutoFit/>
          </a:bodyPr>
          <a:lstStyle/>
          <a:p>
            <a:r>
              <a:rPr lang="en-GB" dirty="0"/>
              <a:t>This is a valid measure of weight, but can’t accurately distinguish between the weights of two different planets</a:t>
            </a:r>
          </a:p>
        </p:txBody>
      </p:sp>
    </p:spTree>
    <p:extLst>
      <p:ext uri="{BB962C8B-B14F-4D97-AF65-F5344CB8AC3E}">
        <p14:creationId xmlns:p14="http://schemas.microsoft.com/office/powerpoint/2010/main" val="978958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Ceiling and floor effects</a:t>
            </a:r>
          </a:p>
        </p:txBody>
      </p:sp>
      <p:sp>
        <p:nvSpPr>
          <p:cNvPr id="3" name="Content Placeholder 2"/>
          <p:cNvSpPr>
            <a:spLocks noGrp="1"/>
          </p:cNvSpPr>
          <p:nvPr>
            <p:ph idx="1"/>
          </p:nvPr>
        </p:nvSpPr>
        <p:spPr/>
        <p:txBody>
          <a:bodyPr>
            <a:normAutofit fontScale="92500" lnSpcReduction="10000"/>
          </a:bodyPr>
          <a:lstStyle/>
          <a:p>
            <a:pPr marL="0" indent="0">
              <a:buNone/>
            </a:pPr>
            <a:r>
              <a:rPr lang="en-GB" dirty="0"/>
              <a:t>Whether or not we can detect a difference between two conditions is also subject to the same constraints. </a:t>
            </a:r>
          </a:p>
          <a:p>
            <a:pPr marL="0" indent="0">
              <a:buNone/>
            </a:pPr>
            <a:endParaRPr lang="en-GB" dirty="0"/>
          </a:p>
          <a:p>
            <a:pPr marL="0" indent="0">
              <a:buNone/>
            </a:pPr>
            <a:r>
              <a:rPr lang="en-GB" dirty="0"/>
              <a:t>e.g. If I want to know whether doing exercise boosts memory, I would not find a difference if: </a:t>
            </a:r>
          </a:p>
          <a:p>
            <a:pPr marL="0" indent="0">
              <a:buNone/>
            </a:pPr>
            <a:endParaRPr lang="en-GB" dirty="0"/>
          </a:p>
          <a:p>
            <a:pPr marL="514350" indent="-514350">
              <a:buAutoNum type="arabicParenR"/>
            </a:pPr>
            <a:r>
              <a:rPr lang="en-GB" dirty="0"/>
              <a:t>The memory test was so easy, that everyone would score 100% regardless of exercise ( = a “ceiling” effect)</a:t>
            </a:r>
          </a:p>
          <a:p>
            <a:pPr marL="514350" indent="-514350">
              <a:buAutoNum type="arabicParenR"/>
            </a:pPr>
            <a:endParaRPr lang="en-GB" dirty="0"/>
          </a:p>
          <a:p>
            <a:pPr marL="514350" indent="-514350">
              <a:buAutoNum type="arabicParenR"/>
            </a:pPr>
            <a:r>
              <a:rPr lang="en-GB" dirty="0"/>
              <a:t>The memory test was so difficult that everyone would score zero, regardless of exercise.  ( = a “floor” effect)</a:t>
            </a:r>
          </a:p>
        </p:txBody>
      </p:sp>
    </p:spTree>
    <p:extLst>
      <p:ext uri="{BB962C8B-B14F-4D97-AF65-F5344CB8AC3E}">
        <p14:creationId xmlns:p14="http://schemas.microsoft.com/office/powerpoint/2010/main" val="1114580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Ceiling and floor effects</a:t>
            </a:r>
          </a:p>
        </p:txBody>
      </p:sp>
      <p:sp>
        <p:nvSpPr>
          <p:cNvPr id="3" name="Content Placeholder 2"/>
          <p:cNvSpPr>
            <a:spLocks noGrp="1"/>
          </p:cNvSpPr>
          <p:nvPr>
            <p:ph idx="1"/>
          </p:nvPr>
        </p:nvSpPr>
        <p:spPr/>
        <p:txBody>
          <a:bodyPr/>
          <a:lstStyle/>
          <a:p>
            <a:pPr marL="0" indent="0">
              <a:buNone/>
            </a:pPr>
            <a:r>
              <a:rPr lang="en-GB" dirty="0"/>
              <a:t>Don’t just happen when everyone hits floor / ceiling. </a:t>
            </a:r>
          </a:p>
          <a:p>
            <a:pPr marL="0" indent="0">
              <a:buNone/>
            </a:pPr>
            <a:endParaRPr lang="en-GB" dirty="0"/>
          </a:p>
          <a:p>
            <a:pPr marL="0" indent="0">
              <a:buNone/>
            </a:pPr>
            <a:r>
              <a:rPr lang="en-GB" dirty="0"/>
              <a:t>The impact of these factors is related to </a:t>
            </a:r>
            <a:r>
              <a:rPr lang="en-GB" i="1" dirty="0"/>
              <a:t>the proportion</a:t>
            </a:r>
            <a:r>
              <a:rPr lang="en-GB" dirty="0"/>
              <a:t> of your sample that is scoring at the maximum (</a:t>
            </a:r>
            <a:r>
              <a:rPr lang="en-GB"/>
              <a:t>or minimum). </a:t>
            </a:r>
            <a:endParaRPr lang="en-GB" dirty="0"/>
          </a:p>
        </p:txBody>
      </p:sp>
    </p:spTree>
    <p:extLst>
      <p:ext uri="{BB962C8B-B14F-4D97-AF65-F5344CB8AC3E}">
        <p14:creationId xmlns:p14="http://schemas.microsoft.com/office/powerpoint/2010/main" val="399104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16DEF7-90C0-0062-3BED-B20AF4AC1E0A}"/>
              </a:ext>
            </a:extLst>
          </p:cNvPr>
          <p:cNvSpPr>
            <a:spLocks noGrp="1"/>
          </p:cNvSpPr>
          <p:nvPr>
            <p:ph type="title"/>
          </p:nvPr>
        </p:nvSpPr>
        <p:spPr/>
        <p:txBody>
          <a:bodyPr/>
          <a:lstStyle/>
          <a:p>
            <a:endParaRPr lang="en-GB"/>
          </a:p>
        </p:txBody>
      </p:sp>
      <p:pic>
        <p:nvPicPr>
          <p:cNvPr id="9" name="Picture 8">
            <a:extLst>
              <a:ext uri="{FF2B5EF4-FFF2-40B4-BE49-F238E27FC236}">
                <a16:creationId xmlns:a16="http://schemas.microsoft.com/office/drawing/2014/main" id="{8BC190F9-93A3-E9CE-327F-8EE063695E00}"/>
              </a:ext>
            </a:extLst>
          </p:cNvPr>
          <p:cNvPicPr>
            <a:picLocks noChangeAspect="1"/>
          </p:cNvPicPr>
          <p:nvPr/>
        </p:nvPicPr>
        <p:blipFill>
          <a:blip r:embed="rId2"/>
          <a:stretch>
            <a:fillRect/>
          </a:stretch>
        </p:blipFill>
        <p:spPr>
          <a:xfrm>
            <a:off x="3803705" y="365125"/>
            <a:ext cx="4584589" cy="2755631"/>
          </a:xfrm>
          <a:prstGeom prst="rect">
            <a:avLst/>
          </a:prstGeom>
        </p:spPr>
      </p:pic>
      <p:pic>
        <p:nvPicPr>
          <p:cNvPr id="10" name="Picture 9">
            <a:extLst>
              <a:ext uri="{FF2B5EF4-FFF2-40B4-BE49-F238E27FC236}">
                <a16:creationId xmlns:a16="http://schemas.microsoft.com/office/drawing/2014/main" id="{1303DD93-E7CA-4612-90E4-D14325386A5F}"/>
              </a:ext>
            </a:extLst>
          </p:cNvPr>
          <p:cNvPicPr>
            <a:picLocks noChangeAspect="1"/>
          </p:cNvPicPr>
          <p:nvPr/>
        </p:nvPicPr>
        <p:blipFill>
          <a:blip r:embed="rId3"/>
          <a:stretch>
            <a:fillRect/>
          </a:stretch>
        </p:blipFill>
        <p:spPr>
          <a:xfrm>
            <a:off x="838199" y="3120756"/>
            <a:ext cx="4584589" cy="2755631"/>
          </a:xfrm>
          <a:prstGeom prst="rect">
            <a:avLst/>
          </a:prstGeom>
        </p:spPr>
      </p:pic>
      <p:pic>
        <p:nvPicPr>
          <p:cNvPr id="11" name="Picture 10">
            <a:extLst>
              <a:ext uri="{FF2B5EF4-FFF2-40B4-BE49-F238E27FC236}">
                <a16:creationId xmlns:a16="http://schemas.microsoft.com/office/drawing/2014/main" id="{5B0475E1-509F-0E86-A1F8-70A62F9DA9BC}"/>
              </a:ext>
            </a:extLst>
          </p:cNvPr>
          <p:cNvPicPr>
            <a:picLocks noChangeAspect="1"/>
          </p:cNvPicPr>
          <p:nvPr/>
        </p:nvPicPr>
        <p:blipFill>
          <a:blip r:embed="rId4"/>
          <a:stretch>
            <a:fillRect/>
          </a:stretch>
        </p:blipFill>
        <p:spPr>
          <a:xfrm>
            <a:off x="7106741" y="3120756"/>
            <a:ext cx="4584589" cy="2755631"/>
          </a:xfrm>
          <a:prstGeom prst="rect">
            <a:avLst/>
          </a:prstGeom>
        </p:spPr>
      </p:pic>
    </p:spTree>
    <p:extLst>
      <p:ext uri="{BB962C8B-B14F-4D97-AF65-F5344CB8AC3E}">
        <p14:creationId xmlns:p14="http://schemas.microsoft.com/office/powerpoint/2010/main" val="325272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about the “</a:t>
            </a:r>
            <a:r>
              <a:rPr lang="en-GB" dirty="0" err="1"/>
              <a:t>ish</a:t>
            </a:r>
            <a:r>
              <a:rPr lang="en-GB" dirty="0"/>
              <a:t>”?</a:t>
            </a:r>
          </a:p>
        </p:txBody>
      </p:sp>
      <p:sp>
        <p:nvSpPr>
          <p:cNvPr id="3" name="Content Placeholder 2"/>
          <p:cNvSpPr>
            <a:spLocks noGrp="1"/>
          </p:cNvSpPr>
          <p:nvPr>
            <p:ph idx="1"/>
          </p:nvPr>
        </p:nvSpPr>
        <p:spPr>
          <a:xfrm>
            <a:off x="838200" y="1795463"/>
            <a:ext cx="10515600" cy="3079750"/>
          </a:xfrm>
        </p:spPr>
        <p:txBody>
          <a:bodyPr/>
          <a:lstStyle/>
          <a:p>
            <a:pPr marL="0" indent="0">
              <a:buNone/>
            </a:pPr>
            <a:endParaRPr lang="en-GB" dirty="0"/>
          </a:p>
          <a:p>
            <a:pPr marL="0" indent="0">
              <a:buNone/>
            </a:pPr>
            <a:r>
              <a:rPr lang="en-GB" dirty="0"/>
              <a:t>Score Condition 1 = baseline + effect of IV in condition 1 + noise + bias</a:t>
            </a:r>
          </a:p>
          <a:p>
            <a:pPr marL="0" indent="0">
              <a:buNone/>
            </a:pPr>
            <a:r>
              <a:rPr lang="en-GB" dirty="0"/>
              <a:t>Score Condition 2 = baseline + effect of IV in condition 2 + noise + bias</a:t>
            </a:r>
          </a:p>
          <a:p>
            <a:pPr marL="0" indent="0">
              <a:buNone/>
            </a:pPr>
            <a:endParaRPr lang="en-GB" dirty="0"/>
          </a:p>
          <a:p>
            <a:pPr marL="0" indent="0">
              <a:buNone/>
            </a:pPr>
            <a:r>
              <a:rPr lang="en-GB" dirty="0"/>
              <a:t>	Difference =       0	       + difference in IV (c1-c2) 	+ 0</a:t>
            </a:r>
            <a:r>
              <a:rPr lang="en-GB" sz="2000" dirty="0"/>
              <a:t>(</a:t>
            </a:r>
            <a:r>
              <a:rPr lang="en-GB" sz="2000" dirty="0" err="1"/>
              <a:t>ish</a:t>
            </a:r>
            <a:r>
              <a:rPr lang="en-GB" sz="2000" dirty="0"/>
              <a:t>)    </a:t>
            </a:r>
            <a:r>
              <a:rPr lang="en-GB" dirty="0"/>
              <a:t>+  0</a:t>
            </a:r>
          </a:p>
        </p:txBody>
      </p:sp>
      <p:sp>
        <p:nvSpPr>
          <p:cNvPr id="4" name="Rectangle 3"/>
          <p:cNvSpPr/>
          <p:nvPr/>
        </p:nvSpPr>
        <p:spPr>
          <a:xfrm>
            <a:off x="10163175" y="2286000"/>
            <a:ext cx="9810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9105900" y="2286000"/>
            <a:ext cx="9810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800475" y="2117725"/>
            <a:ext cx="13239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9105900" y="5241925"/>
            <a:ext cx="2876550" cy="1406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is only true if there is nothing else that changes between Condition 1 and Condition 2, other than the I.V.</a:t>
            </a:r>
          </a:p>
        </p:txBody>
      </p:sp>
      <p:sp>
        <p:nvSpPr>
          <p:cNvPr id="8" name="Rectangle 7"/>
          <p:cNvSpPr/>
          <p:nvPr/>
        </p:nvSpPr>
        <p:spPr>
          <a:xfrm>
            <a:off x="5391150" y="5241924"/>
            <a:ext cx="2838450" cy="11588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i.e. the difference between conditions is due solely to the  impact of the manipulation (the I.V.). </a:t>
            </a:r>
          </a:p>
        </p:txBody>
      </p:sp>
      <p:sp>
        <p:nvSpPr>
          <p:cNvPr id="9" name="Up Arrow 8"/>
          <p:cNvSpPr/>
          <p:nvPr/>
        </p:nvSpPr>
        <p:spPr>
          <a:xfrm>
            <a:off x="6534150" y="4494213"/>
            <a:ext cx="762000" cy="747711"/>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Up Arrow 9"/>
          <p:cNvSpPr/>
          <p:nvPr/>
        </p:nvSpPr>
        <p:spPr>
          <a:xfrm>
            <a:off x="10325100" y="4781550"/>
            <a:ext cx="400050" cy="460374"/>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8986837" y="3659981"/>
            <a:ext cx="1219200" cy="869950"/>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1665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16DEF7-90C0-0062-3BED-B20AF4AC1E0A}"/>
              </a:ext>
            </a:extLst>
          </p:cNvPr>
          <p:cNvSpPr>
            <a:spLocks noGrp="1"/>
          </p:cNvSpPr>
          <p:nvPr>
            <p:ph type="title"/>
          </p:nvPr>
        </p:nvSpPr>
        <p:spPr/>
        <p:txBody>
          <a:bodyPr/>
          <a:lstStyle/>
          <a:p>
            <a:endParaRPr lang="en-GB"/>
          </a:p>
        </p:txBody>
      </p:sp>
      <p:pic>
        <p:nvPicPr>
          <p:cNvPr id="9" name="Picture 8">
            <a:extLst>
              <a:ext uri="{FF2B5EF4-FFF2-40B4-BE49-F238E27FC236}">
                <a16:creationId xmlns:a16="http://schemas.microsoft.com/office/drawing/2014/main" id="{8BC190F9-93A3-E9CE-327F-8EE063695E00}"/>
              </a:ext>
            </a:extLst>
          </p:cNvPr>
          <p:cNvPicPr>
            <a:picLocks noChangeAspect="1"/>
          </p:cNvPicPr>
          <p:nvPr/>
        </p:nvPicPr>
        <p:blipFill>
          <a:blip r:embed="rId2"/>
          <a:stretch>
            <a:fillRect/>
          </a:stretch>
        </p:blipFill>
        <p:spPr>
          <a:xfrm>
            <a:off x="3803705" y="365125"/>
            <a:ext cx="4584589" cy="2755631"/>
          </a:xfrm>
          <a:prstGeom prst="rect">
            <a:avLst/>
          </a:prstGeom>
        </p:spPr>
      </p:pic>
      <p:pic>
        <p:nvPicPr>
          <p:cNvPr id="11" name="Picture 10">
            <a:extLst>
              <a:ext uri="{FF2B5EF4-FFF2-40B4-BE49-F238E27FC236}">
                <a16:creationId xmlns:a16="http://schemas.microsoft.com/office/drawing/2014/main" id="{5B0475E1-509F-0E86-A1F8-70A62F9DA9BC}"/>
              </a:ext>
            </a:extLst>
          </p:cNvPr>
          <p:cNvPicPr>
            <a:picLocks noChangeAspect="1"/>
          </p:cNvPicPr>
          <p:nvPr/>
        </p:nvPicPr>
        <p:blipFill>
          <a:blip r:embed="rId3"/>
          <a:stretch>
            <a:fillRect/>
          </a:stretch>
        </p:blipFill>
        <p:spPr>
          <a:xfrm>
            <a:off x="7106741" y="3120756"/>
            <a:ext cx="4584589" cy="2755631"/>
          </a:xfrm>
          <a:prstGeom prst="rect">
            <a:avLst/>
          </a:prstGeom>
        </p:spPr>
      </p:pic>
      <p:sp>
        <p:nvSpPr>
          <p:cNvPr id="2" name="Rectangle: Rounded Corners 1">
            <a:extLst>
              <a:ext uri="{FF2B5EF4-FFF2-40B4-BE49-F238E27FC236}">
                <a16:creationId xmlns:a16="http://schemas.microsoft.com/office/drawing/2014/main" id="{C6C1766D-15E7-2106-A989-A22AB4FF9A8B}"/>
              </a:ext>
            </a:extLst>
          </p:cNvPr>
          <p:cNvSpPr/>
          <p:nvPr/>
        </p:nvSpPr>
        <p:spPr>
          <a:xfrm>
            <a:off x="6363477" y="1282625"/>
            <a:ext cx="1922106" cy="1838131"/>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Arrow Connector 4">
            <a:extLst>
              <a:ext uri="{FF2B5EF4-FFF2-40B4-BE49-F238E27FC236}">
                <a16:creationId xmlns:a16="http://schemas.microsoft.com/office/drawing/2014/main" id="{317910DB-F839-FBF4-053F-671FE107BC7E}"/>
              </a:ext>
            </a:extLst>
          </p:cNvPr>
          <p:cNvCxnSpPr>
            <a:cxnSpLocks/>
            <a:stCxn id="2" idx="3"/>
          </p:cNvCxnSpPr>
          <p:nvPr/>
        </p:nvCxnSpPr>
        <p:spPr>
          <a:xfrm>
            <a:off x="8285583" y="2201691"/>
            <a:ext cx="2948474" cy="1660180"/>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DA68438-AD46-102B-F25A-D3548F95458D}"/>
              </a:ext>
            </a:extLst>
          </p:cNvPr>
          <p:cNvSpPr txBox="1"/>
          <p:nvPr/>
        </p:nvSpPr>
        <p:spPr>
          <a:xfrm>
            <a:off x="390655" y="3627680"/>
            <a:ext cx="6070764" cy="2031325"/>
          </a:xfrm>
          <a:prstGeom prst="rect">
            <a:avLst/>
          </a:prstGeom>
          <a:noFill/>
        </p:spPr>
        <p:txBody>
          <a:bodyPr wrap="none" rtlCol="0">
            <a:spAutoFit/>
          </a:bodyPr>
          <a:lstStyle/>
          <a:p>
            <a:r>
              <a:rPr lang="en-GB" dirty="0">
                <a:solidFill>
                  <a:srgbClr val="C00000"/>
                </a:solidFill>
              </a:rPr>
              <a:t>If the test had been easier</a:t>
            </a:r>
            <a:r>
              <a:rPr lang="en-GB" dirty="0"/>
              <a:t>, and all scores were 4 points higher:</a:t>
            </a:r>
          </a:p>
          <a:p>
            <a:endParaRPr lang="en-GB" dirty="0"/>
          </a:p>
          <a:p>
            <a:r>
              <a:rPr lang="en-GB" dirty="0"/>
              <a:t>Scores of 6 and above all reach the maximum value (10). </a:t>
            </a:r>
          </a:p>
          <a:p>
            <a:endParaRPr lang="en-GB" dirty="0"/>
          </a:p>
          <a:p>
            <a:r>
              <a:rPr lang="en-GB" dirty="0"/>
              <a:t>We have lost some of the variability in our scores, because of a</a:t>
            </a:r>
          </a:p>
          <a:p>
            <a:r>
              <a:rPr lang="en-GB" dirty="0">
                <a:solidFill>
                  <a:srgbClr val="C00000"/>
                </a:solidFill>
              </a:rPr>
              <a:t>CEILING EFFECT</a:t>
            </a:r>
            <a:r>
              <a:rPr lang="en-GB" dirty="0"/>
              <a:t>. </a:t>
            </a:r>
          </a:p>
          <a:p>
            <a:endParaRPr lang="en-GB" dirty="0"/>
          </a:p>
        </p:txBody>
      </p:sp>
    </p:spTree>
    <p:extLst>
      <p:ext uri="{BB962C8B-B14F-4D97-AF65-F5344CB8AC3E}">
        <p14:creationId xmlns:p14="http://schemas.microsoft.com/office/powerpoint/2010/main" val="597805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16DEF7-90C0-0062-3BED-B20AF4AC1E0A}"/>
              </a:ext>
            </a:extLst>
          </p:cNvPr>
          <p:cNvSpPr>
            <a:spLocks noGrp="1"/>
          </p:cNvSpPr>
          <p:nvPr>
            <p:ph type="title"/>
          </p:nvPr>
        </p:nvSpPr>
        <p:spPr/>
        <p:txBody>
          <a:bodyPr/>
          <a:lstStyle/>
          <a:p>
            <a:endParaRPr lang="en-GB"/>
          </a:p>
        </p:txBody>
      </p:sp>
      <p:pic>
        <p:nvPicPr>
          <p:cNvPr id="9" name="Picture 8">
            <a:extLst>
              <a:ext uri="{FF2B5EF4-FFF2-40B4-BE49-F238E27FC236}">
                <a16:creationId xmlns:a16="http://schemas.microsoft.com/office/drawing/2014/main" id="{8BC190F9-93A3-E9CE-327F-8EE063695E00}"/>
              </a:ext>
            </a:extLst>
          </p:cNvPr>
          <p:cNvPicPr>
            <a:picLocks noChangeAspect="1"/>
          </p:cNvPicPr>
          <p:nvPr/>
        </p:nvPicPr>
        <p:blipFill>
          <a:blip r:embed="rId2"/>
          <a:stretch>
            <a:fillRect/>
          </a:stretch>
        </p:blipFill>
        <p:spPr>
          <a:xfrm>
            <a:off x="3803705" y="365125"/>
            <a:ext cx="4584589" cy="2755631"/>
          </a:xfrm>
          <a:prstGeom prst="rect">
            <a:avLst/>
          </a:prstGeom>
        </p:spPr>
      </p:pic>
      <p:pic>
        <p:nvPicPr>
          <p:cNvPr id="10" name="Picture 9">
            <a:extLst>
              <a:ext uri="{FF2B5EF4-FFF2-40B4-BE49-F238E27FC236}">
                <a16:creationId xmlns:a16="http://schemas.microsoft.com/office/drawing/2014/main" id="{1303DD93-E7CA-4612-90E4-D14325386A5F}"/>
              </a:ext>
            </a:extLst>
          </p:cNvPr>
          <p:cNvPicPr>
            <a:picLocks noChangeAspect="1"/>
          </p:cNvPicPr>
          <p:nvPr/>
        </p:nvPicPr>
        <p:blipFill>
          <a:blip r:embed="rId3"/>
          <a:stretch>
            <a:fillRect/>
          </a:stretch>
        </p:blipFill>
        <p:spPr>
          <a:xfrm>
            <a:off x="838199" y="3120756"/>
            <a:ext cx="4584589" cy="2755631"/>
          </a:xfrm>
          <a:prstGeom prst="rect">
            <a:avLst/>
          </a:prstGeom>
        </p:spPr>
      </p:pic>
      <p:sp>
        <p:nvSpPr>
          <p:cNvPr id="2" name="Rectangle: Rounded Corners 1">
            <a:extLst>
              <a:ext uri="{FF2B5EF4-FFF2-40B4-BE49-F238E27FC236}">
                <a16:creationId xmlns:a16="http://schemas.microsoft.com/office/drawing/2014/main" id="{C6C1766D-15E7-2106-A989-A22AB4FF9A8B}"/>
              </a:ext>
            </a:extLst>
          </p:cNvPr>
          <p:cNvSpPr/>
          <p:nvPr/>
        </p:nvSpPr>
        <p:spPr>
          <a:xfrm>
            <a:off x="4124207" y="1282625"/>
            <a:ext cx="1922106" cy="1838131"/>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Arrow Connector 4">
            <a:extLst>
              <a:ext uri="{FF2B5EF4-FFF2-40B4-BE49-F238E27FC236}">
                <a16:creationId xmlns:a16="http://schemas.microsoft.com/office/drawing/2014/main" id="{317910DB-F839-FBF4-053F-671FE107BC7E}"/>
              </a:ext>
            </a:extLst>
          </p:cNvPr>
          <p:cNvCxnSpPr>
            <a:cxnSpLocks/>
          </p:cNvCxnSpPr>
          <p:nvPr/>
        </p:nvCxnSpPr>
        <p:spPr>
          <a:xfrm flipH="1">
            <a:off x="1418253" y="2118049"/>
            <a:ext cx="2705954" cy="179147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946E29F-F772-AC85-45C7-FF04A762AC50}"/>
              </a:ext>
            </a:extLst>
          </p:cNvPr>
          <p:cNvSpPr txBox="1"/>
          <p:nvPr/>
        </p:nvSpPr>
        <p:spPr>
          <a:xfrm>
            <a:off x="5811741" y="3737245"/>
            <a:ext cx="6070764" cy="2031325"/>
          </a:xfrm>
          <a:prstGeom prst="rect">
            <a:avLst/>
          </a:prstGeom>
          <a:noFill/>
        </p:spPr>
        <p:txBody>
          <a:bodyPr wrap="none" rtlCol="0">
            <a:spAutoFit/>
          </a:bodyPr>
          <a:lstStyle/>
          <a:p>
            <a:r>
              <a:rPr lang="en-GB" dirty="0">
                <a:solidFill>
                  <a:srgbClr val="C00000"/>
                </a:solidFill>
              </a:rPr>
              <a:t>If the test had been harder</a:t>
            </a:r>
            <a:r>
              <a:rPr lang="en-GB" dirty="0"/>
              <a:t>, and all scores were 4 points lower:</a:t>
            </a:r>
          </a:p>
          <a:p>
            <a:endParaRPr lang="en-GB" dirty="0"/>
          </a:p>
          <a:p>
            <a:r>
              <a:rPr lang="en-GB" dirty="0"/>
              <a:t>Scores of 4 and above all reach the minimum value (zero)</a:t>
            </a:r>
          </a:p>
          <a:p>
            <a:endParaRPr lang="en-GB" dirty="0"/>
          </a:p>
          <a:p>
            <a:r>
              <a:rPr lang="en-GB" dirty="0"/>
              <a:t>We have lost some of the variability in our scores, because of a</a:t>
            </a:r>
          </a:p>
          <a:p>
            <a:r>
              <a:rPr lang="en-GB" dirty="0">
                <a:solidFill>
                  <a:srgbClr val="C00000"/>
                </a:solidFill>
              </a:rPr>
              <a:t>FLOOR EFFECT</a:t>
            </a:r>
            <a:r>
              <a:rPr lang="en-GB" dirty="0"/>
              <a:t>. </a:t>
            </a:r>
          </a:p>
          <a:p>
            <a:endParaRPr lang="en-GB" dirty="0"/>
          </a:p>
        </p:txBody>
      </p:sp>
    </p:spTree>
    <p:extLst>
      <p:ext uri="{BB962C8B-B14F-4D97-AF65-F5344CB8AC3E}">
        <p14:creationId xmlns:p14="http://schemas.microsoft.com/office/powerpoint/2010/main" val="245650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D77D-2F72-EE83-F6D0-669EC4B7DEDF}"/>
              </a:ext>
            </a:extLst>
          </p:cNvPr>
          <p:cNvSpPr>
            <a:spLocks noGrp="1"/>
          </p:cNvSpPr>
          <p:nvPr>
            <p:ph type="title"/>
          </p:nvPr>
        </p:nvSpPr>
        <p:spPr/>
        <p:txBody>
          <a:bodyPr>
            <a:normAutofit/>
          </a:bodyPr>
          <a:lstStyle/>
          <a:p>
            <a:r>
              <a:rPr lang="en-GB" dirty="0"/>
              <a:t>Statistics </a:t>
            </a:r>
          </a:p>
        </p:txBody>
      </p:sp>
      <p:sp>
        <p:nvSpPr>
          <p:cNvPr id="4" name="Content Placeholder 3">
            <a:extLst>
              <a:ext uri="{FF2B5EF4-FFF2-40B4-BE49-F238E27FC236}">
                <a16:creationId xmlns:a16="http://schemas.microsoft.com/office/drawing/2014/main" id="{0E15B5BC-F623-E678-0972-DBB3AF84389D}"/>
              </a:ext>
            </a:extLst>
          </p:cNvPr>
          <p:cNvSpPr>
            <a:spLocks noGrp="1"/>
          </p:cNvSpPr>
          <p:nvPr>
            <p:ph idx="1"/>
          </p:nvPr>
        </p:nvSpPr>
        <p:spPr/>
        <p:txBody>
          <a:bodyPr/>
          <a:lstStyle/>
          <a:p>
            <a:r>
              <a:rPr lang="en-US" dirty="0"/>
              <a:t>A demonstration…</a:t>
            </a:r>
          </a:p>
        </p:txBody>
      </p:sp>
    </p:spTree>
    <p:extLst>
      <p:ext uri="{BB962C8B-B14F-4D97-AF65-F5344CB8AC3E}">
        <p14:creationId xmlns:p14="http://schemas.microsoft.com/office/powerpoint/2010/main" val="2953837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CB05-7310-55BE-3B09-7C17D9C15DE2}"/>
              </a:ext>
            </a:extLst>
          </p:cNvPr>
          <p:cNvSpPr>
            <a:spLocks noGrp="1"/>
          </p:cNvSpPr>
          <p:nvPr>
            <p:ph type="title"/>
          </p:nvPr>
        </p:nvSpPr>
        <p:spPr/>
        <p:txBody>
          <a:bodyPr/>
          <a:lstStyle/>
          <a:p>
            <a:r>
              <a:rPr lang="en-GB" dirty="0"/>
              <a:t>Two observations so far</a:t>
            </a:r>
          </a:p>
        </p:txBody>
      </p:sp>
      <p:sp>
        <p:nvSpPr>
          <p:cNvPr id="3" name="Content Placeholder 2">
            <a:extLst>
              <a:ext uri="{FF2B5EF4-FFF2-40B4-BE49-F238E27FC236}">
                <a16:creationId xmlns:a16="http://schemas.microsoft.com/office/drawing/2014/main" id="{E57BE515-9BE6-E05A-142A-7960FF8F2195}"/>
              </a:ext>
            </a:extLst>
          </p:cNvPr>
          <p:cNvSpPr>
            <a:spLocks noGrp="1"/>
          </p:cNvSpPr>
          <p:nvPr>
            <p:ph idx="1"/>
          </p:nvPr>
        </p:nvSpPr>
        <p:spPr/>
        <p:txBody>
          <a:bodyPr/>
          <a:lstStyle/>
          <a:p>
            <a:pPr marL="0" indent="0">
              <a:buNone/>
            </a:pPr>
            <a:r>
              <a:rPr lang="en-GB" sz="3600" dirty="0"/>
              <a:t>1: You made decisions whether or not to continue, with evidence that was </a:t>
            </a:r>
            <a:r>
              <a:rPr lang="en-GB" sz="3600" dirty="0">
                <a:solidFill>
                  <a:srgbClr val="C00000"/>
                </a:solidFill>
              </a:rPr>
              <a:t>uncertain. </a:t>
            </a:r>
          </a:p>
          <a:p>
            <a:pPr marL="0" indent="0">
              <a:buNone/>
            </a:pPr>
            <a:endParaRPr lang="en-GB" sz="3600" dirty="0">
              <a:solidFill>
                <a:srgbClr val="C00000"/>
              </a:solidFill>
            </a:endParaRPr>
          </a:p>
          <a:p>
            <a:pPr marL="0" indent="0">
              <a:buNone/>
            </a:pPr>
            <a:r>
              <a:rPr lang="en-GB" sz="3600" dirty="0"/>
              <a:t>2: The two groups made different decisions about continuing, even though the </a:t>
            </a:r>
            <a:r>
              <a:rPr lang="en-GB" sz="3600" dirty="0">
                <a:solidFill>
                  <a:srgbClr val="C00000"/>
                </a:solidFill>
              </a:rPr>
              <a:t>evidence was the same</a:t>
            </a:r>
            <a:r>
              <a:rPr lang="en-GB" sz="3600" dirty="0"/>
              <a:t>. </a:t>
            </a:r>
            <a:endParaRPr lang="en-GB" sz="4000" dirty="0">
              <a:solidFill>
                <a:srgbClr val="C00000"/>
              </a:solidFill>
            </a:endParaRPr>
          </a:p>
          <a:p>
            <a:pPr marL="0" indent="0">
              <a:buNone/>
            </a:pPr>
            <a:endParaRPr lang="en-GB" dirty="0">
              <a:solidFill>
                <a:srgbClr val="C00000"/>
              </a:solidFill>
            </a:endParaRPr>
          </a:p>
        </p:txBody>
      </p:sp>
    </p:spTree>
    <p:extLst>
      <p:ext uri="{BB962C8B-B14F-4D97-AF65-F5344CB8AC3E}">
        <p14:creationId xmlns:p14="http://schemas.microsoft.com/office/powerpoint/2010/main" val="1293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3FE1-31C8-C560-44E5-9998ADB1ED88}"/>
              </a:ext>
            </a:extLst>
          </p:cNvPr>
          <p:cNvSpPr>
            <a:spLocks noGrp="1"/>
          </p:cNvSpPr>
          <p:nvPr>
            <p:ph type="title"/>
          </p:nvPr>
        </p:nvSpPr>
        <p:spPr/>
        <p:txBody>
          <a:bodyPr/>
          <a:lstStyle/>
          <a:p>
            <a:r>
              <a:rPr lang="en-GB" dirty="0"/>
              <a:t>Statistics as a way of dealing with uncertainty. </a:t>
            </a:r>
          </a:p>
        </p:txBody>
      </p:sp>
      <p:sp>
        <p:nvSpPr>
          <p:cNvPr id="3" name="Content Placeholder 2">
            <a:extLst>
              <a:ext uri="{FF2B5EF4-FFF2-40B4-BE49-F238E27FC236}">
                <a16:creationId xmlns:a16="http://schemas.microsoft.com/office/drawing/2014/main" id="{B71605DE-3B83-C24E-7DDE-41ED04F2AC66}"/>
              </a:ext>
            </a:extLst>
          </p:cNvPr>
          <p:cNvSpPr>
            <a:spLocks noGrp="1"/>
          </p:cNvSpPr>
          <p:nvPr>
            <p:ph idx="1"/>
          </p:nvPr>
        </p:nvSpPr>
        <p:spPr/>
        <p:txBody>
          <a:bodyPr/>
          <a:lstStyle/>
          <a:p>
            <a:pPr marL="0" indent="0">
              <a:buNone/>
            </a:pPr>
            <a:r>
              <a:rPr lang="en-GB" dirty="0"/>
              <a:t>If a coin is fair, then the outcome of a flip is random. </a:t>
            </a:r>
          </a:p>
          <a:p>
            <a:pPr marL="0" indent="0">
              <a:buNone/>
            </a:pPr>
            <a:endParaRPr lang="en-GB" dirty="0"/>
          </a:p>
          <a:p>
            <a:pPr marL="0" indent="0">
              <a:buNone/>
            </a:pPr>
            <a:r>
              <a:rPr lang="en-GB" dirty="0"/>
              <a:t>The chance of a Head is 50%, or 0.5,  or 1 in 2. </a:t>
            </a:r>
          </a:p>
          <a:p>
            <a:pPr marL="0" indent="0">
              <a:buNone/>
            </a:pPr>
            <a:r>
              <a:rPr lang="en-GB" dirty="0"/>
              <a:t>The chance of a Tail is 50% , or 0.5, or 1 in 2. </a:t>
            </a:r>
          </a:p>
          <a:p>
            <a:pPr marL="0" indent="0">
              <a:buNone/>
            </a:pPr>
            <a:endParaRPr lang="en-GB" dirty="0"/>
          </a:p>
          <a:p>
            <a:pPr marL="0" indent="0">
              <a:buNone/>
            </a:pPr>
            <a:r>
              <a:rPr lang="en-GB" dirty="0"/>
              <a:t>If we flip a coin multiple times, then these probabilities multiply. </a:t>
            </a:r>
          </a:p>
        </p:txBody>
      </p:sp>
    </p:spTree>
    <p:extLst>
      <p:ext uri="{BB962C8B-B14F-4D97-AF65-F5344CB8AC3E}">
        <p14:creationId xmlns:p14="http://schemas.microsoft.com/office/powerpoint/2010/main" val="1218451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DAB9B-4980-2A0B-0B31-B6FF37467A35}"/>
              </a:ext>
            </a:extLst>
          </p:cNvPr>
          <p:cNvSpPr>
            <a:spLocks noGrp="1"/>
          </p:cNvSpPr>
          <p:nvPr>
            <p:ph type="title"/>
          </p:nvPr>
        </p:nvSpPr>
        <p:spPr/>
        <p:txBody>
          <a:bodyPr/>
          <a:lstStyle/>
          <a:p>
            <a:r>
              <a:rPr lang="en-GB" dirty="0"/>
              <a:t>Likelihoods of different numbers of Heads (or Tails) in multiple coin-flips. </a:t>
            </a:r>
          </a:p>
        </p:txBody>
      </p:sp>
      <p:sp>
        <p:nvSpPr>
          <p:cNvPr id="3" name="Content Placeholder 2">
            <a:extLst>
              <a:ext uri="{FF2B5EF4-FFF2-40B4-BE49-F238E27FC236}">
                <a16:creationId xmlns:a16="http://schemas.microsoft.com/office/drawing/2014/main" id="{EA204F62-D0F3-FC2D-A86C-82FC3E9E6F68}"/>
              </a:ext>
            </a:extLst>
          </p:cNvPr>
          <p:cNvSpPr>
            <a:spLocks noGrp="1"/>
          </p:cNvSpPr>
          <p:nvPr>
            <p:ph idx="1"/>
          </p:nvPr>
        </p:nvSpPr>
        <p:spPr/>
        <p:txBody>
          <a:bodyPr>
            <a:normAutofit fontScale="92500" lnSpcReduction="20000"/>
          </a:bodyPr>
          <a:lstStyle/>
          <a:p>
            <a:pPr marL="0" indent="0">
              <a:buNone/>
            </a:pPr>
            <a:r>
              <a:rPr lang="en-GB" dirty="0"/>
              <a:t>Two flips of a coin can result in the following outcomes</a:t>
            </a:r>
          </a:p>
          <a:p>
            <a:pPr marL="0" indent="0">
              <a:buNone/>
            </a:pPr>
            <a:r>
              <a:rPr lang="en-GB" dirty="0"/>
              <a:t>	H	H</a:t>
            </a:r>
          </a:p>
          <a:p>
            <a:pPr marL="0" indent="0">
              <a:buNone/>
            </a:pPr>
            <a:r>
              <a:rPr lang="en-GB" dirty="0"/>
              <a:t>	H	T</a:t>
            </a:r>
          </a:p>
          <a:p>
            <a:pPr marL="0" indent="0">
              <a:buNone/>
            </a:pPr>
            <a:r>
              <a:rPr lang="en-GB" dirty="0"/>
              <a:t>	T	H</a:t>
            </a:r>
          </a:p>
          <a:p>
            <a:pPr marL="0" indent="0">
              <a:buNone/>
            </a:pPr>
            <a:r>
              <a:rPr lang="en-GB" dirty="0"/>
              <a:t>	T	T</a:t>
            </a:r>
          </a:p>
          <a:p>
            <a:pPr marL="0" indent="0">
              <a:buNone/>
            </a:pPr>
            <a:endParaRPr lang="en-GB" dirty="0"/>
          </a:p>
          <a:p>
            <a:pPr marL="0" indent="0">
              <a:buNone/>
            </a:pPr>
            <a:r>
              <a:rPr lang="en-GB" dirty="0"/>
              <a:t>i.e. there are four possible outcomes, which are all equally likely, so the chances of getting two Tails in a row is 1 / 4. </a:t>
            </a:r>
          </a:p>
          <a:p>
            <a:pPr marL="0" indent="0">
              <a:buNone/>
            </a:pPr>
            <a:endParaRPr lang="en-GB" dirty="0"/>
          </a:p>
          <a:p>
            <a:pPr marL="0" indent="0">
              <a:buNone/>
            </a:pPr>
            <a:r>
              <a:rPr lang="en-GB" dirty="0"/>
              <a:t>Another way of saying this, is probability of one tail (0.5) multiplied by the  probability of another tail (0.5), which is  0.5 x 0.5 = 0.25. </a:t>
            </a:r>
          </a:p>
        </p:txBody>
      </p:sp>
    </p:spTree>
    <p:extLst>
      <p:ext uri="{BB962C8B-B14F-4D97-AF65-F5344CB8AC3E}">
        <p14:creationId xmlns:p14="http://schemas.microsoft.com/office/powerpoint/2010/main" val="123623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46BB-585B-E0D5-2C42-A3843EB3CE57}"/>
              </a:ext>
            </a:extLst>
          </p:cNvPr>
          <p:cNvSpPr>
            <a:spLocks noGrp="1"/>
          </p:cNvSpPr>
          <p:nvPr>
            <p:ph type="title"/>
          </p:nvPr>
        </p:nvSpPr>
        <p:spPr/>
        <p:txBody>
          <a:bodyPr/>
          <a:lstStyle/>
          <a:p>
            <a:r>
              <a:rPr lang="en-GB" dirty="0"/>
              <a:t>For higher numbers of coin-flips</a:t>
            </a:r>
          </a:p>
        </p:txBody>
      </p:sp>
      <p:sp>
        <p:nvSpPr>
          <p:cNvPr id="3" name="Content Placeholder 2">
            <a:extLst>
              <a:ext uri="{FF2B5EF4-FFF2-40B4-BE49-F238E27FC236}">
                <a16:creationId xmlns:a16="http://schemas.microsoft.com/office/drawing/2014/main" id="{1F27E186-2900-06A2-AFE3-4E4B3C1C803E}"/>
              </a:ext>
            </a:extLst>
          </p:cNvPr>
          <p:cNvSpPr>
            <a:spLocks noGrp="1"/>
          </p:cNvSpPr>
          <p:nvPr>
            <p:ph idx="1"/>
          </p:nvPr>
        </p:nvSpPr>
        <p:spPr/>
        <p:txBody>
          <a:bodyPr>
            <a:normAutofit/>
          </a:bodyPr>
          <a:lstStyle/>
          <a:p>
            <a:pPr marL="0" indent="0">
              <a:buNone/>
            </a:pPr>
            <a:r>
              <a:rPr lang="en-GB" dirty="0"/>
              <a:t>3 flips: 8 possibilities</a:t>
            </a:r>
          </a:p>
          <a:p>
            <a:pPr marL="0" indent="0">
              <a:buNone/>
            </a:pPr>
            <a:endParaRPr lang="en-GB" dirty="0"/>
          </a:p>
          <a:p>
            <a:pPr marL="0" indent="0">
              <a:buNone/>
            </a:pPr>
            <a:r>
              <a:rPr lang="en-GB" dirty="0"/>
              <a:t>	THH	TTH	</a:t>
            </a:r>
            <a:endParaRPr lang="en-GB" dirty="0">
              <a:solidFill>
                <a:srgbClr val="C00000"/>
              </a:solidFill>
            </a:endParaRPr>
          </a:p>
          <a:p>
            <a:pPr marL="0" indent="0">
              <a:buNone/>
            </a:pPr>
            <a:r>
              <a:rPr lang="en-GB" dirty="0"/>
              <a:t>	HTH	THT</a:t>
            </a:r>
          </a:p>
          <a:p>
            <a:pPr marL="0" indent="0">
              <a:buNone/>
            </a:pPr>
            <a:r>
              <a:rPr lang="en-GB" dirty="0"/>
              <a:t>HHH 	HHT	HTT</a:t>
            </a:r>
            <a:r>
              <a:rPr lang="en-GB" dirty="0">
                <a:solidFill>
                  <a:srgbClr val="C00000"/>
                </a:solidFill>
              </a:rPr>
              <a:t> 	TTT</a:t>
            </a:r>
            <a:endParaRPr lang="en-GB" dirty="0"/>
          </a:p>
          <a:p>
            <a:pPr marL="0" indent="0">
              <a:buNone/>
            </a:pPr>
            <a:endParaRPr lang="en-GB" dirty="0"/>
          </a:p>
          <a:p>
            <a:pPr marL="0" indent="0">
              <a:buNone/>
            </a:pPr>
            <a:r>
              <a:rPr lang="en-GB" dirty="0"/>
              <a:t>The chance of 3 Tails in a row is 1/8, or 12.5%.  </a:t>
            </a:r>
          </a:p>
        </p:txBody>
      </p:sp>
    </p:spTree>
    <p:extLst>
      <p:ext uri="{BB962C8B-B14F-4D97-AF65-F5344CB8AC3E}">
        <p14:creationId xmlns:p14="http://schemas.microsoft.com/office/powerpoint/2010/main" val="846134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4BE2-0A77-7869-5AA7-17B4E9723D29}"/>
              </a:ext>
            </a:extLst>
          </p:cNvPr>
          <p:cNvSpPr>
            <a:spLocks noGrp="1"/>
          </p:cNvSpPr>
          <p:nvPr>
            <p:ph type="title"/>
          </p:nvPr>
        </p:nvSpPr>
        <p:spPr/>
        <p:txBody>
          <a:bodyPr/>
          <a:lstStyle/>
          <a:p>
            <a:r>
              <a:rPr lang="en-GB" dirty="0"/>
              <a:t>4 flips: 16 possibilities</a:t>
            </a:r>
            <a:br>
              <a:rPr lang="en-GB" dirty="0"/>
            </a:br>
            <a:endParaRPr lang="en-GB" dirty="0"/>
          </a:p>
        </p:txBody>
      </p:sp>
      <p:sp>
        <p:nvSpPr>
          <p:cNvPr id="3" name="Content Placeholder 2">
            <a:extLst>
              <a:ext uri="{FF2B5EF4-FFF2-40B4-BE49-F238E27FC236}">
                <a16:creationId xmlns:a16="http://schemas.microsoft.com/office/drawing/2014/main" id="{06015D00-3054-F8B5-080F-F972E29AFFBA}"/>
              </a:ext>
            </a:extLst>
          </p:cNvPr>
          <p:cNvSpPr>
            <a:spLocks noGrp="1"/>
          </p:cNvSpPr>
          <p:nvPr>
            <p:ph idx="1"/>
          </p:nvPr>
        </p:nvSpPr>
        <p:spPr/>
        <p:txBody>
          <a:bodyPr/>
          <a:lstStyle/>
          <a:p>
            <a:pPr marL="0" indent="0">
              <a:buNone/>
            </a:pPr>
            <a:r>
              <a:rPr lang="en-GB" dirty="0"/>
              <a:t>				TTHH				</a:t>
            </a:r>
            <a:endParaRPr lang="en-GB" dirty="0">
              <a:solidFill>
                <a:srgbClr val="C00000"/>
              </a:solidFill>
            </a:endParaRPr>
          </a:p>
          <a:p>
            <a:pPr marL="0" indent="0">
              <a:buNone/>
            </a:pPr>
            <a:r>
              <a:rPr lang="en-GB" dirty="0"/>
              <a:t>				THTH		</a:t>
            </a:r>
          </a:p>
          <a:p>
            <a:pPr marL="0" indent="0">
              <a:buNone/>
            </a:pPr>
            <a:r>
              <a:rPr lang="en-GB" dirty="0"/>
              <a:t>		THHH		THHT		HTTT</a:t>
            </a:r>
          </a:p>
          <a:p>
            <a:pPr marL="0" indent="0">
              <a:buNone/>
            </a:pPr>
            <a:r>
              <a:rPr lang="en-GB" dirty="0"/>
              <a:t>		HTHH		HTTH		THTT</a:t>
            </a:r>
          </a:p>
          <a:p>
            <a:pPr marL="0" indent="0">
              <a:buNone/>
            </a:pPr>
            <a:r>
              <a:rPr lang="en-GB" dirty="0"/>
              <a:t>		HHTH		HTHT		TTHT</a:t>
            </a:r>
          </a:p>
          <a:p>
            <a:pPr marL="0" indent="0">
              <a:buNone/>
            </a:pPr>
            <a:r>
              <a:rPr lang="en-GB" dirty="0"/>
              <a:t>HHHH 	HHHT		HHTT		TTTH		</a:t>
            </a:r>
            <a:r>
              <a:rPr lang="en-GB" dirty="0">
                <a:solidFill>
                  <a:srgbClr val="C00000"/>
                </a:solidFill>
              </a:rPr>
              <a:t>TTTT</a:t>
            </a:r>
            <a:endParaRPr lang="en-GB" dirty="0"/>
          </a:p>
          <a:p>
            <a:pPr marL="0" indent="0">
              <a:buNone/>
            </a:pPr>
            <a:endParaRPr lang="en-GB" dirty="0"/>
          </a:p>
          <a:p>
            <a:pPr marL="0" indent="0">
              <a:buNone/>
            </a:pPr>
            <a:r>
              <a:rPr lang="en-GB" dirty="0"/>
              <a:t>The chance of 4</a:t>
            </a:r>
            <a:r>
              <a:rPr lang="en-GB" dirty="0">
                <a:solidFill>
                  <a:srgbClr val="C00000"/>
                </a:solidFill>
              </a:rPr>
              <a:t> Tails in a row is 1/16, or 6.25%.  </a:t>
            </a:r>
          </a:p>
          <a:p>
            <a:pPr marL="0" indent="0">
              <a:buNone/>
            </a:pPr>
            <a:endParaRPr lang="en-GB" dirty="0"/>
          </a:p>
        </p:txBody>
      </p:sp>
    </p:spTree>
    <p:extLst>
      <p:ext uri="{BB962C8B-B14F-4D97-AF65-F5344CB8AC3E}">
        <p14:creationId xmlns:p14="http://schemas.microsoft.com/office/powerpoint/2010/main" val="1997885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7BF6-30DF-640F-DF72-E4236F778148}"/>
              </a:ext>
            </a:extLst>
          </p:cNvPr>
          <p:cNvSpPr>
            <a:spLocks noGrp="1"/>
          </p:cNvSpPr>
          <p:nvPr>
            <p:ph type="title"/>
          </p:nvPr>
        </p:nvSpPr>
        <p:spPr/>
        <p:txBody>
          <a:bodyPr/>
          <a:lstStyle/>
          <a:p>
            <a:r>
              <a:rPr lang="en-GB" dirty="0"/>
              <a:t>With more observations, the likelihood of all the coins landing tails becomes less-likely. </a:t>
            </a:r>
          </a:p>
        </p:txBody>
      </p:sp>
      <p:sp>
        <p:nvSpPr>
          <p:cNvPr id="3" name="Content Placeholder 2">
            <a:extLst>
              <a:ext uri="{FF2B5EF4-FFF2-40B4-BE49-F238E27FC236}">
                <a16:creationId xmlns:a16="http://schemas.microsoft.com/office/drawing/2014/main" id="{0F1BB268-AA3C-5010-3BA1-60AC6CE09996}"/>
              </a:ext>
            </a:extLst>
          </p:cNvPr>
          <p:cNvSpPr>
            <a:spLocks noGrp="1"/>
          </p:cNvSpPr>
          <p:nvPr>
            <p:ph idx="1"/>
          </p:nvPr>
        </p:nvSpPr>
        <p:spPr>
          <a:xfrm>
            <a:off x="838200" y="1825625"/>
            <a:ext cx="4231341" cy="4351338"/>
          </a:xfrm>
        </p:spPr>
        <p:txBody>
          <a:bodyPr/>
          <a:lstStyle/>
          <a:p>
            <a:pPr marL="0" indent="0">
              <a:buNone/>
            </a:pPr>
            <a:r>
              <a:rPr lang="en-GB" dirty="0"/>
              <a:t>5 flips: 1/32 = 3.1%</a:t>
            </a:r>
          </a:p>
          <a:p>
            <a:pPr marL="0" indent="0">
              <a:buNone/>
            </a:pPr>
            <a:r>
              <a:rPr lang="en-GB" dirty="0"/>
              <a:t>6 flips: 1/64 = 1.56%</a:t>
            </a:r>
          </a:p>
          <a:p>
            <a:pPr marL="0" indent="0">
              <a:buNone/>
            </a:pPr>
            <a:r>
              <a:rPr lang="en-GB" dirty="0"/>
              <a:t>7 flips: 1/128 = 0.8%</a:t>
            </a:r>
          </a:p>
          <a:p>
            <a:pPr marL="0" indent="0">
              <a:buNone/>
            </a:pPr>
            <a:r>
              <a:rPr lang="en-GB" dirty="0"/>
              <a:t>8 flips: 1/256 = 0.4%</a:t>
            </a:r>
          </a:p>
          <a:p>
            <a:pPr marL="0" indent="0">
              <a:buNone/>
            </a:pPr>
            <a:endParaRPr lang="en-GB" dirty="0"/>
          </a:p>
          <a:p>
            <a:pPr marL="0" indent="0">
              <a:buNone/>
            </a:pPr>
            <a:r>
              <a:rPr lang="en-GB" dirty="0"/>
              <a:t>etc</a:t>
            </a:r>
          </a:p>
          <a:p>
            <a:pPr marL="0" indent="0">
              <a:buNone/>
            </a:pPr>
            <a:r>
              <a:rPr lang="en-GB" dirty="0"/>
              <a:t> </a:t>
            </a:r>
          </a:p>
        </p:txBody>
      </p:sp>
    </p:spTree>
    <p:extLst>
      <p:ext uri="{BB962C8B-B14F-4D97-AF65-F5344CB8AC3E}">
        <p14:creationId xmlns:p14="http://schemas.microsoft.com/office/powerpoint/2010/main" val="3373046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 don’t have to just look at all responses being identical. </a:t>
            </a:r>
          </a:p>
        </p:txBody>
      </p:sp>
      <p:sp>
        <p:nvSpPr>
          <p:cNvPr id="3" name="Content Placeholder 2"/>
          <p:cNvSpPr>
            <a:spLocks noGrp="1"/>
          </p:cNvSpPr>
          <p:nvPr>
            <p:ph idx="1"/>
          </p:nvPr>
        </p:nvSpPr>
        <p:spPr/>
        <p:txBody>
          <a:bodyPr>
            <a:normAutofit lnSpcReduction="10000"/>
          </a:bodyPr>
          <a:lstStyle/>
          <a:p>
            <a:pPr marL="0" indent="0">
              <a:buNone/>
            </a:pPr>
            <a:r>
              <a:rPr lang="en-GB" dirty="0"/>
              <a:t>				TTHH				</a:t>
            </a:r>
            <a:endParaRPr lang="en-GB" dirty="0">
              <a:solidFill>
                <a:srgbClr val="C00000"/>
              </a:solidFill>
            </a:endParaRPr>
          </a:p>
          <a:p>
            <a:pPr marL="0" indent="0">
              <a:buNone/>
            </a:pPr>
            <a:r>
              <a:rPr lang="en-GB" dirty="0"/>
              <a:t>				THTH		</a:t>
            </a:r>
          </a:p>
          <a:p>
            <a:pPr marL="0" indent="0">
              <a:buNone/>
            </a:pPr>
            <a:r>
              <a:rPr lang="en-GB" dirty="0"/>
              <a:t>		THHH		THHT		</a:t>
            </a:r>
            <a:r>
              <a:rPr lang="en-GB" dirty="0">
                <a:solidFill>
                  <a:srgbClr val="C00000"/>
                </a:solidFill>
              </a:rPr>
              <a:t>HTTT</a:t>
            </a:r>
          </a:p>
          <a:p>
            <a:pPr marL="0" indent="0">
              <a:buNone/>
            </a:pPr>
            <a:r>
              <a:rPr lang="en-GB" dirty="0"/>
              <a:t>		HTHH		HTTH		</a:t>
            </a:r>
            <a:r>
              <a:rPr lang="en-GB" dirty="0">
                <a:solidFill>
                  <a:srgbClr val="C00000"/>
                </a:solidFill>
              </a:rPr>
              <a:t>THTT</a:t>
            </a:r>
          </a:p>
          <a:p>
            <a:pPr marL="0" indent="0">
              <a:buNone/>
            </a:pPr>
            <a:r>
              <a:rPr lang="en-GB" dirty="0"/>
              <a:t>		HHTH		HTHT		</a:t>
            </a:r>
            <a:r>
              <a:rPr lang="en-GB" dirty="0">
                <a:solidFill>
                  <a:srgbClr val="C00000"/>
                </a:solidFill>
              </a:rPr>
              <a:t>TTHT</a:t>
            </a:r>
          </a:p>
          <a:p>
            <a:pPr marL="0" indent="0">
              <a:buNone/>
            </a:pPr>
            <a:r>
              <a:rPr lang="en-GB" dirty="0"/>
              <a:t>HHHH 	HHHT		HHTT		</a:t>
            </a:r>
            <a:r>
              <a:rPr lang="en-GB" dirty="0">
                <a:solidFill>
                  <a:srgbClr val="C00000"/>
                </a:solidFill>
              </a:rPr>
              <a:t>TTTH</a:t>
            </a:r>
            <a:r>
              <a:rPr lang="en-GB" dirty="0"/>
              <a:t>		</a:t>
            </a:r>
            <a:r>
              <a:rPr lang="en-GB" dirty="0">
                <a:solidFill>
                  <a:srgbClr val="C00000"/>
                </a:solidFill>
              </a:rPr>
              <a:t>TTTT</a:t>
            </a:r>
            <a:endParaRPr lang="en-GB" dirty="0"/>
          </a:p>
          <a:p>
            <a:pPr marL="0" indent="0">
              <a:buNone/>
            </a:pPr>
            <a:endParaRPr lang="en-GB" dirty="0"/>
          </a:p>
          <a:p>
            <a:pPr marL="0" indent="0">
              <a:buNone/>
            </a:pPr>
            <a:r>
              <a:rPr lang="en-GB" dirty="0"/>
              <a:t>Here for 4 flips of a coin, the chance of getting </a:t>
            </a:r>
            <a:r>
              <a:rPr lang="en-GB" dirty="0">
                <a:solidFill>
                  <a:srgbClr val="C00000"/>
                </a:solidFill>
              </a:rPr>
              <a:t>3 Tails or more is 5 / 16, or 31.3%. </a:t>
            </a:r>
          </a:p>
        </p:txBody>
      </p:sp>
    </p:spTree>
    <p:extLst>
      <p:ext uri="{BB962C8B-B14F-4D97-AF65-F5344CB8AC3E}">
        <p14:creationId xmlns:p14="http://schemas.microsoft.com/office/powerpoint/2010/main" val="141869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 can make the “</a:t>
            </a:r>
            <a:r>
              <a:rPr lang="en-GB" dirty="0" err="1"/>
              <a:t>ish</a:t>
            </a:r>
            <a:r>
              <a:rPr lang="en-GB" dirty="0"/>
              <a:t>” small by reducing the impact of noise in general</a:t>
            </a:r>
          </a:p>
        </p:txBody>
      </p:sp>
      <p:sp>
        <p:nvSpPr>
          <p:cNvPr id="3" name="Content Placeholder 2"/>
          <p:cNvSpPr>
            <a:spLocks noGrp="1"/>
          </p:cNvSpPr>
          <p:nvPr>
            <p:ph idx="1"/>
          </p:nvPr>
        </p:nvSpPr>
        <p:spPr>
          <a:xfrm>
            <a:off x="838200" y="1795463"/>
            <a:ext cx="10515600" cy="3079750"/>
          </a:xfrm>
        </p:spPr>
        <p:txBody>
          <a:bodyPr/>
          <a:lstStyle/>
          <a:p>
            <a:pPr marL="0" indent="0">
              <a:buNone/>
            </a:pPr>
            <a:endParaRPr lang="en-GB" dirty="0"/>
          </a:p>
          <a:p>
            <a:pPr marL="0" indent="0">
              <a:buNone/>
            </a:pPr>
            <a:r>
              <a:rPr lang="en-GB" dirty="0"/>
              <a:t>Score Condition 1 = baseline + effect of IV in condition 1 + noise + bias</a:t>
            </a:r>
          </a:p>
          <a:p>
            <a:pPr marL="0" indent="0">
              <a:buNone/>
            </a:pPr>
            <a:r>
              <a:rPr lang="en-GB" dirty="0"/>
              <a:t>Score Condition 2 = baseline + effect of IV in condition 2 + noise + bias</a:t>
            </a:r>
          </a:p>
          <a:p>
            <a:pPr marL="0" indent="0">
              <a:buNone/>
            </a:pPr>
            <a:endParaRPr lang="en-GB" dirty="0"/>
          </a:p>
          <a:p>
            <a:pPr marL="0" indent="0">
              <a:buNone/>
            </a:pPr>
            <a:r>
              <a:rPr lang="en-GB" dirty="0"/>
              <a:t>	Difference =       0	       + difference in IV (c1-c2) 	+ 0</a:t>
            </a:r>
            <a:r>
              <a:rPr lang="en-GB" sz="2000" dirty="0"/>
              <a:t>(</a:t>
            </a:r>
            <a:r>
              <a:rPr lang="en-GB" sz="2000" dirty="0" err="1"/>
              <a:t>ish</a:t>
            </a:r>
            <a:r>
              <a:rPr lang="en-GB" sz="2000" dirty="0"/>
              <a:t>)    </a:t>
            </a:r>
            <a:r>
              <a:rPr lang="en-GB" dirty="0"/>
              <a:t>+  0</a:t>
            </a:r>
          </a:p>
        </p:txBody>
      </p:sp>
      <p:sp>
        <p:nvSpPr>
          <p:cNvPr id="4" name="Rectangle 3"/>
          <p:cNvSpPr/>
          <p:nvPr/>
        </p:nvSpPr>
        <p:spPr>
          <a:xfrm>
            <a:off x="10163175" y="2286000"/>
            <a:ext cx="9810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9105900" y="2286000"/>
            <a:ext cx="9810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800475" y="2117725"/>
            <a:ext cx="13239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8943974" y="2192336"/>
            <a:ext cx="1381125" cy="1217613"/>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5581650" y="5410200"/>
            <a:ext cx="4419600" cy="1114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less noise in each condition, the smaller the difference between them. </a:t>
            </a:r>
          </a:p>
        </p:txBody>
      </p:sp>
      <p:sp>
        <p:nvSpPr>
          <p:cNvPr id="14" name="Up Arrow 13"/>
          <p:cNvSpPr/>
          <p:nvPr/>
        </p:nvSpPr>
        <p:spPr>
          <a:xfrm rot="1416063">
            <a:off x="8522611" y="3257436"/>
            <a:ext cx="428625" cy="2314575"/>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35589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 can do this for different cut-off points, and different numbers of observations</a:t>
            </a:r>
          </a:p>
        </p:txBody>
      </p:sp>
      <p:sp>
        <p:nvSpPr>
          <p:cNvPr id="3" name="Content Placeholder 2"/>
          <p:cNvSpPr>
            <a:spLocks noGrp="1"/>
          </p:cNvSpPr>
          <p:nvPr>
            <p:ph idx="1"/>
          </p:nvPr>
        </p:nvSpPr>
        <p:spPr/>
        <p:txBody>
          <a:bodyPr/>
          <a:lstStyle/>
          <a:p>
            <a:pPr marL="0" indent="0">
              <a:buNone/>
            </a:pPr>
            <a:r>
              <a:rPr lang="en-GB" dirty="0"/>
              <a:t>e.g. </a:t>
            </a:r>
          </a:p>
          <a:p>
            <a:pPr marL="0" indent="0">
              <a:buNone/>
            </a:pPr>
            <a:r>
              <a:rPr lang="en-GB" dirty="0"/>
              <a:t>Possibility of 5 or more Heads in 6 coin tosses = 10.9%</a:t>
            </a:r>
          </a:p>
          <a:p>
            <a:pPr marL="0" indent="0">
              <a:buNone/>
            </a:pPr>
            <a:r>
              <a:rPr lang="en-GB" dirty="0"/>
              <a:t>Possibility of 6 or more Heads in 7 coin tosses = 6.3%</a:t>
            </a:r>
          </a:p>
          <a:p>
            <a:pPr marL="0" indent="0">
              <a:buNone/>
            </a:pPr>
            <a:r>
              <a:rPr lang="en-GB" dirty="0"/>
              <a:t>Possibility of 7 or more Heads in 8 coin tosses = 3.5%. </a:t>
            </a:r>
          </a:p>
        </p:txBody>
      </p:sp>
    </p:spTree>
    <p:extLst>
      <p:ext uri="{BB962C8B-B14F-4D97-AF65-F5344CB8AC3E}">
        <p14:creationId xmlns:p14="http://schemas.microsoft.com/office/powerpoint/2010/main" val="3440848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p:cNvPicPr>
            <a:picLocks noGrp="1" noChangeAspect="1"/>
          </p:cNvPicPr>
          <p:nvPr>
            <p:ph idx="1"/>
          </p:nvPr>
        </p:nvPicPr>
        <p:blipFill>
          <a:blip r:embed="rId2"/>
          <a:stretch>
            <a:fillRect/>
          </a:stretch>
        </p:blipFill>
        <p:spPr>
          <a:xfrm>
            <a:off x="6324599" y="1999486"/>
            <a:ext cx="5407621" cy="4218798"/>
          </a:xfrm>
          <a:prstGeom prst="rect">
            <a:avLst/>
          </a:prstGeom>
        </p:spPr>
      </p:pic>
      <p:sp>
        <p:nvSpPr>
          <p:cNvPr id="2" name="Title 1"/>
          <p:cNvSpPr>
            <a:spLocks noGrp="1"/>
          </p:cNvSpPr>
          <p:nvPr>
            <p:ph type="title"/>
          </p:nvPr>
        </p:nvSpPr>
        <p:spPr/>
        <p:txBody>
          <a:bodyPr/>
          <a:lstStyle/>
          <a:p>
            <a:r>
              <a:rPr lang="en-GB" dirty="0"/>
              <a:t>For the case of 8 coin flips</a:t>
            </a:r>
          </a:p>
        </p:txBody>
      </p:sp>
      <p:sp>
        <p:nvSpPr>
          <p:cNvPr id="5" name="TextBox 4"/>
          <p:cNvSpPr txBox="1"/>
          <p:nvPr/>
        </p:nvSpPr>
        <p:spPr>
          <a:xfrm>
            <a:off x="1028700" y="2219325"/>
            <a:ext cx="4086225" cy="3416320"/>
          </a:xfrm>
          <a:prstGeom prst="rect">
            <a:avLst/>
          </a:prstGeom>
          <a:noFill/>
        </p:spPr>
        <p:txBody>
          <a:bodyPr wrap="square" rtlCol="0">
            <a:spAutoFit/>
          </a:bodyPr>
          <a:lstStyle/>
          <a:p>
            <a:r>
              <a:rPr lang="en-GB" sz="2400" dirty="0"/>
              <a:t>Getting 3 or fewer Heads (i.e. 5 or more Tails) is expected to happen around 35% of the time. </a:t>
            </a:r>
          </a:p>
          <a:p>
            <a:endParaRPr lang="en-GB" sz="2400" dirty="0"/>
          </a:p>
          <a:p>
            <a:endParaRPr lang="en-GB" sz="2400" dirty="0"/>
          </a:p>
          <a:p>
            <a:r>
              <a:rPr lang="en-GB" sz="2400" dirty="0"/>
              <a:t>Getting 1 or fewer Heads (i.e. 7 or more Tails) is expected to happen around 3% of the time. </a:t>
            </a:r>
          </a:p>
        </p:txBody>
      </p:sp>
      <p:sp>
        <p:nvSpPr>
          <p:cNvPr id="6" name="Oval 5"/>
          <p:cNvSpPr/>
          <p:nvPr/>
        </p:nvSpPr>
        <p:spPr>
          <a:xfrm>
            <a:off x="628650" y="1939520"/>
            <a:ext cx="4581525" cy="212407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a:stCxn id="6" idx="5"/>
          </p:cNvCxnSpPr>
          <p:nvPr/>
        </p:nvCxnSpPr>
        <p:spPr>
          <a:xfrm>
            <a:off x="4539226" y="3752531"/>
            <a:ext cx="3938024" cy="92424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78866" y="4108885"/>
            <a:ext cx="4581525" cy="2006195"/>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a:stCxn id="9" idx="6"/>
          </p:cNvCxnSpPr>
          <p:nvPr/>
        </p:nvCxnSpPr>
        <p:spPr>
          <a:xfrm>
            <a:off x="5360391" y="5111983"/>
            <a:ext cx="2078634" cy="641117"/>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95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2579-1542-79F3-E51E-0D8D52B4E078}"/>
              </a:ext>
            </a:extLst>
          </p:cNvPr>
          <p:cNvSpPr>
            <a:spLocks noGrp="1"/>
          </p:cNvSpPr>
          <p:nvPr>
            <p:ph type="title"/>
          </p:nvPr>
        </p:nvSpPr>
        <p:spPr/>
        <p:txBody>
          <a:bodyPr/>
          <a:lstStyle/>
          <a:p>
            <a:r>
              <a:rPr lang="en-GB" dirty="0"/>
              <a:t>Making decisions based on evidence that involves uncertainty.  </a:t>
            </a:r>
          </a:p>
        </p:txBody>
      </p:sp>
      <p:sp>
        <p:nvSpPr>
          <p:cNvPr id="4" name="Rectangle 3">
            <a:extLst>
              <a:ext uri="{FF2B5EF4-FFF2-40B4-BE49-F238E27FC236}">
                <a16:creationId xmlns:a16="http://schemas.microsoft.com/office/drawing/2014/main" id="{7068CA9E-CD93-D3FA-5263-C46C6657EA3F}"/>
              </a:ext>
            </a:extLst>
          </p:cNvPr>
          <p:cNvSpPr/>
          <p:nvPr/>
        </p:nvSpPr>
        <p:spPr>
          <a:xfrm>
            <a:off x="3687056" y="1931762"/>
            <a:ext cx="5002306" cy="57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real state of the world</a:t>
            </a:r>
          </a:p>
        </p:txBody>
      </p:sp>
      <p:sp>
        <p:nvSpPr>
          <p:cNvPr id="5" name="Rectangle 4">
            <a:extLst>
              <a:ext uri="{FF2B5EF4-FFF2-40B4-BE49-F238E27FC236}">
                <a16:creationId xmlns:a16="http://schemas.microsoft.com/office/drawing/2014/main" id="{091F5279-1B40-051E-59F7-8AEFAA96FA26}"/>
              </a:ext>
            </a:extLst>
          </p:cNvPr>
          <p:cNvSpPr/>
          <p:nvPr/>
        </p:nvSpPr>
        <p:spPr>
          <a:xfrm rot="16200000">
            <a:off x="992720" y="4175672"/>
            <a:ext cx="3189757" cy="10450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conclusion you reached based upon the evidence you have collected</a:t>
            </a:r>
          </a:p>
        </p:txBody>
      </p:sp>
      <p:sp>
        <p:nvSpPr>
          <p:cNvPr id="6" name="Rectangle 5">
            <a:extLst>
              <a:ext uri="{FF2B5EF4-FFF2-40B4-BE49-F238E27FC236}">
                <a16:creationId xmlns:a16="http://schemas.microsoft.com/office/drawing/2014/main" id="{35FB3539-93D2-7E57-30B7-8275EF6950B1}"/>
              </a:ext>
            </a:extLst>
          </p:cNvPr>
          <p:cNvSpPr/>
          <p:nvPr/>
        </p:nvSpPr>
        <p:spPr>
          <a:xfrm>
            <a:off x="3687056" y="2517537"/>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difference</a:t>
            </a:r>
          </a:p>
        </p:txBody>
      </p:sp>
      <p:sp>
        <p:nvSpPr>
          <p:cNvPr id="7" name="Rectangle 6">
            <a:extLst>
              <a:ext uri="{FF2B5EF4-FFF2-40B4-BE49-F238E27FC236}">
                <a16:creationId xmlns:a16="http://schemas.microsoft.com/office/drawing/2014/main" id="{E1F15364-AB22-5515-E102-BDCBB0614A9C}"/>
              </a:ext>
            </a:extLst>
          </p:cNvPr>
          <p:cNvSpPr/>
          <p:nvPr/>
        </p:nvSpPr>
        <p:spPr>
          <a:xfrm>
            <a:off x="6188209" y="2508706"/>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8" name="Rectangle 7">
            <a:extLst>
              <a:ext uri="{FF2B5EF4-FFF2-40B4-BE49-F238E27FC236}">
                <a16:creationId xmlns:a16="http://schemas.microsoft.com/office/drawing/2014/main" id="{3CA59B44-23F1-DDBA-64AF-66F6234BA044}"/>
              </a:ext>
            </a:extLst>
          </p:cNvPr>
          <p:cNvSpPr/>
          <p:nvPr/>
        </p:nvSpPr>
        <p:spPr>
          <a:xfrm rot="16200000">
            <a:off x="2603354" y="3610070"/>
            <a:ext cx="1590462"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difference</a:t>
            </a:r>
          </a:p>
        </p:txBody>
      </p:sp>
      <p:sp>
        <p:nvSpPr>
          <p:cNvPr id="9" name="Rectangle 8">
            <a:extLst>
              <a:ext uri="{FF2B5EF4-FFF2-40B4-BE49-F238E27FC236}">
                <a16:creationId xmlns:a16="http://schemas.microsoft.com/office/drawing/2014/main" id="{A9177C20-3535-326D-0778-FACF6DDE39D2}"/>
              </a:ext>
            </a:extLst>
          </p:cNvPr>
          <p:cNvSpPr/>
          <p:nvPr/>
        </p:nvSpPr>
        <p:spPr>
          <a:xfrm rot="16200000">
            <a:off x="2603355" y="5209362"/>
            <a:ext cx="1590462"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10" name="Rectangle 9">
            <a:extLst>
              <a:ext uri="{FF2B5EF4-FFF2-40B4-BE49-F238E27FC236}">
                <a16:creationId xmlns:a16="http://schemas.microsoft.com/office/drawing/2014/main" id="{199E405F-D923-2D2B-6D9C-5C4EB5A34353}"/>
              </a:ext>
            </a:extLst>
          </p:cNvPr>
          <p:cNvSpPr/>
          <p:nvPr/>
        </p:nvSpPr>
        <p:spPr>
          <a:xfrm>
            <a:off x="3687056" y="3103310"/>
            <a:ext cx="2501153" cy="159929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Correctly conclude no difference</a:t>
            </a:r>
          </a:p>
        </p:txBody>
      </p:sp>
      <p:sp>
        <p:nvSpPr>
          <p:cNvPr id="12" name="Rectangle 11">
            <a:extLst>
              <a:ext uri="{FF2B5EF4-FFF2-40B4-BE49-F238E27FC236}">
                <a16:creationId xmlns:a16="http://schemas.microsoft.com/office/drawing/2014/main" id="{DDF71AD4-3325-770D-06D0-8F03E98746FF}"/>
              </a:ext>
            </a:extLst>
          </p:cNvPr>
          <p:cNvSpPr/>
          <p:nvPr/>
        </p:nvSpPr>
        <p:spPr>
          <a:xfrm>
            <a:off x="6188209" y="4680940"/>
            <a:ext cx="2501153" cy="159929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Correctly conclude there is a difference</a:t>
            </a:r>
          </a:p>
        </p:txBody>
      </p:sp>
      <p:sp>
        <p:nvSpPr>
          <p:cNvPr id="13" name="Rectangle 12">
            <a:extLst>
              <a:ext uri="{FF2B5EF4-FFF2-40B4-BE49-F238E27FC236}">
                <a16:creationId xmlns:a16="http://schemas.microsoft.com/office/drawing/2014/main" id="{9D545DA7-C373-95CA-0EEA-482A78458038}"/>
              </a:ext>
            </a:extLst>
          </p:cNvPr>
          <p:cNvSpPr/>
          <p:nvPr/>
        </p:nvSpPr>
        <p:spPr>
          <a:xfrm>
            <a:off x="6204218" y="3094481"/>
            <a:ext cx="2501153" cy="159929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no difference</a:t>
            </a:r>
          </a:p>
        </p:txBody>
      </p:sp>
      <p:sp>
        <p:nvSpPr>
          <p:cNvPr id="14" name="Rectangle 13">
            <a:extLst>
              <a:ext uri="{FF2B5EF4-FFF2-40B4-BE49-F238E27FC236}">
                <a16:creationId xmlns:a16="http://schemas.microsoft.com/office/drawing/2014/main" id="{67206398-DCB1-9A52-CE93-8A50FD739022}"/>
              </a:ext>
            </a:extLst>
          </p:cNvPr>
          <p:cNvSpPr/>
          <p:nvPr/>
        </p:nvSpPr>
        <p:spPr>
          <a:xfrm>
            <a:off x="3703065" y="4693773"/>
            <a:ext cx="2501153" cy="159929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a difference</a:t>
            </a:r>
          </a:p>
        </p:txBody>
      </p:sp>
    </p:spTree>
    <p:extLst>
      <p:ext uri="{BB962C8B-B14F-4D97-AF65-F5344CB8AC3E}">
        <p14:creationId xmlns:p14="http://schemas.microsoft.com/office/powerpoint/2010/main" val="59649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2579-1542-79F3-E51E-0D8D52B4E078}"/>
              </a:ext>
            </a:extLst>
          </p:cNvPr>
          <p:cNvSpPr>
            <a:spLocks noGrp="1"/>
          </p:cNvSpPr>
          <p:nvPr>
            <p:ph type="title"/>
          </p:nvPr>
        </p:nvSpPr>
        <p:spPr/>
        <p:txBody>
          <a:bodyPr/>
          <a:lstStyle/>
          <a:p>
            <a:r>
              <a:rPr lang="en-GB" dirty="0"/>
              <a:t>Making decisions based on evidence that involves uncertainty.  </a:t>
            </a:r>
          </a:p>
        </p:txBody>
      </p:sp>
      <p:sp>
        <p:nvSpPr>
          <p:cNvPr id="4" name="Rectangle 3">
            <a:extLst>
              <a:ext uri="{FF2B5EF4-FFF2-40B4-BE49-F238E27FC236}">
                <a16:creationId xmlns:a16="http://schemas.microsoft.com/office/drawing/2014/main" id="{7068CA9E-CD93-D3FA-5263-C46C6657EA3F}"/>
              </a:ext>
            </a:extLst>
          </p:cNvPr>
          <p:cNvSpPr/>
          <p:nvPr/>
        </p:nvSpPr>
        <p:spPr>
          <a:xfrm>
            <a:off x="3687056" y="1931762"/>
            <a:ext cx="5002306" cy="57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real state of the world</a:t>
            </a:r>
          </a:p>
        </p:txBody>
      </p:sp>
      <p:sp>
        <p:nvSpPr>
          <p:cNvPr id="6" name="Rectangle 5">
            <a:extLst>
              <a:ext uri="{FF2B5EF4-FFF2-40B4-BE49-F238E27FC236}">
                <a16:creationId xmlns:a16="http://schemas.microsoft.com/office/drawing/2014/main" id="{35FB3539-93D2-7E57-30B7-8275EF6950B1}"/>
              </a:ext>
            </a:extLst>
          </p:cNvPr>
          <p:cNvSpPr/>
          <p:nvPr/>
        </p:nvSpPr>
        <p:spPr>
          <a:xfrm>
            <a:off x="3687056" y="2517537"/>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difference</a:t>
            </a:r>
          </a:p>
        </p:txBody>
      </p:sp>
      <p:sp>
        <p:nvSpPr>
          <p:cNvPr id="7" name="Rectangle 6">
            <a:extLst>
              <a:ext uri="{FF2B5EF4-FFF2-40B4-BE49-F238E27FC236}">
                <a16:creationId xmlns:a16="http://schemas.microsoft.com/office/drawing/2014/main" id="{E1F15364-AB22-5515-E102-BDCBB0614A9C}"/>
              </a:ext>
            </a:extLst>
          </p:cNvPr>
          <p:cNvSpPr/>
          <p:nvPr/>
        </p:nvSpPr>
        <p:spPr>
          <a:xfrm>
            <a:off x="6188209" y="2508706"/>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8" name="Rectangle 7">
            <a:extLst>
              <a:ext uri="{FF2B5EF4-FFF2-40B4-BE49-F238E27FC236}">
                <a16:creationId xmlns:a16="http://schemas.microsoft.com/office/drawing/2014/main" id="{3CA59B44-23F1-DDBA-64AF-66F6234BA044}"/>
              </a:ext>
            </a:extLst>
          </p:cNvPr>
          <p:cNvSpPr/>
          <p:nvPr/>
        </p:nvSpPr>
        <p:spPr>
          <a:xfrm rot="16200000">
            <a:off x="2603354" y="3610070"/>
            <a:ext cx="1590462"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difference</a:t>
            </a:r>
          </a:p>
        </p:txBody>
      </p:sp>
      <p:sp>
        <p:nvSpPr>
          <p:cNvPr id="9" name="Rectangle 8">
            <a:extLst>
              <a:ext uri="{FF2B5EF4-FFF2-40B4-BE49-F238E27FC236}">
                <a16:creationId xmlns:a16="http://schemas.microsoft.com/office/drawing/2014/main" id="{A9177C20-3535-326D-0778-FACF6DDE39D2}"/>
              </a:ext>
            </a:extLst>
          </p:cNvPr>
          <p:cNvSpPr/>
          <p:nvPr/>
        </p:nvSpPr>
        <p:spPr>
          <a:xfrm rot="16200000">
            <a:off x="2603355" y="5209362"/>
            <a:ext cx="1590462"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13" name="Rectangle 12">
            <a:extLst>
              <a:ext uri="{FF2B5EF4-FFF2-40B4-BE49-F238E27FC236}">
                <a16:creationId xmlns:a16="http://schemas.microsoft.com/office/drawing/2014/main" id="{9D545DA7-C373-95CA-0EEA-482A78458038}"/>
              </a:ext>
            </a:extLst>
          </p:cNvPr>
          <p:cNvSpPr/>
          <p:nvPr/>
        </p:nvSpPr>
        <p:spPr>
          <a:xfrm>
            <a:off x="6204218" y="3094481"/>
            <a:ext cx="2501153" cy="159929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no difference</a:t>
            </a:r>
          </a:p>
          <a:p>
            <a:pPr algn="ctr"/>
            <a:r>
              <a:rPr lang="en-GB" dirty="0">
                <a:solidFill>
                  <a:srgbClr val="C00000"/>
                </a:solidFill>
              </a:rPr>
              <a:t>A “Type 2 error”</a:t>
            </a:r>
          </a:p>
        </p:txBody>
      </p:sp>
      <p:sp>
        <p:nvSpPr>
          <p:cNvPr id="14" name="Rectangle 13">
            <a:extLst>
              <a:ext uri="{FF2B5EF4-FFF2-40B4-BE49-F238E27FC236}">
                <a16:creationId xmlns:a16="http://schemas.microsoft.com/office/drawing/2014/main" id="{67206398-DCB1-9A52-CE93-8A50FD739022}"/>
              </a:ext>
            </a:extLst>
          </p:cNvPr>
          <p:cNvSpPr/>
          <p:nvPr/>
        </p:nvSpPr>
        <p:spPr>
          <a:xfrm>
            <a:off x="3703065" y="4693773"/>
            <a:ext cx="2501153" cy="159929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a difference</a:t>
            </a:r>
          </a:p>
          <a:p>
            <a:pPr algn="ctr"/>
            <a:r>
              <a:rPr lang="en-GB" dirty="0">
                <a:solidFill>
                  <a:srgbClr val="C00000"/>
                </a:solidFill>
              </a:rPr>
              <a:t>A “Type 1” error</a:t>
            </a:r>
          </a:p>
        </p:txBody>
      </p:sp>
      <p:sp>
        <p:nvSpPr>
          <p:cNvPr id="3" name="TextBox 2">
            <a:extLst>
              <a:ext uri="{FF2B5EF4-FFF2-40B4-BE49-F238E27FC236}">
                <a16:creationId xmlns:a16="http://schemas.microsoft.com/office/drawing/2014/main" id="{5325270C-EF5C-0CF9-4067-1D6E9B88979C}"/>
              </a:ext>
            </a:extLst>
          </p:cNvPr>
          <p:cNvSpPr txBox="1"/>
          <p:nvPr/>
        </p:nvSpPr>
        <p:spPr>
          <a:xfrm>
            <a:off x="8969189" y="3429000"/>
            <a:ext cx="1586753" cy="830997"/>
          </a:xfrm>
          <a:prstGeom prst="rect">
            <a:avLst/>
          </a:prstGeom>
          <a:noFill/>
        </p:spPr>
        <p:txBody>
          <a:bodyPr wrap="square" rtlCol="0">
            <a:spAutoFit/>
          </a:bodyPr>
          <a:lstStyle/>
          <a:p>
            <a:r>
              <a:rPr lang="en-GB" sz="2400" dirty="0">
                <a:solidFill>
                  <a:srgbClr val="C00000"/>
                </a:solidFill>
              </a:rPr>
              <a:t>A false negative</a:t>
            </a:r>
          </a:p>
        </p:txBody>
      </p:sp>
      <p:sp>
        <p:nvSpPr>
          <p:cNvPr id="15" name="TextBox 14">
            <a:extLst>
              <a:ext uri="{FF2B5EF4-FFF2-40B4-BE49-F238E27FC236}">
                <a16:creationId xmlns:a16="http://schemas.microsoft.com/office/drawing/2014/main" id="{38F6873C-6597-9DC4-E081-D24DE54895D5}"/>
              </a:ext>
            </a:extLst>
          </p:cNvPr>
          <p:cNvSpPr txBox="1"/>
          <p:nvPr/>
        </p:nvSpPr>
        <p:spPr>
          <a:xfrm>
            <a:off x="6220225" y="6027003"/>
            <a:ext cx="1586753" cy="830997"/>
          </a:xfrm>
          <a:prstGeom prst="rect">
            <a:avLst/>
          </a:prstGeom>
          <a:noFill/>
        </p:spPr>
        <p:txBody>
          <a:bodyPr wrap="square" rtlCol="0">
            <a:spAutoFit/>
          </a:bodyPr>
          <a:lstStyle/>
          <a:p>
            <a:r>
              <a:rPr lang="en-GB" sz="2400" dirty="0">
                <a:solidFill>
                  <a:srgbClr val="C00000"/>
                </a:solidFill>
              </a:rPr>
              <a:t>A false positive</a:t>
            </a:r>
          </a:p>
        </p:txBody>
      </p:sp>
      <p:sp>
        <p:nvSpPr>
          <p:cNvPr id="16" name="Rectangle 15">
            <a:extLst>
              <a:ext uri="{FF2B5EF4-FFF2-40B4-BE49-F238E27FC236}">
                <a16:creationId xmlns:a16="http://schemas.microsoft.com/office/drawing/2014/main" id="{4392AE35-9DE2-C24A-555F-EEC242728DB7}"/>
              </a:ext>
            </a:extLst>
          </p:cNvPr>
          <p:cNvSpPr/>
          <p:nvPr/>
        </p:nvSpPr>
        <p:spPr>
          <a:xfrm rot="16200000">
            <a:off x="992720" y="4175672"/>
            <a:ext cx="3189757" cy="10450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conclusion you reached based upon the evidence you have collected</a:t>
            </a:r>
          </a:p>
        </p:txBody>
      </p:sp>
    </p:spTree>
    <p:extLst>
      <p:ext uri="{BB962C8B-B14F-4D97-AF65-F5344CB8AC3E}">
        <p14:creationId xmlns:p14="http://schemas.microsoft.com/office/powerpoint/2010/main" val="4239229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2579-1542-79F3-E51E-0D8D52B4E078}"/>
              </a:ext>
            </a:extLst>
          </p:cNvPr>
          <p:cNvSpPr>
            <a:spLocks noGrp="1"/>
          </p:cNvSpPr>
          <p:nvPr>
            <p:ph type="title"/>
          </p:nvPr>
        </p:nvSpPr>
        <p:spPr/>
        <p:txBody>
          <a:bodyPr/>
          <a:lstStyle/>
          <a:p>
            <a:r>
              <a:rPr lang="en-GB" dirty="0"/>
              <a:t>Making decisions based on evidence that involves uncertainty.  </a:t>
            </a:r>
          </a:p>
        </p:txBody>
      </p:sp>
      <p:sp>
        <p:nvSpPr>
          <p:cNvPr id="4" name="Rectangle 3">
            <a:extLst>
              <a:ext uri="{FF2B5EF4-FFF2-40B4-BE49-F238E27FC236}">
                <a16:creationId xmlns:a16="http://schemas.microsoft.com/office/drawing/2014/main" id="{7068CA9E-CD93-D3FA-5263-C46C6657EA3F}"/>
              </a:ext>
            </a:extLst>
          </p:cNvPr>
          <p:cNvSpPr/>
          <p:nvPr/>
        </p:nvSpPr>
        <p:spPr>
          <a:xfrm>
            <a:off x="3687056" y="1931762"/>
            <a:ext cx="5002306" cy="57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real state of the world</a:t>
            </a:r>
          </a:p>
        </p:txBody>
      </p:sp>
      <p:sp>
        <p:nvSpPr>
          <p:cNvPr id="6" name="Rectangle 5">
            <a:extLst>
              <a:ext uri="{FF2B5EF4-FFF2-40B4-BE49-F238E27FC236}">
                <a16:creationId xmlns:a16="http://schemas.microsoft.com/office/drawing/2014/main" id="{35FB3539-93D2-7E57-30B7-8275EF6950B1}"/>
              </a:ext>
            </a:extLst>
          </p:cNvPr>
          <p:cNvSpPr/>
          <p:nvPr/>
        </p:nvSpPr>
        <p:spPr>
          <a:xfrm>
            <a:off x="3687056" y="2517537"/>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difference</a:t>
            </a:r>
          </a:p>
        </p:txBody>
      </p:sp>
      <p:sp>
        <p:nvSpPr>
          <p:cNvPr id="7" name="Rectangle 6">
            <a:extLst>
              <a:ext uri="{FF2B5EF4-FFF2-40B4-BE49-F238E27FC236}">
                <a16:creationId xmlns:a16="http://schemas.microsoft.com/office/drawing/2014/main" id="{E1F15364-AB22-5515-E102-BDCBB0614A9C}"/>
              </a:ext>
            </a:extLst>
          </p:cNvPr>
          <p:cNvSpPr/>
          <p:nvPr/>
        </p:nvSpPr>
        <p:spPr>
          <a:xfrm>
            <a:off x="6188209" y="2508706"/>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8" name="Rectangle 7">
            <a:extLst>
              <a:ext uri="{FF2B5EF4-FFF2-40B4-BE49-F238E27FC236}">
                <a16:creationId xmlns:a16="http://schemas.microsoft.com/office/drawing/2014/main" id="{3CA59B44-23F1-DDBA-64AF-66F6234BA044}"/>
              </a:ext>
            </a:extLst>
          </p:cNvPr>
          <p:cNvSpPr/>
          <p:nvPr/>
        </p:nvSpPr>
        <p:spPr>
          <a:xfrm rot="16200000">
            <a:off x="2603354" y="3610070"/>
            <a:ext cx="1590462"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difference</a:t>
            </a:r>
          </a:p>
        </p:txBody>
      </p:sp>
      <p:sp>
        <p:nvSpPr>
          <p:cNvPr id="9" name="Rectangle 8">
            <a:extLst>
              <a:ext uri="{FF2B5EF4-FFF2-40B4-BE49-F238E27FC236}">
                <a16:creationId xmlns:a16="http://schemas.microsoft.com/office/drawing/2014/main" id="{A9177C20-3535-326D-0778-FACF6DDE39D2}"/>
              </a:ext>
            </a:extLst>
          </p:cNvPr>
          <p:cNvSpPr/>
          <p:nvPr/>
        </p:nvSpPr>
        <p:spPr>
          <a:xfrm rot="16200000">
            <a:off x="2603355" y="5209362"/>
            <a:ext cx="1590462"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13" name="Rectangle 12">
            <a:extLst>
              <a:ext uri="{FF2B5EF4-FFF2-40B4-BE49-F238E27FC236}">
                <a16:creationId xmlns:a16="http://schemas.microsoft.com/office/drawing/2014/main" id="{9D545DA7-C373-95CA-0EEA-482A78458038}"/>
              </a:ext>
            </a:extLst>
          </p:cNvPr>
          <p:cNvSpPr/>
          <p:nvPr/>
        </p:nvSpPr>
        <p:spPr>
          <a:xfrm>
            <a:off x="6204218" y="3094481"/>
            <a:ext cx="2501153" cy="159929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no difference</a:t>
            </a:r>
          </a:p>
          <a:p>
            <a:pPr algn="ctr"/>
            <a:r>
              <a:rPr lang="en-GB" dirty="0">
                <a:solidFill>
                  <a:srgbClr val="C00000"/>
                </a:solidFill>
              </a:rPr>
              <a:t>A “Type 2 error”</a:t>
            </a:r>
          </a:p>
        </p:txBody>
      </p:sp>
      <p:sp>
        <p:nvSpPr>
          <p:cNvPr id="14" name="Rectangle 13">
            <a:extLst>
              <a:ext uri="{FF2B5EF4-FFF2-40B4-BE49-F238E27FC236}">
                <a16:creationId xmlns:a16="http://schemas.microsoft.com/office/drawing/2014/main" id="{67206398-DCB1-9A52-CE93-8A50FD739022}"/>
              </a:ext>
            </a:extLst>
          </p:cNvPr>
          <p:cNvSpPr/>
          <p:nvPr/>
        </p:nvSpPr>
        <p:spPr>
          <a:xfrm>
            <a:off x="3703065" y="4693773"/>
            <a:ext cx="2501153" cy="159929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a difference</a:t>
            </a:r>
          </a:p>
          <a:p>
            <a:pPr algn="ctr"/>
            <a:r>
              <a:rPr lang="en-GB" dirty="0">
                <a:solidFill>
                  <a:srgbClr val="C00000"/>
                </a:solidFill>
              </a:rPr>
              <a:t>A “Type 1” error</a:t>
            </a:r>
          </a:p>
        </p:txBody>
      </p:sp>
      <p:sp>
        <p:nvSpPr>
          <p:cNvPr id="3" name="TextBox 2">
            <a:extLst>
              <a:ext uri="{FF2B5EF4-FFF2-40B4-BE49-F238E27FC236}">
                <a16:creationId xmlns:a16="http://schemas.microsoft.com/office/drawing/2014/main" id="{5325270C-EF5C-0CF9-4067-1D6E9B88979C}"/>
              </a:ext>
            </a:extLst>
          </p:cNvPr>
          <p:cNvSpPr txBox="1"/>
          <p:nvPr/>
        </p:nvSpPr>
        <p:spPr>
          <a:xfrm>
            <a:off x="62753" y="3331909"/>
            <a:ext cx="1986322" cy="3416320"/>
          </a:xfrm>
          <a:prstGeom prst="rect">
            <a:avLst/>
          </a:prstGeom>
          <a:noFill/>
        </p:spPr>
        <p:txBody>
          <a:bodyPr wrap="square" rtlCol="0">
            <a:spAutoFit/>
          </a:bodyPr>
          <a:lstStyle/>
          <a:p>
            <a:r>
              <a:rPr lang="en-GB" sz="2400" dirty="0">
                <a:solidFill>
                  <a:srgbClr val="C00000"/>
                </a:solidFill>
              </a:rPr>
              <a:t>The conclusions we draw depend upon how we view risks associated with each error</a:t>
            </a:r>
          </a:p>
        </p:txBody>
      </p:sp>
      <p:sp>
        <p:nvSpPr>
          <p:cNvPr id="16" name="Rectangle 15">
            <a:extLst>
              <a:ext uri="{FF2B5EF4-FFF2-40B4-BE49-F238E27FC236}">
                <a16:creationId xmlns:a16="http://schemas.microsoft.com/office/drawing/2014/main" id="{4392AE35-9DE2-C24A-555F-EEC242728DB7}"/>
              </a:ext>
            </a:extLst>
          </p:cNvPr>
          <p:cNvSpPr/>
          <p:nvPr/>
        </p:nvSpPr>
        <p:spPr>
          <a:xfrm rot="16200000">
            <a:off x="992720" y="4175672"/>
            <a:ext cx="3189757" cy="10450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conclusion you reached based upon the evidence you have collected</a:t>
            </a:r>
          </a:p>
        </p:txBody>
      </p:sp>
    </p:spTree>
    <p:extLst>
      <p:ext uri="{BB962C8B-B14F-4D97-AF65-F5344CB8AC3E}">
        <p14:creationId xmlns:p14="http://schemas.microsoft.com/office/powerpoint/2010/main" val="3819566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2579-1542-79F3-E51E-0D8D52B4E078}"/>
              </a:ext>
            </a:extLst>
          </p:cNvPr>
          <p:cNvSpPr>
            <a:spLocks noGrp="1"/>
          </p:cNvSpPr>
          <p:nvPr>
            <p:ph type="title"/>
          </p:nvPr>
        </p:nvSpPr>
        <p:spPr/>
        <p:txBody>
          <a:bodyPr/>
          <a:lstStyle/>
          <a:p>
            <a:r>
              <a:rPr lang="en-GB" dirty="0"/>
              <a:t>Making decisions based on evidence that involves uncertainty.  </a:t>
            </a:r>
          </a:p>
        </p:txBody>
      </p:sp>
      <p:sp>
        <p:nvSpPr>
          <p:cNvPr id="4" name="Rectangle 3">
            <a:extLst>
              <a:ext uri="{FF2B5EF4-FFF2-40B4-BE49-F238E27FC236}">
                <a16:creationId xmlns:a16="http://schemas.microsoft.com/office/drawing/2014/main" id="{7068CA9E-CD93-D3FA-5263-C46C6657EA3F}"/>
              </a:ext>
            </a:extLst>
          </p:cNvPr>
          <p:cNvSpPr/>
          <p:nvPr/>
        </p:nvSpPr>
        <p:spPr>
          <a:xfrm>
            <a:off x="3687056" y="1931762"/>
            <a:ext cx="5002306" cy="57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real state of the world</a:t>
            </a:r>
          </a:p>
        </p:txBody>
      </p:sp>
      <p:sp>
        <p:nvSpPr>
          <p:cNvPr id="6" name="Rectangle 5">
            <a:extLst>
              <a:ext uri="{FF2B5EF4-FFF2-40B4-BE49-F238E27FC236}">
                <a16:creationId xmlns:a16="http://schemas.microsoft.com/office/drawing/2014/main" id="{35FB3539-93D2-7E57-30B7-8275EF6950B1}"/>
              </a:ext>
            </a:extLst>
          </p:cNvPr>
          <p:cNvSpPr/>
          <p:nvPr/>
        </p:nvSpPr>
        <p:spPr>
          <a:xfrm>
            <a:off x="3687056" y="2517537"/>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difference</a:t>
            </a:r>
          </a:p>
        </p:txBody>
      </p:sp>
      <p:sp>
        <p:nvSpPr>
          <p:cNvPr id="7" name="Rectangle 6">
            <a:extLst>
              <a:ext uri="{FF2B5EF4-FFF2-40B4-BE49-F238E27FC236}">
                <a16:creationId xmlns:a16="http://schemas.microsoft.com/office/drawing/2014/main" id="{E1F15364-AB22-5515-E102-BDCBB0614A9C}"/>
              </a:ext>
            </a:extLst>
          </p:cNvPr>
          <p:cNvSpPr/>
          <p:nvPr/>
        </p:nvSpPr>
        <p:spPr>
          <a:xfrm>
            <a:off x="6188209" y="2508706"/>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8" name="Rectangle 7">
            <a:extLst>
              <a:ext uri="{FF2B5EF4-FFF2-40B4-BE49-F238E27FC236}">
                <a16:creationId xmlns:a16="http://schemas.microsoft.com/office/drawing/2014/main" id="{3CA59B44-23F1-DDBA-64AF-66F6234BA044}"/>
              </a:ext>
            </a:extLst>
          </p:cNvPr>
          <p:cNvSpPr/>
          <p:nvPr/>
        </p:nvSpPr>
        <p:spPr>
          <a:xfrm rot="16200000">
            <a:off x="2865947" y="3347478"/>
            <a:ext cx="1065277"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No difference</a:t>
            </a:r>
          </a:p>
        </p:txBody>
      </p:sp>
      <p:sp>
        <p:nvSpPr>
          <p:cNvPr id="9" name="Rectangle 8">
            <a:extLst>
              <a:ext uri="{FF2B5EF4-FFF2-40B4-BE49-F238E27FC236}">
                <a16:creationId xmlns:a16="http://schemas.microsoft.com/office/drawing/2014/main" id="{A9177C20-3535-326D-0778-FACF6DDE39D2}"/>
              </a:ext>
            </a:extLst>
          </p:cNvPr>
          <p:cNvSpPr/>
          <p:nvPr/>
        </p:nvSpPr>
        <p:spPr>
          <a:xfrm rot="16200000">
            <a:off x="2336348" y="4942355"/>
            <a:ext cx="2124477"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13" name="Rectangle 12">
            <a:extLst>
              <a:ext uri="{FF2B5EF4-FFF2-40B4-BE49-F238E27FC236}">
                <a16:creationId xmlns:a16="http://schemas.microsoft.com/office/drawing/2014/main" id="{9D545DA7-C373-95CA-0EEA-482A78458038}"/>
              </a:ext>
            </a:extLst>
          </p:cNvPr>
          <p:cNvSpPr/>
          <p:nvPr/>
        </p:nvSpPr>
        <p:spPr>
          <a:xfrm>
            <a:off x="6204218" y="3094481"/>
            <a:ext cx="2501153" cy="10741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no difference</a:t>
            </a:r>
          </a:p>
          <a:p>
            <a:pPr algn="ctr"/>
            <a:r>
              <a:rPr lang="en-GB" dirty="0">
                <a:solidFill>
                  <a:srgbClr val="C00000"/>
                </a:solidFill>
              </a:rPr>
              <a:t>A “Type 2 error”</a:t>
            </a:r>
          </a:p>
        </p:txBody>
      </p:sp>
      <p:sp>
        <p:nvSpPr>
          <p:cNvPr id="14" name="Rectangle 13">
            <a:extLst>
              <a:ext uri="{FF2B5EF4-FFF2-40B4-BE49-F238E27FC236}">
                <a16:creationId xmlns:a16="http://schemas.microsoft.com/office/drawing/2014/main" id="{67206398-DCB1-9A52-CE93-8A50FD739022}"/>
              </a:ext>
            </a:extLst>
          </p:cNvPr>
          <p:cNvSpPr/>
          <p:nvPr/>
        </p:nvSpPr>
        <p:spPr>
          <a:xfrm>
            <a:off x="3703065" y="4168587"/>
            <a:ext cx="2501153" cy="212447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a difference</a:t>
            </a:r>
          </a:p>
          <a:p>
            <a:pPr algn="ctr"/>
            <a:r>
              <a:rPr lang="en-GB" dirty="0">
                <a:solidFill>
                  <a:srgbClr val="C00000"/>
                </a:solidFill>
              </a:rPr>
              <a:t>A “Type 1” error</a:t>
            </a:r>
          </a:p>
        </p:txBody>
      </p:sp>
      <p:sp>
        <p:nvSpPr>
          <p:cNvPr id="3" name="TextBox 2">
            <a:extLst>
              <a:ext uri="{FF2B5EF4-FFF2-40B4-BE49-F238E27FC236}">
                <a16:creationId xmlns:a16="http://schemas.microsoft.com/office/drawing/2014/main" id="{5325270C-EF5C-0CF9-4067-1D6E9B88979C}"/>
              </a:ext>
            </a:extLst>
          </p:cNvPr>
          <p:cNvSpPr txBox="1"/>
          <p:nvPr/>
        </p:nvSpPr>
        <p:spPr>
          <a:xfrm>
            <a:off x="62753" y="3331909"/>
            <a:ext cx="1986322" cy="3416320"/>
          </a:xfrm>
          <a:prstGeom prst="rect">
            <a:avLst/>
          </a:prstGeom>
          <a:noFill/>
        </p:spPr>
        <p:txBody>
          <a:bodyPr wrap="square" rtlCol="0">
            <a:spAutoFit/>
          </a:bodyPr>
          <a:lstStyle/>
          <a:p>
            <a:r>
              <a:rPr lang="en-GB" sz="2400" dirty="0">
                <a:solidFill>
                  <a:srgbClr val="C00000"/>
                </a:solidFill>
              </a:rPr>
              <a:t>The conclusions we draw depend upon how we view risks associated with each error</a:t>
            </a:r>
          </a:p>
        </p:txBody>
      </p:sp>
      <p:sp>
        <p:nvSpPr>
          <p:cNvPr id="16" name="Rectangle 15">
            <a:extLst>
              <a:ext uri="{FF2B5EF4-FFF2-40B4-BE49-F238E27FC236}">
                <a16:creationId xmlns:a16="http://schemas.microsoft.com/office/drawing/2014/main" id="{4392AE35-9DE2-C24A-555F-EEC242728DB7}"/>
              </a:ext>
            </a:extLst>
          </p:cNvPr>
          <p:cNvSpPr/>
          <p:nvPr/>
        </p:nvSpPr>
        <p:spPr>
          <a:xfrm rot="16200000">
            <a:off x="992720" y="4175672"/>
            <a:ext cx="3189757" cy="10450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conclusion you reached based upon the evidence you have collected</a:t>
            </a:r>
          </a:p>
        </p:txBody>
      </p:sp>
      <p:sp>
        <p:nvSpPr>
          <p:cNvPr id="12" name="TextBox 11">
            <a:extLst>
              <a:ext uri="{FF2B5EF4-FFF2-40B4-BE49-F238E27FC236}">
                <a16:creationId xmlns:a16="http://schemas.microsoft.com/office/drawing/2014/main" id="{546B8F18-6838-BC03-5700-E398C70F4A28}"/>
              </a:ext>
            </a:extLst>
          </p:cNvPr>
          <p:cNvSpPr txBox="1"/>
          <p:nvPr/>
        </p:nvSpPr>
        <p:spPr>
          <a:xfrm>
            <a:off x="6188209" y="5178569"/>
            <a:ext cx="5390751" cy="1569660"/>
          </a:xfrm>
          <a:prstGeom prst="rect">
            <a:avLst/>
          </a:prstGeom>
          <a:noFill/>
        </p:spPr>
        <p:txBody>
          <a:bodyPr wrap="square" rtlCol="0">
            <a:spAutoFit/>
          </a:bodyPr>
          <a:lstStyle/>
          <a:p>
            <a:r>
              <a:rPr lang="en-GB" sz="2400" dirty="0">
                <a:solidFill>
                  <a:srgbClr val="C00000"/>
                </a:solidFill>
              </a:rPr>
              <a:t>If we draw positive conclusions on less evidence, we increase the risk of a Type 1 error (and reduce the risk of a Type 2 error). </a:t>
            </a:r>
          </a:p>
        </p:txBody>
      </p:sp>
    </p:spTree>
    <p:extLst>
      <p:ext uri="{BB962C8B-B14F-4D97-AF65-F5344CB8AC3E}">
        <p14:creationId xmlns:p14="http://schemas.microsoft.com/office/powerpoint/2010/main" val="797952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2994-8B6C-6DC7-8EFE-AC62B77D63EB}"/>
              </a:ext>
            </a:extLst>
          </p:cNvPr>
          <p:cNvSpPr>
            <a:spLocks noGrp="1"/>
          </p:cNvSpPr>
          <p:nvPr>
            <p:ph type="title"/>
          </p:nvPr>
        </p:nvSpPr>
        <p:spPr/>
        <p:txBody>
          <a:bodyPr/>
          <a:lstStyle/>
          <a:p>
            <a:r>
              <a:rPr lang="en-GB" dirty="0"/>
              <a:t>In terms of our demonstration</a:t>
            </a:r>
          </a:p>
        </p:txBody>
      </p:sp>
      <p:sp>
        <p:nvSpPr>
          <p:cNvPr id="3" name="Content Placeholder 2">
            <a:extLst>
              <a:ext uri="{FF2B5EF4-FFF2-40B4-BE49-F238E27FC236}">
                <a16:creationId xmlns:a16="http://schemas.microsoft.com/office/drawing/2014/main" id="{428C2A58-5549-1996-30F1-93F0359353C6}"/>
              </a:ext>
            </a:extLst>
          </p:cNvPr>
          <p:cNvSpPr>
            <a:spLocks noGrp="1"/>
          </p:cNvSpPr>
          <p:nvPr>
            <p:ph idx="1"/>
          </p:nvPr>
        </p:nvSpPr>
        <p:spPr>
          <a:xfrm>
            <a:off x="838200" y="1825625"/>
            <a:ext cx="4890247" cy="4351338"/>
          </a:xfrm>
        </p:spPr>
        <p:txBody>
          <a:bodyPr/>
          <a:lstStyle/>
          <a:p>
            <a:pPr marL="0" indent="0">
              <a:buNone/>
            </a:pPr>
            <a:r>
              <a:rPr lang="en-GB" sz="2800" dirty="0"/>
              <a:t>Group A</a:t>
            </a:r>
          </a:p>
          <a:p>
            <a:pPr marL="0" indent="0">
              <a:buNone/>
            </a:pPr>
            <a:r>
              <a:rPr lang="en-GB" sz="2800" dirty="0"/>
              <a:t>If it is Heads, you win £2. </a:t>
            </a:r>
          </a:p>
          <a:p>
            <a:pPr marL="0" indent="0">
              <a:buNone/>
            </a:pPr>
            <a:r>
              <a:rPr lang="en-GB" sz="2800" dirty="0"/>
              <a:t>If it is Tails, you lose £1. </a:t>
            </a:r>
          </a:p>
          <a:p>
            <a:pPr marL="0" indent="0">
              <a:buNone/>
            </a:pPr>
            <a:endParaRPr lang="en-GB" dirty="0"/>
          </a:p>
          <a:p>
            <a:pPr marL="0" indent="0">
              <a:buNone/>
            </a:pPr>
            <a:r>
              <a:rPr lang="en-GB" sz="2800" dirty="0"/>
              <a:t>Group B</a:t>
            </a:r>
          </a:p>
          <a:p>
            <a:pPr marL="0" indent="0">
              <a:buNone/>
            </a:pPr>
            <a:r>
              <a:rPr lang="en-GB" sz="2800" dirty="0"/>
              <a:t>If it is Heads, you win 2 pence. </a:t>
            </a:r>
          </a:p>
          <a:p>
            <a:pPr marL="0" indent="0">
              <a:buNone/>
            </a:pPr>
            <a:r>
              <a:rPr lang="en-GB" sz="2800" dirty="0"/>
              <a:t>If it is Tails, you lose 1 pence. </a:t>
            </a:r>
          </a:p>
          <a:p>
            <a:pPr marL="0" indent="0">
              <a:buNone/>
            </a:pPr>
            <a:endParaRPr lang="en-GB" b="1" dirty="0"/>
          </a:p>
        </p:txBody>
      </p:sp>
      <p:sp>
        <p:nvSpPr>
          <p:cNvPr id="4" name="TextBox 3">
            <a:extLst>
              <a:ext uri="{FF2B5EF4-FFF2-40B4-BE49-F238E27FC236}">
                <a16:creationId xmlns:a16="http://schemas.microsoft.com/office/drawing/2014/main" id="{CB50F383-ECF5-4EA2-FD0B-E92FB2762323}"/>
              </a:ext>
            </a:extLst>
          </p:cNvPr>
          <p:cNvSpPr txBox="1"/>
          <p:nvPr/>
        </p:nvSpPr>
        <p:spPr>
          <a:xfrm>
            <a:off x="7113494" y="2366682"/>
            <a:ext cx="4572000" cy="3046988"/>
          </a:xfrm>
          <a:prstGeom prst="rect">
            <a:avLst/>
          </a:prstGeom>
          <a:noFill/>
        </p:spPr>
        <p:txBody>
          <a:bodyPr wrap="square" rtlCol="0">
            <a:spAutoFit/>
          </a:bodyPr>
          <a:lstStyle/>
          <a:p>
            <a:r>
              <a:rPr lang="en-GB" sz="2400" dirty="0">
                <a:solidFill>
                  <a:srgbClr val="C00000"/>
                </a:solidFill>
              </a:rPr>
              <a:t>Because Group A had the potential for bigger losses, they were more likely to conclude that the coin-flip exercise was not fair earlier. </a:t>
            </a:r>
          </a:p>
          <a:p>
            <a:endParaRPr lang="en-GB" sz="2400" dirty="0">
              <a:solidFill>
                <a:srgbClr val="C00000"/>
              </a:solidFill>
            </a:endParaRPr>
          </a:p>
          <a:p>
            <a:r>
              <a:rPr lang="en-GB" sz="2400" dirty="0">
                <a:solidFill>
                  <a:srgbClr val="C00000"/>
                </a:solidFill>
              </a:rPr>
              <a:t>i.e. there was enough evidence for them to stop betting after fewer flips of the coin. </a:t>
            </a:r>
            <a:endParaRPr lang="en-GB" sz="2400" dirty="0">
              <a:solidFill>
                <a:srgbClr val="FF0000"/>
              </a:solidFill>
            </a:endParaRPr>
          </a:p>
        </p:txBody>
      </p:sp>
    </p:spTree>
    <p:extLst>
      <p:ext uri="{BB962C8B-B14F-4D97-AF65-F5344CB8AC3E}">
        <p14:creationId xmlns:p14="http://schemas.microsoft.com/office/powerpoint/2010/main" val="15983520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4BF2-F4C8-F7F9-5D56-26617E6D5200}"/>
              </a:ext>
            </a:extLst>
          </p:cNvPr>
          <p:cNvSpPr>
            <a:spLocks noGrp="1"/>
          </p:cNvSpPr>
          <p:nvPr>
            <p:ph type="title"/>
          </p:nvPr>
        </p:nvSpPr>
        <p:spPr/>
        <p:txBody>
          <a:bodyPr/>
          <a:lstStyle/>
          <a:p>
            <a:r>
              <a:rPr lang="en-GB" dirty="0"/>
              <a:t>Group A and B had the same evidence!</a:t>
            </a:r>
          </a:p>
        </p:txBody>
      </p:sp>
      <p:sp>
        <p:nvSpPr>
          <p:cNvPr id="3" name="Content Placeholder 2">
            <a:extLst>
              <a:ext uri="{FF2B5EF4-FFF2-40B4-BE49-F238E27FC236}">
                <a16:creationId xmlns:a16="http://schemas.microsoft.com/office/drawing/2014/main" id="{7BED8B37-9384-74A9-72CC-C58C3CC8D7A8}"/>
              </a:ext>
            </a:extLst>
          </p:cNvPr>
          <p:cNvSpPr>
            <a:spLocks noGrp="1"/>
          </p:cNvSpPr>
          <p:nvPr>
            <p:ph idx="1"/>
          </p:nvPr>
        </p:nvSpPr>
        <p:spPr/>
        <p:txBody>
          <a:bodyPr/>
          <a:lstStyle/>
          <a:p>
            <a:pPr marL="0" indent="0">
              <a:buNone/>
            </a:pPr>
            <a:r>
              <a:rPr lang="en-GB" dirty="0"/>
              <a:t>The decision to continue to bet (or not) was not entirely related to the evidence you had. </a:t>
            </a:r>
          </a:p>
          <a:p>
            <a:pPr marL="0" indent="0">
              <a:buNone/>
            </a:pPr>
            <a:endParaRPr lang="en-GB" dirty="0"/>
          </a:p>
          <a:p>
            <a:pPr marL="0" indent="0">
              <a:buNone/>
            </a:pPr>
            <a:r>
              <a:rPr lang="en-GB" dirty="0"/>
              <a:t>It was also driven by the perceived risks associated with:</a:t>
            </a:r>
          </a:p>
          <a:p>
            <a:pPr marL="0" indent="0">
              <a:buNone/>
            </a:pPr>
            <a:endParaRPr lang="en-GB" dirty="0"/>
          </a:p>
          <a:p>
            <a:pPr marL="0" indent="0">
              <a:buNone/>
            </a:pPr>
            <a:r>
              <a:rPr lang="en-GB" dirty="0"/>
              <a:t>Potentially missing out on a good bet (if the coin is really fair)</a:t>
            </a:r>
          </a:p>
          <a:p>
            <a:pPr marL="0" indent="0">
              <a:buNone/>
            </a:pPr>
            <a:r>
              <a:rPr lang="en-GB" dirty="0"/>
              <a:t>Vs</a:t>
            </a:r>
          </a:p>
          <a:p>
            <a:pPr marL="0" indent="0">
              <a:buNone/>
            </a:pPr>
            <a:r>
              <a:rPr lang="en-GB" dirty="0"/>
              <a:t>Potentially losing out from a bad bet (if the coin is really unfair). </a:t>
            </a:r>
          </a:p>
        </p:txBody>
      </p:sp>
    </p:spTree>
    <p:extLst>
      <p:ext uri="{BB962C8B-B14F-4D97-AF65-F5344CB8AC3E}">
        <p14:creationId xmlns:p14="http://schemas.microsoft.com/office/powerpoint/2010/main" val="805799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7804-CA54-D480-74D1-CC763BE9DFF0}"/>
              </a:ext>
            </a:extLst>
          </p:cNvPr>
          <p:cNvSpPr>
            <a:spLocks noGrp="1"/>
          </p:cNvSpPr>
          <p:nvPr>
            <p:ph type="title"/>
          </p:nvPr>
        </p:nvSpPr>
        <p:spPr/>
        <p:txBody>
          <a:bodyPr/>
          <a:lstStyle/>
          <a:p>
            <a:r>
              <a:rPr lang="en-GB" dirty="0"/>
              <a:t>Summary of first key statistical principle. </a:t>
            </a:r>
          </a:p>
        </p:txBody>
      </p:sp>
      <p:sp>
        <p:nvSpPr>
          <p:cNvPr id="3" name="Content Placeholder 2">
            <a:extLst>
              <a:ext uri="{FF2B5EF4-FFF2-40B4-BE49-F238E27FC236}">
                <a16:creationId xmlns:a16="http://schemas.microsoft.com/office/drawing/2014/main" id="{C1DDB754-0429-2C05-BE27-23C063875C76}"/>
              </a:ext>
            </a:extLst>
          </p:cNvPr>
          <p:cNvSpPr>
            <a:spLocks noGrp="1"/>
          </p:cNvSpPr>
          <p:nvPr>
            <p:ph idx="1"/>
          </p:nvPr>
        </p:nvSpPr>
        <p:spPr/>
        <p:txBody>
          <a:bodyPr>
            <a:normAutofit lnSpcReduction="10000"/>
          </a:bodyPr>
          <a:lstStyle/>
          <a:p>
            <a:pPr marL="0" indent="0">
              <a:buNone/>
            </a:pPr>
            <a:r>
              <a:rPr lang="en-GB" dirty="0"/>
              <a:t>When evaluating evidence that involves uncertainty, there is </a:t>
            </a:r>
            <a:r>
              <a:rPr lang="en-GB" sz="3600" i="1" dirty="0">
                <a:solidFill>
                  <a:srgbClr val="FF0000"/>
                </a:solidFill>
              </a:rPr>
              <a:t>always</a:t>
            </a:r>
            <a:r>
              <a:rPr lang="en-GB" dirty="0">
                <a:solidFill>
                  <a:srgbClr val="FF0000"/>
                </a:solidFill>
              </a:rPr>
              <a:t> the probability of drawing a false conclusion. </a:t>
            </a:r>
          </a:p>
          <a:p>
            <a:pPr marL="0" indent="0">
              <a:buNone/>
            </a:pPr>
            <a:endParaRPr lang="en-GB" dirty="0"/>
          </a:p>
          <a:p>
            <a:pPr marL="0" indent="0">
              <a:buNone/>
            </a:pPr>
            <a:r>
              <a:rPr lang="en-GB" dirty="0"/>
              <a:t>Because the evidence involves uncertainty, it does not “prove” anything absolutely. </a:t>
            </a:r>
          </a:p>
          <a:p>
            <a:pPr marL="0" indent="0">
              <a:buNone/>
            </a:pPr>
            <a:endParaRPr lang="en-GB" dirty="0"/>
          </a:p>
          <a:p>
            <a:pPr marL="0" indent="0">
              <a:buNone/>
            </a:pPr>
            <a:r>
              <a:rPr lang="en-GB" dirty="0"/>
              <a:t>Any decision we make carries the risk of 2 kinds of error: </a:t>
            </a:r>
          </a:p>
          <a:p>
            <a:pPr marL="0" indent="0">
              <a:buNone/>
            </a:pPr>
            <a:r>
              <a:rPr lang="en-GB" dirty="0"/>
              <a:t>	Type 1 – a false positive</a:t>
            </a:r>
          </a:p>
          <a:p>
            <a:pPr marL="0" indent="0">
              <a:buNone/>
            </a:pPr>
            <a:r>
              <a:rPr lang="en-GB" dirty="0"/>
              <a:t>	Type 2 – a false negative.</a:t>
            </a:r>
          </a:p>
        </p:txBody>
      </p:sp>
    </p:spTree>
    <p:extLst>
      <p:ext uri="{BB962C8B-B14F-4D97-AF65-F5344CB8AC3E}">
        <p14:creationId xmlns:p14="http://schemas.microsoft.com/office/powerpoint/2010/main" val="269790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new example – rolling a dice</a:t>
            </a:r>
          </a:p>
        </p:txBody>
      </p:sp>
      <p:sp>
        <p:nvSpPr>
          <p:cNvPr id="3" name="Content Placeholder 2"/>
          <p:cNvSpPr>
            <a:spLocks noGrp="1"/>
          </p:cNvSpPr>
          <p:nvPr>
            <p:ph idx="1"/>
          </p:nvPr>
        </p:nvSpPr>
        <p:spPr>
          <a:xfrm>
            <a:off x="838200" y="1825625"/>
            <a:ext cx="8754374" cy="4351338"/>
          </a:xfrm>
        </p:spPr>
        <p:txBody>
          <a:bodyPr>
            <a:normAutofit/>
          </a:bodyPr>
          <a:lstStyle/>
          <a:p>
            <a:pPr marL="0" indent="0">
              <a:buNone/>
            </a:pPr>
            <a:r>
              <a:rPr lang="en-GB" sz="2400" dirty="0"/>
              <a:t>Chance of throwing a 6 in one roll: 		1/6  = .17</a:t>
            </a:r>
          </a:p>
          <a:p>
            <a:pPr marL="0" indent="0">
              <a:buNone/>
            </a:pPr>
            <a:r>
              <a:rPr lang="en-GB" sz="2400" dirty="0"/>
              <a:t>Chance of NOT getting a 6 in one roll:	5/6 = .83</a:t>
            </a:r>
          </a:p>
          <a:p>
            <a:pPr marL="0" indent="0">
              <a:buNone/>
            </a:pPr>
            <a:endParaRPr lang="en-GB" sz="2400" dirty="0"/>
          </a:p>
          <a:p>
            <a:pPr marL="0" indent="0">
              <a:buNone/>
            </a:pPr>
            <a:endParaRPr lang="en-GB" sz="2400" dirty="0"/>
          </a:p>
          <a:p>
            <a:pPr marL="0" indent="0">
              <a:buNone/>
            </a:pPr>
            <a:r>
              <a:rPr lang="en-GB" sz="2400" dirty="0"/>
              <a:t>Two sixes in a row: 			1/6 x 1/6 = .03</a:t>
            </a:r>
          </a:p>
          <a:p>
            <a:pPr marL="0" indent="0">
              <a:buNone/>
            </a:pPr>
            <a:r>
              <a:rPr lang="en-GB" sz="2400" dirty="0"/>
              <a:t>NOT getting a 6 twice in a row 	5/6 x 5/6 = .69</a:t>
            </a:r>
          </a:p>
          <a:p>
            <a:pPr marL="0" indent="0">
              <a:buNone/>
            </a:pPr>
            <a:r>
              <a:rPr lang="en-GB" sz="2400" dirty="0"/>
              <a:t>A six followed by not a six: 		1/6 x 5/6 = .14</a:t>
            </a:r>
          </a:p>
          <a:p>
            <a:pPr marL="0" indent="0">
              <a:buNone/>
            </a:pPr>
            <a:r>
              <a:rPr lang="en-GB" sz="2400" dirty="0"/>
              <a:t>NOT a six, followed by a six		5/6 x 1/6 = .14</a:t>
            </a:r>
          </a:p>
          <a:p>
            <a:pPr marL="0" indent="0">
              <a:buNone/>
            </a:pPr>
            <a:endParaRPr lang="en-GB" sz="2400" dirty="0"/>
          </a:p>
          <a:p>
            <a:pPr marL="0" indent="0">
              <a:buNone/>
            </a:pPr>
            <a:endParaRPr lang="en-GB" sz="2400" dirty="0"/>
          </a:p>
        </p:txBody>
      </p:sp>
      <p:pic>
        <p:nvPicPr>
          <p:cNvPr id="4" name="Picture 3"/>
          <p:cNvPicPr>
            <a:picLocks noChangeAspect="1"/>
          </p:cNvPicPr>
          <p:nvPr/>
        </p:nvPicPr>
        <p:blipFill>
          <a:blip r:embed="rId2"/>
          <a:stretch>
            <a:fillRect/>
          </a:stretch>
        </p:blipFill>
        <p:spPr>
          <a:xfrm>
            <a:off x="9492920" y="1858169"/>
            <a:ext cx="2143125" cy="2143125"/>
          </a:xfrm>
          <a:prstGeom prst="rect">
            <a:avLst/>
          </a:prstGeom>
        </p:spPr>
      </p:pic>
    </p:spTree>
    <p:extLst>
      <p:ext uri="{BB962C8B-B14F-4D97-AF65-F5344CB8AC3E}">
        <p14:creationId xmlns:p14="http://schemas.microsoft.com/office/powerpoint/2010/main" val="10301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Reducing random noise</a:t>
            </a:r>
          </a:p>
        </p:txBody>
      </p:sp>
      <p:sp>
        <p:nvSpPr>
          <p:cNvPr id="3" name="Content Placeholder 2"/>
          <p:cNvSpPr>
            <a:spLocks noGrp="1"/>
          </p:cNvSpPr>
          <p:nvPr>
            <p:ph idx="1"/>
          </p:nvPr>
        </p:nvSpPr>
        <p:spPr/>
        <p:txBody>
          <a:bodyPr>
            <a:normAutofit fontScale="92500" lnSpcReduction="20000"/>
          </a:bodyPr>
          <a:lstStyle/>
          <a:p>
            <a:pPr marL="0" indent="0">
              <a:buNone/>
            </a:pPr>
            <a:r>
              <a:rPr lang="en-GB" dirty="0"/>
              <a:t>One way of reducing noise is to reduce variability between people. </a:t>
            </a:r>
          </a:p>
          <a:p>
            <a:pPr marL="0" indent="0">
              <a:buNone/>
            </a:pPr>
            <a:endParaRPr lang="en-GB" dirty="0"/>
          </a:p>
          <a:p>
            <a:pPr marL="0" indent="0">
              <a:buNone/>
            </a:pPr>
            <a:r>
              <a:rPr lang="en-GB" dirty="0"/>
              <a:t>e.g. imagine an experiment looking at the effect of a poster campaign (vs nothing) on political attitudes in: </a:t>
            </a:r>
          </a:p>
          <a:p>
            <a:pPr marL="0" indent="0">
              <a:buNone/>
            </a:pPr>
            <a:endParaRPr lang="en-GB" dirty="0"/>
          </a:p>
          <a:p>
            <a:pPr marL="514350" indent="-514350">
              <a:buAutoNum type="alphaLcParenR"/>
            </a:pPr>
            <a:r>
              <a:rPr lang="en-GB" dirty="0"/>
              <a:t>A random sample of the  general public</a:t>
            </a:r>
          </a:p>
          <a:p>
            <a:pPr marL="514350" indent="-514350">
              <a:buAutoNum type="alphaLcParenR"/>
            </a:pPr>
            <a:r>
              <a:rPr lang="en-GB" dirty="0"/>
              <a:t>A random </a:t>
            </a:r>
            <a:r>
              <a:rPr lang="en-GB" dirty="0" err="1"/>
              <a:t>neurotypical</a:t>
            </a:r>
            <a:r>
              <a:rPr lang="en-GB" dirty="0"/>
              <a:t> sample of Psychology undergraduates, who are white, female, heterosexual, aged 19-21, with no political affiliation, and come from Devon. </a:t>
            </a:r>
          </a:p>
          <a:p>
            <a:pPr marL="514350" indent="-514350">
              <a:buAutoNum type="alphaLcParenR"/>
            </a:pPr>
            <a:endParaRPr lang="en-GB" dirty="0"/>
          </a:p>
          <a:p>
            <a:pPr marL="0" indent="0">
              <a:buNone/>
            </a:pPr>
            <a:r>
              <a:rPr lang="en-GB" dirty="0">
                <a:solidFill>
                  <a:srgbClr val="FF0000"/>
                </a:solidFill>
              </a:rPr>
              <a:t>Which sample would be more variable (i.e. noisier)?  </a:t>
            </a:r>
          </a:p>
        </p:txBody>
      </p:sp>
    </p:spTree>
    <p:extLst>
      <p:ext uri="{BB962C8B-B14F-4D97-AF65-F5344CB8AC3E}">
        <p14:creationId xmlns:p14="http://schemas.microsoft.com/office/powerpoint/2010/main" val="1800921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new example – rolling a dice</a:t>
            </a:r>
          </a:p>
        </p:txBody>
      </p:sp>
      <p:sp>
        <p:nvSpPr>
          <p:cNvPr id="3" name="Content Placeholder 2"/>
          <p:cNvSpPr>
            <a:spLocks noGrp="1"/>
          </p:cNvSpPr>
          <p:nvPr>
            <p:ph idx="1"/>
          </p:nvPr>
        </p:nvSpPr>
        <p:spPr>
          <a:xfrm>
            <a:off x="838200" y="1825625"/>
            <a:ext cx="8754374" cy="4351338"/>
          </a:xfrm>
        </p:spPr>
        <p:txBody>
          <a:bodyPr>
            <a:normAutofit lnSpcReduction="10000"/>
          </a:bodyPr>
          <a:lstStyle/>
          <a:p>
            <a:pPr marL="0" indent="0">
              <a:buNone/>
            </a:pPr>
            <a:r>
              <a:rPr lang="en-GB" sz="2400" dirty="0"/>
              <a:t>Chance of throwing a 6 in one roll: 		1/6  = .17</a:t>
            </a:r>
          </a:p>
          <a:p>
            <a:pPr marL="0" indent="0">
              <a:buNone/>
            </a:pPr>
            <a:r>
              <a:rPr lang="en-GB" sz="2400" dirty="0"/>
              <a:t>Chance of NOT getting a 6 in one roll:	5/6 = .83</a:t>
            </a:r>
          </a:p>
          <a:p>
            <a:pPr marL="0" indent="0">
              <a:buNone/>
            </a:pPr>
            <a:endParaRPr lang="en-GB" sz="2400" dirty="0"/>
          </a:p>
          <a:p>
            <a:pPr marL="0" indent="0">
              <a:buNone/>
            </a:pPr>
            <a:endParaRPr lang="en-GB" sz="2400" dirty="0"/>
          </a:p>
          <a:p>
            <a:pPr marL="0" indent="0">
              <a:buNone/>
            </a:pPr>
            <a:r>
              <a:rPr lang="en-GB" sz="2400" dirty="0">
                <a:solidFill>
                  <a:srgbClr val="FF0000"/>
                </a:solidFill>
              </a:rPr>
              <a:t>Two sixes in a row: 			1/6 x 1/6 = .03</a:t>
            </a:r>
          </a:p>
          <a:p>
            <a:pPr marL="0" indent="0">
              <a:buNone/>
            </a:pPr>
            <a:r>
              <a:rPr lang="en-GB" sz="2400" dirty="0"/>
              <a:t>NOT getting a 6 twice in a row 	5/6 x 5/6 = .69</a:t>
            </a:r>
          </a:p>
          <a:p>
            <a:pPr marL="0" indent="0">
              <a:buNone/>
            </a:pPr>
            <a:r>
              <a:rPr lang="en-GB" sz="2400" dirty="0">
                <a:solidFill>
                  <a:srgbClr val="FF0000"/>
                </a:solidFill>
              </a:rPr>
              <a:t>A six followed by not a six: 		1/6 x 5/6 = .14</a:t>
            </a:r>
          </a:p>
          <a:p>
            <a:pPr marL="0" indent="0">
              <a:buNone/>
            </a:pPr>
            <a:r>
              <a:rPr lang="en-GB" sz="2400" dirty="0">
                <a:solidFill>
                  <a:srgbClr val="FF0000"/>
                </a:solidFill>
              </a:rPr>
              <a:t>NOT a six, followed by a six		5/6 x 1/6 = .14</a:t>
            </a:r>
          </a:p>
          <a:p>
            <a:pPr marL="0" indent="0">
              <a:buNone/>
            </a:pPr>
            <a:endParaRPr lang="en-GB" sz="2400" dirty="0"/>
          </a:p>
          <a:p>
            <a:pPr marL="0" indent="0">
              <a:buNone/>
            </a:pPr>
            <a:r>
              <a:rPr lang="en-GB" sz="2400" dirty="0">
                <a:solidFill>
                  <a:srgbClr val="FF0000"/>
                </a:solidFill>
              </a:rPr>
              <a:t>At least ONE six in two throws: 	.03 + .14 + .14 = 0.31</a:t>
            </a:r>
          </a:p>
          <a:p>
            <a:pPr marL="0" indent="0">
              <a:buNone/>
            </a:pPr>
            <a:endParaRPr lang="en-GB" sz="2400" dirty="0"/>
          </a:p>
        </p:txBody>
      </p:sp>
      <p:pic>
        <p:nvPicPr>
          <p:cNvPr id="4" name="Picture 3"/>
          <p:cNvPicPr>
            <a:picLocks noChangeAspect="1"/>
          </p:cNvPicPr>
          <p:nvPr/>
        </p:nvPicPr>
        <p:blipFill>
          <a:blip r:embed="rId2"/>
          <a:stretch>
            <a:fillRect/>
          </a:stretch>
        </p:blipFill>
        <p:spPr>
          <a:xfrm>
            <a:off x="9492920" y="1858169"/>
            <a:ext cx="2143125" cy="2143125"/>
          </a:xfrm>
          <a:prstGeom prst="rect">
            <a:avLst/>
          </a:prstGeom>
        </p:spPr>
      </p:pic>
    </p:spTree>
    <p:extLst>
      <p:ext uri="{BB962C8B-B14F-4D97-AF65-F5344CB8AC3E}">
        <p14:creationId xmlns:p14="http://schemas.microsoft.com/office/powerpoint/2010/main" val="2839452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 can draw a distribution of possibilities for this example also. </a:t>
            </a:r>
          </a:p>
        </p:txBody>
      </p:sp>
      <p:pic>
        <p:nvPicPr>
          <p:cNvPr id="6" name="Picture 5"/>
          <p:cNvPicPr>
            <a:picLocks noChangeAspect="1"/>
          </p:cNvPicPr>
          <p:nvPr/>
        </p:nvPicPr>
        <p:blipFill>
          <a:blip r:embed="rId2"/>
          <a:stretch>
            <a:fillRect/>
          </a:stretch>
        </p:blipFill>
        <p:spPr>
          <a:xfrm>
            <a:off x="967596" y="2153315"/>
            <a:ext cx="6287368" cy="3859296"/>
          </a:xfrm>
          <a:prstGeom prst="rect">
            <a:avLst/>
          </a:prstGeom>
        </p:spPr>
      </p:pic>
      <p:sp>
        <p:nvSpPr>
          <p:cNvPr id="3" name="TextBox 2"/>
          <p:cNvSpPr txBox="1"/>
          <p:nvPr/>
        </p:nvSpPr>
        <p:spPr>
          <a:xfrm>
            <a:off x="7729268" y="2527540"/>
            <a:ext cx="4149306" cy="2585323"/>
          </a:xfrm>
          <a:prstGeom prst="rect">
            <a:avLst/>
          </a:prstGeom>
          <a:noFill/>
        </p:spPr>
        <p:txBody>
          <a:bodyPr wrap="square" rtlCol="0">
            <a:spAutoFit/>
          </a:bodyPr>
          <a:lstStyle/>
          <a:p>
            <a:r>
              <a:rPr lang="en-GB" dirty="0"/>
              <a:t>This tells us the likelihood of getting this </a:t>
            </a:r>
            <a:r>
              <a:rPr lang="en-GB" i="1" dirty="0"/>
              <a:t>exact</a:t>
            </a:r>
            <a:r>
              <a:rPr lang="en-GB" dirty="0"/>
              <a:t> number of sixes. </a:t>
            </a:r>
          </a:p>
          <a:p>
            <a:endParaRPr lang="en-GB" dirty="0"/>
          </a:p>
          <a:p>
            <a:endParaRPr lang="en-GB" dirty="0"/>
          </a:p>
          <a:p>
            <a:endParaRPr lang="en-GB" dirty="0"/>
          </a:p>
          <a:p>
            <a:r>
              <a:rPr lang="en-GB" dirty="0"/>
              <a:t>But to know whether our dice is giving us more than a  “fair” number of sixes, we need to know the probability of </a:t>
            </a:r>
            <a:r>
              <a:rPr lang="en-GB" i="1" dirty="0"/>
              <a:t>at least</a:t>
            </a:r>
            <a:r>
              <a:rPr lang="en-GB" dirty="0"/>
              <a:t> that many sixes. </a:t>
            </a:r>
          </a:p>
        </p:txBody>
      </p:sp>
    </p:spTree>
    <p:extLst>
      <p:ext uri="{BB962C8B-B14F-4D97-AF65-F5344CB8AC3E}">
        <p14:creationId xmlns:p14="http://schemas.microsoft.com/office/powerpoint/2010/main" val="24601541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a:t>
            </a:r>
            <a:r>
              <a:rPr lang="en-GB" i="1" dirty="0"/>
              <a:t>cumulative </a:t>
            </a:r>
            <a:r>
              <a:rPr lang="en-GB" dirty="0"/>
              <a:t>probability function</a:t>
            </a:r>
          </a:p>
        </p:txBody>
      </p:sp>
      <p:pic>
        <p:nvPicPr>
          <p:cNvPr id="4" name="Picture 3"/>
          <p:cNvPicPr>
            <a:picLocks noChangeAspect="1"/>
          </p:cNvPicPr>
          <p:nvPr/>
        </p:nvPicPr>
        <p:blipFill>
          <a:blip r:embed="rId2"/>
          <a:stretch>
            <a:fillRect/>
          </a:stretch>
        </p:blipFill>
        <p:spPr>
          <a:xfrm>
            <a:off x="838200" y="1617068"/>
            <a:ext cx="6504996" cy="4883319"/>
          </a:xfrm>
          <a:prstGeom prst="rect">
            <a:avLst/>
          </a:prstGeom>
        </p:spPr>
      </p:pic>
      <p:sp>
        <p:nvSpPr>
          <p:cNvPr id="5" name="TextBox 4"/>
          <p:cNvSpPr txBox="1"/>
          <p:nvPr/>
        </p:nvSpPr>
        <p:spPr>
          <a:xfrm>
            <a:off x="8212347" y="2139351"/>
            <a:ext cx="3141453" cy="2031325"/>
          </a:xfrm>
          <a:prstGeom prst="rect">
            <a:avLst/>
          </a:prstGeom>
          <a:noFill/>
        </p:spPr>
        <p:txBody>
          <a:bodyPr wrap="square" rtlCol="0">
            <a:spAutoFit/>
          </a:bodyPr>
          <a:lstStyle/>
          <a:p>
            <a:r>
              <a:rPr lang="en-GB" dirty="0"/>
              <a:t>Here we can see that there is a 13% chance of getting 3 or more sixes in 8 rolls.</a:t>
            </a:r>
          </a:p>
          <a:p>
            <a:endParaRPr lang="en-GB" dirty="0"/>
          </a:p>
          <a:p>
            <a:endParaRPr lang="en-GB" dirty="0"/>
          </a:p>
          <a:p>
            <a:r>
              <a:rPr lang="en-GB" dirty="0"/>
              <a:t>And there is a 3% chance of getting 4 or more 6s in 8 rolls</a:t>
            </a:r>
          </a:p>
        </p:txBody>
      </p:sp>
      <p:sp>
        <p:nvSpPr>
          <p:cNvPr id="6" name="Oval 5"/>
          <p:cNvSpPr/>
          <p:nvPr/>
        </p:nvSpPr>
        <p:spPr>
          <a:xfrm>
            <a:off x="7922269" y="3306051"/>
            <a:ext cx="3721608" cy="1207008"/>
          </a:xfrm>
          <a:prstGeom prst="ellipse">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a:stCxn id="6" idx="3"/>
          </p:cNvCxnSpPr>
          <p:nvPr/>
        </p:nvCxnSpPr>
        <p:spPr>
          <a:xfrm flipH="1">
            <a:off x="4524375" y="4336297"/>
            <a:ext cx="3942911" cy="142870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922269" y="1978798"/>
            <a:ext cx="3721608" cy="1207008"/>
          </a:xfrm>
          <a:prstGeom prst="ellipse">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p:cNvCxnSpPr/>
          <p:nvPr/>
        </p:nvCxnSpPr>
        <p:spPr>
          <a:xfrm flipH="1">
            <a:off x="3838575" y="3014940"/>
            <a:ext cx="4628711" cy="2404785"/>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194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Just as with the coin example</a:t>
            </a:r>
          </a:p>
        </p:txBody>
      </p:sp>
      <p:sp>
        <p:nvSpPr>
          <p:cNvPr id="3" name="Content Placeholder 2"/>
          <p:cNvSpPr>
            <a:spLocks noGrp="1"/>
          </p:cNvSpPr>
          <p:nvPr>
            <p:ph idx="1"/>
          </p:nvPr>
        </p:nvSpPr>
        <p:spPr/>
        <p:txBody>
          <a:bodyPr/>
          <a:lstStyle/>
          <a:p>
            <a:pPr marL="0" indent="0">
              <a:buNone/>
            </a:pPr>
            <a:r>
              <a:rPr lang="en-GB" dirty="0"/>
              <a:t>There is a likelihood of every possible outcome happening by chance. </a:t>
            </a:r>
          </a:p>
          <a:p>
            <a:pPr marL="0" indent="0">
              <a:buNone/>
            </a:pPr>
            <a:endParaRPr lang="en-GB" dirty="0"/>
          </a:p>
          <a:p>
            <a:pPr marL="0" indent="0">
              <a:buNone/>
            </a:pPr>
            <a:r>
              <a:rPr lang="en-GB" dirty="0"/>
              <a:t>Thus, for any observed outcome, we can ask, </a:t>
            </a:r>
          </a:p>
          <a:p>
            <a:pPr marL="0" indent="0">
              <a:buNone/>
            </a:pPr>
            <a:endParaRPr lang="en-GB" dirty="0"/>
          </a:p>
          <a:p>
            <a:pPr marL="0" indent="0">
              <a:buNone/>
            </a:pPr>
            <a:r>
              <a:rPr lang="en-GB" dirty="0"/>
              <a:t>“How likely is this to have happened by chance”?</a:t>
            </a:r>
          </a:p>
        </p:txBody>
      </p:sp>
    </p:spTree>
    <p:extLst>
      <p:ext uri="{BB962C8B-B14F-4D97-AF65-F5344CB8AC3E}">
        <p14:creationId xmlns:p14="http://schemas.microsoft.com/office/powerpoint/2010/main" val="1050961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Second statistical principle</a:t>
            </a:r>
          </a:p>
        </p:txBody>
      </p:sp>
      <p:sp>
        <p:nvSpPr>
          <p:cNvPr id="3" name="Content Placeholder 2"/>
          <p:cNvSpPr>
            <a:spLocks noGrp="1"/>
          </p:cNvSpPr>
          <p:nvPr>
            <p:ph idx="1"/>
          </p:nvPr>
        </p:nvSpPr>
        <p:spPr/>
        <p:txBody>
          <a:bodyPr/>
          <a:lstStyle/>
          <a:p>
            <a:pPr marL="0" indent="0">
              <a:buNone/>
            </a:pPr>
            <a:r>
              <a:rPr lang="en-GB" dirty="0"/>
              <a:t>We can set the criterion for accepting that a particular outcome is unlikely by chance. </a:t>
            </a:r>
          </a:p>
          <a:p>
            <a:pPr marL="0" indent="0">
              <a:buNone/>
            </a:pPr>
            <a:endParaRPr lang="en-GB" dirty="0"/>
          </a:p>
          <a:p>
            <a:pPr marL="0" indent="0">
              <a:buNone/>
            </a:pPr>
            <a:r>
              <a:rPr lang="en-GB" dirty="0"/>
              <a:t>(Just as you did with the coin-flip example). </a:t>
            </a:r>
          </a:p>
          <a:p>
            <a:pPr marL="0" indent="0">
              <a:buNone/>
            </a:pPr>
            <a:endParaRPr lang="en-GB" dirty="0"/>
          </a:p>
          <a:p>
            <a:pPr marL="0" indent="0">
              <a:buNone/>
            </a:pPr>
            <a:r>
              <a:rPr lang="en-GB" dirty="0"/>
              <a:t>In science, it is conventional to use a criterion of </a:t>
            </a:r>
            <a:r>
              <a:rPr lang="en-GB" dirty="0">
                <a:solidFill>
                  <a:srgbClr val="FF0000"/>
                </a:solidFill>
              </a:rPr>
              <a:t>5%</a:t>
            </a:r>
            <a:r>
              <a:rPr lang="en-GB" dirty="0"/>
              <a:t> as the level at which we start to question whether the outcome occurred through chance.  This is called the </a:t>
            </a:r>
            <a:r>
              <a:rPr lang="en-GB" dirty="0">
                <a:solidFill>
                  <a:srgbClr val="FF0000"/>
                </a:solidFill>
              </a:rPr>
              <a:t>significance level</a:t>
            </a:r>
            <a:r>
              <a:rPr lang="en-GB" dirty="0"/>
              <a:t>.  </a:t>
            </a:r>
          </a:p>
        </p:txBody>
      </p:sp>
    </p:spTree>
    <p:extLst>
      <p:ext uri="{BB962C8B-B14F-4D97-AF65-F5344CB8AC3E}">
        <p14:creationId xmlns:p14="http://schemas.microsoft.com/office/powerpoint/2010/main" val="29420934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concept of significance</a:t>
            </a:r>
          </a:p>
        </p:txBody>
      </p:sp>
      <p:pic>
        <p:nvPicPr>
          <p:cNvPr id="4" name="Content Placeholder 3"/>
          <p:cNvPicPr>
            <a:picLocks noGrp="1" noChangeAspect="1"/>
          </p:cNvPicPr>
          <p:nvPr>
            <p:ph idx="1"/>
          </p:nvPr>
        </p:nvPicPr>
        <p:blipFill>
          <a:blip r:embed="rId2"/>
          <a:stretch>
            <a:fillRect/>
          </a:stretch>
        </p:blipFill>
        <p:spPr>
          <a:xfrm>
            <a:off x="838200" y="1939925"/>
            <a:ext cx="5796352" cy="4351338"/>
          </a:xfrm>
          <a:prstGeom prst="rect">
            <a:avLst/>
          </a:prstGeom>
        </p:spPr>
      </p:pic>
      <p:sp>
        <p:nvSpPr>
          <p:cNvPr id="5" name="TextBox 4"/>
          <p:cNvSpPr txBox="1"/>
          <p:nvPr/>
        </p:nvSpPr>
        <p:spPr>
          <a:xfrm>
            <a:off x="7077075" y="2000250"/>
            <a:ext cx="5010150" cy="5909310"/>
          </a:xfrm>
          <a:prstGeom prst="rect">
            <a:avLst/>
          </a:prstGeom>
          <a:noFill/>
        </p:spPr>
        <p:txBody>
          <a:bodyPr wrap="square" rtlCol="0">
            <a:spAutoFit/>
          </a:bodyPr>
          <a:lstStyle/>
          <a:p>
            <a:r>
              <a:rPr lang="en-GB" dirty="0"/>
              <a:t>In this example, the chance of getting 4 or more sixes in eight rolls of a fair dice is 3%. </a:t>
            </a:r>
          </a:p>
          <a:p>
            <a:endParaRPr lang="en-GB" dirty="0"/>
          </a:p>
          <a:p>
            <a:r>
              <a:rPr lang="en-GB" dirty="0"/>
              <a:t>This is less than the criterion of 5%, so we would conclude that the observation is </a:t>
            </a:r>
            <a:r>
              <a:rPr lang="en-GB" dirty="0">
                <a:solidFill>
                  <a:srgbClr val="FF0000"/>
                </a:solidFill>
              </a:rPr>
              <a:t>significant</a:t>
            </a:r>
            <a:r>
              <a:rPr lang="en-GB" dirty="0"/>
              <a:t>.</a:t>
            </a:r>
          </a:p>
          <a:p>
            <a:endParaRPr lang="en-GB" dirty="0"/>
          </a:p>
          <a:p>
            <a:endParaRPr lang="en-GB" dirty="0"/>
          </a:p>
          <a:p>
            <a:r>
              <a:rPr lang="en-GB" dirty="0"/>
              <a:t>So, if we roll a dice 8 times, and get 4 (or more) sixes, we haven’t </a:t>
            </a:r>
            <a:r>
              <a:rPr lang="en-GB" u="sng" dirty="0"/>
              <a:t>proved</a:t>
            </a:r>
            <a:r>
              <a:rPr lang="en-GB" dirty="0"/>
              <a:t> that the dice is “unfair”.</a:t>
            </a:r>
          </a:p>
          <a:p>
            <a:endParaRPr lang="en-GB" dirty="0"/>
          </a:p>
          <a:p>
            <a:r>
              <a:rPr lang="en-GB" dirty="0"/>
              <a:t>Instead we have shown that this outcome would be unlikely to have happened with a fair dice. i.e. we would expect it to happen only 3% of the time. </a:t>
            </a:r>
          </a:p>
          <a:p>
            <a:endParaRPr lang="en-GB" dirty="0"/>
          </a:p>
          <a:p>
            <a:r>
              <a:rPr lang="en-GB" dirty="0"/>
              <a:t>In this case, then it </a:t>
            </a:r>
            <a:r>
              <a:rPr lang="en-GB" u="sng" dirty="0"/>
              <a:t>suggests</a:t>
            </a:r>
            <a:r>
              <a:rPr lang="en-GB" dirty="0"/>
              <a:t> that the dice isn’t “fair.” </a:t>
            </a:r>
          </a:p>
          <a:p>
            <a:endParaRPr lang="en-GB" dirty="0"/>
          </a:p>
          <a:p>
            <a:endParaRPr lang="en-GB" dirty="0"/>
          </a:p>
          <a:p>
            <a:endParaRPr lang="en-GB" dirty="0"/>
          </a:p>
          <a:p>
            <a:endParaRPr lang="en-GB" dirty="0"/>
          </a:p>
          <a:p>
            <a:endParaRPr lang="en-GB" dirty="0"/>
          </a:p>
        </p:txBody>
      </p:sp>
      <p:sp>
        <p:nvSpPr>
          <p:cNvPr id="6" name="Oval 5"/>
          <p:cNvSpPr/>
          <p:nvPr/>
        </p:nvSpPr>
        <p:spPr>
          <a:xfrm>
            <a:off x="6960244" y="1690688"/>
            <a:ext cx="4926956" cy="1207008"/>
          </a:xfrm>
          <a:prstGeom prst="ellipse">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p:cNvCxnSpPr/>
          <p:nvPr/>
        </p:nvCxnSpPr>
        <p:spPr>
          <a:xfrm flipH="1">
            <a:off x="4124545" y="2552700"/>
            <a:ext cx="3076355" cy="309926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91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3796-5B7A-78FC-7952-9701A4AEEBC7}"/>
              </a:ext>
            </a:extLst>
          </p:cNvPr>
          <p:cNvSpPr>
            <a:spLocks noGrp="1"/>
          </p:cNvSpPr>
          <p:nvPr>
            <p:ph type="title"/>
          </p:nvPr>
        </p:nvSpPr>
        <p:spPr/>
        <p:txBody>
          <a:bodyPr/>
          <a:lstStyle/>
          <a:p>
            <a:r>
              <a:rPr lang="en-US" dirty="0"/>
              <a:t>Take care!</a:t>
            </a:r>
          </a:p>
        </p:txBody>
      </p:sp>
      <p:sp>
        <p:nvSpPr>
          <p:cNvPr id="3" name="Content Placeholder 2">
            <a:extLst>
              <a:ext uri="{FF2B5EF4-FFF2-40B4-BE49-F238E27FC236}">
                <a16:creationId xmlns:a16="http://schemas.microsoft.com/office/drawing/2014/main" id="{A4751994-51F3-A57F-503B-8993E6659CB9}"/>
              </a:ext>
            </a:extLst>
          </p:cNvPr>
          <p:cNvSpPr>
            <a:spLocks noGrp="1"/>
          </p:cNvSpPr>
          <p:nvPr>
            <p:ph idx="1"/>
          </p:nvPr>
        </p:nvSpPr>
        <p:spPr/>
        <p:txBody>
          <a:bodyPr/>
          <a:lstStyle/>
          <a:p>
            <a:r>
              <a:rPr lang="en-US" dirty="0"/>
              <a:t>What we are talking about here is P(data | </a:t>
            </a:r>
            <a:r>
              <a:rPr lang="en-US" dirty="0" err="1"/>
              <a:t>fair_coin</a:t>
            </a:r>
            <a:r>
              <a:rPr lang="en-US" dirty="0"/>
              <a:t> ), </a:t>
            </a:r>
          </a:p>
          <a:p>
            <a:pPr lvl="1"/>
            <a:r>
              <a:rPr lang="en-US" dirty="0"/>
              <a:t>i.e. the probability of observing this result or a more extreme one, if the coin is fair.</a:t>
            </a:r>
          </a:p>
          <a:p>
            <a:r>
              <a:rPr lang="en-US" dirty="0"/>
              <a:t>That is NOT the same as P(</a:t>
            </a:r>
            <a:r>
              <a:rPr lang="en-US" dirty="0" err="1"/>
              <a:t>fair_coin</a:t>
            </a:r>
            <a:r>
              <a:rPr lang="en-US" dirty="0"/>
              <a:t> | data)</a:t>
            </a:r>
          </a:p>
          <a:p>
            <a:pPr lvl="1"/>
            <a:r>
              <a:rPr lang="en-US" dirty="0"/>
              <a:t>e.g. P(</a:t>
            </a:r>
            <a:r>
              <a:rPr lang="en-US" dirty="0" err="1"/>
              <a:t>car_won’t_start</a:t>
            </a:r>
            <a:r>
              <a:rPr lang="en-US" dirty="0"/>
              <a:t> | battery dead ) = 1, </a:t>
            </a:r>
          </a:p>
          <a:p>
            <a:pPr lvl="1"/>
            <a:r>
              <a:rPr lang="en-US" dirty="0"/>
              <a:t>P( </a:t>
            </a:r>
            <a:r>
              <a:rPr lang="en-US" dirty="0" err="1"/>
              <a:t>battery_dead</a:t>
            </a:r>
            <a:r>
              <a:rPr lang="en-US" dirty="0"/>
              <a:t> | </a:t>
            </a:r>
            <a:r>
              <a:rPr lang="en-US" dirty="0" err="1"/>
              <a:t>car_won’t_start</a:t>
            </a:r>
            <a:r>
              <a:rPr lang="en-US" dirty="0"/>
              <a:t> ) &lt; 1</a:t>
            </a:r>
          </a:p>
        </p:txBody>
      </p:sp>
    </p:spTree>
    <p:extLst>
      <p:ext uri="{BB962C8B-B14F-4D97-AF65-F5344CB8AC3E}">
        <p14:creationId xmlns:p14="http://schemas.microsoft.com/office/powerpoint/2010/main" val="24357174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D675-B0E3-446A-6591-98DEF758582E}"/>
              </a:ext>
            </a:extLst>
          </p:cNvPr>
          <p:cNvSpPr>
            <a:spLocks noGrp="1"/>
          </p:cNvSpPr>
          <p:nvPr>
            <p:ph type="title"/>
          </p:nvPr>
        </p:nvSpPr>
        <p:spPr/>
        <p:txBody>
          <a:bodyPr/>
          <a:lstStyle/>
          <a:p>
            <a:r>
              <a:rPr lang="en-GB" dirty="0"/>
              <a:t>Moving from coins / dice to people. </a:t>
            </a:r>
          </a:p>
        </p:txBody>
      </p:sp>
      <p:sp>
        <p:nvSpPr>
          <p:cNvPr id="3" name="Content Placeholder 2">
            <a:extLst>
              <a:ext uri="{FF2B5EF4-FFF2-40B4-BE49-F238E27FC236}">
                <a16:creationId xmlns:a16="http://schemas.microsoft.com/office/drawing/2014/main" id="{163C3172-0816-F7F4-FE74-A9A0FDA1FC35}"/>
              </a:ext>
            </a:extLst>
          </p:cNvPr>
          <p:cNvSpPr>
            <a:spLocks noGrp="1"/>
          </p:cNvSpPr>
          <p:nvPr>
            <p:ph idx="1"/>
          </p:nvPr>
        </p:nvSpPr>
        <p:spPr>
          <a:xfrm>
            <a:off x="838200" y="1690688"/>
            <a:ext cx="9906000" cy="1260474"/>
          </a:xfrm>
        </p:spPr>
        <p:txBody>
          <a:bodyPr>
            <a:normAutofit fontScale="92500" lnSpcReduction="10000"/>
          </a:bodyPr>
          <a:lstStyle/>
          <a:p>
            <a:pPr marL="0" indent="0">
              <a:buNone/>
            </a:pPr>
            <a:r>
              <a:rPr lang="en-GB" sz="3000" dirty="0"/>
              <a:t>Imagine a within-participant design, in which participants take a test under two conditions (A and B). Our hypothesis is that A &gt; B.</a:t>
            </a:r>
          </a:p>
          <a:p>
            <a:pPr marL="0" indent="0">
              <a:buNone/>
            </a:pPr>
            <a:r>
              <a:rPr lang="en-GB" sz="3000" dirty="0"/>
              <a:t>	</a:t>
            </a:r>
          </a:p>
          <a:p>
            <a:pPr marL="0" indent="0">
              <a:buNone/>
            </a:pPr>
            <a:endParaRPr lang="en-GB" dirty="0"/>
          </a:p>
          <a:p>
            <a:pPr marL="0" indent="0">
              <a:buNone/>
            </a:pPr>
            <a:endParaRPr lang="en-GB" dirty="0"/>
          </a:p>
        </p:txBody>
      </p:sp>
      <p:sp>
        <p:nvSpPr>
          <p:cNvPr id="4" name="TextBox 3"/>
          <p:cNvSpPr txBox="1"/>
          <p:nvPr/>
        </p:nvSpPr>
        <p:spPr>
          <a:xfrm>
            <a:off x="7448550" y="3086099"/>
            <a:ext cx="3409949" cy="2677656"/>
          </a:xfrm>
          <a:prstGeom prst="rect">
            <a:avLst/>
          </a:prstGeom>
          <a:noFill/>
        </p:spPr>
        <p:txBody>
          <a:bodyPr wrap="square" rtlCol="0">
            <a:spAutoFit/>
          </a:bodyPr>
          <a:lstStyle/>
          <a:p>
            <a:r>
              <a:rPr lang="en-GB" sz="2800" i="1" dirty="0">
                <a:solidFill>
                  <a:srgbClr val="FF0000"/>
                </a:solidFill>
              </a:rPr>
              <a:t>What is the likelihood that the difference in the scores between Test A and Test B occurred by chance? </a:t>
            </a:r>
          </a:p>
          <a:p>
            <a:endParaRPr lang="en-GB" sz="2800" dirty="0"/>
          </a:p>
        </p:txBody>
      </p:sp>
      <p:pic>
        <p:nvPicPr>
          <p:cNvPr id="5" name="Picture 4"/>
          <p:cNvPicPr>
            <a:picLocks noChangeAspect="1"/>
          </p:cNvPicPr>
          <p:nvPr/>
        </p:nvPicPr>
        <p:blipFill>
          <a:blip r:embed="rId2"/>
          <a:stretch>
            <a:fillRect/>
          </a:stretch>
        </p:blipFill>
        <p:spPr>
          <a:xfrm>
            <a:off x="1485899" y="2676525"/>
            <a:ext cx="4829175" cy="3635004"/>
          </a:xfrm>
          <a:prstGeom prst="rect">
            <a:avLst/>
          </a:prstGeom>
        </p:spPr>
      </p:pic>
    </p:spTree>
    <p:extLst>
      <p:ext uri="{BB962C8B-B14F-4D97-AF65-F5344CB8AC3E}">
        <p14:creationId xmlns:p14="http://schemas.microsoft.com/office/powerpoint/2010/main" val="2935380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would we expect by chance if there were NO differences between Test A and B? </a:t>
            </a:r>
          </a:p>
        </p:txBody>
      </p:sp>
      <p:sp>
        <p:nvSpPr>
          <p:cNvPr id="3" name="Content Placeholder 2"/>
          <p:cNvSpPr>
            <a:spLocks noGrp="1"/>
          </p:cNvSpPr>
          <p:nvPr>
            <p:ph idx="1"/>
          </p:nvPr>
        </p:nvSpPr>
        <p:spPr/>
        <p:txBody>
          <a:bodyPr/>
          <a:lstStyle/>
          <a:p>
            <a:pPr marL="0" indent="0">
              <a:buNone/>
            </a:pPr>
            <a:r>
              <a:rPr lang="en-GB" dirty="0"/>
              <a:t>If we simply look at </a:t>
            </a:r>
            <a:r>
              <a:rPr lang="en-GB" u="sng" dirty="0"/>
              <a:t>which score is higher (vs lower)</a:t>
            </a:r>
            <a:r>
              <a:rPr lang="en-GB" dirty="0"/>
              <a:t>, then by chance we would expect A to be higher half the time, and B to be higher half the time (roughly). </a:t>
            </a:r>
          </a:p>
          <a:p>
            <a:pPr marL="0" indent="0">
              <a:buNone/>
            </a:pPr>
            <a:endParaRPr lang="en-GB" dirty="0"/>
          </a:p>
          <a:p>
            <a:pPr marL="0" indent="0">
              <a:buNone/>
            </a:pPr>
            <a:r>
              <a:rPr lang="en-GB" dirty="0"/>
              <a:t>This is like saying we would expect Heads vs Tails on a coin to be equally likely (roughly). </a:t>
            </a:r>
          </a:p>
        </p:txBody>
      </p:sp>
    </p:spTree>
    <p:extLst>
      <p:ext uri="{BB962C8B-B14F-4D97-AF65-F5344CB8AC3E}">
        <p14:creationId xmlns:p14="http://schemas.microsoft.com/office/powerpoint/2010/main" val="9576035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In our example</a:t>
            </a:r>
          </a:p>
        </p:txBody>
      </p:sp>
      <p:pic>
        <p:nvPicPr>
          <p:cNvPr id="5" name="Picture 4"/>
          <p:cNvPicPr>
            <a:picLocks noChangeAspect="1"/>
          </p:cNvPicPr>
          <p:nvPr/>
        </p:nvPicPr>
        <p:blipFill>
          <a:blip r:embed="rId2"/>
          <a:stretch>
            <a:fillRect/>
          </a:stretch>
        </p:blipFill>
        <p:spPr>
          <a:xfrm>
            <a:off x="838200" y="2162174"/>
            <a:ext cx="5897678" cy="3590925"/>
          </a:xfrm>
          <a:prstGeom prst="rect">
            <a:avLst/>
          </a:prstGeom>
        </p:spPr>
      </p:pic>
      <p:sp>
        <p:nvSpPr>
          <p:cNvPr id="6" name="TextBox 5"/>
          <p:cNvSpPr txBox="1"/>
          <p:nvPr/>
        </p:nvSpPr>
        <p:spPr>
          <a:xfrm>
            <a:off x="7343775" y="2162174"/>
            <a:ext cx="3943350" cy="3970318"/>
          </a:xfrm>
          <a:prstGeom prst="rect">
            <a:avLst/>
          </a:prstGeom>
          <a:noFill/>
        </p:spPr>
        <p:txBody>
          <a:bodyPr wrap="square" rtlCol="0">
            <a:spAutoFit/>
          </a:bodyPr>
          <a:lstStyle/>
          <a:p>
            <a:r>
              <a:rPr lang="en-GB" dirty="0">
                <a:solidFill>
                  <a:srgbClr val="C00000"/>
                </a:solidFill>
              </a:rPr>
              <a:t>A is highest on 7 out of 8 comparisons (and the reverse is true only once). </a:t>
            </a:r>
          </a:p>
          <a:p>
            <a:endParaRPr lang="en-GB" dirty="0">
              <a:solidFill>
                <a:srgbClr val="C00000"/>
              </a:solidFill>
            </a:endParaRPr>
          </a:p>
          <a:p>
            <a:r>
              <a:rPr lang="en-GB" dirty="0"/>
              <a:t>This is like getting 7 heads out of 8.</a:t>
            </a:r>
          </a:p>
          <a:p>
            <a:endParaRPr lang="en-GB" dirty="0"/>
          </a:p>
          <a:p>
            <a:endParaRPr lang="en-GB" dirty="0"/>
          </a:p>
          <a:p>
            <a:r>
              <a:rPr lang="en-GB" dirty="0"/>
              <a:t>By chance, we would expect this to happen only 3% of the time. </a:t>
            </a:r>
          </a:p>
          <a:p>
            <a:endParaRPr lang="en-GB" dirty="0"/>
          </a:p>
          <a:p>
            <a:r>
              <a:rPr lang="en-GB" dirty="0"/>
              <a:t>We would conclude – on the basis of this statistical test – that this is a significant effect. </a:t>
            </a:r>
          </a:p>
          <a:p>
            <a:endParaRPr lang="en-GB" dirty="0"/>
          </a:p>
          <a:p>
            <a:endParaRPr lang="en-GB" dirty="0"/>
          </a:p>
        </p:txBody>
      </p:sp>
    </p:spTree>
    <p:extLst>
      <p:ext uri="{BB962C8B-B14F-4D97-AF65-F5344CB8AC3E}">
        <p14:creationId xmlns:p14="http://schemas.microsoft.com/office/powerpoint/2010/main" val="404374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Noise vs generality</a:t>
            </a:r>
          </a:p>
        </p:txBody>
      </p:sp>
      <p:sp>
        <p:nvSpPr>
          <p:cNvPr id="3" name="Content Placeholder 2"/>
          <p:cNvSpPr>
            <a:spLocks noGrp="1"/>
          </p:cNvSpPr>
          <p:nvPr>
            <p:ph idx="1"/>
          </p:nvPr>
        </p:nvSpPr>
        <p:spPr/>
        <p:txBody>
          <a:bodyPr/>
          <a:lstStyle/>
          <a:p>
            <a:pPr marL="0" indent="0">
              <a:buNone/>
            </a:pPr>
            <a:r>
              <a:rPr lang="en-GB" dirty="0"/>
              <a:t>The downside of less noise is that the sample is less representative of the general population. </a:t>
            </a:r>
          </a:p>
          <a:p>
            <a:pPr marL="0" indent="0">
              <a:buNone/>
            </a:pPr>
            <a:endParaRPr lang="en-GB" dirty="0"/>
          </a:p>
          <a:p>
            <a:pPr marL="0" indent="0">
              <a:buNone/>
            </a:pPr>
            <a:r>
              <a:rPr lang="en-GB" dirty="0"/>
              <a:t>i.e. you are </a:t>
            </a:r>
            <a:r>
              <a:rPr lang="en-GB" sz="4000" dirty="0">
                <a:solidFill>
                  <a:srgbClr val="FF0000"/>
                </a:solidFill>
              </a:rPr>
              <a:t>more likely </a:t>
            </a:r>
            <a:r>
              <a:rPr lang="en-GB" dirty="0"/>
              <a:t>to find an effect in a less noisy population.</a:t>
            </a:r>
          </a:p>
          <a:p>
            <a:pPr marL="0" indent="0">
              <a:buNone/>
            </a:pPr>
            <a:endParaRPr lang="en-GB" dirty="0"/>
          </a:p>
          <a:p>
            <a:pPr marL="0" indent="0">
              <a:buNone/>
            </a:pPr>
            <a:r>
              <a:rPr lang="en-GB" dirty="0"/>
              <a:t>But you are </a:t>
            </a:r>
            <a:r>
              <a:rPr lang="en-GB" sz="4000" dirty="0">
                <a:solidFill>
                  <a:srgbClr val="FF0000"/>
                </a:solidFill>
              </a:rPr>
              <a:t>less able </a:t>
            </a:r>
            <a:r>
              <a:rPr lang="en-GB" dirty="0"/>
              <a:t>to draw conclusions about the general population.</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782811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455EF-2B22-181C-15C8-0F3D8E34FB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9D5C71-DDC2-FCEF-98A7-3960FB6C4D52}"/>
              </a:ext>
            </a:extLst>
          </p:cNvPr>
          <p:cNvSpPr>
            <a:spLocks noGrp="1"/>
          </p:cNvSpPr>
          <p:nvPr>
            <p:ph type="title"/>
          </p:nvPr>
        </p:nvSpPr>
        <p:spPr/>
        <p:txBody>
          <a:bodyPr/>
          <a:lstStyle/>
          <a:p>
            <a:r>
              <a:rPr lang="en-US" dirty="0"/>
              <a:t>Take care!</a:t>
            </a:r>
          </a:p>
        </p:txBody>
      </p:sp>
      <p:sp>
        <p:nvSpPr>
          <p:cNvPr id="3" name="Content Placeholder 2">
            <a:extLst>
              <a:ext uri="{FF2B5EF4-FFF2-40B4-BE49-F238E27FC236}">
                <a16:creationId xmlns:a16="http://schemas.microsoft.com/office/drawing/2014/main" id="{7B060C1E-D8B9-BE7D-1649-FA095AE95A43}"/>
              </a:ext>
            </a:extLst>
          </p:cNvPr>
          <p:cNvSpPr>
            <a:spLocks noGrp="1"/>
          </p:cNvSpPr>
          <p:nvPr>
            <p:ph idx="1"/>
          </p:nvPr>
        </p:nvSpPr>
        <p:spPr/>
        <p:txBody>
          <a:bodyPr>
            <a:normAutofit lnSpcReduction="10000"/>
          </a:bodyPr>
          <a:lstStyle/>
          <a:p>
            <a:r>
              <a:rPr lang="en-US" dirty="0"/>
              <a:t>What we are talking about here is P(data | H</a:t>
            </a:r>
            <a:r>
              <a:rPr lang="en-US" baseline="-25000" dirty="0"/>
              <a:t>0</a:t>
            </a:r>
            <a:r>
              <a:rPr lang="en-US" dirty="0"/>
              <a:t> ), </a:t>
            </a:r>
          </a:p>
          <a:p>
            <a:pPr lvl="1"/>
            <a:r>
              <a:rPr lang="en-US" dirty="0"/>
              <a:t>i.e. the probability of observing this result or a more extreme one, if the two groups are the same (null hypothesis, H</a:t>
            </a:r>
            <a:r>
              <a:rPr lang="en-US" baseline="-25000" dirty="0"/>
              <a:t>0</a:t>
            </a:r>
            <a:r>
              <a:rPr lang="en-US" dirty="0"/>
              <a:t>)</a:t>
            </a:r>
          </a:p>
          <a:p>
            <a:r>
              <a:rPr lang="en-US" dirty="0"/>
              <a:t>That is NOT the same as P(H</a:t>
            </a:r>
            <a:r>
              <a:rPr lang="en-US" baseline="-25000" dirty="0"/>
              <a:t>0</a:t>
            </a:r>
            <a:r>
              <a:rPr lang="en-US" dirty="0"/>
              <a:t> | data)</a:t>
            </a:r>
          </a:p>
          <a:p>
            <a:r>
              <a:rPr lang="en-US" dirty="0"/>
              <a:t>What we are generally interested in is P(H</a:t>
            </a:r>
            <a:r>
              <a:rPr lang="en-US" baseline="-25000" dirty="0"/>
              <a:t>0</a:t>
            </a:r>
            <a:r>
              <a:rPr lang="en-US" dirty="0"/>
              <a:t> | data), but it’s not what we calculate!</a:t>
            </a:r>
          </a:p>
          <a:p>
            <a:r>
              <a:rPr lang="en-US" dirty="0"/>
              <a:t>Bayesian analysis solves this problem (see later Stages). </a:t>
            </a:r>
          </a:p>
          <a:p>
            <a:r>
              <a:rPr lang="en-US" dirty="0"/>
              <a:t>For now, just remember to </a:t>
            </a:r>
            <a:r>
              <a:rPr lang="en-US" u="sng" dirty="0"/>
              <a:t>never say</a:t>
            </a:r>
            <a:r>
              <a:rPr lang="en-US" dirty="0"/>
              <a:t> :</a:t>
            </a:r>
          </a:p>
          <a:p>
            <a:pPr lvl="1"/>
            <a:r>
              <a:rPr lang="en-US" dirty="0"/>
              <a:t>“p &lt; .05 so the chance of there being no difference is less than 5%”</a:t>
            </a:r>
          </a:p>
          <a:p>
            <a:pPr lvl="1"/>
            <a:r>
              <a:rPr lang="en-US" dirty="0"/>
              <a:t>You’ll hear that a lot from psychologists, but it’s wrong. </a:t>
            </a:r>
          </a:p>
        </p:txBody>
      </p:sp>
    </p:spTree>
    <p:extLst>
      <p:ext uri="{BB962C8B-B14F-4D97-AF65-F5344CB8AC3E}">
        <p14:creationId xmlns:p14="http://schemas.microsoft.com/office/powerpoint/2010/main" val="6210523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Two almost identical examples</a:t>
            </a:r>
          </a:p>
        </p:txBody>
      </p:sp>
      <p:sp>
        <p:nvSpPr>
          <p:cNvPr id="4" name="TextBox 3"/>
          <p:cNvSpPr txBox="1"/>
          <p:nvPr/>
        </p:nvSpPr>
        <p:spPr>
          <a:xfrm>
            <a:off x="733423" y="4857750"/>
            <a:ext cx="10906125" cy="1754326"/>
          </a:xfrm>
          <a:prstGeom prst="rect">
            <a:avLst/>
          </a:prstGeom>
          <a:noFill/>
        </p:spPr>
        <p:txBody>
          <a:bodyPr wrap="square" rtlCol="0">
            <a:spAutoFit/>
          </a:bodyPr>
          <a:lstStyle/>
          <a:p>
            <a:r>
              <a:rPr lang="en-GB" dirty="0"/>
              <a:t>Notice here that our statistical comparison (which direction is the difference in) is IDENTICAL in both Scenarios, and wo we would DRAW THE IDENTICAL CONCLUSION that Scores on Test A tend to be higher than scores on Test B. </a:t>
            </a:r>
          </a:p>
          <a:p>
            <a:endParaRPr lang="en-GB" dirty="0"/>
          </a:p>
          <a:p>
            <a:r>
              <a:rPr lang="en-GB" dirty="0">
                <a:solidFill>
                  <a:srgbClr val="C00000"/>
                </a:solidFill>
              </a:rPr>
              <a:t>This is true, despite the fact that:</a:t>
            </a:r>
          </a:p>
          <a:p>
            <a:r>
              <a:rPr lang="en-GB" dirty="0">
                <a:solidFill>
                  <a:srgbClr val="C00000"/>
                </a:solidFill>
              </a:rPr>
              <a:t>Scenario 1: Average of B &lt; Average of A, </a:t>
            </a:r>
          </a:p>
          <a:p>
            <a:r>
              <a:rPr lang="en-GB" dirty="0">
                <a:solidFill>
                  <a:srgbClr val="C00000"/>
                </a:solidFill>
              </a:rPr>
              <a:t>Scenario 2: Average of B &gt; Average of A</a:t>
            </a:r>
          </a:p>
        </p:txBody>
      </p:sp>
      <p:pic>
        <p:nvPicPr>
          <p:cNvPr id="5" name="Picture 4"/>
          <p:cNvPicPr>
            <a:picLocks noChangeAspect="1"/>
          </p:cNvPicPr>
          <p:nvPr/>
        </p:nvPicPr>
        <p:blipFill>
          <a:blip r:embed="rId2"/>
          <a:stretch>
            <a:fillRect/>
          </a:stretch>
        </p:blipFill>
        <p:spPr>
          <a:xfrm>
            <a:off x="1452562" y="1490662"/>
            <a:ext cx="9286875" cy="3171825"/>
          </a:xfrm>
          <a:prstGeom prst="rect">
            <a:avLst/>
          </a:prstGeom>
        </p:spPr>
      </p:pic>
    </p:spTree>
    <p:extLst>
      <p:ext uri="{BB962C8B-B14F-4D97-AF65-F5344CB8AC3E}">
        <p14:creationId xmlns:p14="http://schemas.microsoft.com/office/powerpoint/2010/main" val="256359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D675-B0E3-446A-6591-98DEF758582E}"/>
              </a:ext>
            </a:extLst>
          </p:cNvPr>
          <p:cNvSpPr>
            <a:spLocks noGrp="1"/>
          </p:cNvSpPr>
          <p:nvPr>
            <p:ph type="title"/>
          </p:nvPr>
        </p:nvSpPr>
        <p:spPr/>
        <p:txBody>
          <a:bodyPr/>
          <a:lstStyle/>
          <a:p>
            <a:r>
              <a:rPr lang="en-GB" dirty="0"/>
              <a:t>Third Statistical principle</a:t>
            </a:r>
          </a:p>
        </p:txBody>
      </p:sp>
      <p:sp>
        <p:nvSpPr>
          <p:cNvPr id="3" name="Content Placeholder 2">
            <a:extLst>
              <a:ext uri="{FF2B5EF4-FFF2-40B4-BE49-F238E27FC236}">
                <a16:creationId xmlns:a16="http://schemas.microsoft.com/office/drawing/2014/main" id="{163C3172-0816-F7F4-FE74-A9A0FDA1FC35}"/>
              </a:ext>
            </a:extLst>
          </p:cNvPr>
          <p:cNvSpPr>
            <a:spLocks noGrp="1"/>
          </p:cNvSpPr>
          <p:nvPr>
            <p:ph idx="1"/>
          </p:nvPr>
        </p:nvSpPr>
        <p:spPr>
          <a:xfrm>
            <a:off x="838200" y="1825625"/>
            <a:ext cx="10515600" cy="4351338"/>
          </a:xfrm>
        </p:spPr>
        <p:txBody>
          <a:bodyPr>
            <a:normAutofit/>
          </a:bodyPr>
          <a:lstStyle/>
          <a:p>
            <a:pPr marL="0" indent="0">
              <a:buNone/>
            </a:pPr>
            <a:r>
              <a:rPr lang="en-GB" dirty="0"/>
              <a:t>The conclusions that can be drawn depend upon the assumptions in the statistical test being used. </a:t>
            </a:r>
          </a:p>
          <a:p>
            <a:pPr marL="0" indent="0">
              <a:buNone/>
            </a:pPr>
            <a:endParaRPr lang="en-GB" dirty="0"/>
          </a:p>
        </p:txBody>
      </p:sp>
    </p:spTree>
    <p:extLst>
      <p:ext uri="{BB962C8B-B14F-4D97-AF65-F5344CB8AC3E}">
        <p14:creationId xmlns:p14="http://schemas.microsoft.com/office/powerpoint/2010/main" val="37581755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D675-B0E3-446A-6591-98DEF758582E}"/>
              </a:ext>
            </a:extLst>
          </p:cNvPr>
          <p:cNvSpPr>
            <a:spLocks noGrp="1"/>
          </p:cNvSpPr>
          <p:nvPr>
            <p:ph type="title"/>
          </p:nvPr>
        </p:nvSpPr>
        <p:spPr/>
        <p:txBody>
          <a:bodyPr/>
          <a:lstStyle/>
          <a:p>
            <a:r>
              <a:rPr lang="en-GB" dirty="0"/>
              <a:t>Third Statistical principle</a:t>
            </a:r>
          </a:p>
        </p:txBody>
      </p:sp>
      <p:sp>
        <p:nvSpPr>
          <p:cNvPr id="3" name="Content Placeholder 2">
            <a:extLst>
              <a:ext uri="{FF2B5EF4-FFF2-40B4-BE49-F238E27FC236}">
                <a16:creationId xmlns:a16="http://schemas.microsoft.com/office/drawing/2014/main" id="{163C3172-0816-F7F4-FE74-A9A0FDA1FC35}"/>
              </a:ext>
            </a:extLst>
          </p:cNvPr>
          <p:cNvSpPr>
            <a:spLocks noGrp="1"/>
          </p:cNvSpPr>
          <p:nvPr>
            <p:ph idx="1"/>
          </p:nvPr>
        </p:nvSpPr>
        <p:spPr>
          <a:xfrm>
            <a:off x="838200" y="1825625"/>
            <a:ext cx="10515600" cy="4351338"/>
          </a:xfrm>
        </p:spPr>
        <p:txBody>
          <a:bodyPr>
            <a:normAutofit/>
          </a:bodyPr>
          <a:lstStyle/>
          <a:p>
            <a:pPr marL="0" indent="0">
              <a:buNone/>
            </a:pPr>
            <a:r>
              <a:rPr lang="en-GB" dirty="0"/>
              <a:t>The conclusions that can be drawn depend upon the assumptions in the statistical test is being used. </a:t>
            </a:r>
          </a:p>
          <a:p>
            <a:pPr marL="0" indent="0">
              <a:buNone/>
            </a:pPr>
            <a:endParaRPr lang="en-GB" dirty="0"/>
          </a:p>
          <a:p>
            <a:pPr marL="0" indent="0">
              <a:buNone/>
            </a:pPr>
            <a:r>
              <a:rPr lang="en-GB" dirty="0">
                <a:solidFill>
                  <a:srgbClr val="C00000"/>
                </a:solidFill>
              </a:rPr>
              <a:t>In our statistical test, we are testing an assumption about the DIRECTION of any difference, not the SIZE of any difference. </a:t>
            </a:r>
          </a:p>
          <a:p>
            <a:pPr marL="0" indent="0">
              <a:buNone/>
            </a:pPr>
            <a:endParaRPr lang="en-GB" dirty="0">
              <a:solidFill>
                <a:srgbClr val="C00000"/>
              </a:solidFill>
            </a:endParaRPr>
          </a:p>
          <a:p>
            <a:pPr marL="0" indent="0">
              <a:buNone/>
            </a:pPr>
            <a:r>
              <a:rPr lang="en-GB" dirty="0"/>
              <a:t>There are (other) statistical tests that can be used to test assumptions about the size of any difference: you will cover these later in the UG programme. </a:t>
            </a:r>
          </a:p>
        </p:txBody>
      </p:sp>
    </p:spTree>
    <p:extLst>
      <p:ext uri="{BB962C8B-B14F-4D97-AF65-F5344CB8AC3E}">
        <p14:creationId xmlns:p14="http://schemas.microsoft.com/office/powerpoint/2010/main" val="2249540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Notice in these examples</a:t>
            </a:r>
          </a:p>
        </p:txBody>
      </p:sp>
      <p:sp>
        <p:nvSpPr>
          <p:cNvPr id="4" name="TextBox 3"/>
          <p:cNvSpPr txBox="1"/>
          <p:nvPr/>
        </p:nvSpPr>
        <p:spPr>
          <a:xfrm>
            <a:off x="914400" y="4772361"/>
            <a:ext cx="10906125" cy="2031325"/>
          </a:xfrm>
          <a:prstGeom prst="rect">
            <a:avLst/>
          </a:prstGeom>
          <a:noFill/>
        </p:spPr>
        <p:txBody>
          <a:bodyPr wrap="square" rtlCol="0">
            <a:spAutoFit/>
          </a:bodyPr>
          <a:lstStyle/>
          <a:p>
            <a:r>
              <a:rPr lang="en-GB" dirty="0">
                <a:solidFill>
                  <a:srgbClr val="C00000"/>
                </a:solidFill>
              </a:rPr>
              <a:t>In both cases it is TRUE that MOST PEOPLE (7 out of 8) do better at Test A.</a:t>
            </a:r>
          </a:p>
          <a:p>
            <a:endParaRPr lang="en-GB" dirty="0">
              <a:solidFill>
                <a:srgbClr val="C00000"/>
              </a:solidFill>
            </a:endParaRPr>
          </a:p>
          <a:p>
            <a:r>
              <a:rPr lang="en-GB" dirty="0">
                <a:solidFill>
                  <a:srgbClr val="C00000"/>
                </a:solidFill>
              </a:rPr>
              <a:t>Out statistical test is about the DIRECTION of the differences, and so this pattern (7/8 in one direction) is unlikely to have occurred by chance. </a:t>
            </a:r>
          </a:p>
          <a:p>
            <a:endParaRPr lang="en-GB" dirty="0">
              <a:solidFill>
                <a:srgbClr val="C00000"/>
              </a:solidFill>
            </a:endParaRPr>
          </a:p>
          <a:p>
            <a:r>
              <a:rPr lang="en-GB" dirty="0">
                <a:solidFill>
                  <a:srgbClr val="C00000"/>
                </a:solidFill>
              </a:rPr>
              <a:t>Our statistical test is not about SIZE of the DIFFERENCE, and so it doesn’t apply to the AVERAGE SCORE on each test. </a:t>
            </a:r>
          </a:p>
        </p:txBody>
      </p:sp>
      <p:pic>
        <p:nvPicPr>
          <p:cNvPr id="5" name="Picture 4"/>
          <p:cNvPicPr>
            <a:picLocks noChangeAspect="1"/>
          </p:cNvPicPr>
          <p:nvPr/>
        </p:nvPicPr>
        <p:blipFill>
          <a:blip r:embed="rId2"/>
          <a:stretch>
            <a:fillRect/>
          </a:stretch>
        </p:blipFill>
        <p:spPr>
          <a:xfrm>
            <a:off x="1452562" y="1490662"/>
            <a:ext cx="9286875" cy="3171825"/>
          </a:xfrm>
          <a:prstGeom prst="rect">
            <a:avLst/>
          </a:prstGeom>
        </p:spPr>
      </p:pic>
    </p:spTree>
    <p:extLst>
      <p:ext uri="{BB962C8B-B14F-4D97-AF65-F5344CB8AC3E}">
        <p14:creationId xmlns:p14="http://schemas.microsoft.com/office/powerpoint/2010/main" val="5645486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example I’ve used is called the </a:t>
            </a:r>
            <a:r>
              <a:rPr lang="en-GB" dirty="0">
                <a:solidFill>
                  <a:srgbClr val="FF0000"/>
                </a:solidFill>
              </a:rPr>
              <a:t>Sign-Test</a:t>
            </a:r>
          </a:p>
        </p:txBody>
      </p:sp>
      <p:sp>
        <p:nvSpPr>
          <p:cNvPr id="3" name="Content Placeholder 2"/>
          <p:cNvSpPr>
            <a:spLocks noGrp="1"/>
          </p:cNvSpPr>
          <p:nvPr>
            <p:ph idx="1"/>
          </p:nvPr>
        </p:nvSpPr>
        <p:spPr/>
        <p:txBody>
          <a:bodyPr>
            <a:normAutofit lnSpcReduction="10000"/>
          </a:bodyPr>
          <a:lstStyle/>
          <a:p>
            <a:pPr marL="0" indent="0">
              <a:buNone/>
            </a:pPr>
            <a:r>
              <a:rPr lang="en-GB" dirty="0"/>
              <a:t>So far we have used a small example (8 people), but it is possible to extend this test to any sample size. </a:t>
            </a:r>
          </a:p>
          <a:p>
            <a:pPr marL="0" indent="0">
              <a:buNone/>
            </a:pPr>
            <a:endParaRPr lang="en-GB" dirty="0"/>
          </a:p>
          <a:p>
            <a:pPr marL="0" indent="0">
              <a:buNone/>
            </a:pPr>
            <a:r>
              <a:rPr lang="en-GB" dirty="0"/>
              <a:t>In all cases, the logic is identical. If we have N pairs of scores, we expect one of the scores to be higher on around half the observations. </a:t>
            </a:r>
          </a:p>
          <a:p>
            <a:pPr marL="0" indent="0">
              <a:buNone/>
            </a:pPr>
            <a:endParaRPr lang="en-GB" dirty="0"/>
          </a:p>
          <a:p>
            <a:pPr marL="0" indent="0">
              <a:buNone/>
            </a:pPr>
            <a:r>
              <a:rPr lang="en-GB" dirty="0"/>
              <a:t>The more the differences deviate from a 50:50 pattern, the less likely this is to be by chance. </a:t>
            </a:r>
          </a:p>
          <a:p>
            <a:pPr marL="0" indent="0">
              <a:buNone/>
            </a:pPr>
            <a:endParaRPr lang="en-GB" dirty="0"/>
          </a:p>
          <a:p>
            <a:pPr marL="0" indent="0">
              <a:buNone/>
            </a:pPr>
            <a:r>
              <a:rPr lang="en-GB" dirty="0"/>
              <a:t>We use computers to calculate the probability for us.</a:t>
            </a:r>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128608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Another example using a between-participant design. </a:t>
            </a:r>
          </a:p>
        </p:txBody>
      </p:sp>
      <p:sp>
        <p:nvSpPr>
          <p:cNvPr id="3" name="Content Placeholder 2"/>
          <p:cNvSpPr>
            <a:spLocks noGrp="1"/>
          </p:cNvSpPr>
          <p:nvPr>
            <p:ph idx="1"/>
          </p:nvPr>
        </p:nvSpPr>
        <p:spPr>
          <a:xfrm>
            <a:off x="838200" y="1825625"/>
            <a:ext cx="11049000" cy="3994150"/>
          </a:xfrm>
        </p:spPr>
        <p:txBody>
          <a:bodyPr/>
          <a:lstStyle/>
          <a:p>
            <a:pPr marL="0" indent="0">
              <a:buNone/>
            </a:pPr>
            <a:r>
              <a:rPr lang="en-GB" dirty="0"/>
              <a:t>In this example, we have Test A and Test B taken by different people, so we can’t look at the direction of a difference for each person. </a:t>
            </a:r>
          </a:p>
          <a:p>
            <a:pPr marL="0" indent="0">
              <a:buNone/>
            </a:pPr>
            <a:endParaRPr lang="en-GB" dirty="0"/>
          </a:p>
          <a:p>
            <a:pPr marL="0" indent="0">
              <a:buNone/>
            </a:pPr>
            <a:r>
              <a:rPr lang="en-GB" dirty="0"/>
              <a:t>So, we start with a </a:t>
            </a:r>
            <a:r>
              <a:rPr lang="en-GB" i="1" dirty="0"/>
              <a:t>different assumption. </a:t>
            </a:r>
            <a:endParaRPr lang="en-GB" dirty="0"/>
          </a:p>
          <a:p>
            <a:pPr marL="0" indent="0">
              <a:buNone/>
            </a:pPr>
            <a:endParaRPr lang="en-GB" dirty="0"/>
          </a:p>
          <a:p>
            <a:pPr marL="0" indent="0">
              <a:buNone/>
            </a:pPr>
            <a:r>
              <a:rPr lang="en-GB" dirty="0"/>
              <a:t>If Test A and B are (roughly) the same then the highest (vs lowest) scores should be spread out equally across both conditions. </a:t>
            </a:r>
          </a:p>
        </p:txBody>
      </p:sp>
    </p:spTree>
    <p:extLst>
      <p:ext uri="{BB962C8B-B14F-4D97-AF65-F5344CB8AC3E}">
        <p14:creationId xmlns:p14="http://schemas.microsoft.com/office/powerpoint/2010/main" val="2053824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case with 4 participants. </a:t>
            </a:r>
          </a:p>
        </p:txBody>
      </p:sp>
      <p:sp>
        <p:nvSpPr>
          <p:cNvPr id="3" name="Content Placeholder 2"/>
          <p:cNvSpPr>
            <a:spLocks noGrp="1"/>
          </p:cNvSpPr>
          <p:nvPr>
            <p:ph idx="1"/>
          </p:nvPr>
        </p:nvSpPr>
        <p:spPr>
          <a:xfrm>
            <a:off x="838200" y="1825625"/>
            <a:ext cx="5886450" cy="4351338"/>
          </a:xfrm>
        </p:spPr>
        <p:txBody>
          <a:bodyPr/>
          <a:lstStyle/>
          <a:p>
            <a:pPr marL="0" indent="0">
              <a:buNone/>
            </a:pPr>
            <a:r>
              <a:rPr lang="en-GB" dirty="0"/>
              <a:t>We have 1 score per person (with half the sample doing each test).</a:t>
            </a:r>
          </a:p>
          <a:p>
            <a:pPr marL="0" indent="0">
              <a:buNone/>
            </a:pPr>
            <a:endParaRPr lang="en-GB" dirty="0"/>
          </a:p>
          <a:p>
            <a:pPr marL="0" indent="0">
              <a:buNone/>
            </a:pPr>
            <a:r>
              <a:rPr lang="en-GB" dirty="0"/>
              <a:t>		Score		Condition</a:t>
            </a:r>
          </a:p>
          <a:p>
            <a:pPr marL="0" indent="0">
              <a:buNone/>
            </a:pPr>
            <a:r>
              <a:rPr lang="en-GB" dirty="0"/>
              <a:t>Person 1	10		A</a:t>
            </a:r>
          </a:p>
          <a:p>
            <a:pPr marL="0" indent="0">
              <a:buNone/>
            </a:pPr>
            <a:r>
              <a:rPr lang="en-GB" dirty="0"/>
              <a:t>Person 2	5		B</a:t>
            </a:r>
          </a:p>
          <a:p>
            <a:pPr marL="0" indent="0">
              <a:buNone/>
            </a:pPr>
            <a:r>
              <a:rPr lang="en-GB" dirty="0"/>
              <a:t>Person 3	8		A</a:t>
            </a:r>
          </a:p>
          <a:p>
            <a:pPr marL="0" indent="0">
              <a:buNone/>
            </a:pPr>
            <a:r>
              <a:rPr lang="en-GB" dirty="0"/>
              <a:t>Person 4	4		B</a:t>
            </a:r>
          </a:p>
        </p:txBody>
      </p:sp>
      <p:sp>
        <p:nvSpPr>
          <p:cNvPr id="4" name="TextBox 3"/>
          <p:cNvSpPr txBox="1"/>
          <p:nvPr/>
        </p:nvSpPr>
        <p:spPr>
          <a:xfrm>
            <a:off x="6724650" y="3381375"/>
            <a:ext cx="5086350" cy="2677656"/>
          </a:xfrm>
          <a:prstGeom prst="rect">
            <a:avLst/>
          </a:prstGeom>
          <a:noFill/>
        </p:spPr>
        <p:txBody>
          <a:bodyPr wrap="square" rtlCol="0">
            <a:spAutoFit/>
          </a:bodyPr>
          <a:lstStyle/>
          <a:p>
            <a:r>
              <a:rPr lang="en-GB" sz="2400" dirty="0"/>
              <a:t>Here the two HIGHEST scores are in A, and the two LOWEST scores are in B. </a:t>
            </a:r>
          </a:p>
          <a:p>
            <a:endParaRPr lang="en-GB" sz="2400" dirty="0"/>
          </a:p>
          <a:p>
            <a:endParaRPr lang="en-GB" sz="2400" dirty="0"/>
          </a:p>
          <a:p>
            <a:r>
              <a:rPr lang="en-GB" sz="2400" dirty="0"/>
              <a:t>What is the probability that this happened by chance? </a:t>
            </a:r>
          </a:p>
          <a:p>
            <a:endParaRPr lang="en-GB" sz="2400" dirty="0"/>
          </a:p>
        </p:txBody>
      </p:sp>
    </p:spTree>
    <p:extLst>
      <p:ext uri="{BB962C8B-B14F-4D97-AF65-F5344CB8AC3E}">
        <p14:creationId xmlns:p14="http://schemas.microsoft.com/office/powerpoint/2010/main" val="3691510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 our simple example, there are 24 possible rank orders (of Person 1, 2, 3 and 4). </a:t>
            </a:r>
          </a:p>
        </p:txBody>
      </p:sp>
      <p:sp>
        <p:nvSpPr>
          <p:cNvPr id="3" name="Content Placeholder 2"/>
          <p:cNvSpPr>
            <a:spLocks noGrp="1"/>
          </p:cNvSpPr>
          <p:nvPr>
            <p:ph idx="1"/>
          </p:nvPr>
        </p:nvSpPr>
        <p:spPr>
          <a:xfrm>
            <a:off x="838201" y="1825625"/>
            <a:ext cx="4562474" cy="4351338"/>
          </a:xfrm>
        </p:spPr>
        <p:txBody>
          <a:bodyPr>
            <a:normAutofit fontScale="62500" lnSpcReduction="20000"/>
          </a:bodyPr>
          <a:lstStyle/>
          <a:p>
            <a:pPr marL="0" indent="0">
              <a:buNone/>
            </a:pPr>
            <a:r>
              <a:rPr lang="en-GB" dirty="0"/>
              <a:t>	</a:t>
            </a:r>
            <a:r>
              <a:rPr lang="en-GB" b="1" dirty="0"/>
              <a:t>1</a:t>
            </a:r>
            <a:r>
              <a:rPr lang="en-GB" b="1" baseline="30000" dirty="0"/>
              <a:t>st</a:t>
            </a:r>
            <a:r>
              <a:rPr lang="en-GB" b="1" dirty="0"/>
              <a:t>	2</a:t>
            </a:r>
            <a:r>
              <a:rPr lang="en-GB" b="1" baseline="30000" dirty="0"/>
              <a:t>nd</a:t>
            </a:r>
            <a:r>
              <a:rPr lang="en-GB" b="1" dirty="0"/>
              <a:t>	3</a:t>
            </a:r>
            <a:r>
              <a:rPr lang="en-GB" b="1" baseline="30000" dirty="0"/>
              <a:t>rd</a:t>
            </a:r>
            <a:r>
              <a:rPr lang="en-GB" b="1" dirty="0"/>
              <a:t>	4</a:t>
            </a:r>
            <a:r>
              <a:rPr lang="en-GB" b="1" baseline="30000" dirty="0"/>
              <a:t>th</a:t>
            </a:r>
            <a:r>
              <a:rPr lang="en-GB" b="1" dirty="0"/>
              <a:t> </a:t>
            </a:r>
          </a:p>
          <a:p>
            <a:pPr marL="0" indent="0">
              <a:buNone/>
            </a:pPr>
            <a:r>
              <a:rPr lang="en-GB" dirty="0"/>
              <a:t>1	1	2	3	4</a:t>
            </a:r>
          </a:p>
          <a:p>
            <a:pPr marL="0" indent="0">
              <a:buNone/>
            </a:pPr>
            <a:r>
              <a:rPr lang="en-GB" dirty="0"/>
              <a:t>2	1	2	4 	3</a:t>
            </a:r>
          </a:p>
          <a:p>
            <a:pPr marL="0" indent="0">
              <a:buNone/>
            </a:pPr>
            <a:r>
              <a:rPr lang="en-GB" dirty="0"/>
              <a:t>3	1	3	2	4</a:t>
            </a:r>
          </a:p>
          <a:p>
            <a:pPr marL="0" indent="0">
              <a:buNone/>
            </a:pPr>
            <a:r>
              <a:rPr lang="en-GB" dirty="0"/>
              <a:t>4	1	3	4	2</a:t>
            </a:r>
          </a:p>
          <a:p>
            <a:pPr marL="0" indent="0">
              <a:buNone/>
            </a:pPr>
            <a:r>
              <a:rPr lang="en-GB" dirty="0"/>
              <a:t>5	1	4	2	3</a:t>
            </a:r>
          </a:p>
          <a:p>
            <a:pPr marL="0" indent="0">
              <a:buNone/>
            </a:pPr>
            <a:r>
              <a:rPr lang="en-GB" dirty="0"/>
              <a:t>6	1	4	3	2</a:t>
            </a:r>
          </a:p>
          <a:p>
            <a:pPr marL="0" indent="0">
              <a:buNone/>
            </a:pPr>
            <a:r>
              <a:rPr lang="en-GB" dirty="0"/>
              <a:t>7	2	1	3	4</a:t>
            </a:r>
          </a:p>
          <a:p>
            <a:pPr marL="0" indent="0">
              <a:buNone/>
            </a:pPr>
            <a:r>
              <a:rPr lang="en-GB" dirty="0"/>
              <a:t>8	2	1	4	3</a:t>
            </a:r>
          </a:p>
          <a:p>
            <a:pPr marL="0" indent="0">
              <a:buNone/>
            </a:pPr>
            <a:r>
              <a:rPr lang="en-GB" dirty="0"/>
              <a:t>9	2	3	1	4</a:t>
            </a:r>
          </a:p>
          <a:p>
            <a:pPr marL="0" indent="0">
              <a:buNone/>
            </a:pPr>
            <a:r>
              <a:rPr lang="en-GB" dirty="0"/>
              <a:t>10	2	3	4	1</a:t>
            </a:r>
          </a:p>
          <a:p>
            <a:pPr marL="0" indent="0">
              <a:buNone/>
            </a:pPr>
            <a:r>
              <a:rPr lang="en-GB" dirty="0"/>
              <a:t>11	2	4	1	3</a:t>
            </a:r>
          </a:p>
          <a:p>
            <a:pPr marL="0" indent="0">
              <a:buNone/>
            </a:pPr>
            <a:r>
              <a:rPr lang="en-GB" dirty="0"/>
              <a:t>12	2	4	3	1</a:t>
            </a:r>
          </a:p>
        </p:txBody>
      </p:sp>
      <p:sp>
        <p:nvSpPr>
          <p:cNvPr id="5" name="Content Placeholder 2"/>
          <p:cNvSpPr txBox="1">
            <a:spLocks/>
          </p:cNvSpPr>
          <p:nvPr/>
        </p:nvSpPr>
        <p:spPr>
          <a:xfrm>
            <a:off x="6096000" y="1825625"/>
            <a:ext cx="4562474"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	</a:t>
            </a:r>
            <a:r>
              <a:rPr lang="en-GB" b="1" dirty="0"/>
              <a:t>1</a:t>
            </a:r>
            <a:r>
              <a:rPr lang="en-GB" b="1" baseline="30000" dirty="0"/>
              <a:t>st</a:t>
            </a:r>
            <a:r>
              <a:rPr lang="en-GB" b="1" dirty="0"/>
              <a:t>	2</a:t>
            </a:r>
            <a:r>
              <a:rPr lang="en-GB" b="1" baseline="30000" dirty="0"/>
              <a:t>nd</a:t>
            </a:r>
            <a:r>
              <a:rPr lang="en-GB" b="1" dirty="0"/>
              <a:t>	3</a:t>
            </a:r>
            <a:r>
              <a:rPr lang="en-GB" b="1" baseline="30000" dirty="0"/>
              <a:t>rd</a:t>
            </a:r>
            <a:r>
              <a:rPr lang="en-GB" b="1" dirty="0"/>
              <a:t>	4</a:t>
            </a:r>
            <a:r>
              <a:rPr lang="en-GB" b="1" baseline="30000" dirty="0"/>
              <a:t>th</a:t>
            </a:r>
            <a:r>
              <a:rPr lang="en-GB" b="1" dirty="0"/>
              <a:t> </a:t>
            </a:r>
          </a:p>
          <a:p>
            <a:pPr marL="0" indent="0">
              <a:buFont typeface="Arial" panose="020B0604020202020204" pitchFamily="34" charset="0"/>
              <a:buNone/>
            </a:pPr>
            <a:r>
              <a:rPr lang="en-GB" dirty="0"/>
              <a:t>13	3	1	2	4</a:t>
            </a:r>
          </a:p>
          <a:p>
            <a:pPr marL="0" indent="0">
              <a:buFont typeface="Arial" panose="020B0604020202020204" pitchFamily="34" charset="0"/>
              <a:buNone/>
            </a:pPr>
            <a:r>
              <a:rPr lang="en-GB" dirty="0"/>
              <a:t>14	3	1	4	2</a:t>
            </a:r>
          </a:p>
          <a:p>
            <a:pPr marL="0" indent="0">
              <a:buFont typeface="Arial" panose="020B0604020202020204" pitchFamily="34" charset="0"/>
              <a:buNone/>
            </a:pPr>
            <a:r>
              <a:rPr lang="en-GB" dirty="0"/>
              <a:t>15	3	2	1	4</a:t>
            </a:r>
          </a:p>
          <a:p>
            <a:pPr marL="0" indent="0">
              <a:buFont typeface="Arial" panose="020B0604020202020204" pitchFamily="34" charset="0"/>
              <a:buNone/>
            </a:pPr>
            <a:r>
              <a:rPr lang="en-GB" dirty="0"/>
              <a:t>16	3	2	4	1</a:t>
            </a:r>
          </a:p>
          <a:p>
            <a:pPr marL="0" indent="0">
              <a:buFont typeface="Arial" panose="020B0604020202020204" pitchFamily="34" charset="0"/>
              <a:buNone/>
            </a:pPr>
            <a:r>
              <a:rPr lang="en-GB" dirty="0"/>
              <a:t>17	3	4	1	2</a:t>
            </a:r>
          </a:p>
          <a:p>
            <a:pPr marL="0" indent="0">
              <a:buFont typeface="Arial" panose="020B0604020202020204" pitchFamily="34" charset="0"/>
              <a:buNone/>
            </a:pPr>
            <a:r>
              <a:rPr lang="en-GB" dirty="0"/>
              <a:t>18	3	4	2	1</a:t>
            </a:r>
          </a:p>
          <a:p>
            <a:pPr marL="0" indent="0">
              <a:buFont typeface="Arial" panose="020B0604020202020204" pitchFamily="34" charset="0"/>
              <a:buNone/>
            </a:pPr>
            <a:r>
              <a:rPr lang="en-GB" dirty="0"/>
              <a:t>19	4	1	2	3</a:t>
            </a:r>
          </a:p>
          <a:p>
            <a:pPr marL="0" indent="0">
              <a:buFont typeface="Arial" panose="020B0604020202020204" pitchFamily="34" charset="0"/>
              <a:buNone/>
            </a:pPr>
            <a:r>
              <a:rPr lang="en-GB" dirty="0"/>
              <a:t>20	4	1	3	2</a:t>
            </a:r>
          </a:p>
          <a:p>
            <a:pPr marL="0" indent="0">
              <a:buFont typeface="Arial" panose="020B0604020202020204" pitchFamily="34" charset="0"/>
              <a:buNone/>
            </a:pPr>
            <a:r>
              <a:rPr lang="en-GB" dirty="0"/>
              <a:t>21	4	2	1	3</a:t>
            </a:r>
          </a:p>
          <a:p>
            <a:pPr marL="0" indent="0">
              <a:buFont typeface="Arial" panose="020B0604020202020204" pitchFamily="34" charset="0"/>
              <a:buNone/>
            </a:pPr>
            <a:r>
              <a:rPr lang="en-GB" dirty="0"/>
              <a:t>22	4	2	3	1</a:t>
            </a:r>
          </a:p>
          <a:p>
            <a:pPr marL="0" indent="0">
              <a:buFont typeface="Arial" panose="020B0604020202020204" pitchFamily="34" charset="0"/>
              <a:buNone/>
            </a:pPr>
            <a:r>
              <a:rPr lang="en-GB" dirty="0"/>
              <a:t>23	4	3	1	2</a:t>
            </a:r>
          </a:p>
          <a:p>
            <a:pPr marL="0" indent="0">
              <a:buFont typeface="Arial" panose="020B0604020202020204" pitchFamily="34" charset="0"/>
              <a:buNone/>
            </a:pPr>
            <a:r>
              <a:rPr lang="en-GB" dirty="0"/>
              <a:t>24	4	3	2	1</a:t>
            </a:r>
          </a:p>
        </p:txBody>
      </p:sp>
    </p:spTree>
    <p:extLst>
      <p:ext uri="{BB962C8B-B14F-4D97-AF65-F5344CB8AC3E}">
        <p14:creationId xmlns:p14="http://schemas.microsoft.com/office/powerpoint/2010/main" val="19191291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many of these have Person 1 and 2 in the highest rank positions? </a:t>
            </a:r>
          </a:p>
        </p:txBody>
      </p:sp>
      <p:sp>
        <p:nvSpPr>
          <p:cNvPr id="3" name="Content Placeholder 2"/>
          <p:cNvSpPr>
            <a:spLocks noGrp="1"/>
          </p:cNvSpPr>
          <p:nvPr>
            <p:ph idx="1"/>
          </p:nvPr>
        </p:nvSpPr>
        <p:spPr>
          <a:xfrm>
            <a:off x="838201" y="1825625"/>
            <a:ext cx="4562474" cy="4351338"/>
          </a:xfrm>
        </p:spPr>
        <p:txBody>
          <a:bodyPr>
            <a:normAutofit fontScale="62500" lnSpcReduction="20000"/>
          </a:bodyPr>
          <a:lstStyle/>
          <a:p>
            <a:pPr marL="0" indent="0">
              <a:buNone/>
            </a:pPr>
            <a:r>
              <a:rPr lang="en-GB" dirty="0"/>
              <a:t>	</a:t>
            </a:r>
            <a:r>
              <a:rPr lang="en-GB" b="1" dirty="0"/>
              <a:t>1</a:t>
            </a:r>
            <a:r>
              <a:rPr lang="en-GB" b="1" baseline="30000" dirty="0"/>
              <a:t>st</a:t>
            </a:r>
            <a:r>
              <a:rPr lang="en-GB" b="1" dirty="0"/>
              <a:t>	2</a:t>
            </a:r>
            <a:r>
              <a:rPr lang="en-GB" b="1" baseline="30000" dirty="0"/>
              <a:t>nd</a:t>
            </a:r>
            <a:r>
              <a:rPr lang="en-GB" b="1" dirty="0"/>
              <a:t>	3</a:t>
            </a:r>
            <a:r>
              <a:rPr lang="en-GB" b="1" baseline="30000" dirty="0"/>
              <a:t>rd</a:t>
            </a:r>
            <a:r>
              <a:rPr lang="en-GB" b="1" dirty="0"/>
              <a:t>	4</a:t>
            </a:r>
            <a:r>
              <a:rPr lang="en-GB" b="1" baseline="30000" dirty="0"/>
              <a:t>th</a:t>
            </a:r>
            <a:r>
              <a:rPr lang="en-GB" b="1" dirty="0"/>
              <a:t> </a:t>
            </a:r>
          </a:p>
          <a:p>
            <a:pPr marL="0" indent="0">
              <a:buNone/>
            </a:pPr>
            <a:r>
              <a:rPr lang="en-GB" dirty="0">
                <a:solidFill>
                  <a:srgbClr val="C00000"/>
                </a:solidFill>
              </a:rPr>
              <a:t>1	1	2	3	4</a:t>
            </a:r>
          </a:p>
          <a:p>
            <a:pPr marL="0" indent="0">
              <a:buNone/>
            </a:pPr>
            <a:r>
              <a:rPr lang="en-GB" dirty="0">
                <a:solidFill>
                  <a:srgbClr val="C00000"/>
                </a:solidFill>
              </a:rPr>
              <a:t>2	1	2	4 	3</a:t>
            </a:r>
          </a:p>
          <a:p>
            <a:pPr marL="0" indent="0">
              <a:buNone/>
            </a:pPr>
            <a:r>
              <a:rPr lang="en-GB" dirty="0"/>
              <a:t>3	1	3	2	4</a:t>
            </a:r>
          </a:p>
          <a:p>
            <a:pPr marL="0" indent="0">
              <a:buNone/>
            </a:pPr>
            <a:r>
              <a:rPr lang="en-GB" dirty="0"/>
              <a:t>4	1	3	4	2</a:t>
            </a:r>
          </a:p>
          <a:p>
            <a:pPr marL="0" indent="0">
              <a:buNone/>
            </a:pPr>
            <a:r>
              <a:rPr lang="en-GB" dirty="0"/>
              <a:t>5	1	4	2	3</a:t>
            </a:r>
          </a:p>
          <a:p>
            <a:pPr marL="0" indent="0">
              <a:buNone/>
            </a:pPr>
            <a:r>
              <a:rPr lang="en-GB" dirty="0"/>
              <a:t>6	1	4	3	2</a:t>
            </a:r>
          </a:p>
          <a:p>
            <a:pPr marL="0" indent="0">
              <a:buNone/>
            </a:pPr>
            <a:r>
              <a:rPr lang="en-GB" dirty="0">
                <a:solidFill>
                  <a:srgbClr val="C00000"/>
                </a:solidFill>
              </a:rPr>
              <a:t>7	2	1	3	4</a:t>
            </a:r>
          </a:p>
          <a:p>
            <a:pPr marL="0" indent="0">
              <a:buNone/>
            </a:pPr>
            <a:r>
              <a:rPr lang="en-GB" dirty="0">
                <a:solidFill>
                  <a:srgbClr val="C00000"/>
                </a:solidFill>
              </a:rPr>
              <a:t>8	2	1	4	3</a:t>
            </a:r>
          </a:p>
          <a:p>
            <a:pPr marL="0" indent="0">
              <a:buNone/>
            </a:pPr>
            <a:r>
              <a:rPr lang="en-GB" dirty="0"/>
              <a:t>9	2	3	1	4</a:t>
            </a:r>
          </a:p>
          <a:p>
            <a:pPr marL="0" indent="0">
              <a:buNone/>
            </a:pPr>
            <a:r>
              <a:rPr lang="en-GB" dirty="0"/>
              <a:t>10	2	3	4	1</a:t>
            </a:r>
          </a:p>
          <a:p>
            <a:pPr marL="0" indent="0">
              <a:buNone/>
            </a:pPr>
            <a:r>
              <a:rPr lang="en-GB" dirty="0"/>
              <a:t>11	2	4	1	3</a:t>
            </a:r>
          </a:p>
          <a:p>
            <a:pPr marL="0" indent="0">
              <a:buNone/>
            </a:pPr>
            <a:r>
              <a:rPr lang="en-GB" dirty="0"/>
              <a:t>12	2	4	3	1</a:t>
            </a:r>
          </a:p>
        </p:txBody>
      </p:sp>
      <p:sp>
        <p:nvSpPr>
          <p:cNvPr id="5" name="Content Placeholder 2"/>
          <p:cNvSpPr txBox="1">
            <a:spLocks/>
          </p:cNvSpPr>
          <p:nvPr/>
        </p:nvSpPr>
        <p:spPr>
          <a:xfrm>
            <a:off x="6096000" y="1825625"/>
            <a:ext cx="4562474"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	</a:t>
            </a:r>
            <a:r>
              <a:rPr lang="en-GB" b="1" dirty="0"/>
              <a:t>1</a:t>
            </a:r>
            <a:r>
              <a:rPr lang="en-GB" b="1" baseline="30000" dirty="0"/>
              <a:t>st</a:t>
            </a:r>
            <a:r>
              <a:rPr lang="en-GB" b="1" dirty="0"/>
              <a:t>	2</a:t>
            </a:r>
            <a:r>
              <a:rPr lang="en-GB" b="1" baseline="30000" dirty="0"/>
              <a:t>nd</a:t>
            </a:r>
            <a:r>
              <a:rPr lang="en-GB" b="1" dirty="0"/>
              <a:t>	3</a:t>
            </a:r>
            <a:r>
              <a:rPr lang="en-GB" b="1" baseline="30000" dirty="0"/>
              <a:t>rd</a:t>
            </a:r>
            <a:r>
              <a:rPr lang="en-GB" b="1" dirty="0"/>
              <a:t>	4</a:t>
            </a:r>
            <a:r>
              <a:rPr lang="en-GB" b="1" baseline="30000" dirty="0"/>
              <a:t>th</a:t>
            </a:r>
            <a:r>
              <a:rPr lang="en-GB" b="1" dirty="0"/>
              <a:t> </a:t>
            </a:r>
          </a:p>
          <a:p>
            <a:pPr marL="0" indent="0">
              <a:buFont typeface="Arial" panose="020B0604020202020204" pitchFamily="34" charset="0"/>
              <a:buNone/>
            </a:pPr>
            <a:r>
              <a:rPr lang="en-GB" dirty="0"/>
              <a:t>13	3	1	2	4</a:t>
            </a:r>
          </a:p>
          <a:p>
            <a:pPr marL="0" indent="0">
              <a:buFont typeface="Arial" panose="020B0604020202020204" pitchFamily="34" charset="0"/>
              <a:buNone/>
            </a:pPr>
            <a:r>
              <a:rPr lang="en-GB" dirty="0"/>
              <a:t>14	3	1	4	2</a:t>
            </a:r>
          </a:p>
          <a:p>
            <a:pPr marL="0" indent="0">
              <a:buFont typeface="Arial" panose="020B0604020202020204" pitchFamily="34" charset="0"/>
              <a:buNone/>
            </a:pPr>
            <a:r>
              <a:rPr lang="en-GB" dirty="0"/>
              <a:t>15	3	2	1	4</a:t>
            </a:r>
          </a:p>
          <a:p>
            <a:pPr marL="0" indent="0">
              <a:buFont typeface="Arial" panose="020B0604020202020204" pitchFamily="34" charset="0"/>
              <a:buNone/>
            </a:pPr>
            <a:r>
              <a:rPr lang="en-GB" dirty="0"/>
              <a:t>16	3	2	4	1</a:t>
            </a:r>
          </a:p>
          <a:p>
            <a:pPr marL="0" indent="0">
              <a:buFont typeface="Arial" panose="020B0604020202020204" pitchFamily="34" charset="0"/>
              <a:buNone/>
            </a:pPr>
            <a:r>
              <a:rPr lang="en-GB" dirty="0"/>
              <a:t>17	3	4	1	2</a:t>
            </a:r>
          </a:p>
          <a:p>
            <a:pPr marL="0" indent="0">
              <a:buFont typeface="Arial" panose="020B0604020202020204" pitchFamily="34" charset="0"/>
              <a:buNone/>
            </a:pPr>
            <a:r>
              <a:rPr lang="en-GB" dirty="0"/>
              <a:t>18	3	4	2	1</a:t>
            </a:r>
          </a:p>
          <a:p>
            <a:pPr marL="0" indent="0">
              <a:buFont typeface="Arial" panose="020B0604020202020204" pitchFamily="34" charset="0"/>
              <a:buNone/>
            </a:pPr>
            <a:r>
              <a:rPr lang="en-GB" dirty="0"/>
              <a:t>19	4	1	2	3</a:t>
            </a:r>
          </a:p>
          <a:p>
            <a:pPr marL="0" indent="0">
              <a:buFont typeface="Arial" panose="020B0604020202020204" pitchFamily="34" charset="0"/>
              <a:buNone/>
            </a:pPr>
            <a:r>
              <a:rPr lang="en-GB" dirty="0"/>
              <a:t>20	4	1	3	2</a:t>
            </a:r>
          </a:p>
          <a:p>
            <a:pPr marL="0" indent="0">
              <a:buFont typeface="Arial" panose="020B0604020202020204" pitchFamily="34" charset="0"/>
              <a:buNone/>
            </a:pPr>
            <a:r>
              <a:rPr lang="en-GB" dirty="0"/>
              <a:t>21	4	2	1	3</a:t>
            </a:r>
          </a:p>
          <a:p>
            <a:pPr marL="0" indent="0">
              <a:buFont typeface="Arial" panose="020B0604020202020204" pitchFamily="34" charset="0"/>
              <a:buNone/>
            </a:pPr>
            <a:r>
              <a:rPr lang="en-GB" dirty="0"/>
              <a:t>22	4	2	3	1</a:t>
            </a:r>
          </a:p>
          <a:p>
            <a:pPr marL="0" indent="0">
              <a:buFont typeface="Arial" panose="020B0604020202020204" pitchFamily="34" charset="0"/>
              <a:buNone/>
            </a:pPr>
            <a:r>
              <a:rPr lang="en-GB" dirty="0"/>
              <a:t>23	4	3	1	2</a:t>
            </a:r>
          </a:p>
          <a:p>
            <a:pPr marL="0" indent="0">
              <a:buFont typeface="Arial" panose="020B0604020202020204" pitchFamily="34" charset="0"/>
              <a:buNone/>
            </a:pPr>
            <a:r>
              <a:rPr lang="en-GB" dirty="0"/>
              <a:t>24	4	3	2	1</a:t>
            </a:r>
          </a:p>
        </p:txBody>
      </p:sp>
      <p:sp>
        <p:nvSpPr>
          <p:cNvPr id="4" name="TextBox 3"/>
          <p:cNvSpPr txBox="1"/>
          <p:nvPr/>
        </p:nvSpPr>
        <p:spPr>
          <a:xfrm>
            <a:off x="838200" y="6176963"/>
            <a:ext cx="9820274" cy="646331"/>
          </a:xfrm>
          <a:prstGeom prst="rect">
            <a:avLst/>
          </a:prstGeom>
          <a:noFill/>
        </p:spPr>
        <p:txBody>
          <a:bodyPr wrap="square" rtlCol="0">
            <a:spAutoFit/>
          </a:bodyPr>
          <a:lstStyle/>
          <a:p>
            <a:r>
              <a:rPr lang="en-GB" dirty="0">
                <a:solidFill>
                  <a:srgbClr val="C00000"/>
                </a:solidFill>
              </a:rPr>
              <a:t>i.e. By chance we would expect Person 1 and 2 to be the highest 2 scoring people 4 times out of 24  = 16.7% of the time. </a:t>
            </a:r>
          </a:p>
        </p:txBody>
      </p:sp>
    </p:spTree>
    <p:extLst>
      <p:ext uri="{BB962C8B-B14F-4D97-AF65-F5344CB8AC3E}">
        <p14:creationId xmlns:p14="http://schemas.microsoft.com/office/powerpoint/2010/main" val="418102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Q: Why is the following not a true experiment? </a:t>
            </a:r>
          </a:p>
        </p:txBody>
      </p:sp>
      <p:sp>
        <p:nvSpPr>
          <p:cNvPr id="3" name="Content Placeholder 2"/>
          <p:cNvSpPr>
            <a:spLocks noGrp="1"/>
          </p:cNvSpPr>
          <p:nvPr>
            <p:ph idx="1"/>
          </p:nvPr>
        </p:nvSpPr>
        <p:spPr/>
        <p:txBody>
          <a:bodyPr/>
          <a:lstStyle/>
          <a:p>
            <a:pPr marL="0" indent="0">
              <a:buNone/>
            </a:pPr>
            <a:r>
              <a:rPr lang="en-GB" dirty="0"/>
              <a:t>The experimenter wants to know whether beer-drinkers vs wine-drinkers differ in their liking of rock music. </a:t>
            </a:r>
          </a:p>
          <a:p>
            <a:pPr marL="0" indent="0">
              <a:buNone/>
            </a:pPr>
            <a:endParaRPr lang="en-GB" dirty="0"/>
          </a:p>
          <a:p>
            <a:pPr marL="0" indent="0">
              <a:buNone/>
            </a:pPr>
            <a:r>
              <a:rPr lang="en-GB" dirty="0"/>
              <a:t>They recruit participants who self-identify as beer-drinkers or wine-drinkers and ask them to rate their enjoyment of a selection of rock-music samples. </a:t>
            </a:r>
          </a:p>
        </p:txBody>
      </p:sp>
    </p:spTree>
    <p:extLst>
      <p:ext uri="{BB962C8B-B14F-4D97-AF65-F5344CB8AC3E}">
        <p14:creationId xmlns:p14="http://schemas.microsoft.com/office/powerpoint/2010/main" val="18407250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This too can be extended</a:t>
            </a:r>
          </a:p>
        </p:txBody>
      </p:sp>
      <p:sp>
        <p:nvSpPr>
          <p:cNvPr id="3" name="Content Placeholder 2"/>
          <p:cNvSpPr>
            <a:spLocks noGrp="1"/>
          </p:cNvSpPr>
          <p:nvPr>
            <p:ph idx="1"/>
          </p:nvPr>
        </p:nvSpPr>
        <p:spPr>
          <a:xfrm>
            <a:off x="838199" y="1825625"/>
            <a:ext cx="10868025" cy="1279525"/>
          </a:xfrm>
        </p:spPr>
        <p:txBody>
          <a:bodyPr/>
          <a:lstStyle/>
          <a:p>
            <a:pPr marL="0" indent="0">
              <a:buNone/>
            </a:pPr>
            <a:r>
              <a:rPr lang="en-GB" dirty="0"/>
              <a:t>For any set of scores, we can calculate the probability that any rank order would be generated by chance, and then check the probability of that distribution of rank orders across our conditions. </a:t>
            </a:r>
          </a:p>
        </p:txBody>
      </p:sp>
      <p:sp>
        <p:nvSpPr>
          <p:cNvPr id="5" name="TextBox 4"/>
          <p:cNvSpPr txBox="1"/>
          <p:nvPr/>
        </p:nvSpPr>
        <p:spPr>
          <a:xfrm>
            <a:off x="6905625" y="3676650"/>
            <a:ext cx="4800599" cy="2308324"/>
          </a:xfrm>
          <a:prstGeom prst="rect">
            <a:avLst/>
          </a:prstGeom>
          <a:noFill/>
        </p:spPr>
        <p:txBody>
          <a:bodyPr wrap="square" rtlCol="0">
            <a:spAutoFit/>
          </a:bodyPr>
          <a:lstStyle/>
          <a:p>
            <a:r>
              <a:rPr lang="en-GB" dirty="0"/>
              <a:t>In this example, the highest score is 16, which gets a rank of 1, the next highest score is 14, which gets a rank of 2, and so on down to 2, which gets a rank of 8. </a:t>
            </a:r>
          </a:p>
          <a:p>
            <a:endParaRPr lang="en-GB" dirty="0"/>
          </a:p>
          <a:p>
            <a:r>
              <a:rPr lang="en-GB" dirty="0"/>
              <a:t>We see that 3 out of 4 top scores are for Test A, and 3 of the 4 lowest scores are for Test B. </a:t>
            </a:r>
          </a:p>
          <a:p>
            <a:endParaRPr lang="en-GB" dirty="0"/>
          </a:p>
        </p:txBody>
      </p:sp>
      <p:pic>
        <p:nvPicPr>
          <p:cNvPr id="6" name="Picture 5"/>
          <p:cNvPicPr>
            <a:picLocks noChangeAspect="1"/>
          </p:cNvPicPr>
          <p:nvPr/>
        </p:nvPicPr>
        <p:blipFill>
          <a:blip r:embed="rId2"/>
          <a:stretch>
            <a:fillRect/>
          </a:stretch>
        </p:blipFill>
        <p:spPr>
          <a:xfrm>
            <a:off x="966787" y="3533775"/>
            <a:ext cx="4733925" cy="1924050"/>
          </a:xfrm>
          <a:prstGeom prst="rect">
            <a:avLst/>
          </a:prstGeom>
        </p:spPr>
      </p:pic>
    </p:spTree>
    <p:extLst>
      <p:ext uri="{BB962C8B-B14F-4D97-AF65-F5344CB8AC3E}">
        <p14:creationId xmlns:p14="http://schemas.microsoft.com/office/powerpoint/2010/main" val="17671562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This is the Mann-Whitney (or rank-sum) test</a:t>
            </a:r>
          </a:p>
        </p:txBody>
      </p:sp>
      <p:sp>
        <p:nvSpPr>
          <p:cNvPr id="3" name="Content Placeholder 2"/>
          <p:cNvSpPr>
            <a:spLocks noGrp="1"/>
          </p:cNvSpPr>
          <p:nvPr>
            <p:ph idx="1"/>
          </p:nvPr>
        </p:nvSpPr>
        <p:spPr>
          <a:xfrm>
            <a:off x="838200" y="1825625"/>
            <a:ext cx="10515600" cy="1098550"/>
          </a:xfrm>
        </p:spPr>
        <p:txBody>
          <a:bodyPr/>
          <a:lstStyle/>
          <a:p>
            <a:pPr marL="0" indent="0">
              <a:buNone/>
            </a:pPr>
            <a:r>
              <a:rPr lang="en-GB" dirty="0"/>
              <a:t>Fortunately, you don’t have to calculate the probabilities by hand.  This can be done with statistics packages, or Excel. </a:t>
            </a:r>
          </a:p>
          <a:p>
            <a:pPr marL="0" indent="0">
              <a:buNone/>
            </a:pPr>
            <a:endParaRPr lang="en-GB" dirty="0"/>
          </a:p>
          <a:p>
            <a:pPr marL="0" indent="0">
              <a:buNone/>
            </a:pPr>
            <a:endParaRPr lang="en-GB" dirty="0"/>
          </a:p>
        </p:txBody>
      </p:sp>
      <p:pic>
        <p:nvPicPr>
          <p:cNvPr id="4" name="Picture 3"/>
          <p:cNvPicPr>
            <a:picLocks noChangeAspect="1"/>
          </p:cNvPicPr>
          <p:nvPr/>
        </p:nvPicPr>
        <p:blipFill>
          <a:blip r:embed="rId2"/>
          <a:stretch>
            <a:fillRect/>
          </a:stretch>
        </p:blipFill>
        <p:spPr>
          <a:xfrm>
            <a:off x="958772" y="3221272"/>
            <a:ext cx="4730906" cy="1920406"/>
          </a:xfrm>
          <a:prstGeom prst="rect">
            <a:avLst/>
          </a:prstGeom>
        </p:spPr>
      </p:pic>
      <p:sp>
        <p:nvSpPr>
          <p:cNvPr id="5" name="TextBox 4"/>
          <p:cNvSpPr txBox="1"/>
          <p:nvPr/>
        </p:nvSpPr>
        <p:spPr>
          <a:xfrm>
            <a:off x="6667500" y="3171825"/>
            <a:ext cx="5000625" cy="2031325"/>
          </a:xfrm>
          <a:prstGeom prst="rect">
            <a:avLst/>
          </a:prstGeom>
          <a:noFill/>
        </p:spPr>
        <p:txBody>
          <a:bodyPr wrap="square" rtlCol="0">
            <a:spAutoFit/>
          </a:bodyPr>
          <a:lstStyle/>
          <a:p>
            <a:r>
              <a:rPr lang="en-GB" dirty="0">
                <a:solidFill>
                  <a:srgbClr val="C00000"/>
                </a:solidFill>
              </a:rPr>
              <a:t>Notice however, that because we are looking at RANK ORDER of the scores, we are not basing our statistical test on the SIZE of the difference. </a:t>
            </a:r>
          </a:p>
          <a:p>
            <a:endParaRPr lang="en-GB" dirty="0">
              <a:solidFill>
                <a:srgbClr val="C00000"/>
              </a:solidFill>
            </a:endParaRPr>
          </a:p>
          <a:p>
            <a:endParaRPr lang="en-GB" dirty="0">
              <a:solidFill>
                <a:srgbClr val="C00000"/>
              </a:solidFill>
            </a:endParaRPr>
          </a:p>
          <a:p>
            <a:r>
              <a:rPr lang="en-GB" dirty="0">
                <a:solidFill>
                  <a:srgbClr val="C00000"/>
                </a:solidFill>
              </a:rPr>
              <a:t>Like the Sign test, this statistical test tells us about the distribution of scores, not their means. </a:t>
            </a:r>
          </a:p>
        </p:txBody>
      </p:sp>
    </p:spTree>
    <p:extLst>
      <p:ext uri="{BB962C8B-B14F-4D97-AF65-F5344CB8AC3E}">
        <p14:creationId xmlns:p14="http://schemas.microsoft.com/office/powerpoint/2010/main" val="13873798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The conclusions depend upon the assumptions!</a:t>
            </a:r>
          </a:p>
        </p:txBody>
      </p:sp>
      <p:pic>
        <p:nvPicPr>
          <p:cNvPr id="4" name="Picture 3"/>
          <p:cNvPicPr>
            <a:picLocks noChangeAspect="1"/>
          </p:cNvPicPr>
          <p:nvPr/>
        </p:nvPicPr>
        <p:blipFill>
          <a:blip r:embed="rId2"/>
          <a:stretch>
            <a:fillRect/>
          </a:stretch>
        </p:blipFill>
        <p:spPr>
          <a:xfrm>
            <a:off x="352425" y="2017243"/>
            <a:ext cx="4730906" cy="1920406"/>
          </a:xfrm>
          <a:prstGeom prst="rect">
            <a:avLst/>
          </a:prstGeom>
        </p:spPr>
      </p:pic>
      <p:pic>
        <p:nvPicPr>
          <p:cNvPr id="8" name="Picture 7"/>
          <p:cNvPicPr>
            <a:picLocks noChangeAspect="1"/>
          </p:cNvPicPr>
          <p:nvPr/>
        </p:nvPicPr>
        <p:blipFill>
          <a:blip r:embed="rId3"/>
          <a:stretch>
            <a:fillRect/>
          </a:stretch>
        </p:blipFill>
        <p:spPr>
          <a:xfrm>
            <a:off x="6348412" y="2013599"/>
            <a:ext cx="4733925" cy="1924050"/>
          </a:xfrm>
          <a:prstGeom prst="rect">
            <a:avLst/>
          </a:prstGeom>
        </p:spPr>
      </p:pic>
      <p:sp>
        <p:nvSpPr>
          <p:cNvPr id="9" name="TextBox 8"/>
          <p:cNvSpPr txBox="1"/>
          <p:nvPr/>
        </p:nvSpPr>
        <p:spPr>
          <a:xfrm>
            <a:off x="547687" y="4714875"/>
            <a:ext cx="11096625" cy="1477328"/>
          </a:xfrm>
          <a:prstGeom prst="rect">
            <a:avLst/>
          </a:prstGeom>
          <a:noFill/>
        </p:spPr>
        <p:txBody>
          <a:bodyPr wrap="square" rtlCol="0">
            <a:spAutoFit/>
          </a:bodyPr>
          <a:lstStyle/>
          <a:p>
            <a:r>
              <a:rPr lang="en-GB" dirty="0"/>
              <a:t>Just as with the Sign-Test, we can get situations where the rank-orders may not reflect the direction of the means. See the two examples above. They have the same rank orders, but the means show opposite patterns. </a:t>
            </a:r>
          </a:p>
          <a:p>
            <a:endParaRPr lang="en-GB" dirty="0"/>
          </a:p>
          <a:p>
            <a:r>
              <a:rPr lang="en-GB" dirty="0"/>
              <a:t>And, just as with the Sign test, our statistical analysis tells us about the distribution of scores, not their absolute size (i.e. which test gives the highest average). </a:t>
            </a:r>
          </a:p>
        </p:txBody>
      </p:sp>
      <p:sp>
        <p:nvSpPr>
          <p:cNvPr id="10" name="TextBox 9"/>
          <p:cNvSpPr txBox="1"/>
          <p:nvPr/>
        </p:nvSpPr>
        <p:spPr>
          <a:xfrm>
            <a:off x="352425" y="1506253"/>
            <a:ext cx="1304925" cy="369332"/>
          </a:xfrm>
          <a:prstGeom prst="rect">
            <a:avLst/>
          </a:prstGeom>
          <a:noFill/>
        </p:spPr>
        <p:txBody>
          <a:bodyPr wrap="square" rtlCol="0">
            <a:spAutoFit/>
          </a:bodyPr>
          <a:lstStyle/>
          <a:p>
            <a:r>
              <a:rPr lang="en-GB" dirty="0"/>
              <a:t>Scenario 1</a:t>
            </a:r>
          </a:p>
        </p:txBody>
      </p:sp>
      <p:sp>
        <p:nvSpPr>
          <p:cNvPr id="11" name="TextBox 10"/>
          <p:cNvSpPr txBox="1"/>
          <p:nvPr/>
        </p:nvSpPr>
        <p:spPr>
          <a:xfrm>
            <a:off x="6348412" y="1500552"/>
            <a:ext cx="1304925" cy="369332"/>
          </a:xfrm>
          <a:prstGeom prst="rect">
            <a:avLst/>
          </a:prstGeom>
          <a:noFill/>
        </p:spPr>
        <p:txBody>
          <a:bodyPr wrap="square" rtlCol="0">
            <a:spAutoFit/>
          </a:bodyPr>
          <a:lstStyle/>
          <a:p>
            <a:r>
              <a:rPr lang="en-GB" dirty="0"/>
              <a:t>Scenario 2</a:t>
            </a:r>
          </a:p>
        </p:txBody>
      </p:sp>
      <p:sp>
        <p:nvSpPr>
          <p:cNvPr id="12" name="Rectangle 11"/>
          <p:cNvSpPr/>
          <p:nvPr/>
        </p:nvSpPr>
        <p:spPr>
          <a:xfrm>
            <a:off x="352425" y="1464364"/>
            <a:ext cx="5329238" cy="2861898"/>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5681663" y="1464364"/>
            <a:ext cx="5510212" cy="2861898"/>
          </a:xfrm>
          <a:prstGeom prst="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080604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If your group projects involve a comparison of scores across two conditions: </a:t>
            </a:r>
          </a:p>
        </p:txBody>
      </p:sp>
      <p:sp>
        <p:nvSpPr>
          <p:cNvPr id="3" name="Content Placeholder 2"/>
          <p:cNvSpPr>
            <a:spLocks noGrp="1"/>
          </p:cNvSpPr>
          <p:nvPr>
            <p:ph idx="1"/>
          </p:nvPr>
        </p:nvSpPr>
        <p:spPr/>
        <p:txBody>
          <a:bodyPr/>
          <a:lstStyle/>
          <a:p>
            <a:pPr marL="0" indent="0">
              <a:buNone/>
            </a:pPr>
            <a:r>
              <a:rPr lang="en-GB" dirty="0"/>
              <a:t>For within-subjects designs (participants do both conditions) you should use a Sign Test.</a:t>
            </a:r>
          </a:p>
          <a:p>
            <a:pPr marL="0" indent="0">
              <a:buNone/>
            </a:pPr>
            <a:endParaRPr lang="en-GB" dirty="0"/>
          </a:p>
          <a:p>
            <a:pPr marL="0" indent="0">
              <a:buNone/>
            </a:pPr>
            <a:r>
              <a:rPr lang="en-GB" dirty="0"/>
              <a:t>For between-participant designs (participants do one condition only) you should use the Mann-Whitney test. </a:t>
            </a:r>
          </a:p>
          <a:p>
            <a:pPr marL="0" indent="0">
              <a:buNone/>
            </a:pPr>
            <a:endParaRPr lang="en-GB" dirty="0"/>
          </a:p>
          <a:p>
            <a:pPr marL="0" indent="0">
              <a:buNone/>
            </a:pPr>
            <a:r>
              <a:rPr lang="en-GB" dirty="0"/>
              <a:t>In both cases, the test will tell you the likelihood of observing the </a:t>
            </a:r>
            <a:r>
              <a:rPr lang="en-GB" sz="4000" dirty="0">
                <a:solidFill>
                  <a:srgbClr val="C00000"/>
                </a:solidFill>
              </a:rPr>
              <a:t>distribution of scores </a:t>
            </a:r>
            <a:r>
              <a:rPr lang="en-GB" dirty="0"/>
              <a:t>that you obtained. It will not tell you about the size of the difference between the averages. </a:t>
            </a:r>
          </a:p>
        </p:txBody>
      </p:sp>
    </p:spTree>
    <p:extLst>
      <p:ext uri="{BB962C8B-B14F-4D97-AF65-F5344CB8AC3E}">
        <p14:creationId xmlns:p14="http://schemas.microsoft.com/office/powerpoint/2010/main" val="6462204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Doing the statistical analysis for your project</a:t>
            </a:r>
          </a:p>
        </p:txBody>
      </p:sp>
      <p:sp>
        <p:nvSpPr>
          <p:cNvPr id="3" name="Content Placeholder 2"/>
          <p:cNvSpPr>
            <a:spLocks noGrp="1"/>
          </p:cNvSpPr>
          <p:nvPr>
            <p:ph idx="1"/>
          </p:nvPr>
        </p:nvSpPr>
        <p:spPr/>
        <p:txBody>
          <a:bodyPr>
            <a:normAutofit/>
          </a:bodyPr>
          <a:lstStyle/>
          <a:p>
            <a:r>
              <a:rPr lang="en-GB" dirty="0"/>
              <a:t>Data scientists use software for analysis</a:t>
            </a:r>
          </a:p>
          <a:p>
            <a:pPr lvl="1"/>
            <a:r>
              <a:rPr lang="en-GB" dirty="0"/>
              <a:t>80%+ of professional data scientists use </a:t>
            </a:r>
            <a:r>
              <a:rPr lang="en-GB" b="1" dirty="0"/>
              <a:t>R</a:t>
            </a:r>
            <a:r>
              <a:rPr lang="en-GB" dirty="0"/>
              <a:t>.</a:t>
            </a:r>
          </a:p>
          <a:p>
            <a:pPr lvl="1"/>
            <a:r>
              <a:rPr lang="en-GB" dirty="0"/>
              <a:t>As a teaching tool, we’ll use an Excel spreadsheet.</a:t>
            </a:r>
          </a:p>
          <a:p>
            <a:r>
              <a:rPr lang="en-GB"/>
              <a:t>For </a:t>
            </a:r>
            <a:r>
              <a:rPr lang="en-GB" dirty="0"/>
              <a:t>your poster, you should include the necessary statistics, and (for the assessment)</a:t>
            </a:r>
            <a:r>
              <a:rPr lang="en-GB" dirty="0">
                <a:solidFill>
                  <a:srgbClr val="C00000"/>
                </a:solidFill>
              </a:rPr>
              <a:t> be able to explain what they mean. </a:t>
            </a:r>
          </a:p>
          <a:p>
            <a:r>
              <a:rPr lang="en-GB" dirty="0">
                <a:solidFill>
                  <a:srgbClr val="C00000"/>
                </a:solidFill>
              </a:rPr>
              <a:t>(I’ll come onto correlational designs later)</a:t>
            </a:r>
          </a:p>
        </p:txBody>
      </p:sp>
    </p:spTree>
    <p:extLst>
      <p:ext uri="{BB962C8B-B14F-4D97-AF65-F5344CB8AC3E}">
        <p14:creationId xmlns:p14="http://schemas.microsoft.com/office/powerpoint/2010/main" val="4020818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Clue 1: Remember a true experiment</a:t>
            </a:r>
          </a:p>
        </p:txBody>
      </p:sp>
      <p:sp>
        <p:nvSpPr>
          <p:cNvPr id="3" name="Content Placeholder 2"/>
          <p:cNvSpPr>
            <a:spLocks noGrp="1"/>
          </p:cNvSpPr>
          <p:nvPr>
            <p:ph idx="1"/>
          </p:nvPr>
        </p:nvSpPr>
        <p:spPr>
          <a:xfrm>
            <a:off x="838200" y="1795463"/>
            <a:ext cx="10515600" cy="3079750"/>
          </a:xfrm>
        </p:spPr>
        <p:txBody>
          <a:bodyPr/>
          <a:lstStyle/>
          <a:p>
            <a:pPr marL="0" indent="0">
              <a:buNone/>
            </a:pPr>
            <a:endParaRPr lang="en-GB" dirty="0"/>
          </a:p>
          <a:p>
            <a:pPr marL="0" indent="0">
              <a:buNone/>
            </a:pPr>
            <a:r>
              <a:rPr lang="en-GB" dirty="0"/>
              <a:t>Score Condition 1 = baseline + effect of IV in condition 1 + noise + bias</a:t>
            </a:r>
          </a:p>
          <a:p>
            <a:pPr marL="0" indent="0">
              <a:buNone/>
            </a:pPr>
            <a:r>
              <a:rPr lang="en-GB" dirty="0"/>
              <a:t>Score Condition 2 = baseline + effect of IV in condition 2 + noise + bias</a:t>
            </a:r>
          </a:p>
          <a:p>
            <a:pPr marL="0" indent="0">
              <a:buNone/>
            </a:pPr>
            <a:endParaRPr lang="en-GB" dirty="0"/>
          </a:p>
          <a:p>
            <a:pPr marL="0" indent="0">
              <a:buNone/>
            </a:pPr>
            <a:r>
              <a:rPr lang="en-GB" dirty="0"/>
              <a:t>	Difference =       0	       + difference in IV (c1-c2) 	+ 0</a:t>
            </a:r>
            <a:r>
              <a:rPr lang="en-GB" sz="2000" dirty="0"/>
              <a:t>(</a:t>
            </a:r>
            <a:r>
              <a:rPr lang="en-GB" sz="2000" dirty="0" err="1"/>
              <a:t>ish</a:t>
            </a:r>
            <a:r>
              <a:rPr lang="en-GB" sz="2000" dirty="0"/>
              <a:t>)   </a:t>
            </a:r>
            <a:r>
              <a:rPr lang="en-GB" dirty="0"/>
              <a:t>+  0(?)</a:t>
            </a:r>
          </a:p>
        </p:txBody>
      </p:sp>
      <p:sp>
        <p:nvSpPr>
          <p:cNvPr id="4" name="Rectangle 3"/>
          <p:cNvSpPr/>
          <p:nvPr/>
        </p:nvSpPr>
        <p:spPr>
          <a:xfrm>
            <a:off x="10163175" y="2286000"/>
            <a:ext cx="9810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9105900" y="2286000"/>
            <a:ext cx="9810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800475" y="2117725"/>
            <a:ext cx="1323975" cy="24955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9105900" y="5241925"/>
            <a:ext cx="2876550" cy="1406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is only true if there is nothing else that changes between Condition 1 and Condition 2, other than the I.V.</a:t>
            </a:r>
          </a:p>
        </p:txBody>
      </p:sp>
      <p:sp>
        <p:nvSpPr>
          <p:cNvPr id="8" name="Rectangle 7"/>
          <p:cNvSpPr/>
          <p:nvPr/>
        </p:nvSpPr>
        <p:spPr>
          <a:xfrm>
            <a:off x="5391150" y="5241924"/>
            <a:ext cx="2838450" cy="11588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i.e. the difference between conditions is due solely to the  impact of the manipulation (the I.V.). </a:t>
            </a:r>
          </a:p>
        </p:txBody>
      </p:sp>
      <p:sp>
        <p:nvSpPr>
          <p:cNvPr id="9" name="Up Arrow 8"/>
          <p:cNvSpPr/>
          <p:nvPr/>
        </p:nvSpPr>
        <p:spPr>
          <a:xfrm>
            <a:off x="6534150" y="4494213"/>
            <a:ext cx="762000" cy="747711"/>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Up Arrow 9"/>
          <p:cNvSpPr/>
          <p:nvPr/>
        </p:nvSpPr>
        <p:spPr>
          <a:xfrm>
            <a:off x="10325100" y="4781550"/>
            <a:ext cx="400050" cy="460374"/>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7874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C70B-3AF5-1EC6-6C4C-93FD7D0433C9}"/>
              </a:ext>
            </a:extLst>
          </p:cNvPr>
          <p:cNvSpPr>
            <a:spLocks noGrp="1"/>
          </p:cNvSpPr>
          <p:nvPr>
            <p:ph type="title"/>
          </p:nvPr>
        </p:nvSpPr>
        <p:spPr/>
        <p:txBody>
          <a:bodyPr/>
          <a:lstStyle/>
          <a:p>
            <a:r>
              <a:rPr lang="en-GB" dirty="0"/>
              <a:t>Clue 2</a:t>
            </a:r>
          </a:p>
        </p:txBody>
      </p:sp>
      <p:sp>
        <p:nvSpPr>
          <p:cNvPr id="3" name="Content Placeholder 2">
            <a:extLst>
              <a:ext uri="{FF2B5EF4-FFF2-40B4-BE49-F238E27FC236}">
                <a16:creationId xmlns:a16="http://schemas.microsoft.com/office/drawing/2014/main" id="{EA6E0C98-DF62-F6BE-9266-8F50207FDE75}"/>
              </a:ext>
            </a:extLst>
          </p:cNvPr>
          <p:cNvSpPr>
            <a:spLocks noGrp="1"/>
          </p:cNvSpPr>
          <p:nvPr>
            <p:ph idx="1"/>
          </p:nvPr>
        </p:nvSpPr>
        <p:spPr/>
        <p:txBody>
          <a:bodyPr/>
          <a:lstStyle/>
          <a:p>
            <a:pPr marL="0" indent="0">
              <a:buNone/>
            </a:pPr>
            <a:r>
              <a:rPr lang="en-GB" dirty="0"/>
              <a:t>Q: What is being </a:t>
            </a:r>
            <a:r>
              <a:rPr lang="en-GB" i="1" dirty="0"/>
              <a:t>manipulated by the experimenter </a:t>
            </a:r>
            <a:r>
              <a:rPr lang="en-GB" dirty="0"/>
              <a:t>in this experiment? </a:t>
            </a:r>
          </a:p>
          <a:p>
            <a:pPr marL="0" indent="0">
              <a:buNone/>
            </a:pPr>
            <a:endParaRPr lang="en-GB" dirty="0"/>
          </a:p>
          <a:p>
            <a:pPr marL="0" indent="0">
              <a:buNone/>
            </a:pPr>
            <a:r>
              <a:rPr lang="en-GB" dirty="0"/>
              <a:t>A: Nothing </a:t>
            </a:r>
          </a:p>
          <a:p>
            <a:pPr marL="0" indent="0">
              <a:buNone/>
            </a:pPr>
            <a:endParaRPr lang="en-GB" dirty="0"/>
          </a:p>
          <a:p>
            <a:pPr marL="0" indent="0">
              <a:buNone/>
            </a:pPr>
            <a:r>
              <a:rPr lang="en-GB" dirty="0"/>
              <a:t>Without a experimenter-controlled manipulation, it isn’t a true experiment. </a:t>
            </a:r>
          </a:p>
        </p:txBody>
      </p:sp>
    </p:spTree>
    <p:extLst>
      <p:ext uri="{BB962C8B-B14F-4D97-AF65-F5344CB8AC3E}">
        <p14:creationId xmlns:p14="http://schemas.microsoft.com/office/powerpoint/2010/main" val="95531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 this example</a:t>
            </a:r>
          </a:p>
        </p:txBody>
      </p:sp>
      <p:sp>
        <p:nvSpPr>
          <p:cNvPr id="3" name="Content Placeholder 2"/>
          <p:cNvSpPr>
            <a:spLocks noGrp="1"/>
          </p:cNvSpPr>
          <p:nvPr>
            <p:ph idx="1"/>
          </p:nvPr>
        </p:nvSpPr>
        <p:spPr/>
        <p:txBody>
          <a:bodyPr/>
          <a:lstStyle/>
          <a:p>
            <a:pPr marL="0" indent="0">
              <a:buNone/>
            </a:pPr>
            <a:r>
              <a:rPr lang="en-GB" dirty="0"/>
              <a:t>The observation of any difference between beer-drinkers and wine-drinkers may be because of their drinking preferences.</a:t>
            </a:r>
          </a:p>
          <a:p>
            <a:pPr marL="0" indent="0">
              <a:buNone/>
            </a:pPr>
            <a:endParaRPr lang="en-GB" dirty="0"/>
          </a:p>
          <a:p>
            <a:pPr marL="0" indent="0">
              <a:buNone/>
            </a:pPr>
            <a:r>
              <a:rPr lang="en-GB" dirty="0"/>
              <a:t>But, it could also be due to many other factors that differ between these two groups.</a:t>
            </a:r>
          </a:p>
          <a:p>
            <a:pPr marL="0" indent="0">
              <a:buNone/>
            </a:pPr>
            <a:r>
              <a:rPr lang="en-GB" dirty="0"/>
              <a:t>	e.g. 	Social class, educational background, parental tastes in 			music (</a:t>
            </a:r>
            <a:r>
              <a:rPr lang="en-GB" dirty="0" err="1"/>
              <a:t>etc</a:t>
            </a:r>
            <a:r>
              <a:rPr lang="en-GB" dirty="0"/>
              <a:t>). </a:t>
            </a:r>
          </a:p>
          <a:p>
            <a:pPr marL="0" indent="0">
              <a:buNone/>
            </a:pPr>
            <a:endParaRPr lang="en-GB" dirty="0"/>
          </a:p>
          <a:p>
            <a:pPr marL="0" indent="0">
              <a:buNone/>
            </a:pPr>
            <a:r>
              <a:rPr lang="en-GB" dirty="0"/>
              <a:t>This is an example of a </a:t>
            </a:r>
            <a:r>
              <a:rPr lang="en-GB" sz="3600" dirty="0">
                <a:solidFill>
                  <a:srgbClr val="C00000"/>
                </a:solidFill>
              </a:rPr>
              <a:t>quasi-experimental design</a:t>
            </a:r>
            <a:r>
              <a:rPr lang="en-GB" sz="3600" dirty="0"/>
              <a:t>. </a:t>
            </a:r>
            <a:endParaRPr lang="en-GB" dirty="0"/>
          </a:p>
        </p:txBody>
      </p:sp>
    </p:spTree>
    <p:extLst>
      <p:ext uri="{BB962C8B-B14F-4D97-AF65-F5344CB8AC3E}">
        <p14:creationId xmlns:p14="http://schemas.microsoft.com/office/powerpoint/2010/main" val="169619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TotalTime>
  <Words>4764</Words>
  <Application>Microsoft Macintosh PowerPoint</Application>
  <PresentationFormat>Widescreen</PresentationFormat>
  <Paragraphs>490</Paragraphs>
  <Slides>64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Calibri Light</vt:lpstr>
      <vt:lpstr>Office Theme</vt:lpstr>
      <vt:lpstr>Experiments and Statistics </vt:lpstr>
      <vt:lpstr>What about the “ish”?</vt:lpstr>
      <vt:lpstr>We can make the “ish” small by reducing the impact of noise in general</vt:lpstr>
      <vt:lpstr>Reducing random noise</vt:lpstr>
      <vt:lpstr>Noise vs generality</vt:lpstr>
      <vt:lpstr>Q: Why is the following not a true experiment? </vt:lpstr>
      <vt:lpstr>Clue 1: Remember a true experiment</vt:lpstr>
      <vt:lpstr>Clue 2</vt:lpstr>
      <vt:lpstr>In this example</vt:lpstr>
      <vt:lpstr>Quasi-experimental designs</vt:lpstr>
      <vt:lpstr>Quasi-experimental designs involve</vt:lpstr>
      <vt:lpstr>Quasi-experimental designs</vt:lpstr>
      <vt:lpstr>Quasi-experimental designs can also involve contrasts of pre-existing materials. </vt:lpstr>
      <vt:lpstr>Experimental design: data issues</vt:lpstr>
      <vt:lpstr>Back to this to discuss data issues: </vt:lpstr>
      <vt:lpstr>When valid measures become invalid…</vt:lpstr>
      <vt:lpstr>Ceiling and floor effects</vt:lpstr>
      <vt:lpstr>Ceiling and floor effects</vt:lpstr>
      <vt:lpstr>PowerPoint Presentation</vt:lpstr>
      <vt:lpstr>PowerPoint Presentation</vt:lpstr>
      <vt:lpstr>PowerPoint Presentation</vt:lpstr>
      <vt:lpstr>Statistics </vt:lpstr>
      <vt:lpstr>Two observations so far</vt:lpstr>
      <vt:lpstr>Statistics as a way of dealing with uncertainty. </vt:lpstr>
      <vt:lpstr>Likelihoods of different numbers of Heads (or Tails) in multiple coin-flips. </vt:lpstr>
      <vt:lpstr>For higher numbers of coin-flips</vt:lpstr>
      <vt:lpstr>4 flips: 16 possibilities </vt:lpstr>
      <vt:lpstr>With more observations, the likelihood of all the coins landing tails becomes less-likely. </vt:lpstr>
      <vt:lpstr>We don’t have to just look at all responses being identical. </vt:lpstr>
      <vt:lpstr>We can do this for different cut-off points, and different numbers of observations</vt:lpstr>
      <vt:lpstr>For the case of 8 coin flips</vt:lpstr>
      <vt:lpstr>Making decisions based on evidence that involves uncertainty.  </vt:lpstr>
      <vt:lpstr>Making decisions based on evidence that involves uncertainty.  </vt:lpstr>
      <vt:lpstr>Making decisions based on evidence that involves uncertainty.  </vt:lpstr>
      <vt:lpstr>Making decisions based on evidence that involves uncertainty.  </vt:lpstr>
      <vt:lpstr>In terms of our demonstration</vt:lpstr>
      <vt:lpstr>Group A and B had the same evidence!</vt:lpstr>
      <vt:lpstr>Summary of first key statistical principle. </vt:lpstr>
      <vt:lpstr>A new example – rolling a dice</vt:lpstr>
      <vt:lpstr>A new example – rolling a dice</vt:lpstr>
      <vt:lpstr>We can draw a distribution of possibilities for this example also. </vt:lpstr>
      <vt:lpstr>A cumulative probability function</vt:lpstr>
      <vt:lpstr>Just as with the coin example</vt:lpstr>
      <vt:lpstr>Second statistical principle</vt:lpstr>
      <vt:lpstr>The concept of significance</vt:lpstr>
      <vt:lpstr>Take care!</vt:lpstr>
      <vt:lpstr>Moving from coins / dice to people. </vt:lpstr>
      <vt:lpstr>What would we expect by chance if there were NO differences between Test A and B? </vt:lpstr>
      <vt:lpstr>In our example</vt:lpstr>
      <vt:lpstr>Take care!</vt:lpstr>
      <vt:lpstr>Two almost identical examples</vt:lpstr>
      <vt:lpstr>Third Statistical principle</vt:lpstr>
      <vt:lpstr>Third Statistical principle</vt:lpstr>
      <vt:lpstr>Notice in these examples</vt:lpstr>
      <vt:lpstr>The example I’ve used is called the Sign-Test</vt:lpstr>
      <vt:lpstr>Another example using a between-participant design. </vt:lpstr>
      <vt:lpstr>The case with 4 participants. </vt:lpstr>
      <vt:lpstr>For our simple example, there are 24 possible rank orders (of Person 1, 2, 3 and 4). </vt:lpstr>
      <vt:lpstr>How many of these have Person 1 and 2 in the highest rank positions? </vt:lpstr>
      <vt:lpstr>This too can be extended</vt:lpstr>
      <vt:lpstr>This is the Mann-Whitney (or rank-sum) test</vt:lpstr>
      <vt:lpstr>The conclusions depend upon the assumptions!</vt:lpstr>
      <vt:lpstr>If your group projects involve a comparison of scores across two conditions: </vt:lpstr>
      <vt:lpstr>Doing the statistical analysis for your project</vt:lpstr>
    </vt:vector>
  </TitlesOfParts>
  <Company>University of Plymouth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PSYC003: Psychological influences on Health and Behaviour: Lecture 4</dc:title>
  <dc:creator>Tim Hollins</dc:creator>
  <cp:lastModifiedBy>Andy Wills</cp:lastModifiedBy>
  <cp:revision>49</cp:revision>
  <dcterms:created xsi:type="dcterms:W3CDTF">2023-02-23T16:29:41Z</dcterms:created>
  <dcterms:modified xsi:type="dcterms:W3CDTF">2024-02-10T15:08:45Z</dcterms:modified>
</cp:coreProperties>
</file>