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4"/>
  </p:sldMasterIdLst>
  <p:notesMasterIdLst>
    <p:notesMasterId r:id="rId18"/>
  </p:notesMasterIdLst>
  <p:sldIdLst>
    <p:sldId id="256" r:id="rId5"/>
    <p:sldId id="273" r:id="rId6"/>
    <p:sldId id="502" r:id="rId7"/>
    <p:sldId id="503" r:id="rId8"/>
    <p:sldId id="522" r:id="rId9"/>
    <p:sldId id="519" r:id="rId10"/>
    <p:sldId id="523" r:id="rId11"/>
    <p:sldId id="524" r:id="rId12"/>
    <p:sldId id="481" r:id="rId13"/>
    <p:sldId id="520" r:id="rId14"/>
    <p:sldId id="521" r:id="rId15"/>
    <p:sldId id="525" r:id="rId16"/>
    <p:sldId id="52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2320B1A-8C70-4673-A551-5FD88CEFC4D0}">
          <p14:sldIdLst>
            <p14:sldId id="256"/>
            <p14:sldId id="273"/>
          </p14:sldIdLst>
        </p14:section>
        <p14:section name="Reporting questionnaires in methods" id="{90737C05-64D6-4913-BB3C-057E176477C7}">
          <p14:sldIdLst>
            <p14:sldId id="502"/>
            <p14:sldId id="503"/>
            <p14:sldId id="522"/>
            <p14:sldId id="519"/>
            <p14:sldId id="523"/>
            <p14:sldId id="524"/>
          </p14:sldIdLst>
        </p14:section>
        <p14:section name="Limitations of questionnaires" id="{81756FB9-4E4B-466E-B042-DD6E1CC85E21}">
          <p14:sldIdLst>
            <p14:sldId id="481"/>
            <p14:sldId id="520"/>
            <p14:sldId id="521"/>
            <p14:sldId id="525"/>
            <p14:sldId id="52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49" autoAdjust="0"/>
    <p:restoredTop sz="94300" autoAdjust="0"/>
  </p:normalViewPr>
  <p:slideViewPr>
    <p:cSldViewPr snapToGrid="0">
      <p:cViewPr varScale="1">
        <p:scale>
          <a:sx n="115" d="100"/>
          <a:sy n="115" d="100"/>
        </p:scale>
        <p:origin x="232"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79A841-B3A7-4D0D-8D85-70E71382DF92}" type="datetimeFigureOut">
              <a:rPr lang="en-GB" smtClean="0"/>
              <a:t>10/01/2024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589B1A-0B1A-44AF-952F-620209C1B133}" type="slidenum">
              <a:rPr lang="en-GB" smtClean="0"/>
              <a:t>‹#›</a:t>
            </a:fld>
            <a:endParaRPr lang="en-GB"/>
          </a:p>
        </p:txBody>
      </p:sp>
    </p:spTree>
    <p:extLst>
      <p:ext uri="{BB962C8B-B14F-4D97-AF65-F5344CB8AC3E}">
        <p14:creationId xmlns:p14="http://schemas.microsoft.com/office/powerpoint/2010/main" val="1471322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589B1A-0B1A-44AF-952F-620209C1B133}" type="slidenum">
              <a:rPr lang="en-GB" smtClean="0"/>
              <a:t>1</a:t>
            </a:fld>
            <a:endParaRPr lang="en-GB"/>
          </a:p>
        </p:txBody>
      </p:sp>
    </p:spTree>
    <p:extLst>
      <p:ext uri="{BB962C8B-B14F-4D97-AF65-F5344CB8AC3E}">
        <p14:creationId xmlns:p14="http://schemas.microsoft.com/office/powerpoint/2010/main" val="1020769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589B1A-0B1A-44AF-952F-620209C1B133}" type="slidenum">
              <a:rPr lang="en-GB" smtClean="0"/>
              <a:t>12</a:t>
            </a:fld>
            <a:endParaRPr lang="en-GB"/>
          </a:p>
        </p:txBody>
      </p:sp>
    </p:spTree>
    <p:extLst>
      <p:ext uri="{BB962C8B-B14F-4D97-AF65-F5344CB8AC3E}">
        <p14:creationId xmlns:p14="http://schemas.microsoft.com/office/powerpoint/2010/main" val="3468735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589B1A-0B1A-44AF-952F-620209C1B133}" type="slidenum">
              <a:rPr lang="en-GB" smtClean="0"/>
              <a:t>13</a:t>
            </a:fld>
            <a:endParaRPr lang="en-GB"/>
          </a:p>
        </p:txBody>
      </p:sp>
    </p:spTree>
    <p:extLst>
      <p:ext uri="{BB962C8B-B14F-4D97-AF65-F5344CB8AC3E}">
        <p14:creationId xmlns:p14="http://schemas.microsoft.com/office/powerpoint/2010/main" val="393862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589B1A-0B1A-44AF-952F-620209C1B133}" type="slidenum">
              <a:rPr lang="en-GB" smtClean="0"/>
              <a:t>3</a:t>
            </a:fld>
            <a:endParaRPr lang="en-GB"/>
          </a:p>
        </p:txBody>
      </p:sp>
    </p:spTree>
    <p:extLst>
      <p:ext uri="{BB962C8B-B14F-4D97-AF65-F5344CB8AC3E}">
        <p14:creationId xmlns:p14="http://schemas.microsoft.com/office/powerpoint/2010/main" val="2335366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589B1A-0B1A-44AF-952F-620209C1B133}" type="slidenum">
              <a:rPr lang="en-GB" smtClean="0"/>
              <a:t>4</a:t>
            </a:fld>
            <a:endParaRPr lang="en-GB"/>
          </a:p>
        </p:txBody>
      </p:sp>
    </p:spTree>
    <p:extLst>
      <p:ext uri="{BB962C8B-B14F-4D97-AF65-F5344CB8AC3E}">
        <p14:creationId xmlns:p14="http://schemas.microsoft.com/office/powerpoint/2010/main" val="3741166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589B1A-0B1A-44AF-952F-620209C1B133}" type="slidenum">
              <a:rPr lang="en-GB" smtClean="0"/>
              <a:t>5</a:t>
            </a:fld>
            <a:endParaRPr lang="en-GB"/>
          </a:p>
        </p:txBody>
      </p:sp>
    </p:spTree>
    <p:extLst>
      <p:ext uri="{BB962C8B-B14F-4D97-AF65-F5344CB8AC3E}">
        <p14:creationId xmlns:p14="http://schemas.microsoft.com/office/powerpoint/2010/main" val="1033309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589B1A-0B1A-44AF-952F-620209C1B133}" type="slidenum">
              <a:rPr lang="en-GB" smtClean="0"/>
              <a:t>6</a:t>
            </a:fld>
            <a:endParaRPr lang="en-GB"/>
          </a:p>
        </p:txBody>
      </p:sp>
    </p:spTree>
    <p:extLst>
      <p:ext uri="{BB962C8B-B14F-4D97-AF65-F5344CB8AC3E}">
        <p14:creationId xmlns:p14="http://schemas.microsoft.com/office/powerpoint/2010/main" val="3381042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589B1A-0B1A-44AF-952F-620209C1B133}" type="slidenum">
              <a:rPr lang="en-GB" smtClean="0"/>
              <a:t>7</a:t>
            </a:fld>
            <a:endParaRPr lang="en-GB"/>
          </a:p>
        </p:txBody>
      </p:sp>
    </p:spTree>
    <p:extLst>
      <p:ext uri="{BB962C8B-B14F-4D97-AF65-F5344CB8AC3E}">
        <p14:creationId xmlns:p14="http://schemas.microsoft.com/office/powerpoint/2010/main" val="2881239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589B1A-0B1A-44AF-952F-620209C1B133}" type="slidenum">
              <a:rPr lang="en-GB" smtClean="0"/>
              <a:t>8</a:t>
            </a:fld>
            <a:endParaRPr lang="en-GB"/>
          </a:p>
        </p:txBody>
      </p:sp>
    </p:spTree>
    <p:extLst>
      <p:ext uri="{BB962C8B-B14F-4D97-AF65-F5344CB8AC3E}">
        <p14:creationId xmlns:p14="http://schemas.microsoft.com/office/powerpoint/2010/main" val="3466642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589B1A-0B1A-44AF-952F-620209C1B133}" type="slidenum">
              <a:rPr lang="en-GB" smtClean="0"/>
              <a:t>10</a:t>
            </a:fld>
            <a:endParaRPr lang="en-GB"/>
          </a:p>
        </p:txBody>
      </p:sp>
    </p:spTree>
    <p:extLst>
      <p:ext uri="{BB962C8B-B14F-4D97-AF65-F5344CB8AC3E}">
        <p14:creationId xmlns:p14="http://schemas.microsoft.com/office/powerpoint/2010/main" val="4266298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589B1A-0B1A-44AF-952F-620209C1B133}" type="slidenum">
              <a:rPr lang="en-GB" smtClean="0"/>
              <a:t>11</a:t>
            </a:fld>
            <a:endParaRPr lang="en-GB"/>
          </a:p>
        </p:txBody>
      </p:sp>
    </p:spTree>
    <p:extLst>
      <p:ext uri="{BB962C8B-B14F-4D97-AF65-F5344CB8AC3E}">
        <p14:creationId xmlns:p14="http://schemas.microsoft.com/office/powerpoint/2010/main" val="808068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28213"/>
            <a:ext cx="9144000" cy="2387600"/>
          </a:xfrm>
        </p:spPr>
        <p:txBody>
          <a:bodyPr anchor="b"/>
          <a:lstStyle>
            <a:lvl1pPr algn="ctr">
              <a:lnSpc>
                <a:spcPct val="100000"/>
              </a:lnSpc>
              <a:spcAft>
                <a:spcPts val="2000"/>
              </a:spcAft>
              <a:defRPr sz="6000" b="0">
                <a:solidFill>
                  <a:schemeClr val="tx1"/>
                </a:solidFill>
                <a:latin typeface="+mn-lt"/>
              </a:defRPr>
            </a:lvl1pPr>
          </a:lstStyle>
          <a:p>
            <a:r>
              <a:rPr lang="en-US" dirty="0"/>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lnSpc>
                <a:spcPct val="100000"/>
              </a:lnSpc>
              <a:spcBef>
                <a:spcPts val="0"/>
              </a:spcBef>
              <a:spcAft>
                <a:spcPts val="1000"/>
              </a:spcAft>
              <a:buNone/>
              <a:defRPr sz="4000">
                <a:solidFill>
                  <a:schemeClr val="tx1"/>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p:txBody>
          <a:bodyPr/>
          <a:lstStyle>
            <a:lvl1pPr>
              <a:defRPr sz="1800"/>
            </a:lvl1pPr>
          </a:lstStyle>
          <a:p>
            <a:fld id="{E422CAA5-62B3-41D2-93C1-029F191D9149}" type="datetime1">
              <a:rPr lang="en-GB" smtClean="0"/>
              <a:t>10/01/2024</a:t>
            </a:fld>
            <a:endParaRPr lang="en-GB" dirty="0"/>
          </a:p>
        </p:txBody>
      </p:sp>
      <p:sp>
        <p:nvSpPr>
          <p:cNvPr id="5" name="Footer Placeholder 4"/>
          <p:cNvSpPr>
            <a:spLocks noGrp="1"/>
          </p:cNvSpPr>
          <p:nvPr>
            <p:ph type="ftr" sz="quarter" idx="11"/>
          </p:nvPr>
        </p:nvSpPr>
        <p:spPr/>
        <p:txBody>
          <a:bodyPr/>
          <a:lstStyle>
            <a:lvl1pPr>
              <a:defRPr sz="1800"/>
            </a:lvl1pPr>
          </a:lstStyle>
          <a:p>
            <a:endParaRPr lang="en-GB" dirty="0"/>
          </a:p>
        </p:txBody>
      </p:sp>
      <p:sp>
        <p:nvSpPr>
          <p:cNvPr id="6" name="Slide Number Placeholder 5"/>
          <p:cNvSpPr>
            <a:spLocks noGrp="1"/>
          </p:cNvSpPr>
          <p:nvPr>
            <p:ph type="sldNum" sz="quarter" idx="12"/>
          </p:nvPr>
        </p:nvSpPr>
        <p:spPr/>
        <p:txBody>
          <a:bodyPr/>
          <a:lstStyle>
            <a:lvl1pPr>
              <a:defRPr sz="1800"/>
            </a:lvl1pPr>
          </a:lstStyle>
          <a:p>
            <a:fld id="{48A3BE36-FD8B-4B6A-AADE-D47E34E345D7}" type="slidenum">
              <a:rPr lang="en-GB" smtClean="0"/>
              <a:pPr/>
              <a:t>‹#›</a:t>
            </a:fld>
            <a:endParaRPr lang="en-GB" dirty="0"/>
          </a:p>
        </p:txBody>
      </p:sp>
    </p:spTree>
    <p:extLst>
      <p:ext uri="{BB962C8B-B14F-4D97-AF65-F5344CB8AC3E}">
        <p14:creationId xmlns:p14="http://schemas.microsoft.com/office/powerpoint/2010/main" val="415098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4CE0C79-B319-423F-91CB-6DF75676A575}" type="datetime1">
              <a:rPr lang="en-GB" smtClean="0"/>
              <a:t>10/01/2024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A3BE36-FD8B-4B6A-AADE-D47E34E345D7}" type="slidenum">
              <a:rPr lang="en-GB" smtClean="0"/>
              <a:t>‹#›</a:t>
            </a:fld>
            <a:endParaRPr lang="en-GB"/>
          </a:p>
        </p:txBody>
      </p:sp>
    </p:spTree>
    <p:extLst>
      <p:ext uri="{BB962C8B-B14F-4D97-AF65-F5344CB8AC3E}">
        <p14:creationId xmlns:p14="http://schemas.microsoft.com/office/powerpoint/2010/main" val="1963158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AE0450F-A634-46F4-B8D5-25E124D5E57B}" type="datetime1">
              <a:rPr lang="en-GB" smtClean="0"/>
              <a:t>10/01/2024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A3BE36-FD8B-4B6A-AADE-D47E34E345D7}" type="slidenum">
              <a:rPr lang="en-GB" smtClean="0"/>
              <a:t>‹#›</a:t>
            </a:fld>
            <a:endParaRPr lang="en-GB"/>
          </a:p>
        </p:txBody>
      </p:sp>
    </p:spTree>
    <p:extLst>
      <p:ext uri="{BB962C8B-B14F-4D97-AF65-F5344CB8AC3E}">
        <p14:creationId xmlns:p14="http://schemas.microsoft.com/office/powerpoint/2010/main" val="1437706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atin typeface="+mn-lt"/>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a:lnSpc>
                <a:spcPct val="100000"/>
              </a:lnSpc>
              <a:spcBef>
                <a:spcPts val="600"/>
              </a:spcBef>
              <a:spcAft>
                <a:spcPts val="600"/>
              </a:spcAft>
              <a:defRPr sz="3200"/>
            </a:lvl1pPr>
            <a:lvl2pPr>
              <a:spcBef>
                <a:spcPts val="0"/>
              </a:spcBef>
              <a:spcAft>
                <a:spcPts val="600"/>
              </a:spcAft>
              <a:defRPr sz="2800"/>
            </a:lvl2pPr>
            <a:lvl3pPr>
              <a:lnSpc>
                <a:spcPct val="100000"/>
              </a:lnSpc>
              <a:spcBef>
                <a:spcPts val="0"/>
              </a:spcBef>
              <a:spcAft>
                <a:spcPts val="600"/>
              </a:spcAft>
              <a:defRPr sz="2400"/>
            </a:lvl3pPr>
          </a:lstStyle>
          <a:p>
            <a:pPr lvl="0"/>
            <a:r>
              <a:rPr lang="en-US" dirty="0"/>
              <a:t>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p:txBody>
          <a:bodyPr/>
          <a:lstStyle/>
          <a:p>
            <a:fld id="{BE67A126-1B36-491B-AE30-2D3EFF7088F1}" type="datetime1">
              <a:rPr lang="en-GB" smtClean="0"/>
              <a:t>10/01/2024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lvl1pPr>
              <a:defRPr sz="1800"/>
            </a:lvl1pPr>
          </a:lstStyle>
          <a:p>
            <a:fld id="{48A3BE36-FD8B-4B6A-AADE-D47E34E345D7}" type="slidenum">
              <a:rPr lang="en-GB" smtClean="0"/>
              <a:pPr/>
              <a:t>‹#›</a:t>
            </a:fld>
            <a:endParaRPr lang="en-GB" dirty="0"/>
          </a:p>
        </p:txBody>
      </p:sp>
    </p:spTree>
    <p:extLst>
      <p:ext uri="{BB962C8B-B14F-4D97-AF65-F5344CB8AC3E}">
        <p14:creationId xmlns:p14="http://schemas.microsoft.com/office/powerpoint/2010/main" val="3442169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6539022" y="1825624"/>
            <a:ext cx="5174757" cy="43513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5" name="Date Placeholder 4"/>
          <p:cNvSpPr>
            <a:spLocks noGrp="1"/>
          </p:cNvSpPr>
          <p:nvPr>
            <p:ph type="dt" sz="half" idx="10"/>
          </p:nvPr>
        </p:nvSpPr>
        <p:spPr/>
        <p:txBody>
          <a:bodyPr/>
          <a:lstStyle>
            <a:lvl1pPr>
              <a:defRPr sz="1800"/>
            </a:lvl1pPr>
          </a:lstStyle>
          <a:p>
            <a:fld id="{4DE8B252-5161-4084-B679-A662A984B57C}" type="datetime1">
              <a:rPr lang="en-GB" smtClean="0"/>
              <a:t>10/01/2024</a:t>
            </a:fld>
            <a:endParaRPr lang="en-GB" dirty="0"/>
          </a:p>
        </p:txBody>
      </p:sp>
      <p:sp>
        <p:nvSpPr>
          <p:cNvPr id="6" name="Footer Placeholder 5"/>
          <p:cNvSpPr>
            <a:spLocks noGrp="1"/>
          </p:cNvSpPr>
          <p:nvPr>
            <p:ph type="ftr" sz="quarter" idx="11"/>
          </p:nvPr>
        </p:nvSpPr>
        <p:spPr/>
        <p:txBody>
          <a:bodyPr/>
          <a:lstStyle>
            <a:lvl1pPr>
              <a:defRPr sz="1800"/>
            </a:lvl1pPr>
          </a:lstStyle>
          <a:p>
            <a:endParaRPr lang="en-GB" dirty="0"/>
          </a:p>
        </p:txBody>
      </p:sp>
      <p:sp>
        <p:nvSpPr>
          <p:cNvPr id="7" name="Slide Number Placeholder 6"/>
          <p:cNvSpPr>
            <a:spLocks noGrp="1"/>
          </p:cNvSpPr>
          <p:nvPr>
            <p:ph type="sldNum" sz="quarter" idx="12"/>
          </p:nvPr>
        </p:nvSpPr>
        <p:spPr/>
        <p:txBody>
          <a:bodyPr/>
          <a:lstStyle>
            <a:lvl1pPr>
              <a:defRPr sz="1800"/>
            </a:lvl1pPr>
          </a:lstStyle>
          <a:p>
            <a:fld id="{48A3BE36-FD8B-4B6A-AADE-D47E34E345D7}" type="slidenum">
              <a:rPr lang="en-GB" smtClean="0"/>
              <a:pPr/>
              <a:t>‹#›</a:t>
            </a:fld>
            <a:endParaRPr lang="en-GB" dirty="0"/>
          </a:p>
        </p:txBody>
      </p:sp>
      <p:sp>
        <p:nvSpPr>
          <p:cNvPr id="8" name="Title 1"/>
          <p:cNvSpPr txBox="1">
            <a:spLocks/>
          </p:cNvSpPr>
          <p:nvPr userDrawn="1"/>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kern="1200">
                <a:solidFill>
                  <a:schemeClr val="tx1"/>
                </a:solidFill>
                <a:latin typeface="+mn-lt"/>
                <a:ea typeface="+mj-ea"/>
                <a:cs typeface="+mj-cs"/>
              </a:defRPr>
            </a:lvl1pPr>
          </a:lstStyle>
          <a:p>
            <a:r>
              <a:rPr lang="en-US" dirty="0"/>
              <a:t>Click to edit Master title style</a:t>
            </a:r>
            <a:endParaRPr lang="en-GB" dirty="0"/>
          </a:p>
        </p:txBody>
      </p:sp>
      <p:sp>
        <p:nvSpPr>
          <p:cNvPr id="10" name="Content Placeholder 2"/>
          <p:cNvSpPr>
            <a:spLocks noGrp="1"/>
          </p:cNvSpPr>
          <p:nvPr>
            <p:ph idx="13"/>
          </p:nvPr>
        </p:nvSpPr>
        <p:spPr>
          <a:xfrm>
            <a:off x="838200" y="1825625"/>
            <a:ext cx="5357648" cy="4351338"/>
          </a:xfrm>
        </p:spPr>
        <p:txBody>
          <a:bodyPr/>
          <a:lstStyle>
            <a:lvl1pPr>
              <a:lnSpc>
                <a:spcPct val="100000"/>
              </a:lnSpc>
              <a:spcBef>
                <a:spcPts val="600"/>
              </a:spcBef>
              <a:spcAft>
                <a:spcPts val="600"/>
              </a:spcAft>
              <a:defRPr sz="3200"/>
            </a:lvl1pPr>
            <a:lvl2pPr>
              <a:spcBef>
                <a:spcPts val="0"/>
              </a:spcBef>
              <a:spcAft>
                <a:spcPts val="600"/>
              </a:spcAft>
              <a:defRPr sz="2800"/>
            </a:lvl2pPr>
            <a:lvl3pPr>
              <a:lnSpc>
                <a:spcPct val="100000"/>
              </a:lnSpc>
              <a:spcBef>
                <a:spcPts val="0"/>
              </a:spcBef>
              <a:spcAft>
                <a:spcPts val="600"/>
              </a:spcAft>
              <a:defRPr sz="2400"/>
            </a:lvl3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432504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D6EEB6-9CF0-4D20-9068-03962AA7A851}" type="datetime1">
              <a:rPr lang="en-GB" smtClean="0"/>
              <a:t>10/01/2024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A3BE36-FD8B-4B6A-AADE-D47E34E345D7}" type="slidenum">
              <a:rPr lang="en-GB" smtClean="0"/>
              <a:t>‹#›</a:t>
            </a:fld>
            <a:endParaRPr lang="en-GB"/>
          </a:p>
        </p:txBody>
      </p:sp>
    </p:spTree>
    <p:extLst>
      <p:ext uri="{BB962C8B-B14F-4D97-AF65-F5344CB8AC3E}">
        <p14:creationId xmlns:p14="http://schemas.microsoft.com/office/powerpoint/2010/main" val="1260918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85D30DF9-31A2-482D-91F9-3353B8B69537}" type="datetime1">
              <a:rPr lang="en-GB" smtClean="0"/>
              <a:t>10/01/2024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A3BE36-FD8B-4B6A-AADE-D47E34E345D7}" type="slidenum">
              <a:rPr lang="en-GB" smtClean="0"/>
              <a:t>‹#›</a:t>
            </a:fld>
            <a:endParaRPr lang="en-GB"/>
          </a:p>
        </p:txBody>
      </p:sp>
    </p:spTree>
    <p:extLst>
      <p:ext uri="{BB962C8B-B14F-4D97-AF65-F5344CB8AC3E}">
        <p14:creationId xmlns:p14="http://schemas.microsoft.com/office/powerpoint/2010/main" val="2035980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128E54B1-1C04-410B-B9AE-27C368B13D70}" type="datetime1">
              <a:rPr lang="en-GB" smtClean="0"/>
              <a:t>10/01/2024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8A3BE36-FD8B-4B6A-AADE-D47E34E345D7}" type="slidenum">
              <a:rPr lang="en-GB" smtClean="0"/>
              <a:t>‹#›</a:t>
            </a:fld>
            <a:endParaRPr lang="en-GB"/>
          </a:p>
        </p:txBody>
      </p:sp>
    </p:spTree>
    <p:extLst>
      <p:ext uri="{BB962C8B-B14F-4D97-AF65-F5344CB8AC3E}">
        <p14:creationId xmlns:p14="http://schemas.microsoft.com/office/powerpoint/2010/main" val="352393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CEA3E22-6407-4507-AF6D-DDA9930C0CED}" type="datetime1">
              <a:rPr lang="en-GB" smtClean="0"/>
              <a:t>10/01/2024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8A3BE36-FD8B-4B6A-AADE-D47E34E345D7}" type="slidenum">
              <a:rPr lang="en-GB" smtClean="0"/>
              <a:t>‹#›</a:t>
            </a:fld>
            <a:endParaRPr lang="en-GB"/>
          </a:p>
        </p:txBody>
      </p:sp>
    </p:spTree>
    <p:extLst>
      <p:ext uri="{BB962C8B-B14F-4D97-AF65-F5344CB8AC3E}">
        <p14:creationId xmlns:p14="http://schemas.microsoft.com/office/powerpoint/2010/main" val="126862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4EF68A-8A27-4AD5-A374-E8D9A6AFE5E8}" type="datetime1">
              <a:rPr lang="en-GB" smtClean="0"/>
              <a:t>10/01/2024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8A3BE36-FD8B-4B6A-AADE-D47E34E345D7}" type="slidenum">
              <a:rPr lang="en-GB" smtClean="0"/>
              <a:t>‹#›</a:t>
            </a:fld>
            <a:endParaRPr lang="en-GB"/>
          </a:p>
        </p:txBody>
      </p:sp>
    </p:spTree>
    <p:extLst>
      <p:ext uri="{BB962C8B-B14F-4D97-AF65-F5344CB8AC3E}">
        <p14:creationId xmlns:p14="http://schemas.microsoft.com/office/powerpoint/2010/main" val="179478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0344A8-1130-4670-973F-2E7302DB78B7}" type="datetime1">
              <a:rPr lang="en-GB" smtClean="0"/>
              <a:t>10/01/2024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A3BE36-FD8B-4B6A-AADE-D47E34E345D7}" type="slidenum">
              <a:rPr lang="en-GB" smtClean="0"/>
              <a:t>‹#›</a:t>
            </a:fld>
            <a:endParaRPr lang="en-GB"/>
          </a:p>
        </p:txBody>
      </p:sp>
    </p:spTree>
    <p:extLst>
      <p:ext uri="{BB962C8B-B14F-4D97-AF65-F5344CB8AC3E}">
        <p14:creationId xmlns:p14="http://schemas.microsoft.com/office/powerpoint/2010/main" val="1535106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507B2-9BFC-4F03-967C-9B154CFBF7FB}" type="datetime1">
              <a:rPr lang="en-GB" smtClean="0"/>
              <a:t>10/01/2024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A3BE36-FD8B-4B6A-AADE-D47E34E345D7}" type="slidenum">
              <a:rPr lang="en-GB" smtClean="0"/>
              <a:t>‹#›</a:t>
            </a:fld>
            <a:endParaRPr lang="en-GB"/>
          </a:p>
        </p:txBody>
      </p:sp>
    </p:spTree>
    <p:extLst>
      <p:ext uri="{BB962C8B-B14F-4D97-AF65-F5344CB8AC3E}">
        <p14:creationId xmlns:p14="http://schemas.microsoft.com/office/powerpoint/2010/main" val="365798921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6" r:id="rId3"/>
    <p:sldLayoutId id="2147483680" r:id="rId4"/>
    <p:sldLayoutId id="2147483681" r:id="rId5"/>
    <p:sldLayoutId id="2147483682" r:id="rId6"/>
    <p:sldLayoutId id="2147483683" r:id="rId7"/>
    <p:sldLayoutId id="2147483684" r:id="rId8"/>
    <p:sldLayoutId id="2147483685" r:id="rId9"/>
    <p:sldLayoutId id="2147483687" r:id="rId10"/>
    <p:sldLayoutId id="214748368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pip.ori.org/newIndexofScaleLabels.ht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ipip.ori.org/newScoringInstructions.ht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7897" y="603520"/>
            <a:ext cx="10848109" cy="1867118"/>
          </a:xfrm>
        </p:spPr>
        <p:txBody>
          <a:bodyPr>
            <a:noAutofit/>
          </a:bodyPr>
          <a:lstStyle/>
          <a:p>
            <a:r>
              <a:rPr lang="en-GB" dirty="0"/>
              <a:t>Workshop 2</a:t>
            </a:r>
          </a:p>
        </p:txBody>
      </p:sp>
      <p:sp>
        <p:nvSpPr>
          <p:cNvPr id="3" name="Subtitle 2"/>
          <p:cNvSpPr>
            <a:spLocks noGrp="1"/>
          </p:cNvSpPr>
          <p:nvPr>
            <p:ph type="subTitle" idx="1"/>
          </p:nvPr>
        </p:nvSpPr>
        <p:spPr>
          <a:xfrm>
            <a:off x="847897" y="3305908"/>
            <a:ext cx="10848109" cy="2968768"/>
          </a:xfrm>
        </p:spPr>
        <p:txBody>
          <a:bodyPr>
            <a:noAutofit/>
          </a:bodyPr>
          <a:lstStyle/>
          <a:p>
            <a:r>
              <a:rPr lang="en-GB" sz="3500" dirty="0"/>
              <a:t>PSYC003 Psychological Influences on Health and Behaviour</a:t>
            </a:r>
          </a:p>
        </p:txBody>
      </p:sp>
    </p:spTree>
    <p:extLst>
      <p:ext uri="{BB962C8B-B14F-4D97-AF65-F5344CB8AC3E}">
        <p14:creationId xmlns:p14="http://schemas.microsoft.com/office/powerpoint/2010/main" val="3906176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1: Vylobkova et al. (2023)</a:t>
            </a:r>
          </a:p>
        </p:txBody>
      </p:sp>
      <p:sp>
        <p:nvSpPr>
          <p:cNvPr id="3" name="Content Placeholder 2"/>
          <p:cNvSpPr>
            <a:spLocks noGrp="1"/>
          </p:cNvSpPr>
          <p:nvPr>
            <p:ph idx="1"/>
          </p:nvPr>
        </p:nvSpPr>
        <p:spPr>
          <a:xfrm>
            <a:off x="838200" y="1825625"/>
            <a:ext cx="10515600" cy="4713720"/>
          </a:xfrm>
        </p:spPr>
        <p:txBody>
          <a:bodyPr>
            <a:noAutofit/>
          </a:bodyPr>
          <a:lstStyle/>
          <a:p>
            <a:pPr marL="344487" lvl="1" indent="-342900"/>
            <a:r>
              <a:rPr lang="en-GB" sz="2600" dirty="0"/>
              <a:t>Study on “Convergence and Psychometric Properties of Character Strengths Measures: The VIA-IS and the VIA-IS-R”, published in the </a:t>
            </a:r>
            <a:r>
              <a:rPr lang="en-GB" sz="2600" i="1" dirty="0"/>
              <a:t>Journal of Personality Assessment</a:t>
            </a:r>
          </a:p>
          <a:p>
            <a:pPr marL="344487" lvl="1" indent="-342900"/>
            <a:r>
              <a:rPr lang="en-GB" sz="2600" dirty="0"/>
              <a:t>Discussion -&gt; Limitations and future directions (p. 20)</a:t>
            </a:r>
          </a:p>
          <a:p>
            <a:pPr marL="344487" lvl="1" indent="-342900"/>
            <a:r>
              <a:rPr lang="en-GB" sz="2600" dirty="0"/>
              <a:t>“Additionally, construct validity could be further tested by </a:t>
            </a:r>
            <a:r>
              <a:rPr lang="en-GB" sz="2600" b="1" dirty="0"/>
              <a:t>comparing self-reports and other-reports</a:t>
            </a:r>
            <a:r>
              <a:rPr lang="en-GB" sz="2600" dirty="0"/>
              <a:t> (e.g., peer-ratings, </a:t>
            </a:r>
            <a:r>
              <a:rPr lang="en-GB" sz="2600" dirty="0" err="1"/>
              <a:t>behavior</a:t>
            </a:r>
            <a:r>
              <a:rPr lang="en-GB" sz="2600" dirty="0"/>
              <a:t> ratings) of both the VIA-IS and VIA-IS-R scales in a MTMM analysis. Similarly, criterion-related validity could be investigated by employing </a:t>
            </a:r>
            <a:r>
              <a:rPr lang="en-GB" sz="2600" b="1" dirty="0"/>
              <a:t>external criteria </a:t>
            </a:r>
            <a:r>
              <a:rPr lang="en-GB" sz="2600" dirty="0"/>
              <a:t>(e.g., supervisor-rated leadership, peer-rated kindness, tested creativity or observed </a:t>
            </a:r>
            <a:r>
              <a:rPr lang="en-GB" sz="2600" dirty="0" err="1"/>
              <a:t>humor</a:t>
            </a:r>
            <a:r>
              <a:rPr lang="en-GB" sz="2600" dirty="0"/>
              <a:t>), rather than self-reports. Including separate data sources is especially suitable for trait constructs (</a:t>
            </a:r>
            <a:r>
              <a:rPr lang="en-GB" sz="2600" dirty="0" err="1"/>
              <a:t>Schimmack</a:t>
            </a:r>
            <a:r>
              <a:rPr lang="en-GB" sz="2600" dirty="0"/>
              <a:t>, 2010) and would show the </a:t>
            </a:r>
            <a:r>
              <a:rPr lang="en-GB" sz="2600" b="1" dirty="0"/>
              <a:t>generalizability of the present findings</a:t>
            </a:r>
            <a:r>
              <a:rPr lang="en-GB" sz="2600" dirty="0"/>
              <a:t>.”</a:t>
            </a:r>
          </a:p>
        </p:txBody>
      </p:sp>
      <p:sp>
        <p:nvSpPr>
          <p:cNvPr id="4" name="Slide Number Placeholder 3"/>
          <p:cNvSpPr>
            <a:spLocks noGrp="1"/>
          </p:cNvSpPr>
          <p:nvPr>
            <p:ph type="sldNum" sz="quarter" idx="12"/>
          </p:nvPr>
        </p:nvSpPr>
        <p:spPr/>
        <p:txBody>
          <a:bodyPr/>
          <a:lstStyle/>
          <a:p>
            <a:fld id="{48A3BE36-FD8B-4B6A-AADE-D47E34E345D7}" type="slidenum">
              <a:rPr lang="en-GB" smtClean="0"/>
              <a:pPr/>
              <a:t>10</a:t>
            </a:fld>
            <a:endParaRPr lang="en-GB" dirty="0"/>
          </a:p>
        </p:txBody>
      </p:sp>
    </p:spTree>
    <p:extLst>
      <p:ext uri="{BB962C8B-B14F-4D97-AF65-F5344CB8AC3E}">
        <p14:creationId xmlns:p14="http://schemas.microsoft.com/office/powerpoint/2010/main" val="2772270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2: Moreira et al. (2022)</a:t>
            </a:r>
          </a:p>
        </p:txBody>
      </p:sp>
      <p:sp>
        <p:nvSpPr>
          <p:cNvPr id="3" name="Content Placeholder 2"/>
          <p:cNvSpPr>
            <a:spLocks noGrp="1"/>
          </p:cNvSpPr>
          <p:nvPr>
            <p:ph idx="1"/>
          </p:nvPr>
        </p:nvSpPr>
        <p:spPr>
          <a:xfrm>
            <a:off x="838200" y="1825625"/>
            <a:ext cx="10515600" cy="4713720"/>
          </a:xfrm>
        </p:spPr>
        <p:txBody>
          <a:bodyPr>
            <a:noAutofit/>
          </a:bodyPr>
          <a:lstStyle/>
          <a:p>
            <a:pPr marL="344487" lvl="1" indent="-342900"/>
            <a:r>
              <a:rPr lang="en-GB" dirty="0"/>
              <a:t>Study on “Virtues in action are related to the integration of both temperament and character: Comparing the VIA classification of virtues and </a:t>
            </a:r>
            <a:r>
              <a:rPr lang="en-GB" dirty="0" err="1"/>
              <a:t>Cloninger’s</a:t>
            </a:r>
            <a:r>
              <a:rPr lang="en-GB" dirty="0"/>
              <a:t> biopsychosocial model of personality”, published in </a:t>
            </a:r>
            <a:r>
              <a:rPr lang="en-GB" i="1" dirty="0"/>
              <a:t>The Journal of Positive Psychology</a:t>
            </a:r>
          </a:p>
          <a:p>
            <a:pPr marL="344487" lvl="1" indent="-342900"/>
            <a:r>
              <a:rPr lang="en-GB" dirty="0"/>
              <a:t>General discussion -&gt; Study limitations (p. 873)</a:t>
            </a:r>
          </a:p>
          <a:p>
            <a:pPr marL="344487" lvl="1" indent="-342900"/>
            <a:r>
              <a:rPr lang="en-GB" dirty="0"/>
              <a:t>“A second potential limitation of the work is the fact that we only used self-report measures. This type of data collection has been criticized for being </a:t>
            </a:r>
            <a:r>
              <a:rPr lang="en-GB" b="1" dirty="0"/>
              <a:t>open to biases </a:t>
            </a:r>
            <a:r>
              <a:rPr lang="en-GB" dirty="0"/>
              <a:t>(certain individuals may be more inclined to present themselves </a:t>
            </a:r>
            <a:r>
              <a:rPr lang="en-GB" dirty="0" err="1"/>
              <a:t>favorably</a:t>
            </a:r>
            <a:r>
              <a:rPr lang="en-GB" dirty="0"/>
              <a:t> rather than truthfully).”</a:t>
            </a:r>
          </a:p>
        </p:txBody>
      </p:sp>
      <p:sp>
        <p:nvSpPr>
          <p:cNvPr id="4" name="Slide Number Placeholder 3"/>
          <p:cNvSpPr>
            <a:spLocks noGrp="1"/>
          </p:cNvSpPr>
          <p:nvPr>
            <p:ph type="sldNum" sz="quarter" idx="12"/>
          </p:nvPr>
        </p:nvSpPr>
        <p:spPr/>
        <p:txBody>
          <a:bodyPr/>
          <a:lstStyle/>
          <a:p>
            <a:fld id="{48A3BE36-FD8B-4B6A-AADE-D47E34E345D7}" type="slidenum">
              <a:rPr lang="en-GB" smtClean="0"/>
              <a:pPr/>
              <a:t>11</a:t>
            </a:fld>
            <a:endParaRPr lang="en-GB" dirty="0"/>
          </a:p>
        </p:txBody>
      </p:sp>
    </p:spTree>
    <p:extLst>
      <p:ext uri="{BB962C8B-B14F-4D97-AF65-F5344CB8AC3E}">
        <p14:creationId xmlns:p14="http://schemas.microsoft.com/office/powerpoint/2010/main" val="2681937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Common elements of the questionnaire element in the “Limitations” section</a:t>
            </a:r>
          </a:p>
        </p:txBody>
      </p:sp>
      <p:sp>
        <p:nvSpPr>
          <p:cNvPr id="3" name="Content Placeholder 2"/>
          <p:cNvSpPr>
            <a:spLocks noGrp="1"/>
          </p:cNvSpPr>
          <p:nvPr>
            <p:ph idx="1"/>
          </p:nvPr>
        </p:nvSpPr>
        <p:spPr>
          <a:xfrm>
            <a:off x="665017" y="2147455"/>
            <a:ext cx="10903527" cy="4391890"/>
          </a:xfrm>
        </p:spPr>
        <p:txBody>
          <a:bodyPr>
            <a:noAutofit/>
          </a:bodyPr>
          <a:lstStyle/>
          <a:p>
            <a:pPr marL="344487" lvl="1" indent="-342900"/>
            <a:r>
              <a:rPr lang="en-GB" sz="2500" dirty="0"/>
              <a:t>Requires good introspection</a:t>
            </a:r>
          </a:p>
          <a:p>
            <a:pPr marL="344487" lvl="1" indent="-342900"/>
            <a:r>
              <a:rPr lang="en-GB" sz="2500" dirty="0"/>
              <a:t>Desirability bias (i.e. answering in a manner that is more socially desirable, such as inflating answers on “positive” items and lowering them for “negative” items)</a:t>
            </a:r>
          </a:p>
          <a:p>
            <a:pPr marL="344487" lvl="1" indent="-342900"/>
            <a:r>
              <a:rPr lang="en-GB" sz="2500" dirty="0"/>
              <a:t>Yay-/nay-saying bias (general tendency to agree or disagree with items)</a:t>
            </a:r>
          </a:p>
          <a:p>
            <a:pPr marL="344487" lvl="1" indent="-342900"/>
            <a:r>
              <a:rPr lang="en-GB" sz="2500" dirty="0"/>
              <a:t>Extreme vs. middle response style bias (using the outer range of the response options vs. using mostly the middle response options)</a:t>
            </a:r>
          </a:p>
          <a:p>
            <a:pPr marL="344487" lvl="1" indent="-342900"/>
            <a:r>
              <a:rPr lang="en-GB" sz="2500" dirty="0"/>
              <a:t>Complex items and items with negations can confuse participants and lead to missing values or scores that are not meaningful to interpret</a:t>
            </a:r>
          </a:p>
          <a:p>
            <a:pPr marL="344487" lvl="1" indent="-342900"/>
            <a:r>
              <a:rPr lang="en-GB" sz="2500" dirty="0"/>
              <a:t>Using other methods would provide increase generalisability (i.e. findings are applicable more widely) and validity of the findings</a:t>
            </a:r>
          </a:p>
          <a:p>
            <a:pPr marL="344487" lvl="1" indent="-342900"/>
            <a:r>
              <a:rPr lang="en-GB" sz="2500" dirty="0"/>
              <a:t>(see also discussion and contents from Lecture 2)</a:t>
            </a:r>
          </a:p>
          <a:p>
            <a:pPr marL="344487" lvl="1" indent="-342900"/>
            <a:endParaRPr lang="en-GB" sz="2600" dirty="0"/>
          </a:p>
          <a:p>
            <a:pPr marL="344487" lvl="1" indent="-342900"/>
            <a:endParaRPr lang="en-GB" sz="2600" dirty="0"/>
          </a:p>
        </p:txBody>
      </p:sp>
      <p:sp>
        <p:nvSpPr>
          <p:cNvPr id="4" name="Slide Number Placeholder 3"/>
          <p:cNvSpPr>
            <a:spLocks noGrp="1"/>
          </p:cNvSpPr>
          <p:nvPr>
            <p:ph type="sldNum" sz="quarter" idx="12"/>
          </p:nvPr>
        </p:nvSpPr>
        <p:spPr/>
        <p:txBody>
          <a:bodyPr/>
          <a:lstStyle/>
          <a:p>
            <a:fld id="{48A3BE36-FD8B-4B6A-AADE-D47E34E345D7}" type="slidenum">
              <a:rPr lang="en-GB" smtClean="0"/>
              <a:pPr/>
              <a:t>12</a:t>
            </a:fld>
            <a:endParaRPr lang="en-GB" dirty="0"/>
          </a:p>
        </p:txBody>
      </p:sp>
    </p:spTree>
    <p:extLst>
      <p:ext uri="{BB962C8B-B14F-4D97-AF65-F5344CB8AC3E}">
        <p14:creationId xmlns:p14="http://schemas.microsoft.com/office/powerpoint/2010/main" val="2904323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Practice writing a Limitations section</a:t>
            </a:r>
          </a:p>
        </p:txBody>
      </p:sp>
      <p:sp>
        <p:nvSpPr>
          <p:cNvPr id="3" name="Content Placeholder 2"/>
          <p:cNvSpPr>
            <a:spLocks noGrp="1"/>
          </p:cNvSpPr>
          <p:nvPr>
            <p:ph idx="1"/>
          </p:nvPr>
        </p:nvSpPr>
        <p:spPr>
          <a:xfrm>
            <a:off x="838200" y="1825625"/>
            <a:ext cx="10515600" cy="4713720"/>
          </a:xfrm>
        </p:spPr>
        <p:txBody>
          <a:bodyPr>
            <a:noAutofit/>
          </a:bodyPr>
          <a:lstStyle/>
          <a:p>
            <a:pPr marL="344487" lvl="1" indent="-342900"/>
            <a:r>
              <a:rPr lang="en-GB" sz="2600" dirty="0"/>
              <a:t>Go back to the items of the scale you have chosen in the first practice</a:t>
            </a:r>
          </a:p>
          <a:p>
            <a:pPr marL="344487" lvl="1" indent="-342900"/>
            <a:r>
              <a:rPr lang="en-GB" sz="2600" dirty="0"/>
              <a:t>Imagine that you used this scale as a self-report in an English-speaking sample</a:t>
            </a:r>
          </a:p>
          <a:p>
            <a:pPr marL="344487" lvl="1" indent="-342900"/>
            <a:r>
              <a:rPr lang="en-GB" sz="2600" dirty="0"/>
              <a:t>Now, write a Limitations paragraph for the scale you have chosen. This does not have to include all of the limitations, but mainly the ones that are relevant for the specific items/scales that you have chosen. (~10 min)</a:t>
            </a:r>
          </a:p>
          <a:p>
            <a:pPr marL="344487" lvl="1" indent="-342900"/>
            <a:r>
              <a:rPr lang="en-GB" sz="2600" dirty="0"/>
              <a:t>Exchange the paragraph with your neighbour and give feedback: Is the paragraph easy to understand? Does it contain all the elements listed on the previous slide? What is done well in the paragraph? Do you have any suggestions on what could be improved? (~10 min)</a:t>
            </a:r>
          </a:p>
          <a:p>
            <a:pPr marL="344487" lvl="1" indent="-342900"/>
            <a:endParaRPr lang="en-GB" sz="2600" dirty="0"/>
          </a:p>
        </p:txBody>
      </p:sp>
      <p:sp>
        <p:nvSpPr>
          <p:cNvPr id="4" name="Slide Number Placeholder 3"/>
          <p:cNvSpPr>
            <a:spLocks noGrp="1"/>
          </p:cNvSpPr>
          <p:nvPr>
            <p:ph type="sldNum" sz="quarter" idx="12"/>
          </p:nvPr>
        </p:nvSpPr>
        <p:spPr/>
        <p:txBody>
          <a:bodyPr/>
          <a:lstStyle/>
          <a:p>
            <a:fld id="{48A3BE36-FD8B-4B6A-AADE-D47E34E345D7}" type="slidenum">
              <a:rPr lang="en-GB" smtClean="0"/>
              <a:pPr/>
              <a:t>13</a:t>
            </a:fld>
            <a:endParaRPr lang="en-GB" dirty="0"/>
          </a:p>
        </p:txBody>
      </p:sp>
    </p:spTree>
    <p:extLst>
      <p:ext uri="{BB962C8B-B14F-4D97-AF65-F5344CB8AC3E}">
        <p14:creationId xmlns:p14="http://schemas.microsoft.com/office/powerpoint/2010/main" val="175885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Learning outcomes of this workshop</a:t>
            </a:r>
          </a:p>
        </p:txBody>
      </p:sp>
      <p:sp>
        <p:nvSpPr>
          <p:cNvPr id="3" name="Content Placeholder 2"/>
          <p:cNvSpPr>
            <a:spLocks noGrp="1"/>
          </p:cNvSpPr>
          <p:nvPr>
            <p:ph idx="1"/>
          </p:nvPr>
        </p:nvSpPr>
        <p:spPr/>
        <p:txBody>
          <a:bodyPr>
            <a:normAutofit/>
          </a:bodyPr>
          <a:lstStyle/>
          <a:p>
            <a:pPr marL="0" indent="0">
              <a:buNone/>
            </a:pPr>
            <a:r>
              <a:rPr lang="en-GB" dirty="0"/>
              <a:t>At the end of this workshop, you should be able to:</a:t>
            </a:r>
          </a:p>
          <a:p>
            <a:r>
              <a:rPr lang="en-GB" dirty="0"/>
              <a:t>LO1: report self-report questionnaires in the </a:t>
            </a:r>
            <a:r>
              <a:rPr lang="en-GB" i="1" dirty="0"/>
              <a:t>Materials</a:t>
            </a:r>
            <a:r>
              <a:rPr lang="en-GB" dirty="0"/>
              <a:t> section of a poster or paper</a:t>
            </a:r>
          </a:p>
          <a:p>
            <a:r>
              <a:rPr lang="en-GB" dirty="0"/>
              <a:t>LO2: write about the limitations of using self-report questionnaires in the discussion section of a poster or paper</a:t>
            </a:r>
          </a:p>
          <a:p>
            <a:endParaRPr lang="en-GB" dirty="0"/>
          </a:p>
        </p:txBody>
      </p:sp>
      <p:sp>
        <p:nvSpPr>
          <p:cNvPr id="4" name="Slide Number Placeholder 3"/>
          <p:cNvSpPr>
            <a:spLocks noGrp="1"/>
          </p:cNvSpPr>
          <p:nvPr>
            <p:ph type="sldNum" sz="quarter" idx="12"/>
          </p:nvPr>
        </p:nvSpPr>
        <p:spPr/>
        <p:txBody>
          <a:bodyPr/>
          <a:lstStyle/>
          <a:p>
            <a:fld id="{48A3BE36-FD8B-4B6A-AADE-D47E34E345D7}" type="slidenum">
              <a:rPr lang="en-GB" smtClean="0"/>
              <a:pPr/>
              <a:t>2</a:t>
            </a:fld>
            <a:endParaRPr lang="en-GB" dirty="0"/>
          </a:p>
        </p:txBody>
      </p:sp>
    </p:spTree>
    <p:extLst>
      <p:ext uri="{BB962C8B-B14F-4D97-AF65-F5344CB8AC3E}">
        <p14:creationId xmlns:p14="http://schemas.microsoft.com/office/powerpoint/2010/main" val="572097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Typical structure of an academic paper/poster</a:t>
            </a:r>
          </a:p>
        </p:txBody>
      </p:sp>
      <p:sp>
        <p:nvSpPr>
          <p:cNvPr id="3" name="Content Placeholder 2"/>
          <p:cNvSpPr>
            <a:spLocks noGrp="1"/>
          </p:cNvSpPr>
          <p:nvPr>
            <p:ph idx="1"/>
          </p:nvPr>
        </p:nvSpPr>
        <p:spPr/>
        <p:txBody>
          <a:bodyPr>
            <a:noAutofit/>
          </a:bodyPr>
          <a:lstStyle/>
          <a:p>
            <a:r>
              <a:rPr lang="en-GB" sz="2800" dirty="0"/>
              <a:t>Introduction</a:t>
            </a:r>
          </a:p>
          <a:p>
            <a:r>
              <a:rPr lang="en-GB" sz="2800" dirty="0"/>
              <a:t>Hypotheses/aims</a:t>
            </a:r>
          </a:p>
          <a:p>
            <a:r>
              <a:rPr lang="en-GB" sz="2800" b="1" dirty="0"/>
              <a:t>Methods</a:t>
            </a:r>
          </a:p>
          <a:p>
            <a:r>
              <a:rPr lang="en-GB" sz="2800" dirty="0"/>
              <a:t>Results</a:t>
            </a:r>
          </a:p>
          <a:p>
            <a:r>
              <a:rPr lang="en-GB" sz="2800" b="1" dirty="0"/>
              <a:t>Discussion</a:t>
            </a:r>
          </a:p>
          <a:p>
            <a:r>
              <a:rPr lang="en-GB" sz="2800" dirty="0"/>
              <a:t>Conclusion</a:t>
            </a:r>
          </a:p>
          <a:p>
            <a:r>
              <a:rPr lang="en-GB" sz="2800" dirty="0"/>
              <a:t>References</a:t>
            </a:r>
          </a:p>
        </p:txBody>
      </p:sp>
      <p:sp>
        <p:nvSpPr>
          <p:cNvPr id="4" name="Slide Number Placeholder 3"/>
          <p:cNvSpPr>
            <a:spLocks noGrp="1"/>
          </p:cNvSpPr>
          <p:nvPr>
            <p:ph type="sldNum" sz="quarter" idx="12"/>
          </p:nvPr>
        </p:nvSpPr>
        <p:spPr/>
        <p:txBody>
          <a:bodyPr/>
          <a:lstStyle/>
          <a:p>
            <a:fld id="{48A3BE36-FD8B-4B6A-AADE-D47E34E345D7}" type="slidenum">
              <a:rPr lang="en-GB" smtClean="0"/>
              <a:pPr/>
              <a:t>3</a:t>
            </a:fld>
            <a:endParaRPr lang="en-GB" dirty="0"/>
          </a:p>
        </p:txBody>
      </p:sp>
    </p:spTree>
    <p:extLst>
      <p:ext uri="{BB962C8B-B14F-4D97-AF65-F5344CB8AC3E}">
        <p14:creationId xmlns:p14="http://schemas.microsoft.com/office/powerpoint/2010/main" val="1382506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 section</a:t>
            </a:r>
          </a:p>
        </p:txBody>
      </p:sp>
      <p:sp>
        <p:nvSpPr>
          <p:cNvPr id="3" name="Content Placeholder 2"/>
          <p:cNvSpPr>
            <a:spLocks noGrp="1"/>
          </p:cNvSpPr>
          <p:nvPr>
            <p:ph idx="1"/>
          </p:nvPr>
        </p:nvSpPr>
        <p:spPr>
          <a:xfrm>
            <a:off x="838200" y="1825625"/>
            <a:ext cx="10515600" cy="4713720"/>
          </a:xfrm>
        </p:spPr>
        <p:txBody>
          <a:bodyPr>
            <a:noAutofit/>
          </a:bodyPr>
          <a:lstStyle/>
          <a:p>
            <a:pPr marL="344487" lvl="1" indent="-342900"/>
            <a:r>
              <a:rPr lang="en-GB" dirty="0"/>
              <a:t>Typical sub-sections include </a:t>
            </a:r>
          </a:p>
          <a:p>
            <a:pPr marL="801687" lvl="2" indent="-342900"/>
            <a:r>
              <a:rPr lang="en-GB" sz="2800" dirty="0"/>
              <a:t>Participants</a:t>
            </a:r>
          </a:p>
          <a:p>
            <a:pPr marL="801687" lvl="2" indent="-342900"/>
            <a:r>
              <a:rPr lang="en-GB" sz="2800" dirty="0"/>
              <a:t>Materials</a:t>
            </a:r>
          </a:p>
          <a:p>
            <a:pPr marL="801687" lvl="2" indent="-342900"/>
            <a:r>
              <a:rPr lang="en-GB" sz="2800" dirty="0"/>
              <a:t>Procedure</a:t>
            </a:r>
          </a:p>
          <a:p>
            <a:pPr marL="801687" lvl="2" indent="-342900"/>
            <a:r>
              <a:rPr lang="en-GB" sz="2800" dirty="0"/>
              <a:t>Analysis</a:t>
            </a:r>
          </a:p>
          <a:p>
            <a:pPr marL="344487" lvl="1" indent="-342900"/>
            <a:r>
              <a:rPr lang="en-GB" dirty="0"/>
              <a:t>In this workshop, we will practice how to write the “Materials” section when using self-report questionnaires</a:t>
            </a:r>
          </a:p>
          <a:p>
            <a:pPr marL="344487" lvl="1" indent="-342900"/>
            <a:r>
              <a:rPr lang="en-GB" dirty="0"/>
              <a:t>Let’s look at some examples…</a:t>
            </a:r>
          </a:p>
        </p:txBody>
      </p:sp>
      <p:sp>
        <p:nvSpPr>
          <p:cNvPr id="4" name="Slide Number Placeholder 3"/>
          <p:cNvSpPr>
            <a:spLocks noGrp="1"/>
          </p:cNvSpPr>
          <p:nvPr>
            <p:ph type="sldNum" sz="quarter" idx="12"/>
          </p:nvPr>
        </p:nvSpPr>
        <p:spPr/>
        <p:txBody>
          <a:bodyPr/>
          <a:lstStyle/>
          <a:p>
            <a:fld id="{48A3BE36-FD8B-4B6A-AADE-D47E34E345D7}" type="slidenum">
              <a:rPr lang="en-GB" smtClean="0"/>
              <a:pPr/>
              <a:t>4</a:t>
            </a:fld>
            <a:endParaRPr lang="en-GB" dirty="0"/>
          </a:p>
        </p:txBody>
      </p:sp>
    </p:spTree>
    <p:extLst>
      <p:ext uri="{BB962C8B-B14F-4D97-AF65-F5344CB8AC3E}">
        <p14:creationId xmlns:p14="http://schemas.microsoft.com/office/powerpoint/2010/main" val="4291454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2: Vylobkova et al. (2023)</a:t>
            </a:r>
          </a:p>
        </p:txBody>
      </p:sp>
      <p:sp>
        <p:nvSpPr>
          <p:cNvPr id="3" name="Content Placeholder 2"/>
          <p:cNvSpPr>
            <a:spLocks noGrp="1"/>
          </p:cNvSpPr>
          <p:nvPr>
            <p:ph idx="1"/>
          </p:nvPr>
        </p:nvSpPr>
        <p:spPr>
          <a:xfrm>
            <a:off x="706582" y="1825625"/>
            <a:ext cx="10889673" cy="4713720"/>
          </a:xfrm>
        </p:spPr>
        <p:txBody>
          <a:bodyPr>
            <a:noAutofit/>
          </a:bodyPr>
          <a:lstStyle/>
          <a:p>
            <a:pPr marL="344487" lvl="1" indent="-342900"/>
            <a:r>
              <a:rPr lang="en-GB" sz="2300" dirty="0"/>
              <a:t>Study on “Convergence and Psychometric Properties of Character Strengths Measures: The VIA-IS and the VIA-IS-R”, published in the </a:t>
            </a:r>
            <a:r>
              <a:rPr lang="en-GB" sz="2300" i="1" dirty="0"/>
              <a:t>Journal of Personality Assessment</a:t>
            </a:r>
          </a:p>
          <a:p>
            <a:pPr marL="344487" lvl="1" indent="-342900"/>
            <a:r>
              <a:rPr lang="en-GB" sz="2300" dirty="0"/>
              <a:t>Materials and methods -&gt; Instruments (p. 15)</a:t>
            </a:r>
          </a:p>
          <a:p>
            <a:pPr marL="344487" lvl="1" indent="-342900"/>
            <a:r>
              <a:rPr lang="en-GB" sz="2300" dirty="0"/>
              <a:t>“The VIA-IS (Peterson et al., 2005; German version by Ruch et al., 2010) assesses </a:t>
            </a:r>
            <a:r>
              <a:rPr lang="en-GB" sz="2300" b="1" dirty="0"/>
              <a:t>24 character strengths with ten items per strength</a:t>
            </a:r>
            <a:r>
              <a:rPr lang="en-GB" sz="2300" dirty="0"/>
              <a:t>. The VIA-IS uses a </a:t>
            </a:r>
            <a:r>
              <a:rPr lang="en-GB" sz="2300" b="1" dirty="0"/>
              <a:t>5-point Likert scale from 5 = “very much like me” to 1 = “very much unlike me”</a:t>
            </a:r>
            <a:r>
              <a:rPr lang="en-GB" sz="2300" dirty="0"/>
              <a:t>. An </a:t>
            </a:r>
            <a:r>
              <a:rPr lang="en-GB" sz="2300" b="1" dirty="0"/>
              <a:t>example item </a:t>
            </a:r>
            <a:r>
              <a:rPr lang="en-GB" sz="2300" dirty="0"/>
              <a:t>for the character strength of creativity is “Being able to come up with new and different ideas is one of my strong points.” </a:t>
            </a:r>
          </a:p>
          <a:p>
            <a:pPr marL="344487" lvl="1" indent="-342900"/>
            <a:r>
              <a:rPr lang="en-GB" sz="2300" dirty="0"/>
              <a:t>“The VIA-IS-R (McGrath, 2019) assesses </a:t>
            </a:r>
            <a:r>
              <a:rPr lang="en-GB" sz="2300" b="1" dirty="0"/>
              <a:t>24 character strengths with eight items per character strength</a:t>
            </a:r>
            <a:r>
              <a:rPr lang="en-GB" sz="2300" dirty="0"/>
              <a:t>, containing positively and negatively keyed items. The VIA-IS-R uses the same </a:t>
            </a:r>
            <a:r>
              <a:rPr lang="en-GB" sz="2300" b="1" dirty="0"/>
              <a:t>5-point Likert scale </a:t>
            </a:r>
            <a:r>
              <a:rPr lang="en-GB" sz="2300" dirty="0"/>
              <a:t>as the VIA-IS. An </a:t>
            </a:r>
            <a:r>
              <a:rPr lang="en-GB" sz="2300" b="1" dirty="0"/>
              <a:t>example item </a:t>
            </a:r>
            <a:r>
              <a:rPr lang="en-GB" sz="2300" dirty="0"/>
              <a:t>for forgiveness is “There are things I’ve resented for a long time” (reverse-coded). We translated the VIA-IS-R into German using a standardized back-translation procedure (International Test Commission, 2017).”</a:t>
            </a:r>
          </a:p>
        </p:txBody>
      </p:sp>
      <p:sp>
        <p:nvSpPr>
          <p:cNvPr id="4" name="Slide Number Placeholder 3"/>
          <p:cNvSpPr>
            <a:spLocks noGrp="1"/>
          </p:cNvSpPr>
          <p:nvPr>
            <p:ph type="sldNum" sz="quarter" idx="12"/>
          </p:nvPr>
        </p:nvSpPr>
        <p:spPr/>
        <p:txBody>
          <a:bodyPr/>
          <a:lstStyle/>
          <a:p>
            <a:fld id="{48A3BE36-FD8B-4B6A-AADE-D47E34E345D7}" type="slidenum">
              <a:rPr lang="en-GB" smtClean="0"/>
              <a:pPr/>
              <a:t>5</a:t>
            </a:fld>
            <a:endParaRPr lang="en-GB" dirty="0"/>
          </a:p>
        </p:txBody>
      </p:sp>
    </p:spTree>
    <p:extLst>
      <p:ext uri="{BB962C8B-B14F-4D97-AF65-F5344CB8AC3E}">
        <p14:creationId xmlns:p14="http://schemas.microsoft.com/office/powerpoint/2010/main" val="4030822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3: Moreira et al. (2022)</a:t>
            </a:r>
          </a:p>
        </p:txBody>
      </p:sp>
      <p:sp>
        <p:nvSpPr>
          <p:cNvPr id="3" name="Content Placeholder 2"/>
          <p:cNvSpPr>
            <a:spLocks noGrp="1"/>
          </p:cNvSpPr>
          <p:nvPr>
            <p:ph idx="1"/>
          </p:nvPr>
        </p:nvSpPr>
        <p:spPr>
          <a:xfrm>
            <a:off x="838200" y="1825625"/>
            <a:ext cx="10515600" cy="4713720"/>
          </a:xfrm>
        </p:spPr>
        <p:txBody>
          <a:bodyPr>
            <a:noAutofit/>
          </a:bodyPr>
          <a:lstStyle/>
          <a:p>
            <a:pPr marL="344487" lvl="1" indent="-342900"/>
            <a:r>
              <a:rPr lang="en-GB" sz="2500" dirty="0"/>
              <a:t>Study on “Virtues in action are related to the integration of both temperament and character: Comparing the VIA classification of virtues and </a:t>
            </a:r>
            <a:r>
              <a:rPr lang="en-GB" sz="2500" dirty="0" err="1"/>
              <a:t>Cloninger’s</a:t>
            </a:r>
            <a:r>
              <a:rPr lang="en-GB" sz="2500" dirty="0"/>
              <a:t> biopsychosocial model of personality”, published in </a:t>
            </a:r>
            <a:r>
              <a:rPr lang="en-GB" sz="2500" i="1" dirty="0"/>
              <a:t>The Journal of Positive Psychology</a:t>
            </a:r>
          </a:p>
          <a:p>
            <a:pPr marL="344487" lvl="1" indent="-342900"/>
            <a:r>
              <a:rPr lang="en-GB" sz="2500" dirty="0"/>
              <a:t>Study 1 -&gt; Method -&gt; Measure (p. 864)</a:t>
            </a:r>
          </a:p>
          <a:p>
            <a:pPr marL="344487" lvl="1" indent="-342900"/>
            <a:r>
              <a:rPr lang="en-GB" sz="2500" dirty="0"/>
              <a:t>“</a:t>
            </a:r>
            <a:r>
              <a:rPr lang="en-GB" sz="2400" dirty="0"/>
              <a:t>We used the </a:t>
            </a:r>
            <a:r>
              <a:rPr lang="en-GB" sz="2400" b="1" dirty="0"/>
              <a:t>European Portuguese version</a:t>
            </a:r>
            <a:r>
              <a:rPr lang="en-GB" sz="2400" dirty="0"/>
              <a:t> of the </a:t>
            </a:r>
            <a:r>
              <a:rPr lang="en-GB" sz="2400" b="1" dirty="0"/>
              <a:t>VIA-72</a:t>
            </a:r>
            <a:r>
              <a:rPr lang="en-GB" sz="2400" dirty="0"/>
              <a:t>. As described on the VIA Institute on Character website (viacharacter.org), this measure was </a:t>
            </a:r>
            <a:r>
              <a:rPr lang="en-GB" sz="2400" b="1" dirty="0"/>
              <a:t>developed by selecting </a:t>
            </a:r>
            <a:r>
              <a:rPr lang="en-GB" sz="2400" dirty="0"/>
              <a:t>the three most internally consistent items from the 24 character strength scales of the VIA-IS. For each item, participants indicate how much the statement represents them from </a:t>
            </a:r>
            <a:r>
              <a:rPr lang="en-GB" sz="2400" b="1" dirty="0"/>
              <a:t>1 (very much unlike me) to 5 (very much like me)</a:t>
            </a:r>
            <a:r>
              <a:rPr lang="en-GB" sz="2400" dirty="0"/>
              <a:t>. For each of the scales we calculated a </a:t>
            </a:r>
            <a:r>
              <a:rPr lang="en-GB" sz="2400" b="1" dirty="0"/>
              <a:t>mean average score</a:t>
            </a:r>
            <a:r>
              <a:rPr lang="en-GB" sz="2400" dirty="0"/>
              <a:t>. </a:t>
            </a:r>
            <a:r>
              <a:rPr lang="en-GB" sz="2400" b="1" dirty="0"/>
              <a:t>Composite reliability </a:t>
            </a:r>
            <a:r>
              <a:rPr lang="en-GB" sz="2400" dirty="0"/>
              <a:t>(McDonald’s omega, ω) for each of the character strength scales ranged from .61 to .81 (Supplementary Table S1).</a:t>
            </a:r>
            <a:r>
              <a:rPr lang="en-GB" sz="2500" dirty="0"/>
              <a:t>”</a:t>
            </a:r>
          </a:p>
        </p:txBody>
      </p:sp>
      <p:sp>
        <p:nvSpPr>
          <p:cNvPr id="4" name="Slide Number Placeholder 3"/>
          <p:cNvSpPr>
            <a:spLocks noGrp="1"/>
          </p:cNvSpPr>
          <p:nvPr>
            <p:ph type="sldNum" sz="quarter" idx="12"/>
          </p:nvPr>
        </p:nvSpPr>
        <p:spPr/>
        <p:txBody>
          <a:bodyPr/>
          <a:lstStyle/>
          <a:p>
            <a:fld id="{48A3BE36-FD8B-4B6A-AADE-D47E34E345D7}" type="slidenum">
              <a:rPr lang="en-GB" smtClean="0"/>
              <a:pPr/>
              <a:t>6</a:t>
            </a:fld>
            <a:endParaRPr lang="en-GB" dirty="0"/>
          </a:p>
        </p:txBody>
      </p:sp>
    </p:spTree>
    <p:extLst>
      <p:ext uri="{BB962C8B-B14F-4D97-AF65-F5344CB8AC3E}">
        <p14:creationId xmlns:p14="http://schemas.microsoft.com/office/powerpoint/2010/main" val="1945900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Common elements of the questionnaire description in the “Materials” section</a:t>
            </a:r>
          </a:p>
        </p:txBody>
      </p:sp>
      <p:sp>
        <p:nvSpPr>
          <p:cNvPr id="3" name="Content Placeholder 2"/>
          <p:cNvSpPr>
            <a:spLocks noGrp="1"/>
          </p:cNvSpPr>
          <p:nvPr>
            <p:ph idx="1"/>
          </p:nvPr>
        </p:nvSpPr>
        <p:spPr>
          <a:xfrm>
            <a:off x="838200" y="1825625"/>
            <a:ext cx="10515600" cy="4713720"/>
          </a:xfrm>
        </p:spPr>
        <p:txBody>
          <a:bodyPr>
            <a:noAutofit/>
          </a:bodyPr>
          <a:lstStyle/>
          <a:p>
            <a:pPr marL="344487" lvl="1" indent="-342900"/>
            <a:r>
              <a:rPr lang="en-GB" sz="2600" dirty="0"/>
              <a:t>Full name &amp; abbreviation of the questionnaire plus citation of the construction article</a:t>
            </a:r>
          </a:p>
          <a:p>
            <a:pPr marL="344487" lvl="1" indent="-342900"/>
            <a:r>
              <a:rPr lang="en-GB" sz="2600" dirty="0"/>
              <a:t>Language and number of items of the questionnaire used</a:t>
            </a:r>
          </a:p>
          <a:p>
            <a:pPr marL="344487" lvl="1" indent="-342900"/>
            <a:r>
              <a:rPr lang="en-GB" sz="2600" dirty="0"/>
              <a:t>Content of the questionnaire</a:t>
            </a:r>
          </a:p>
          <a:p>
            <a:pPr marL="344487" lvl="1" indent="-342900"/>
            <a:r>
              <a:rPr lang="en-GB" sz="2600" dirty="0"/>
              <a:t>Number of scales/factors and number of items of each of these scales</a:t>
            </a:r>
          </a:p>
          <a:p>
            <a:pPr marL="344487" lvl="1" indent="-342900"/>
            <a:r>
              <a:rPr lang="en-GB" sz="2600" dirty="0"/>
              <a:t>1 example item for each/scale factor (unless there are too many, then 1-2 examples are sufficient)</a:t>
            </a:r>
          </a:p>
          <a:p>
            <a:pPr marL="344487" lvl="1" indent="-342900"/>
            <a:r>
              <a:rPr lang="en-GB" sz="2600" dirty="0"/>
              <a:t>Response scale (number and anchors)</a:t>
            </a:r>
          </a:p>
          <a:p>
            <a:pPr marL="344487" lvl="1" indent="-342900"/>
            <a:r>
              <a:rPr lang="en-GB" sz="2600" dirty="0"/>
              <a:t>Reliability of each scale (this is NOT needed for your PSYC003 assessments, as this technique will only be introduced in Stage 4)</a:t>
            </a:r>
          </a:p>
          <a:p>
            <a:pPr marL="344487" lvl="1" indent="-342900"/>
            <a:r>
              <a:rPr lang="en-GB" sz="2600" dirty="0"/>
              <a:t>Information on adaptation of the scale (if applicable)</a:t>
            </a:r>
          </a:p>
        </p:txBody>
      </p:sp>
      <p:sp>
        <p:nvSpPr>
          <p:cNvPr id="4" name="Slide Number Placeholder 3"/>
          <p:cNvSpPr>
            <a:spLocks noGrp="1"/>
          </p:cNvSpPr>
          <p:nvPr>
            <p:ph type="sldNum" sz="quarter" idx="12"/>
          </p:nvPr>
        </p:nvSpPr>
        <p:spPr/>
        <p:txBody>
          <a:bodyPr/>
          <a:lstStyle/>
          <a:p>
            <a:fld id="{48A3BE36-FD8B-4B6A-AADE-D47E34E345D7}" type="slidenum">
              <a:rPr lang="en-GB" smtClean="0"/>
              <a:pPr/>
              <a:t>7</a:t>
            </a:fld>
            <a:endParaRPr lang="en-GB" dirty="0"/>
          </a:p>
        </p:txBody>
      </p:sp>
    </p:spTree>
    <p:extLst>
      <p:ext uri="{BB962C8B-B14F-4D97-AF65-F5344CB8AC3E}">
        <p14:creationId xmlns:p14="http://schemas.microsoft.com/office/powerpoint/2010/main" val="2970638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Practice writing a Materials section</a:t>
            </a:r>
          </a:p>
        </p:txBody>
      </p:sp>
      <p:sp>
        <p:nvSpPr>
          <p:cNvPr id="3" name="Content Placeholder 2"/>
          <p:cNvSpPr>
            <a:spLocks noGrp="1"/>
          </p:cNvSpPr>
          <p:nvPr>
            <p:ph idx="1"/>
          </p:nvPr>
        </p:nvSpPr>
        <p:spPr>
          <a:xfrm>
            <a:off x="581891" y="1825625"/>
            <a:ext cx="10958945" cy="4713720"/>
          </a:xfrm>
        </p:spPr>
        <p:txBody>
          <a:bodyPr>
            <a:noAutofit/>
          </a:bodyPr>
          <a:lstStyle/>
          <a:p>
            <a:pPr marL="344487" lvl="1" indent="-342900"/>
            <a:r>
              <a:rPr lang="en-GB" sz="2500" dirty="0"/>
              <a:t>Go to the labels overview website of the IPIP (</a:t>
            </a:r>
            <a:r>
              <a:rPr lang="en-GB" sz="2500" dirty="0">
                <a:hlinkClick r:id="rId3"/>
              </a:rPr>
              <a:t>https://ipip.ori.org/newIndexofScaleLabels.htm</a:t>
            </a:r>
            <a:r>
              <a:rPr lang="en-GB" sz="2500" dirty="0"/>
              <a:t>)</a:t>
            </a:r>
          </a:p>
          <a:p>
            <a:pPr marL="344487" lvl="1" indent="-342900"/>
            <a:r>
              <a:rPr lang="en-GB" sz="2500" dirty="0"/>
              <a:t>Choose one of the scales that interests you: By clicking on the link, you will see the items associated with that scale, as well as the reliability (alpha) of the scale</a:t>
            </a:r>
          </a:p>
          <a:p>
            <a:pPr marL="344487" lvl="1" indent="-342900"/>
            <a:r>
              <a:rPr lang="en-GB" sz="2500" dirty="0"/>
              <a:t>By scrolling up the page, you see the name of the measure and the citation</a:t>
            </a:r>
          </a:p>
          <a:p>
            <a:pPr marL="344487" lvl="1" indent="-342900"/>
            <a:r>
              <a:rPr lang="en-GB" sz="2500" dirty="0"/>
              <a:t>The relevant information on response scales and scoring is the same for all IPIP items and listed here: </a:t>
            </a:r>
            <a:r>
              <a:rPr lang="en-GB" sz="2500" dirty="0">
                <a:hlinkClick r:id="rId4"/>
              </a:rPr>
              <a:t>https://ipip.ori.org/newScoringInstructions.htm</a:t>
            </a:r>
            <a:endParaRPr lang="en-GB" sz="2500" dirty="0"/>
          </a:p>
          <a:p>
            <a:pPr marL="344487" lvl="1" indent="-342900"/>
            <a:r>
              <a:rPr lang="en-GB" sz="2500" dirty="0"/>
              <a:t>Now, write a Materials paragraph for the scale you have chosen (~15 min)</a:t>
            </a:r>
          </a:p>
          <a:p>
            <a:pPr marL="344487" lvl="1" indent="-342900"/>
            <a:r>
              <a:rPr lang="en-GB" sz="2500" dirty="0"/>
              <a:t>Exchange the paragraph with your neighbour and give feedback: Is the paragraph easy to understand? Does it contain all the elements listed on the previous slide? What is done well in the paragraph? Do you have any suggestions on what could be improved? (~15 min)</a:t>
            </a:r>
          </a:p>
          <a:p>
            <a:pPr marL="344487" lvl="1" indent="-342900"/>
            <a:endParaRPr lang="en-GB" sz="2600" dirty="0"/>
          </a:p>
        </p:txBody>
      </p:sp>
      <p:sp>
        <p:nvSpPr>
          <p:cNvPr id="4" name="Slide Number Placeholder 3"/>
          <p:cNvSpPr>
            <a:spLocks noGrp="1"/>
          </p:cNvSpPr>
          <p:nvPr>
            <p:ph type="sldNum" sz="quarter" idx="12"/>
          </p:nvPr>
        </p:nvSpPr>
        <p:spPr/>
        <p:txBody>
          <a:bodyPr/>
          <a:lstStyle/>
          <a:p>
            <a:fld id="{48A3BE36-FD8B-4B6A-AADE-D47E34E345D7}" type="slidenum">
              <a:rPr lang="en-GB" smtClean="0"/>
              <a:pPr/>
              <a:t>8</a:t>
            </a:fld>
            <a:endParaRPr lang="en-GB" dirty="0"/>
          </a:p>
        </p:txBody>
      </p:sp>
    </p:spTree>
    <p:extLst>
      <p:ext uri="{BB962C8B-B14F-4D97-AF65-F5344CB8AC3E}">
        <p14:creationId xmlns:p14="http://schemas.microsoft.com/office/powerpoint/2010/main" val="2494186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Discussion sections</a:t>
            </a:r>
          </a:p>
        </p:txBody>
      </p:sp>
      <p:sp>
        <p:nvSpPr>
          <p:cNvPr id="3" name="Content Placeholder 2"/>
          <p:cNvSpPr>
            <a:spLocks noGrp="1"/>
          </p:cNvSpPr>
          <p:nvPr>
            <p:ph idx="1"/>
          </p:nvPr>
        </p:nvSpPr>
        <p:spPr>
          <a:xfrm>
            <a:off x="838199" y="1825625"/>
            <a:ext cx="10661073" cy="4351338"/>
          </a:xfrm>
        </p:spPr>
        <p:txBody>
          <a:bodyPr>
            <a:noAutofit/>
          </a:bodyPr>
          <a:lstStyle/>
          <a:p>
            <a:pPr marL="344487" lvl="1" indent="-342900"/>
            <a:r>
              <a:rPr lang="en-GB" dirty="0"/>
              <a:t>Typical sub-sections include </a:t>
            </a:r>
          </a:p>
          <a:p>
            <a:pPr marL="801687" lvl="2" indent="-342900"/>
            <a:r>
              <a:rPr lang="en-GB" sz="2800" dirty="0"/>
              <a:t>Answering the hypotheses/research questions</a:t>
            </a:r>
          </a:p>
          <a:p>
            <a:pPr marL="801687" lvl="2" indent="-342900"/>
            <a:r>
              <a:rPr lang="en-GB" sz="2800" dirty="0"/>
              <a:t>Limitations of the study</a:t>
            </a:r>
          </a:p>
          <a:p>
            <a:pPr marL="801687" lvl="2" indent="-342900"/>
            <a:r>
              <a:rPr lang="en-GB" sz="2800" dirty="0"/>
              <a:t>Suggestions for future research and applications</a:t>
            </a:r>
          </a:p>
          <a:p>
            <a:pPr marL="801687" lvl="2" indent="-342900"/>
            <a:r>
              <a:rPr lang="en-GB" sz="2800" dirty="0"/>
              <a:t>Conclusion (sometimes a separate section)</a:t>
            </a:r>
          </a:p>
          <a:p>
            <a:pPr marL="344487" lvl="1" indent="-342900"/>
            <a:r>
              <a:rPr lang="en-GB" dirty="0"/>
              <a:t>In this workshop, we will practice how to write the “Limitations” section when using self-report questionnaires</a:t>
            </a:r>
          </a:p>
          <a:p>
            <a:pPr marL="344487" lvl="1" indent="-342900"/>
            <a:r>
              <a:rPr lang="en-GB" dirty="0"/>
              <a:t>Let’s look at some examples…</a:t>
            </a:r>
            <a:endParaRPr lang="en-GB" sz="2800" dirty="0"/>
          </a:p>
          <a:p>
            <a:endParaRPr lang="en-GB" sz="2800" dirty="0"/>
          </a:p>
          <a:p>
            <a:pPr marL="0" indent="0">
              <a:buNone/>
            </a:pPr>
            <a:endParaRPr lang="en-GB" sz="2800" dirty="0"/>
          </a:p>
        </p:txBody>
      </p:sp>
      <p:sp>
        <p:nvSpPr>
          <p:cNvPr id="4" name="Slide Number Placeholder 3"/>
          <p:cNvSpPr>
            <a:spLocks noGrp="1"/>
          </p:cNvSpPr>
          <p:nvPr>
            <p:ph type="sldNum" sz="quarter" idx="12"/>
          </p:nvPr>
        </p:nvSpPr>
        <p:spPr/>
        <p:txBody>
          <a:bodyPr/>
          <a:lstStyle/>
          <a:p>
            <a:fld id="{48A3BE36-FD8B-4B6A-AADE-D47E34E345D7}" type="slidenum">
              <a:rPr lang="en-GB" smtClean="0"/>
              <a:pPr/>
              <a:t>9</a:t>
            </a:fld>
            <a:endParaRPr lang="en-GB" dirty="0"/>
          </a:p>
        </p:txBody>
      </p:sp>
    </p:spTree>
    <p:extLst>
      <p:ext uri="{BB962C8B-B14F-4D97-AF65-F5344CB8AC3E}">
        <p14:creationId xmlns:p14="http://schemas.microsoft.com/office/powerpoint/2010/main" val="397943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EFE3D5FB6AF144AA968C9E102E44731" ma:contentTypeVersion="14" ma:contentTypeDescription="Create a new document." ma:contentTypeScope="" ma:versionID="7bd14fe54acfaad5e516660d18ce21a6">
  <xsd:schema xmlns:xsd="http://www.w3.org/2001/XMLSchema" xmlns:xs="http://www.w3.org/2001/XMLSchema" xmlns:p="http://schemas.microsoft.com/office/2006/metadata/properties" xmlns:ns3="58b8eb71-10f4-48be-80df-948473d0906c" xmlns:ns4="e58db6db-eff0-4325-8814-6d25303a0171" targetNamespace="http://schemas.microsoft.com/office/2006/metadata/properties" ma:root="true" ma:fieldsID="f2bea372a7528ce2309bb9adb7830105" ns3:_="" ns4:_="">
    <xsd:import namespace="58b8eb71-10f4-48be-80df-948473d0906c"/>
    <xsd:import namespace="e58db6db-eff0-4325-8814-6d25303a0171"/>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b8eb71-10f4-48be-80df-948473d090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58db6db-eff0-4325-8814-6d25303a017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3EBFC2-5824-4796-818A-8008D2731E7E}">
  <ds:schemaRefs>
    <ds:schemaRef ds:uri="http://schemas.microsoft.com/sharepoint/v3/contenttype/forms"/>
  </ds:schemaRefs>
</ds:datastoreItem>
</file>

<file path=customXml/itemProps2.xml><?xml version="1.0" encoding="utf-8"?>
<ds:datastoreItem xmlns:ds="http://schemas.openxmlformats.org/officeDocument/2006/customXml" ds:itemID="{BC124394-B30A-4910-A4BD-C55EFC8263F0}">
  <ds:schemaRefs>
    <ds:schemaRef ds:uri="http://purl.org/dc/elements/1.1/"/>
    <ds:schemaRef ds:uri="http://schemas.microsoft.com/office/2006/metadata/properties"/>
    <ds:schemaRef ds:uri="58b8eb71-10f4-48be-80df-948473d0906c"/>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e58db6db-eff0-4325-8814-6d25303a0171"/>
    <ds:schemaRef ds:uri="http://www.w3.org/XML/1998/namespace"/>
    <ds:schemaRef ds:uri="http://purl.org/dc/dcmitype/"/>
  </ds:schemaRefs>
</ds:datastoreItem>
</file>

<file path=customXml/itemProps3.xml><?xml version="1.0" encoding="utf-8"?>
<ds:datastoreItem xmlns:ds="http://schemas.openxmlformats.org/officeDocument/2006/customXml" ds:itemID="{9F80BF2F-6505-4696-9E6B-6F27ED4A7D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b8eb71-10f4-48be-80df-948473d0906c"/>
    <ds:schemaRef ds:uri="e58db6db-eff0-4325-8814-6d25303a01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8931</TotalTime>
  <Words>1371</Words>
  <Application>Microsoft Macintosh PowerPoint</Application>
  <PresentationFormat>Widescreen</PresentationFormat>
  <Paragraphs>99</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Workshop 2</vt:lpstr>
      <vt:lpstr>Learning outcomes of this workshop</vt:lpstr>
      <vt:lpstr>Typical structure of an academic paper/poster</vt:lpstr>
      <vt:lpstr>Methods section</vt:lpstr>
      <vt:lpstr>Example 2: Vylobkova et al. (2023)</vt:lpstr>
      <vt:lpstr>Example 3: Moreira et al. (2022)</vt:lpstr>
      <vt:lpstr>Common elements of the questionnaire description in the “Materials” section</vt:lpstr>
      <vt:lpstr>Practice writing a Materials section</vt:lpstr>
      <vt:lpstr>Discussion sections</vt:lpstr>
      <vt:lpstr>Example 1: Vylobkova et al. (2023)</vt:lpstr>
      <vt:lpstr>Example 2: Moreira et al. (2022)</vt:lpstr>
      <vt:lpstr>Common elements of the questionnaire element in the “Limitations” section</vt:lpstr>
      <vt:lpstr>Practice writing a Limitations section</vt:lpstr>
    </vt:vector>
  </TitlesOfParts>
  <Company>Plymouth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Sonja Heintz</dc:creator>
  <cp:lastModifiedBy>Andy Wills</cp:lastModifiedBy>
  <cp:revision>1696</cp:revision>
  <dcterms:created xsi:type="dcterms:W3CDTF">2020-09-20T05:20:01Z</dcterms:created>
  <dcterms:modified xsi:type="dcterms:W3CDTF">2024-01-10T10:46:40Z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0x0101006EFE3D5FB6AF144AA968C9E102E44731</vt:lpwstr>
  </property>
</Properties>
</file>