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3" r:id="rId3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CD520-E611-46D2-AC42-2227A0EB3578}" v="2" dt="2023-03-12T23:22:57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15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34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88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9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3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63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80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38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4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BDB0-BB39-49E3-B25B-8669BBF4F002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3516E-889D-46A0-B1D4-B8685FE744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32F30B-8521-361D-94F4-5001A2241A22}"/>
              </a:ext>
            </a:extLst>
          </p:cNvPr>
          <p:cNvSpPr/>
          <p:nvPr/>
        </p:nvSpPr>
        <p:spPr>
          <a:xfrm>
            <a:off x="108666" y="2337032"/>
            <a:ext cx="9192038" cy="18694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t" anchorCtr="0">
            <a:normAutofit fontScale="62500" lnSpcReduction="20000"/>
          </a:bodyPr>
          <a:lstStyle/>
          <a:p>
            <a:pPr>
              <a:lnSpc>
                <a:spcPct val="120000"/>
              </a:lnSpc>
              <a:spcAft>
                <a:spcPts val="1987"/>
              </a:spcAft>
            </a:pPr>
            <a:endParaRPr lang="en-GB" sz="496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1987"/>
              </a:spcAft>
            </a:pPr>
            <a:endParaRPr lang="en-GB" sz="4966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1987"/>
              </a:spcAft>
            </a:pPr>
            <a:r>
              <a:rPr lang="en-GB" sz="5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Guessing an answer to an unfamiliar question prior to seeing the answer leads to better memory than studying alone (the </a:t>
            </a:r>
            <a:r>
              <a:rPr lang="en-GB" sz="5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pre-testing</a:t>
            </a:r>
            <a:r>
              <a:rPr lang="en-GB" sz="5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5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</a:t>
            </a:r>
            <a:r>
              <a:rPr lang="en-GB" sz="5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which some theories attribute to increased curiosity. A similar effect occurs in general knowledge learning: people are more likely to recall information that they were initially curious to learn. </a:t>
            </a:r>
          </a:p>
          <a:p>
            <a:pPr>
              <a:lnSpc>
                <a:spcPct val="120000"/>
              </a:lnSpc>
              <a:spcAft>
                <a:spcPts val="1987"/>
              </a:spcAft>
            </a:pPr>
            <a:endParaRPr lang="en-GB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1987"/>
              </a:spcAft>
            </a:pPr>
            <a:r>
              <a:rPr lang="en-GB" sz="5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Gruber and </a:t>
            </a:r>
            <a:r>
              <a:rPr lang="en-GB" sz="5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Ranganath</a:t>
            </a:r>
            <a:r>
              <a:rPr lang="en-GB" sz="5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(2019) argued that unanswered questions can cause a </a:t>
            </a:r>
            <a:r>
              <a:rPr lang="en-GB" sz="5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GB" sz="5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curiosity during which encoding is enhanced for the missing answer, but also for incidental information presented at the time. If pre-testing similarly induces curiosity, then it too should produce better memory for incidental information. </a:t>
            </a:r>
          </a:p>
          <a:p>
            <a:pPr>
              <a:lnSpc>
                <a:spcPct val="120000"/>
              </a:lnSpc>
              <a:spcAft>
                <a:spcPts val="1987"/>
              </a:spcAft>
            </a:pPr>
            <a:endParaRPr lang="en-GB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1987"/>
              </a:spcAft>
            </a:pPr>
            <a:r>
              <a:rPr lang="en-GB" sz="5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tested this idea in </a:t>
            </a:r>
            <a:r>
              <a:rPr lang="en-GB" sz="51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experiments </a:t>
            </a:r>
            <a:r>
              <a:rPr lang="en-GB" sz="5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varied the order, nature and timing of the incidental material presented within a pre-testing context.  In each experiment we examined both the memory for the answer presented as feedback, and also memory for a face associated with that question. </a:t>
            </a:r>
          </a:p>
          <a:p>
            <a:pPr>
              <a:lnSpc>
                <a:spcPct val="120000"/>
              </a:lnSpc>
              <a:spcAft>
                <a:spcPts val="1987"/>
              </a:spcAft>
            </a:pPr>
            <a:endParaRPr lang="en-GB" sz="5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1987"/>
              </a:spcAft>
            </a:pPr>
            <a:r>
              <a:rPr lang="en-GB" sz="6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hypothesis was that if curiosity drives the pre-testing effect, then guesses should be associated with better memory for the answers and the faces.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9AA64-EE75-2C9E-B9D1-B7F96EFE7768}"/>
              </a:ext>
            </a:extLst>
          </p:cNvPr>
          <p:cNvSpPr/>
          <p:nvPr/>
        </p:nvSpPr>
        <p:spPr>
          <a:xfrm>
            <a:off x="108666" y="241237"/>
            <a:ext cx="30044858" cy="18535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Pre-testing Effects Are Target-Specific and Are Not Driven by a Generalised State of Curiosity</a:t>
            </a:r>
          </a:p>
          <a:p>
            <a:pPr algn="ctr"/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 Hollins, Tina Seabrooke, Angus Inkster, Andy Wills &amp; Chris Mitchell</a:t>
            </a:r>
            <a:endParaRPr lang="en-GB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C9D83-F4EE-812A-E8D9-160FAF993593}"/>
              </a:ext>
            </a:extLst>
          </p:cNvPr>
          <p:cNvSpPr/>
          <p:nvPr/>
        </p:nvSpPr>
        <p:spPr>
          <a:xfrm>
            <a:off x="20961486" y="3563790"/>
            <a:ext cx="9192038" cy="174674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t" anchorCtr="0">
            <a:normAutofit/>
          </a:bodyPr>
          <a:lstStyle/>
          <a:p>
            <a:pPr>
              <a:lnSpc>
                <a:spcPct val="120000"/>
              </a:lnSpc>
            </a:pPr>
            <a:endParaRPr lang="en-GB" sz="298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three experiments, we demonstrated the benefits of a pre-test on subsequent recognition of the target of a guess, relative to study alone. </a:t>
            </a:r>
          </a:p>
          <a:p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1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arbitrary facts associated with faces, while </a:t>
            </a:r>
            <a:r>
              <a:rPr lang="en-GB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Experiments 2 and 3 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the meanings of unfamiliar rare English words. These experiments therefore add to a growing literature demonstrating that pre-testing boosts subsequent recognition memory for targets, regardless of any pre-existing semantic association (Seabrooke, Hollins et al., 2019, Seabrooke, Mitchell et al., 2019).</a:t>
            </a:r>
          </a:p>
          <a:p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there was no evidence to suggest that the beneficial effect of guessing generalises to the incidentally presented material (faces) encountered prior to the feedback, as predicted by a curiosity-state hypothesis (Gruber &amp; </a:t>
            </a:r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Ranganath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2019). That is, none of our studies showed a pre-testing effect for the faces. </a:t>
            </a:r>
          </a:p>
          <a:p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GB" sz="3973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B9BA4-72A4-B3DE-7933-96ADE0C04875}"/>
              </a:ext>
            </a:extLst>
          </p:cNvPr>
          <p:cNvSpPr/>
          <p:nvPr/>
        </p:nvSpPr>
        <p:spPr>
          <a:xfrm>
            <a:off x="9619340" y="3539779"/>
            <a:ext cx="11082873" cy="7974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t" anchorCtr="0"/>
          <a:lstStyle/>
          <a:p>
            <a:pPr algn="ctr"/>
            <a:endParaRPr lang="en-GB" sz="3973" dirty="0"/>
          </a:p>
          <a:p>
            <a:r>
              <a:rPr lang="en-GB" sz="3200" b="1" i="1" dirty="0"/>
              <a:t>Participants</a:t>
            </a:r>
            <a:r>
              <a:rPr lang="en-GB" sz="3200" dirty="0"/>
              <a:t>: In each experiment, we tested 32 undergraduate volunteers, who participated for course credit.</a:t>
            </a:r>
          </a:p>
          <a:p>
            <a:endParaRPr lang="en-GB" sz="3200" dirty="0"/>
          </a:p>
          <a:p>
            <a:r>
              <a:rPr lang="en-GB" sz="3200" b="1" i="1" dirty="0"/>
              <a:t>Procedure</a:t>
            </a:r>
            <a:r>
              <a:rPr lang="en-GB" sz="3200" dirty="0"/>
              <a:t>: Participants completed a series of trials, as illustrated below.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07A6D-BF04-2DF3-A0FA-C47937AB047F}"/>
              </a:ext>
            </a:extLst>
          </p:cNvPr>
          <p:cNvSpPr/>
          <p:nvPr/>
        </p:nvSpPr>
        <p:spPr>
          <a:xfrm>
            <a:off x="9619340" y="11769208"/>
            <a:ext cx="11082873" cy="926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t" anchorCtr="0"/>
          <a:lstStyle/>
          <a:p>
            <a:pPr algn="ctr"/>
            <a:endParaRPr lang="en-GB" sz="12120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endParaRPr lang="en-GB" sz="3476" b="1" i="1" dirty="0"/>
          </a:p>
          <a:p>
            <a:r>
              <a:rPr lang="en-GB" sz="3200" dirty="0"/>
              <a:t>Put the details of the analysis here. </a:t>
            </a:r>
          </a:p>
          <a:p>
            <a:pPr algn="ctr"/>
            <a:endParaRPr lang="en-GB" sz="3200" dirty="0"/>
          </a:p>
          <a:p>
            <a:pPr algn="ctr"/>
            <a:endParaRPr lang="en-GB" sz="12120" dirty="0"/>
          </a:p>
          <a:p>
            <a:pPr algn="ctr"/>
            <a:endParaRPr lang="en-GB" sz="1212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B524C0-87AF-5C15-2CB8-61743424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704" y="7012669"/>
            <a:ext cx="8228142" cy="4283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7A5F02-2286-ECA0-C79A-4C96B6B8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021" y="13246264"/>
            <a:ext cx="9195170" cy="45975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F18A8E2-307D-A18F-25F8-38E8491F95C2}"/>
              </a:ext>
            </a:extLst>
          </p:cNvPr>
          <p:cNvSpPr/>
          <p:nvPr/>
        </p:nvSpPr>
        <p:spPr>
          <a:xfrm>
            <a:off x="108666" y="2337032"/>
            <a:ext cx="9192038" cy="12267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F45B8-BD35-06DF-B5C0-9337E0E8E785}"/>
              </a:ext>
            </a:extLst>
          </p:cNvPr>
          <p:cNvSpPr/>
          <p:nvPr/>
        </p:nvSpPr>
        <p:spPr>
          <a:xfrm>
            <a:off x="20961486" y="2330912"/>
            <a:ext cx="9192038" cy="122675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Discussion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E9D639-17CF-3CB9-D3B2-C16BB839F3F7}"/>
              </a:ext>
            </a:extLst>
          </p:cNvPr>
          <p:cNvSpPr/>
          <p:nvPr/>
        </p:nvSpPr>
        <p:spPr>
          <a:xfrm>
            <a:off x="9619339" y="2313022"/>
            <a:ext cx="11082873" cy="12267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4740CC-CBE0-D649-5E87-499A62E0806F}"/>
              </a:ext>
            </a:extLst>
          </p:cNvPr>
          <p:cNvSpPr/>
          <p:nvPr/>
        </p:nvSpPr>
        <p:spPr>
          <a:xfrm>
            <a:off x="9619340" y="11769208"/>
            <a:ext cx="11082873" cy="122219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Results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A03662-271C-8778-9220-E935DB0A1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0895" y="18291225"/>
            <a:ext cx="2857500" cy="23812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6027274-AAAF-B37D-14D3-CF9EE561C12A}"/>
              </a:ext>
            </a:extLst>
          </p:cNvPr>
          <p:cNvSpPr/>
          <p:nvPr/>
        </p:nvSpPr>
        <p:spPr>
          <a:xfrm>
            <a:off x="346818" y="16606684"/>
            <a:ext cx="8590705" cy="3126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20000"/>
              </a:lnSpc>
              <a:spcAft>
                <a:spcPts val="1987"/>
              </a:spcAft>
            </a:pPr>
            <a:r>
              <a:rPr lang="en-GB" sz="3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hypothesis was that if curiosity drives the pre-testing effect, then guesses should be associated with better memory for the answers and the faces.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56C04-7AF9-EA3F-A0D4-1ADB05A8CFF8}"/>
              </a:ext>
            </a:extLst>
          </p:cNvPr>
          <p:cNvSpPr/>
          <p:nvPr/>
        </p:nvSpPr>
        <p:spPr>
          <a:xfrm>
            <a:off x="21262152" y="14836875"/>
            <a:ext cx="8590705" cy="3126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GB" sz="3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results therefore suggest that the pre-testing effect is not driven by a generalised state of curiosity. </a:t>
            </a:r>
          </a:p>
        </p:txBody>
      </p:sp>
    </p:spTree>
    <p:extLst>
      <p:ext uri="{BB962C8B-B14F-4D97-AF65-F5344CB8AC3E}">
        <p14:creationId xmlns:p14="http://schemas.microsoft.com/office/powerpoint/2010/main" val="248531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EAA930-E409-494E-3AE7-1D7EB56D7DC6}"/>
              </a:ext>
            </a:extLst>
          </p:cNvPr>
          <p:cNvSpPr/>
          <p:nvPr/>
        </p:nvSpPr>
        <p:spPr>
          <a:xfrm>
            <a:off x="2698441" y="2176909"/>
            <a:ext cx="24680881" cy="170298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7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2F30B-8521-361D-94F4-5001A2241A22}"/>
              </a:ext>
            </a:extLst>
          </p:cNvPr>
          <p:cNvSpPr/>
          <p:nvPr/>
        </p:nvSpPr>
        <p:spPr>
          <a:xfrm>
            <a:off x="3168638" y="4038110"/>
            <a:ext cx="7320490" cy="14887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6703" rIns="286703" rtlCol="0" anchor="t" anchorCtr="0">
            <a:normAutofit fontScale="62500" lnSpcReduction="20000"/>
          </a:bodyPr>
          <a:lstStyle/>
          <a:p>
            <a:pPr defTabSz="364097">
              <a:lnSpc>
                <a:spcPct val="120000"/>
              </a:lnSpc>
              <a:spcAft>
                <a:spcPts val="1582"/>
              </a:spcAft>
            </a:pPr>
            <a:endParaRPr lang="en-GB" sz="3956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4097">
              <a:lnSpc>
                <a:spcPct val="120000"/>
              </a:lnSpc>
              <a:spcAft>
                <a:spcPts val="1582"/>
              </a:spcAft>
            </a:pPr>
            <a:endParaRPr lang="en-GB" sz="3956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4097">
              <a:lnSpc>
                <a:spcPct val="120000"/>
              </a:lnSpc>
              <a:spcAft>
                <a:spcPts val="1582"/>
              </a:spcAft>
            </a:pPr>
            <a:r>
              <a:rPr lang="en-GB" sz="4063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Guessing an answer to an unfamiliar question prior to seeing the answer leads to better memory than studying alone (the </a:t>
            </a:r>
            <a:r>
              <a:rPr lang="en-GB" sz="4063" i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pre-testing</a:t>
            </a:r>
            <a:r>
              <a:rPr lang="en-GB" sz="4063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4063" i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</a:t>
            </a:r>
            <a:r>
              <a:rPr lang="en-GB" sz="4063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which some theories attribute to increased curiosity. A similar effect occurs in general knowledge learning: people are more likely to recall information that they were initially curious to learn. </a:t>
            </a:r>
          </a:p>
          <a:p>
            <a:pPr defTabSz="364097">
              <a:lnSpc>
                <a:spcPct val="120000"/>
              </a:lnSpc>
              <a:spcAft>
                <a:spcPts val="1582"/>
              </a:spcAft>
            </a:pPr>
            <a:endParaRPr lang="en-GB" sz="4063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4097">
              <a:lnSpc>
                <a:spcPct val="120000"/>
              </a:lnSpc>
              <a:spcAft>
                <a:spcPts val="1582"/>
              </a:spcAft>
            </a:pPr>
            <a:r>
              <a:rPr lang="en-GB" sz="4063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Gruber and </a:t>
            </a:r>
            <a:r>
              <a:rPr lang="en-GB" sz="4063" dirty="0" err="1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Ranganath</a:t>
            </a:r>
            <a:r>
              <a:rPr lang="en-GB" sz="4063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(2019) argued that unanswered questions can cause a </a:t>
            </a:r>
            <a:r>
              <a:rPr lang="en-GB" sz="4063" i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GB" sz="4063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curiosity during which encoding is enhanced for the missing answer, but also for incidental information presented at the time. If pre-testing similarly induces curiosity, then it too should produce better memory for incidental information. </a:t>
            </a:r>
          </a:p>
          <a:p>
            <a:pPr defTabSz="364097">
              <a:lnSpc>
                <a:spcPct val="120000"/>
              </a:lnSpc>
              <a:spcAft>
                <a:spcPts val="1582"/>
              </a:spcAft>
            </a:pPr>
            <a:endParaRPr lang="en-GB" sz="4063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4097">
              <a:lnSpc>
                <a:spcPct val="120000"/>
              </a:lnSpc>
              <a:spcAft>
                <a:spcPts val="1582"/>
              </a:spcAft>
            </a:pPr>
            <a:r>
              <a:rPr lang="en-GB" sz="4063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tested this idea in </a:t>
            </a:r>
            <a:r>
              <a:rPr lang="en-GB" sz="4063" u="sng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experiments </a:t>
            </a:r>
            <a:r>
              <a:rPr lang="en-GB" sz="4063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varied the order, nature and timing of the incidental material presented within a pre-testing context.  In each experiment we examined both the memory for the answer presented as feedback, and also memory for a face associated with that question. </a:t>
            </a:r>
          </a:p>
          <a:p>
            <a:pPr defTabSz="364097">
              <a:lnSpc>
                <a:spcPct val="120000"/>
              </a:lnSpc>
              <a:spcAft>
                <a:spcPts val="1582"/>
              </a:spcAft>
            </a:pPr>
            <a:endParaRPr lang="en-GB" sz="4063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364097">
              <a:lnSpc>
                <a:spcPct val="120000"/>
              </a:lnSpc>
              <a:spcAft>
                <a:spcPts val="1582"/>
              </a:spcAft>
            </a:pPr>
            <a:r>
              <a:rPr lang="en-GB" sz="5096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hypothesis was that if curiosity drives the pre-testing effect, then guesses should be associated with better memory for the answers and the faces.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9AA64-EE75-2C9E-B9D1-B7F96EFE7768}"/>
              </a:ext>
            </a:extLst>
          </p:cNvPr>
          <p:cNvSpPr/>
          <p:nvPr/>
        </p:nvSpPr>
        <p:spPr>
          <a:xfrm>
            <a:off x="3168638" y="2369030"/>
            <a:ext cx="23927567" cy="147618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364097"/>
            <a:r>
              <a:rPr lang="en-GB" sz="4778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Pre-testing Effects Are Target-Specific and Are Not Driven by a Generalised State of Curiosity</a:t>
            </a:r>
          </a:p>
          <a:p>
            <a:pPr algn="ctr" defTabSz="364097"/>
            <a:r>
              <a:rPr lang="en-GB" sz="3186" b="1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 Hollins, Tina Seabrooke, Angus Inkster, Andy Wills &amp; Chris Mitchell</a:t>
            </a:r>
            <a:endParaRPr lang="en-GB" sz="3186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C9D83-F4EE-812A-E8D9-160FAF993593}"/>
              </a:ext>
            </a:extLst>
          </p:cNvPr>
          <p:cNvSpPr/>
          <p:nvPr/>
        </p:nvSpPr>
        <p:spPr>
          <a:xfrm>
            <a:off x="19775714" y="5015093"/>
            <a:ext cx="7320490" cy="139109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6703" rIns="286703" rtlCol="0" anchor="t" anchorCtr="0">
            <a:normAutofit/>
          </a:bodyPr>
          <a:lstStyle/>
          <a:p>
            <a:pPr defTabSz="364097">
              <a:lnSpc>
                <a:spcPct val="120000"/>
              </a:lnSpc>
            </a:pPr>
            <a:endParaRPr lang="en-GB" sz="2374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64097"/>
            <a:r>
              <a:rPr lang="en-GB" sz="2548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three experiments, we demonstrated the benefits of a pre-test on subsequent recognition of the target of a guess, relative to study alone. </a:t>
            </a:r>
          </a:p>
          <a:p>
            <a:pPr defTabSz="364097"/>
            <a:endParaRPr lang="en-GB" sz="2548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64097"/>
            <a:r>
              <a:rPr lang="en-GB" sz="2548" u="sng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1</a:t>
            </a:r>
            <a:r>
              <a:rPr lang="en-GB" sz="2548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arbitrary facts associated with faces, while </a:t>
            </a:r>
            <a:r>
              <a:rPr lang="en-GB" sz="2548" u="sng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Experiments 2 and 3 </a:t>
            </a:r>
            <a:r>
              <a:rPr lang="en-GB" sz="2548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the meanings of unfamiliar rare English words. These experiments therefore add to a growing literature demonstrating that pre-testing boosts subsequent recognition memory for targets, regardless of any pre-existing semantic association (Seabrooke, Hollins et al., 2019, Seabrooke, Mitchell et al., 2019).</a:t>
            </a:r>
          </a:p>
          <a:p>
            <a:pPr defTabSz="364097"/>
            <a:endParaRPr lang="en-GB" sz="2548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64097"/>
            <a:r>
              <a:rPr lang="en-GB" sz="2548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there was no evidence to suggest that the beneficial effect of guessing generalises to the incidentally presented material (faces) encountered prior to the feedback, as predicted by a curiosity-state hypothesis (Gruber &amp; </a:t>
            </a:r>
            <a:r>
              <a:rPr lang="en-GB" sz="2548" dirty="0" err="1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Ranganath</a:t>
            </a:r>
            <a:r>
              <a:rPr lang="en-GB" sz="2548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2019). That is, none of our studies showed a pre-testing effect for the faces. </a:t>
            </a:r>
          </a:p>
          <a:p>
            <a:pPr defTabSz="364097"/>
            <a:endParaRPr lang="en-GB" sz="2548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364097">
              <a:lnSpc>
                <a:spcPct val="110000"/>
              </a:lnSpc>
            </a:pPr>
            <a:endParaRPr lang="en-GB" sz="3164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B9BA4-72A4-B3DE-7933-96ADE0C04875}"/>
              </a:ext>
            </a:extLst>
          </p:cNvPr>
          <p:cNvSpPr/>
          <p:nvPr/>
        </p:nvSpPr>
        <p:spPr>
          <a:xfrm>
            <a:off x="10742888" y="4995970"/>
            <a:ext cx="8826342" cy="63509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6703" rIns="286703" rtlCol="0" anchor="t" anchorCtr="0"/>
          <a:lstStyle/>
          <a:p>
            <a:pPr algn="ctr" defTabSz="364097"/>
            <a:endParaRPr lang="en-GB" sz="3164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r>
              <a:rPr lang="en-GB" sz="2548" b="1" i="1" dirty="0">
                <a:solidFill>
                  <a:prstClr val="white"/>
                </a:solidFill>
                <a:latin typeface="Calibri" panose="020F0502020204030204"/>
              </a:rPr>
              <a:t>Participants</a:t>
            </a:r>
            <a:r>
              <a:rPr lang="en-GB" sz="2548" dirty="0">
                <a:solidFill>
                  <a:prstClr val="white"/>
                </a:solidFill>
                <a:latin typeface="Calibri" panose="020F0502020204030204"/>
              </a:rPr>
              <a:t>: In each experiment, we tested 32 undergraduate volunteers, who participated for course credit.</a:t>
            </a:r>
          </a:p>
          <a:p>
            <a:pPr defTabSz="364097"/>
            <a:endParaRPr lang="en-GB" sz="2548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r>
              <a:rPr lang="en-GB" sz="2548" b="1" i="1" dirty="0">
                <a:solidFill>
                  <a:prstClr val="white"/>
                </a:solidFill>
                <a:latin typeface="Calibri" panose="020F0502020204030204"/>
              </a:rPr>
              <a:t>Procedure</a:t>
            </a:r>
            <a:r>
              <a:rPr lang="en-GB" sz="2548" dirty="0">
                <a:solidFill>
                  <a:prstClr val="white"/>
                </a:solidFill>
                <a:latin typeface="Calibri" panose="020F0502020204030204"/>
              </a:rPr>
              <a:t>: Participants completed a series of trials, as illustrated below.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07A6D-BF04-2DF3-A0FA-C47937AB047F}"/>
              </a:ext>
            </a:extLst>
          </p:cNvPr>
          <p:cNvSpPr/>
          <p:nvPr/>
        </p:nvSpPr>
        <p:spPr>
          <a:xfrm>
            <a:off x="10742888" y="11549846"/>
            <a:ext cx="8826342" cy="737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6703" rIns="286703" rtlCol="0" anchor="t" anchorCtr="0"/>
          <a:lstStyle/>
          <a:p>
            <a:pPr defTabSz="364097"/>
            <a:endParaRPr lang="en-GB" sz="9652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r>
              <a:rPr lang="en-GB" sz="2980" dirty="0">
                <a:solidFill>
                  <a:prstClr val="white"/>
                </a:solidFill>
                <a:latin typeface="Calibri" panose="020F0502020204030204"/>
              </a:rPr>
              <a:t>Figure 1 shows memory performance for the target facts (a) and faces (b) in Experiment 1.</a:t>
            </a:r>
          </a:p>
          <a:p>
            <a:pPr defTabSz="364097"/>
            <a:endParaRPr lang="en-GB" sz="2980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endParaRPr lang="en-GB" sz="2769" b="1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endParaRPr lang="en-GB" sz="2769" b="1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endParaRPr lang="en-GB" sz="2769" b="1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endParaRPr lang="en-GB" sz="2769" b="1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endParaRPr lang="en-GB" sz="2769" b="1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endParaRPr lang="en-GB" sz="2769" b="1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endParaRPr lang="en-GB" sz="2769" b="1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endParaRPr lang="en-GB" sz="2769" b="1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endParaRPr lang="en-GB" sz="2769" b="1" i="1" dirty="0">
              <a:solidFill>
                <a:prstClr val="white"/>
              </a:solidFill>
              <a:latin typeface="Calibri" panose="020F0502020204030204"/>
            </a:endParaRPr>
          </a:p>
          <a:p>
            <a:pPr defTabSz="364097"/>
            <a:r>
              <a:rPr lang="en-GB" sz="2548" dirty="0">
                <a:solidFill>
                  <a:prstClr val="white"/>
                </a:solidFill>
                <a:latin typeface="Calibri" panose="020F0502020204030204"/>
              </a:rPr>
              <a:t>Put the details of the analysis here. </a:t>
            </a:r>
          </a:p>
          <a:p>
            <a:pPr algn="ctr" defTabSz="364097"/>
            <a:endParaRPr lang="en-GB" sz="2548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364097"/>
            <a:endParaRPr lang="en-GB" sz="9652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364097"/>
            <a:endParaRPr lang="en-GB" sz="9652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B524C0-87AF-5C15-2CB8-61743424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634" y="7761762"/>
            <a:ext cx="6552850" cy="341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7A5F02-2286-ECA0-C79A-4C96B6B8A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926" y="14289858"/>
            <a:ext cx="7322986" cy="36614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F18A8E2-307D-A18F-25F8-38E8491F95C2}"/>
              </a:ext>
            </a:extLst>
          </p:cNvPr>
          <p:cNvSpPr/>
          <p:nvPr/>
        </p:nvSpPr>
        <p:spPr>
          <a:xfrm>
            <a:off x="3168638" y="4038110"/>
            <a:ext cx="7320490" cy="97698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4097"/>
            <a:r>
              <a:rPr lang="en-GB" sz="3822" dirty="0">
                <a:solidFill>
                  <a:prstClr val="white"/>
                </a:solidFill>
                <a:latin typeface="Calibri" panose="020F0502020204030204"/>
              </a:rPr>
              <a:t>Introduction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F45B8-BD35-06DF-B5C0-9337E0E8E785}"/>
              </a:ext>
            </a:extLst>
          </p:cNvPr>
          <p:cNvSpPr/>
          <p:nvPr/>
        </p:nvSpPr>
        <p:spPr>
          <a:xfrm>
            <a:off x="19775714" y="4033236"/>
            <a:ext cx="7320490" cy="97698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4097"/>
            <a:r>
              <a:rPr lang="en-GB" sz="3822" dirty="0">
                <a:solidFill>
                  <a:prstClr val="white"/>
                </a:solidFill>
                <a:latin typeface="Calibri" panose="020F0502020204030204"/>
              </a:rPr>
              <a:t>Discussion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E9D639-17CF-3CB9-D3B2-C16BB839F3F7}"/>
              </a:ext>
            </a:extLst>
          </p:cNvPr>
          <p:cNvSpPr/>
          <p:nvPr/>
        </p:nvSpPr>
        <p:spPr>
          <a:xfrm>
            <a:off x="10742888" y="4018990"/>
            <a:ext cx="8826342" cy="97698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4097"/>
            <a:r>
              <a:rPr lang="en-GB" sz="3822" dirty="0">
                <a:solidFill>
                  <a:prstClr val="white"/>
                </a:solidFill>
                <a:latin typeface="Calibri" panose="020F0502020204030204"/>
              </a:rPr>
              <a:t>Method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4740CC-CBE0-D649-5E87-499A62E0806F}"/>
              </a:ext>
            </a:extLst>
          </p:cNvPr>
          <p:cNvSpPr/>
          <p:nvPr/>
        </p:nvSpPr>
        <p:spPr>
          <a:xfrm>
            <a:off x="10742888" y="11549843"/>
            <a:ext cx="8826342" cy="97334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4097"/>
            <a:r>
              <a:rPr lang="en-GB" sz="3822" dirty="0">
                <a:solidFill>
                  <a:prstClr val="white"/>
                </a:solidFill>
                <a:latin typeface="Calibri" panose="020F0502020204030204"/>
              </a:rPr>
              <a:t>Results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027274-AAAF-B37D-14D3-CF9EE561C12A}"/>
              </a:ext>
            </a:extLst>
          </p:cNvPr>
          <p:cNvSpPr/>
          <p:nvPr/>
        </p:nvSpPr>
        <p:spPr>
          <a:xfrm>
            <a:off x="3358299" y="15237945"/>
            <a:ext cx="6841592" cy="24900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50" rIns="143350" rtlCol="0" anchor="ctr"/>
          <a:lstStyle/>
          <a:p>
            <a:pPr defTabSz="364097">
              <a:lnSpc>
                <a:spcPct val="120000"/>
              </a:lnSpc>
              <a:spcAft>
                <a:spcPts val="1582"/>
              </a:spcAft>
            </a:pPr>
            <a:r>
              <a:rPr lang="en-GB" sz="2868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hypothesis was that if curiosity drives the pre-testing effect, then guesses should be associated with better memory for the answers and the faces.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D56C04-7AF9-EA3F-A0D4-1ADB05A8CFF8}"/>
              </a:ext>
            </a:extLst>
          </p:cNvPr>
          <p:cNvSpPr/>
          <p:nvPr/>
        </p:nvSpPr>
        <p:spPr>
          <a:xfrm>
            <a:off x="20015163" y="13992919"/>
            <a:ext cx="6841592" cy="2490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50" rIns="143350" rtlCol="0" anchor="ctr"/>
          <a:lstStyle/>
          <a:p>
            <a:pPr defTabSz="364097"/>
            <a:r>
              <a:rPr lang="en-GB" sz="2868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conclusion is therefore that the pre-testing effect is not driven by a generalised state of curiosity.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2AB74-648D-528B-99A8-178415CCD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5278" y="16832218"/>
            <a:ext cx="6951638" cy="17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1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917</Words>
  <Application>Microsoft Macintosh PowerPoint</Application>
  <PresentationFormat>Custom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Hollins</dc:creator>
  <cp:lastModifiedBy>Andy Wills</cp:lastModifiedBy>
  <cp:revision>4</cp:revision>
  <dcterms:created xsi:type="dcterms:W3CDTF">2023-03-12T17:06:23Z</dcterms:created>
  <dcterms:modified xsi:type="dcterms:W3CDTF">2024-02-20T07:22:17Z</dcterms:modified>
</cp:coreProperties>
</file>