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7" r:id="rId3"/>
    <p:sldId id="262" r:id="rId4"/>
    <p:sldId id="366" r:id="rId5"/>
    <p:sldId id="297" r:id="rId6"/>
    <p:sldId id="298" r:id="rId7"/>
    <p:sldId id="367" r:id="rId8"/>
    <p:sldId id="368" r:id="rId9"/>
    <p:sldId id="369" r:id="rId10"/>
    <p:sldId id="331" r:id="rId11"/>
    <p:sldId id="370" r:id="rId12"/>
    <p:sldId id="371" r:id="rId13"/>
    <p:sldId id="372" r:id="rId14"/>
    <p:sldId id="373" r:id="rId15"/>
    <p:sldId id="276" r:id="rId16"/>
    <p:sldId id="374" r:id="rId17"/>
    <p:sldId id="375" r:id="rId18"/>
    <p:sldId id="376" r:id="rId19"/>
    <p:sldId id="363" r:id="rId20"/>
    <p:sldId id="349" r:id="rId21"/>
    <p:sldId id="350" r:id="rId22"/>
    <p:sldId id="351" r:id="rId23"/>
    <p:sldId id="352" r:id="rId24"/>
    <p:sldId id="315" r:id="rId25"/>
    <p:sldId id="353" r:id="rId26"/>
    <p:sldId id="354" r:id="rId27"/>
    <p:sldId id="355" r:id="rId28"/>
    <p:sldId id="318" r:id="rId29"/>
    <p:sldId id="356" r:id="rId30"/>
    <p:sldId id="357" r:id="rId31"/>
    <p:sldId id="324" r:id="rId32"/>
    <p:sldId id="358" r:id="rId33"/>
    <p:sldId id="359" r:id="rId34"/>
    <p:sldId id="360" r:id="rId35"/>
    <p:sldId id="361" r:id="rId36"/>
    <p:sldId id="362" r:id="rId37"/>
    <p:sldId id="346" r:id="rId38"/>
    <p:sldId id="347" r:id="rId39"/>
    <p:sldId id="378" r:id="rId40"/>
    <p:sldId id="260" r:id="rId41"/>
    <p:sldId id="269" r:id="rId42"/>
    <p:sldId id="283" r:id="rId43"/>
    <p:sldId id="284" r:id="rId44"/>
    <p:sldId id="285" r:id="rId45"/>
    <p:sldId id="286" r:id="rId46"/>
    <p:sldId id="288" r:id="rId47"/>
    <p:sldId id="309" r:id="rId48"/>
    <p:sldId id="310" r:id="rId49"/>
    <p:sldId id="311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300" r:id="rId58"/>
    <p:sldId id="299" r:id="rId59"/>
    <p:sldId id="303" r:id="rId60"/>
    <p:sldId id="302" r:id="rId61"/>
    <p:sldId id="304" r:id="rId62"/>
    <p:sldId id="305" r:id="rId63"/>
    <p:sldId id="306" r:id="rId64"/>
    <p:sldId id="364" r:id="rId65"/>
    <p:sldId id="296" r:id="rId66"/>
    <p:sldId id="307" r:id="rId67"/>
    <p:sldId id="312" r:id="rId68"/>
    <p:sldId id="365" r:id="rId69"/>
    <p:sldId id="314" r:id="rId70"/>
    <p:sldId id="308" r:id="rId71"/>
    <p:sldId id="317" r:id="rId72"/>
    <p:sldId id="316" r:id="rId73"/>
    <p:sldId id="31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7" autoAdjust="0"/>
    <p:restoredTop sz="94658" autoAdjust="0"/>
  </p:normalViewPr>
  <p:slideViewPr>
    <p:cSldViewPr snapToGrid="0">
      <p:cViewPr varScale="1">
        <p:scale>
          <a:sx n="120" d="100"/>
          <a:sy n="12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567B-8DC4-7BA1-3811-66E26D6D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E2F88-4E89-835C-5A3F-67E9FA5BA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2AC5-A194-7B22-C699-3A00F9F9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6A94-D748-3767-9422-106141FE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1BAD-3BBE-E08D-A706-DBD4082C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60C3-725C-18BC-02B5-BD6B2D6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B69B6-8B99-B2BC-39D8-9286E3F9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8433-6640-ED3E-B264-126DA0A3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212A-B82A-AA8B-6055-7AAFFD09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8297-F354-035C-B7DA-57D54FDB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25B46-47CF-1356-763C-20D9B1EAA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AF9C-FD94-1E15-DF97-90E13E1A8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ADC5-8359-18F8-7226-7A2DA79E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FE7B-B537-7005-36F8-D2B05F6B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C8B7-C40B-E523-B7CE-59760F8A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8E69-90E8-7113-F63E-C6004839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5167-082D-8405-8420-7363B90B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B942B-2BC5-A381-1534-C31270C6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A90D-51BD-4466-889C-B3139897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AA87-C0B3-27A8-9333-63A2ECB8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2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C1D7-A881-53AF-A337-4DB4E5B1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C7C57-910C-8BDC-4469-3869FB3E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DB0C-1D54-6B3C-1D90-123D7CE7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7D50-2DFB-F327-D35A-864499C2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0548-3238-890B-7499-CBE21344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0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F61E-8C37-7C1F-C2C6-01C134F1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5409-3E9A-26BD-D091-89D92833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297B-B2B5-F244-6B4A-20913EB14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2654A-D7C7-0EBD-0A01-F6F00D2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0E661-2863-A1D5-0BCF-B9A765B5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A36C-4A77-5C5B-7D50-BF3ED3A6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0313-B328-0DEB-828A-4679FD7B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3AFD1-A8F6-D633-1B97-D976D03F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BFFA-16C1-1DE2-DC52-36B390B1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45494-2652-08D8-3DFE-B50C8B13E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82135-729B-0A24-E927-BCB7ACF79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5C699-0B30-1C84-3C52-A6669F88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F25EC-A394-1796-C41F-4ACA0112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04814-3756-81AB-74D8-B4B8089C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E2D8-0E1F-EAEE-D27D-C63C9BCF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CD4A1-3A0A-116B-0680-E210C31D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E7936-CCF7-A6FB-7C72-D1E14705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5C2CE-4B16-C3BD-F447-47C2F1C2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F1B07-AFE9-E3FF-0373-B562807B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02E09-0800-0241-8529-821644E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2A751-638C-CCC5-FC0E-DD05ED19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FB51-28CD-24FD-BF5E-05899DB0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4A48-711F-9550-66C9-A51AE1A3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9CC06-AD47-691E-AA86-D9A70F7D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E560-967A-51F6-7C5B-61AC0898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2D1A-39C9-9260-3B43-F1C019F8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14124-6352-7DE4-5FA3-9A89654D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E5C-1802-FAE6-C4FB-1715009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CA1C7-8308-9172-F1CD-AA7F164B7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57E81-A0E2-5A87-B901-A580DEA0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7AC55-5583-65D6-7170-1032777E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3441-81BF-D957-755C-8695CC50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12A4-A30E-5A0D-1331-B26E78D4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843E2-4225-80D5-3625-B68D28EC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A509-5045-7FA2-8E74-26EBD46B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9F33-8FD5-0796-5B7D-8835AFF27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CEC2-7650-4302-A1D7-8824342BEED2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81D5-6BBA-9943-7572-E2FBA72E1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43B2-3041-EE56-0C1F-C5146AEFA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67A2-A034-4F93-BD5D-42D216AD9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Experiments and Statistics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78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experimenter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Clark, Marshall &amp; Rosenthal (2009).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Witnesses saw </a:t>
            </a:r>
            <a:r>
              <a:rPr lang="en-GB" dirty="0" err="1"/>
              <a:t>lineups</a:t>
            </a:r>
            <a:r>
              <a:rPr lang="en-GB" dirty="0"/>
              <a:t> that </a:t>
            </a:r>
            <a:r>
              <a:rPr lang="en-GB" u="sng" dirty="0"/>
              <a:t>did not contain the true perpetrator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 administrator said nothing: 		</a:t>
            </a:r>
            <a:r>
              <a:rPr lang="en-GB" dirty="0">
                <a:solidFill>
                  <a:srgbClr val="C00000"/>
                </a:solidFill>
              </a:rPr>
              <a:t>37% false IDs. </a:t>
            </a:r>
          </a:p>
          <a:p>
            <a:pPr marL="0" indent="0">
              <a:buNone/>
            </a:pPr>
            <a:r>
              <a:rPr lang="en-GB" dirty="0"/>
              <a:t>If the administrator said “take your time”: 	</a:t>
            </a:r>
            <a:r>
              <a:rPr lang="en-GB" dirty="0">
                <a:solidFill>
                  <a:srgbClr val="C00000"/>
                </a:solidFill>
              </a:rPr>
              <a:t>56% false IDs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640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Demand / expectancy effects</a:t>
            </a:r>
          </a:p>
          <a:p>
            <a:pPr marL="0" indent="0">
              <a:buNone/>
            </a:pPr>
            <a:r>
              <a:rPr lang="en-GB" dirty="0"/>
              <a:t>These can affect both within- and between-participant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variant of experimenter effects is when participants know (or expect) a particular outcome associated with the conditions. </a:t>
            </a:r>
          </a:p>
          <a:p>
            <a:pPr marL="0" indent="0">
              <a:buNone/>
            </a:pPr>
            <a:r>
              <a:rPr lang="en-GB" i="1" dirty="0"/>
              <a:t>	e.g. telling participants which condition leads to “best performance” in 	advance may change their motivation.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This could come from experimenter body language, but also from the instructions, or even from the recruitment materials or informed consent paperwork. </a:t>
            </a:r>
          </a:p>
        </p:txBody>
      </p:sp>
    </p:spTree>
    <p:extLst>
      <p:ext uri="{BB962C8B-B14F-4D97-AF65-F5344CB8AC3E}">
        <p14:creationId xmlns:p14="http://schemas.microsoft.com/office/powerpoint/2010/main" val="179600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Experimental context</a:t>
            </a:r>
          </a:p>
          <a:p>
            <a:pPr marL="0" indent="0">
              <a:buNone/>
            </a:pPr>
            <a:r>
              <a:rPr lang="en-GB" dirty="0"/>
              <a:t>Aspects of the environment in which the experiment takes place. (You can’t test everyone at the same time and place).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Is not an issue for within-subjects designs where the context is the same across conditions.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between subjects the environmental variations should be unrelated to the experimental conditions, either by counterbalancing, or randomising (see previous slide).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Time of day at which the experiment is run.  </a:t>
            </a:r>
          </a:p>
          <a:p>
            <a:pPr marL="0" indent="0">
              <a:buNone/>
            </a:pPr>
            <a:r>
              <a:rPr lang="en-GB" dirty="0"/>
              <a:t>	Room in which the test takes place.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1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Experimenter bias.</a:t>
            </a:r>
          </a:p>
          <a:p>
            <a:pPr marL="0" indent="0">
              <a:buNone/>
            </a:pPr>
            <a:r>
              <a:rPr lang="en-GB" dirty="0"/>
              <a:t>This is an influence of the experimenter’s beliefs on the outcome of the experiment.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during the experiment (see Experimenter effects)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it can also happen after the data is collected, e.g. when ambiguous data are scored.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affect both within- and between-participant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47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1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Manipulation of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be </a:t>
            </a:r>
            <a:r>
              <a:rPr lang="en-GB" u="sng" dirty="0">
                <a:solidFill>
                  <a:srgbClr val="C00000"/>
                </a:solidFill>
              </a:rPr>
              <a:t>direct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e.g. 	Setting the room temperature at 2 different levels</a:t>
            </a:r>
          </a:p>
          <a:p>
            <a:pPr marL="0" indent="0">
              <a:buNone/>
            </a:pPr>
            <a:r>
              <a:rPr lang="en-GB" dirty="0"/>
              <a:t>	Giving people drug A vs drug B.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be </a:t>
            </a:r>
            <a:r>
              <a:rPr lang="en-GB" u="sng" dirty="0">
                <a:solidFill>
                  <a:srgbClr val="C00000"/>
                </a:solidFill>
              </a:rPr>
              <a:t>indirect (or instructional)</a:t>
            </a:r>
          </a:p>
          <a:p>
            <a:pPr marL="0" indent="0">
              <a:buNone/>
            </a:pPr>
            <a:r>
              <a:rPr lang="en-GB" dirty="0"/>
              <a:t>e.g. 	Asking people to imagine something vs no instructions. </a:t>
            </a:r>
          </a:p>
          <a:p>
            <a:pPr marL="0" indent="0">
              <a:buNone/>
            </a:pPr>
            <a:r>
              <a:rPr lang="en-GB" dirty="0"/>
              <a:t>	Asking for quick responses vs accurate responses. </a:t>
            </a:r>
          </a:p>
          <a:p>
            <a:pPr marL="0" indent="0">
              <a:buNone/>
            </a:pPr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668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problem with instructional manipulations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4584232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085975"/>
            <a:ext cx="5095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Participants don’t always follow instructions!</a:t>
            </a:r>
          </a:p>
          <a:p>
            <a:endParaRPr lang="en-GB" sz="2400" dirty="0"/>
          </a:p>
          <a:p>
            <a:r>
              <a:rPr lang="en-GB" sz="2400" dirty="0"/>
              <a:t>If an experiment finds no effect it could be that:</a:t>
            </a:r>
          </a:p>
          <a:p>
            <a:endParaRPr lang="en-GB" sz="2400" dirty="0"/>
          </a:p>
          <a:p>
            <a:r>
              <a:rPr lang="en-GB" sz="2400" dirty="0"/>
              <a:t>There is no effect to find.</a:t>
            </a:r>
          </a:p>
          <a:p>
            <a:endParaRPr lang="en-GB" sz="2400" dirty="0"/>
          </a:p>
          <a:p>
            <a:r>
              <a:rPr lang="en-GB" sz="2400" dirty="0"/>
              <a:t>Or</a:t>
            </a:r>
          </a:p>
          <a:p>
            <a:endParaRPr lang="en-GB" sz="2400" dirty="0"/>
          </a:p>
          <a:p>
            <a:r>
              <a:rPr lang="en-GB" sz="2400" dirty="0"/>
              <a:t>People didn’t follow the instructions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335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to the problem of instructional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Measure understanding of the instructions (at beginning and end of the experiment).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This shows participants at least knew what they were supposed 	to do. </a:t>
            </a:r>
          </a:p>
          <a:p>
            <a:pPr marL="0" indent="0">
              <a:buNone/>
            </a:pPr>
            <a:r>
              <a:rPr lang="en-GB" dirty="0"/>
              <a:t>Ask for compliance with instructions</a:t>
            </a:r>
          </a:p>
          <a:p>
            <a:pPr marL="0" indent="0">
              <a:buNone/>
            </a:pPr>
            <a:r>
              <a:rPr lang="en-GB" i="1" dirty="0"/>
              <a:t>	This shows participants say that they tried to do what they were 	supposed to do. (Or that they lied about it).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Include a manipulation check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This shows that some aspect of behaviour was changed by the 	manipulation (just not the main one).</a:t>
            </a:r>
          </a:p>
        </p:txBody>
      </p:sp>
    </p:spTree>
    <p:extLst>
      <p:ext uri="{BB962C8B-B14F-4D97-AF65-F5344CB8AC3E}">
        <p14:creationId xmlns:p14="http://schemas.microsoft.com/office/powerpoint/2010/main" val="258122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manipulation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want to know whether people’s presentations are rated higher if they are told to smile a lot (vs no instructions).</a:t>
            </a:r>
          </a:p>
          <a:p>
            <a:pPr marL="457200" lvl="1" indent="0">
              <a:buNone/>
            </a:pPr>
            <a:r>
              <a:rPr lang="en-GB" dirty="0"/>
              <a:t>Independent variable: Instruction for to smile (vs no instruction)</a:t>
            </a:r>
          </a:p>
          <a:p>
            <a:pPr marL="457200" lvl="1" indent="0">
              <a:buNone/>
            </a:pPr>
            <a:r>
              <a:rPr lang="en-GB" dirty="0"/>
              <a:t>Dependent variable: Rated quality of presentation (by judges).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Possible manipulation checks: </a:t>
            </a:r>
          </a:p>
          <a:p>
            <a:pPr marL="0" indent="0">
              <a:buNone/>
            </a:pPr>
            <a:r>
              <a:rPr lang="en-GB" dirty="0"/>
              <a:t>	Independent observers count number of smiles (or time spent 	smiling)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519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the “</a:t>
            </a:r>
            <a:r>
              <a:rPr lang="en-GB" dirty="0" err="1"/>
              <a:t>ish</a:t>
            </a:r>
            <a:r>
              <a:rPr lang="en-GB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63"/>
            <a:ext cx="10515600" cy="30797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Score Condition 1 = baseline + effect of IV in condition 1 + noise + bias</a:t>
            </a:r>
          </a:p>
          <a:p>
            <a:pPr marL="0" indent="0">
              <a:buNone/>
            </a:pPr>
            <a:r>
              <a:rPr lang="en-GB" dirty="0"/>
              <a:t>Score Condition 2 = baseline + effect of IV in condition 2 + noise + bias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Difference =       0	       + difference in IV (c1-c2) 	+ 0</a:t>
            </a:r>
            <a:r>
              <a:rPr lang="en-GB" sz="2000" dirty="0"/>
              <a:t>(</a:t>
            </a:r>
            <a:r>
              <a:rPr lang="en-GB" sz="2000" dirty="0" err="1"/>
              <a:t>ish</a:t>
            </a:r>
            <a:r>
              <a:rPr lang="en-GB" sz="2000" dirty="0"/>
              <a:t>)    </a:t>
            </a:r>
            <a:r>
              <a:rPr lang="en-GB" dirty="0"/>
              <a:t>+  0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3175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05900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00475" y="2117725"/>
            <a:ext cx="13239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05900" y="5241925"/>
            <a:ext cx="2876550" cy="140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only true if there is nothing else that changes between Condition 1 and Condition 2, other than the I.V.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1150" y="5241924"/>
            <a:ext cx="2838450" cy="1158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i.e. the difference between conditions is due solely to the  impact of the manipulation (the I.V.). </a:t>
            </a:r>
          </a:p>
        </p:txBody>
      </p:sp>
      <p:sp>
        <p:nvSpPr>
          <p:cNvPr id="9" name="Up Arrow 8"/>
          <p:cNvSpPr/>
          <p:nvPr/>
        </p:nvSpPr>
        <p:spPr>
          <a:xfrm>
            <a:off x="6534150" y="4494213"/>
            <a:ext cx="762000" cy="74771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>
            <a:off x="10325100" y="4781550"/>
            <a:ext cx="400050" cy="46037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986837" y="3659981"/>
            <a:ext cx="1219200" cy="8699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6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D4B37-FB50-B7B1-677E-C99B0FBF2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89719E-B601-334D-CBB9-60188416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48FAA-1C8C-3803-F529-D3D72039A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Experiments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21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make the “</a:t>
            </a:r>
            <a:r>
              <a:rPr lang="en-GB" dirty="0" err="1"/>
              <a:t>ish</a:t>
            </a:r>
            <a:r>
              <a:rPr lang="en-GB" dirty="0"/>
              <a:t>” small by reducing the impact of noise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63"/>
            <a:ext cx="10515600" cy="30797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Score Condition 1 = baseline + effect of IV in condition 1 + noise + bias</a:t>
            </a:r>
          </a:p>
          <a:p>
            <a:pPr marL="0" indent="0">
              <a:buNone/>
            </a:pPr>
            <a:r>
              <a:rPr lang="en-GB" dirty="0"/>
              <a:t>Score Condition 2 = baseline + effect of IV in condition 2 + noise + bias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Difference =       0	       + difference in IV (c1-c2) 	+ 0</a:t>
            </a:r>
            <a:r>
              <a:rPr lang="en-GB" sz="2000" dirty="0"/>
              <a:t>(</a:t>
            </a:r>
            <a:r>
              <a:rPr lang="en-GB" sz="2000" dirty="0" err="1"/>
              <a:t>ish</a:t>
            </a:r>
            <a:r>
              <a:rPr lang="en-GB" sz="2000" dirty="0"/>
              <a:t>)    </a:t>
            </a:r>
            <a:r>
              <a:rPr lang="en-GB" dirty="0"/>
              <a:t>+  0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3175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05900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00475" y="2117725"/>
            <a:ext cx="13239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943974" y="2192336"/>
            <a:ext cx="1381125" cy="12176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581650" y="5410200"/>
            <a:ext cx="4419600" cy="111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less noise in each condition, the smaller the difference between them. </a:t>
            </a:r>
          </a:p>
        </p:txBody>
      </p:sp>
      <p:sp>
        <p:nvSpPr>
          <p:cNvPr id="14" name="Up Arrow 13"/>
          <p:cNvSpPr/>
          <p:nvPr/>
        </p:nvSpPr>
        <p:spPr>
          <a:xfrm rot="1416063">
            <a:off x="8522611" y="3257436"/>
            <a:ext cx="428625" cy="231457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8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random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One way of reducing noise is to reduce variability between people.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imagine an experiment looking at the effect of a poster campaign (vs nothing) on political attitudes in: 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lphaLcParenR"/>
            </a:pPr>
            <a:r>
              <a:rPr lang="en-GB" dirty="0"/>
              <a:t>A random sample of the  general public</a:t>
            </a:r>
          </a:p>
          <a:p>
            <a:pPr marL="514350" indent="-514350">
              <a:buAutoNum type="alphaLcParenR"/>
            </a:pPr>
            <a:r>
              <a:rPr lang="en-GB" dirty="0"/>
              <a:t>A random </a:t>
            </a:r>
            <a:r>
              <a:rPr lang="en-GB" dirty="0" err="1"/>
              <a:t>neurotypical</a:t>
            </a:r>
            <a:r>
              <a:rPr lang="en-GB" dirty="0"/>
              <a:t> sample of Psychology undergraduates, who are white, female, heterosexual, aged 19-21, with no political affiliation, and come from Devon. </a:t>
            </a:r>
          </a:p>
          <a:p>
            <a:pPr marL="514350" indent="-514350">
              <a:buAutoNum type="alphaLcParenR"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Which sample would be more variable (i.e. noisier)?  </a:t>
            </a:r>
          </a:p>
        </p:txBody>
      </p:sp>
    </p:spTree>
    <p:extLst>
      <p:ext uri="{BB962C8B-B14F-4D97-AF65-F5344CB8AC3E}">
        <p14:creationId xmlns:p14="http://schemas.microsoft.com/office/powerpoint/2010/main" val="180092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vs 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downside of less noise is that the sample is less representative of the general population.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you are </a:t>
            </a:r>
            <a:r>
              <a:rPr lang="en-GB" sz="4000" dirty="0">
                <a:solidFill>
                  <a:srgbClr val="FF0000"/>
                </a:solidFill>
              </a:rPr>
              <a:t>more likely </a:t>
            </a:r>
            <a:r>
              <a:rPr lang="en-GB" dirty="0"/>
              <a:t>to find an effect in a less noisy population.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you are </a:t>
            </a:r>
            <a:r>
              <a:rPr lang="en-GB" sz="4000" dirty="0">
                <a:solidFill>
                  <a:srgbClr val="FF0000"/>
                </a:solidFill>
              </a:rPr>
              <a:t>less able </a:t>
            </a:r>
            <a:r>
              <a:rPr lang="en-GB" dirty="0"/>
              <a:t>to draw conclusions about the general population.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81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Q: Why is the following not a true experiment?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experimenter wants to know whether beer-drinkers vs wine-drinkers differ in their liking of rock music.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recruit participants who self-identify as beer-drinkers or wine-drinkers and ask them to rate their enjoyment of a selection of rock-music samples. </a:t>
            </a:r>
          </a:p>
        </p:txBody>
      </p:sp>
    </p:spTree>
    <p:extLst>
      <p:ext uri="{BB962C8B-B14F-4D97-AF65-F5344CB8AC3E}">
        <p14:creationId xmlns:p14="http://schemas.microsoft.com/office/powerpoint/2010/main" val="184072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Clue 1: Remember a true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63"/>
            <a:ext cx="10515600" cy="30797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Score Condition 1 = baseline + effect of IV in condition 1 + noise + bias</a:t>
            </a:r>
          </a:p>
          <a:p>
            <a:pPr marL="0" indent="0">
              <a:buNone/>
            </a:pPr>
            <a:r>
              <a:rPr lang="en-GB" dirty="0"/>
              <a:t>Score Condition 2 = baseline + effect of IV in condition 2 + noise + bias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Difference =       0	       + difference in IV (c1-c2) 	+ 0</a:t>
            </a:r>
            <a:r>
              <a:rPr lang="en-GB" sz="2000" dirty="0"/>
              <a:t>(</a:t>
            </a:r>
            <a:r>
              <a:rPr lang="en-GB" sz="2000" dirty="0" err="1"/>
              <a:t>ish</a:t>
            </a:r>
            <a:r>
              <a:rPr lang="en-GB" sz="2000" dirty="0"/>
              <a:t>)   </a:t>
            </a:r>
            <a:r>
              <a:rPr lang="en-GB" dirty="0"/>
              <a:t>+  0(?)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3175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05900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00475" y="2117725"/>
            <a:ext cx="13239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05900" y="5241925"/>
            <a:ext cx="2876550" cy="140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only true if there is nothing else that changes between Condition 1 and Condition 2, other than the I.V.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1150" y="5241924"/>
            <a:ext cx="2838450" cy="1158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i.e. the difference between conditions is due solely to the  impact of the manipulation (the I.V.). </a:t>
            </a:r>
          </a:p>
        </p:txBody>
      </p:sp>
      <p:sp>
        <p:nvSpPr>
          <p:cNvPr id="9" name="Up Arrow 8"/>
          <p:cNvSpPr/>
          <p:nvPr/>
        </p:nvSpPr>
        <p:spPr>
          <a:xfrm>
            <a:off x="6534150" y="4494213"/>
            <a:ext cx="762000" cy="74771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>
            <a:off x="10325100" y="4781550"/>
            <a:ext cx="400050" cy="46037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4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C70B-3AF5-1EC6-6C4C-93FD7D0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0C98-DF62-F6BE-9266-8F50207F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Q: What is being </a:t>
            </a:r>
            <a:r>
              <a:rPr lang="en-GB" i="1" dirty="0"/>
              <a:t>manipulated by the experimenter </a:t>
            </a:r>
            <a:r>
              <a:rPr lang="en-GB" dirty="0"/>
              <a:t>in this experiment?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A: Nothing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Without a experimenter-controlled manipulation, it isn’t a true experiment. </a:t>
            </a:r>
          </a:p>
        </p:txBody>
      </p:sp>
    </p:spTree>
    <p:extLst>
      <p:ext uri="{BB962C8B-B14F-4D97-AF65-F5344CB8AC3E}">
        <p14:creationId xmlns:p14="http://schemas.microsoft.com/office/powerpoint/2010/main" val="95531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observation of any difference between beer-drinkers and wine-drinkers may be because of their drinking preferences.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But, it could also be due to many other factors that differ between these two groups.</a:t>
            </a:r>
          </a:p>
          <a:p>
            <a:pPr marL="0" indent="0">
              <a:buNone/>
            </a:pPr>
            <a:r>
              <a:rPr lang="en-GB" dirty="0"/>
              <a:t>	e.g. 	Social class, educational background, parental tastes in 			music (</a:t>
            </a:r>
            <a:r>
              <a:rPr lang="en-GB" dirty="0" err="1"/>
              <a:t>etc</a:t>
            </a:r>
            <a:r>
              <a:rPr lang="en-GB" dirty="0"/>
              <a:t>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an example of a </a:t>
            </a:r>
            <a:r>
              <a:rPr lang="en-GB" sz="3600" dirty="0">
                <a:solidFill>
                  <a:srgbClr val="C00000"/>
                </a:solidFill>
              </a:rPr>
              <a:t>quasi-experimental design</a:t>
            </a:r>
            <a:r>
              <a:rPr lang="en-GB" sz="3600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19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Quasi-experimental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be run under conditions of a “true” experiment, but cannot attribute any difference to the independent variable, </a:t>
            </a:r>
            <a:r>
              <a:rPr lang="en-GB" sz="3600" b="1" i="1" dirty="0">
                <a:solidFill>
                  <a:srgbClr val="C00000"/>
                </a:solidFill>
              </a:rPr>
              <a:t>because this is not manipulated.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endParaRPr lang="en-GB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i.e. we don’t manipulate drinking preference in the experiment. We can’t know if any differences are due to other factors that are associated with preference.</a:t>
            </a:r>
          </a:p>
        </p:txBody>
      </p:sp>
    </p:spTree>
    <p:extLst>
      <p:ext uri="{BB962C8B-B14F-4D97-AF65-F5344CB8AC3E}">
        <p14:creationId xmlns:p14="http://schemas.microsoft.com/office/powerpoint/2010/main" val="314461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Quasi-experimental designs involve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dirty="0">
                <a:solidFill>
                  <a:srgbClr val="C00000"/>
                </a:solidFill>
              </a:rPr>
              <a:t>Comparison of any </a:t>
            </a:r>
            <a:r>
              <a:rPr lang="en-GB" sz="3500" i="1" dirty="0">
                <a:solidFill>
                  <a:srgbClr val="C00000"/>
                </a:solidFill>
              </a:rPr>
              <a:t>pre-existing groups (or materials) </a:t>
            </a:r>
            <a:r>
              <a:rPr lang="en-GB" sz="3500" dirty="0">
                <a:solidFill>
                  <a:srgbClr val="C00000"/>
                </a:solidFill>
              </a:rPr>
              <a:t>based upon an </a:t>
            </a:r>
            <a:r>
              <a:rPr lang="en-GB" sz="3500" i="1" dirty="0">
                <a:solidFill>
                  <a:srgbClr val="C00000"/>
                </a:solidFill>
              </a:rPr>
              <a:t>attribute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e.g. 	Personality, ability</a:t>
            </a:r>
          </a:p>
          <a:p>
            <a:pPr marL="0" indent="0">
              <a:buNone/>
            </a:pPr>
            <a:r>
              <a:rPr lang="en-GB" dirty="0"/>
              <a:t>	Age / Gender / Sexual orientation</a:t>
            </a:r>
          </a:p>
          <a:p>
            <a:pPr marL="0" indent="0">
              <a:buNone/>
            </a:pPr>
            <a:r>
              <a:rPr lang="en-GB" dirty="0"/>
              <a:t>	Left vs right-handedness </a:t>
            </a:r>
          </a:p>
          <a:p>
            <a:pPr marL="0" indent="0">
              <a:buNone/>
            </a:pPr>
            <a:r>
              <a:rPr lang="en-GB" dirty="0"/>
              <a:t>	Coffee drinkers vs non-coffee drinkers</a:t>
            </a:r>
          </a:p>
          <a:p>
            <a:pPr marL="0" indent="0">
              <a:buNone/>
            </a:pPr>
            <a:r>
              <a:rPr lang="en-GB" dirty="0"/>
              <a:t>	Football fans vs cricket fans</a:t>
            </a:r>
          </a:p>
          <a:p>
            <a:pPr marL="0" indent="0">
              <a:buNone/>
            </a:pPr>
            <a:r>
              <a:rPr lang="en-GB" dirty="0"/>
              <a:t>	etc. </a:t>
            </a:r>
          </a:p>
          <a:p>
            <a:pPr marL="0" indent="0">
              <a:buNone/>
            </a:pPr>
            <a:r>
              <a:rPr lang="en-GB" dirty="0"/>
              <a:t>In all cases, </a:t>
            </a:r>
            <a:r>
              <a:rPr lang="en-GB" sz="3000" dirty="0">
                <a:solidFill>
                  <a:srgbClr val="C00000"/>
                </a:solidFill>
              </a:rPr>
              <a:t>these are not  true experiments </a:t>
            </a:r>
            <a:r>
              <a:rPr lang="en-GB" dirty="0"/>
              <a:t>because we cannot manipulate that attribute (to see what happens).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42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Quasi-experimental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tell you that a difference exists.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that beer-drinkers prefer rock music.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it </a:t>
            </a:r>
            <a:r>
              <a:rPr lang="en-GB" dirty="0">
                <a:solidFill>
                  <a:srgbClr val="C00000"/>
                </a:solidFill>
              </a:rPr>
              <a:t>doesn’t provide evidence of a </a:t>
            </a:r>
            <a:r>
              <a:rPr lang="en-GB" sz="3600" u="sng" dirty="0">
                <a:solidFill>
                  <a:srgbClr val="C00000"/>
                </a:solidFill>
              </a:rPr>
              <a:t>causal effect</a:t>
            </a:r>
            <a:r>
              <a:rPr lang="en-GB" dirty="0">
                <a:solidFill>
                  <a:srgbClr val="C00000"/>
                </a:solidFill>
              </a:rPr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it doesn’t show that getting wine drinkers to drink more beer will make them like rock music. </a:t>
            </a:r>
          </a:p>
        </p:txBody>
      </p:sp>
    </p:spTree>
    <p:extLst>
      <p:ext uri="{BB962C8B-B14F-4D97-AF65-F5344CB8AC3E}">
        <p14:creationId xmlns:p14="http://schemas.microsoft.com/office/powerpoint/2010/main" val="155434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last time …</a:t>
            </a:r>
            <a:br>
              <a:rPr lang="en-GB" dirty="0"/>
            </a:br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GB" dirty="0"/>
              <a:t>Selection of participants</a:t>
            </a:r>
          </a:p>
          <a:p>
            <a:pPr marL="514350" indent="-514350">
              <a:buAutoNum type="arabicParenR"/>
            </a:pPr>
            <a:r>
              <a:rPr lang="en-GB" dirty="0"/>
              <a:t>Materials</a:t>
            </a:r>
          </a:p>
          <a:p>
            <a:pPr marL="514350" indent="-51435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Order</a:t>
            </a:r>
          </a:p>
          <a:p>
            <a:pPr marL="514350" indent="-514350">
              <a:buAutoNum type="arabicParenR"/>
            </a:pPr>
            <a:r>
              <a:rPr lang="en-GB" dirty="0"/>
              <a:t>Experimenter / instructional effects</a:t>
            </a:r>
          </a:p>
          <a:p>
            <a:pPr marL="514350" indent="-514350">
              <a:buAutoNum type="arabicParenR"/>
            </a:pPr>
            <a:r>
              <a:rPr lang="en-GB" dirty="0"/>
              <a:t>Demand / expectancy effects</a:t>
            </a:r>
          </a:p>
          <a:p>
            <a:pPr marL="514350" indent="-514350">
              <a:buAutoNum type="arabicParenR"/>
            </a:pPr>
            <a:r>
              <a:rPr lang="en-GB" dirty="0"/>
              <a:t>Experimental context</a:t>
            </a:r>
          </a:p>
          <a:p>
            <a:pPr marL="514350" indent="-514350">
              <a:buAutoNum type="arabicParenR"/>
            </a:pPr>
            <a:r>
              <a:rPr lang="en-GB" dirty="0"/>
              <a:t>(Experimenter bias)</a:t>
            </a:r>
          </a:p>
        </p:txBody>
      </p:sp>
    </p:spTree>
    <p:extLst>
      <p:ext uri="{BB962C8B-B14F-4D97-AF65-F5344CB8AC3E}">
        <p14:creationId xmlns:p14="http://schemas.microsoft.com/office/powerpoint/2010/main" val="371423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D5A0-E1AE-57B0-8912-0C1C0D7E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Quasi-experimental designs can also involve contrasts of pre-existing materials.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20B5-1870-0FFD-CBF3-E0E21C68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e.g. we get participants to rate their appreciation of samples of rock music vs classical music.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we find a difference, we know that a difference exists in this sample, using these materials.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we can’t know is what causes this difference. </a:t>
            </a:r>
          </a:p>
          <a:p>
            <a:pPr marL="0" indent="0">
              <a:buNone/>
            </a:pPr>
            <a:r>
              <a:rPr lang="en-GB" dirty="0"/>
              <a:t>	It could be the instruments, the volume, the presence of drums etc.</a:t>
            </a:r>
          </a:p>
          <a:p>
            <a:pPr marL="0" indent="0">
              <a:buNone/>
            </a:pPr>
            <a:r>
              <a:rPr lang="en-GB" dirty="0"/>
              <a:t>	It could be prior experience / familiarity</a:t>
            </a:r>
          </a:p>
          <a:p>
            <a:pPr marL="0" indent="0">
              <a:buNone/>
            </a:pPr>
            <a:r>
              <a:rPr lang="en-GB" dirty="0"/>
              <a:t>	etc. </a:t>
            </a:r>
          </a:p>
        </p:txBody>
      </p:sp>
    </p:spTree>
    <p:extLst>
      <p:ext uri="{BB962C8B-B14F-4D97-AF65-F5344CB8AC3E}">
        <p14:creationId xmlns:p14="http://schemas.microsoft.com/office/powerpoint/2010/main" val="2742269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design: data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869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this to discuss data issues: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87" y="3303198"/>
            <a:ext cx="333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018" y="3289803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</a:t>
            </a:r>
            <a:r>
              <a:rPr lang="en-GB" sz="2400" i="1" dirty="0"/>
              <a:t>randomly</a:t>
            </a:r>
            <a:r>
              <a:rPr lang="en-GB" sz="2400" dirty="0"/>
              <a:t>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795" y="1971347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195" y="19761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378205" y="266109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229423" y="255915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1908479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837" y="197003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005961" y="253170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71429" y="1977451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8216" y="3352640"/>
            <a:ext cx="350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Factors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conditions that can influence the outcome.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9700" y="5600700"/>
            <a:ext cx="940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All of this assumes that our measuring instrument is able to accurately measure differences in the outcome. This may not always be true (for all values). </a:t>
            </a:r>
          </a:p>
        </p:txBody>
      </p:sp>
    </p:spTree>
    <p:extLst>
      <p:ext uri="{BB962C8B-B14F-4D97-AF65-F5344CB8AC3E}">
        <p14:creationId xmlns:p14="http://schemas.microsoft.com/office/powerpoint/2010/main" val="105297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valid measures become invalid…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463848"/>
            <a:ext cx="2139881" cy="2139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930" y="2463848"/>
            <a:ext cx="2078916" cy="18716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0" y="4957375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 valid measure of length, but can’t accurately distinguish between lengths of .00002 and .00001cm.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1930" y="4818876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 valid measure of weight, but can’t accurately distinguish between the weights of two different planets</a:t>
            </a:r>
          </a:p>
        </p:txBody>
      </p:sp>
    </p:spTree>
    <p:extLst>
      <p:ext uri="{BB962C8B-B14F-4D97-AF65-F5344CB8AC3E}">
        <p14:creationId xmlns:p14="http://schemas.microsoft.com/office/powerpoint/2010/main" val="97895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Ceiling and floor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Whether or not we can detect a difference between two conditions is also subject to the same constraints.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If I want to know whether doing exercise boosts memory, I would not find a difference if: 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The memory test was so easy, that everyone would score 100% regardless of exercise ( = a “ceiling” effect)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The memory test was so difficult that everyone would score zero, regardless of exercise.  ( = a “floor” effect)</a:t>
            </a:r>
          </a:p>
        </p:txBody>
      </p:sp>
    </p:spTree>
    <p:extLst>
      <p:ext uri="{BB962C8B-B14F-4D97-AF65-F5344CB8AC3E}">
        <p14:creationId xmlns:p14="http://schemas.microsoft.com/office/powerpoint/2010/main" val="1114580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Ceiling and floor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Don’t just happen when everyone hits floor / ceiling.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impact of these factors is related to </a:t>
            </a:r>
            <a:r>
              <a:rPr lang="en-GB" i="1" dirty="0"/>
              <a:t>the proportion</a:t>
            </a:r>
            <a:r>
              <a:rPr lang="en-GB" dirty="0"/>
              <a:t> of your sample that is scoring at the maximum (</a:t>
            </a:r>
            <a:r>
              <a:rPr lang="en-GB"/>
              <a:t>or minimum).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04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16DEF7-90C0-0062-3BED-B20AF4AC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190F9-93A3-E9CE-327F-8EE06369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365125"/>
            <a:ext cx="4584589" cy="275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3DD93-E7CA-4612-90E4-D1432538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20756"/>
            <a:ext cx="4584589" cy="2755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475E1-509F-0E86-A1F8-70A62F9D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741" y="312075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16DEF7-90C0-0062-3BED-B20AF4AC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190F9-93A3-E9CE-327F-8EE06369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365125"/>
            <a:ext cx="4584589" cy="2755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475E1-509F-0E86-A1F8-70A62F9D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741" y="3120756"/>
            <a:ext cx="4584589" cy="275563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C1766D-15E7-2106-A989-A22AB4FF9A8B}"/>
              </a:ext>
            </a:extLst>
          </p:cNvPr>
          <p:cNvSpPr/>
          <p:nvPr/>
        </p:nvSpPr>
        <p:spPr>
          <a:xfrm>
            <a:off x="6363477" y="1282625"/>
            <a:ext cx="1922106" cy="18381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7910DB-F839-FBF4-053F-671FE107BC7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5583" y="2201691"/>
            <a:ext cx="2948474" cy="166018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A68438-AD46-102B-F25A-D3548F95458D}"/>
              </a:ext>
            </a:extLst>
          </p:cNvPr>
          <p:cNvSpPr txBox="1"/>
          <p:nvPr/>
        </p:nvSpPr>
        <p:spPr>
          <a:xfrm>
            <a:off x="390655" y="3627680"/>
            <a:ext cx="60707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If the test had been easier</a:t>
            </a:r>
            <a:r>
              <a:rPr lang="en-GB" dirty="0"/>
              <a:t>, and all scores were 4 points higher:</a:t>
            </a:r>
          </a:p>
          <a:p>
            <a:endParaRPr lang="en-GB" dirty="0"/>
          </a:p>
          <a:p>
            <a:r>
              <a:rPr lang="en-GB" dirty="0"/>
              <a:t>Scores of 6 and above all reach the maximum value (10). </a:t>
            </a:r>
          </a:p>
          <a:p>
            <a:endParaRPr lang="en-GB" dirty="0"/>
          </a:p>
          <a:p>
            <a:r>
              <a:rPr lang="en-GB" dirty="0"/>
              <a:t>We have lost some of the variability in our scores, because of a</a:t>
            </a:r>
          </a:p>
          <a:p>
            <a:r>
              <a:rPr lang="en-GB" dirty="0">
                <a:solidFill>
                  <a:srgbClr val="C00000"/>
                </a:solidFill>
              </a:rPr>
              <a:t>CEILING EFFECT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805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16DEF7-90C0-0062-3BED-B20AF4AC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190F9-93A3-E9CE-327F-8EE06369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365125"/>
            <a:ext cx="4584589" cy="275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3DD93-E7CA-4612-90E4-D1432538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20756"/>
            <a:ext cx="4584589" cy="275563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C1766D-15E7-2106-A989-A22AB4FF9A8B}"/>
              </a:ext>
            </a:extLst>
          </p:cNvPr>
          <p:cNvSpPr/>
          <p:nvPr/>
        </p:nvSpPr>
        <p:spPr>
          <a:xfrm>
            <a:off x="4124207" y="1282625"/>
            <a:ext cx="1922106" cy="18381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7910DB-F839-FBF4-053F-671FE107BC7E}"/>
              </a:ext>
            </a:extLst>
          </p:cNvPr>
          <p:cNvCxnSpPr>
            <a:cxnSpLocks/>
          </p:cNvCxnSpPr>
          <p:nvPr/>
        </p:nvCxnSpPr>
        <p:spPr>
          <a:xfrm flipH="1">
            <a:off x="1418253" y="2118049"/>
            <a:ext cx="2705954" cy="179147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46E29F-F772-AC85-45C7-FF04A762AC50}"/>
              </a:ext>
            </a:extLst>
          </p:cNvPr>
          <p:cNvSpPr txBox="1"/>
          <p:nvPr/>
        </p:nvSpPr>
        <p:spPr>
          <a:xfrm>
            <a:off x="5811741" y="3737245"/>
            <a:ext cx="60707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If the test had been harder</a:t>
            </a:r>
            <a:r>
              <a:rPr lang="en-GB" dirty="0"/>
              <a:t>, and all scores were 4 points lower:</a:t>
            </a:r>
          </a:p>
          <a:p>
            <a:endParaRPr lang="en-GB" dirty="0"/>
          </a:p>
          <a:p>
            <a:r>
              <a:rPr lang="en-GB" dirty="0"/>
              <a:t>Scores of 4 and above all reach the minimum value (zero)</a:t>
            </a:r>
          </a:p>
          <a:p>
            <a:endParaRPr lang="en-GB" dirty="0"/>
          </a:p>
          <a:p>
            <a:r>
              <a:rPr lang="en-GB" dirty="0"/>
              <a:t>We have lost some of the variability in our scores, because of a</a:t>
            </a:r>
          </a:p>
          <a:p>
            <a:r>
              <a:rPr lang="en-GB" dirty="0">
                <a:solidFill>
                  <a:srgbClr val="C00000"/>
                </a:solidFill>
              </a:rPr>
              <a:t>FLOOR EFFECT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50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CDAA9-4FE4-2650-95FC-A3A89D0A6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6E6A00-A2DE-93CA-50A5-F337B448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AC06E-AC13-F781-0EDC-E137196F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32351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</a:rPr>
              <a:t>Order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This is a common issue in within-subject designs, where each participant completes two (or more) conditions.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This can be overcome, by either randomisation, or (in more simple cases) counterbalancing. </a:t>
            </a:r>
          </a:p>
        </p:txBody>
      </p:sp>
    </p:spTree>
    <p:extLst>
      <p:ext uri="{BB962C8B-B14F-4D97-AF65-F5344CB8AC3E}">
        <p14:creationId xmlns:p14="http://schemas.microsoft.com/office/powerpoint/2010/main" val="611278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D77D-2F72-EE83-F6D0-669EC4B7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B5BC-F623-E678-0972-DBB3AF84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2953837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B05-7310-55BE-3B09-7C17D9C1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observations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E515-9BE6-E05A-142A-7960FF8F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/>
              <a:t>1: You made decisions whether or not to continue, with evidence that was </a:t>
            </a:r>
            <a:r>
              <a:rPr lang="en-GB" sz="3600" dirty="0">
                <a:solidFill>
                  <a:srgbClr val="C00000"/>
                </a:solidFill>
              </a:rPr>
              <a:t>uncertain. </a:t>
            </a:r>
          </a:p>
          <a:p>
            <a:pPr marL="0" indent="0">
              <a:buNone/>
            </a:pPr>
            <a:endParaRPr lang="en-GB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3600" dirty="0"/>
              <a:t>2: The two groups made different decisions about continuing, even though the </a:t>
            </a:r>
            <a:r>
              <a:rPr lang="en-GB" sz="3600" dirty="0">
                <a:solidFill>
                  <a:srgbClr val="C00000"/>
                </a:solidFill>
              </a:rPr>
              <a:t>evidence was the same</a:t>
            </a:r>
            <a:r>
              <a:rPr lang="en-GB" sz="3600" dirty="0"/>
              <a:t>. </a:t>
            </a:r>
            <a:endParaRPr lang="en-GB" sz="4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3FE1-31C8-C560-44E5-9998ADB1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 as a way of dealing with uncertainty.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05DE-3B83-C24E-7DDE-41ED04F2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coin is fair, then the outcome of a flip is random.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chance of a Head is 50%, or 0.5,  or 1 in 2. </a:t>
            </a:r>
          </a:p>
          <a:p>
            <a:pPr marL="0" indent="0">
              <a:buNone/>
            </a:pPr>
            <a:r>
              <a:rPr lang="en-GB" dirty="0"/>
              <a:t>The chance of a Tail is 50% , or 0.5, or 1 in 2.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we flip a coin multiple times, then these probabilities multiply. </a:t>
            </a:r>
          </a:p>
        </p:txBody>
      </p:sp>
    </p:spTree>
    <p:extLst>
      <p:ext uri="{BB962C8B-B14F-4D97-AF65-F5344CB8AC3E}">
        <p14:creationId xmlns:p14="http://schemas.microsoft.com/office/powerpoint/2010/main" val="1218451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AB9B-4980-2A0B-0B31-B6FF3746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Likelihoods of different numbers of Heads (or Tails) in multiple coin-flips.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4F62-D0F3-FC2D-A86C-82FC3E9E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Two flips of a coin can result in the following outcomes</a:t>
            </a:r>
          </a:p>
          <a:p>
            <a:pPr marL="0" indent="0">
              <a:buNone/>
            </a:pPr>
            <a:r>
              <a:rPr lang="en-GB" dirty="0"/>
              <a:t>	H	H</a:t>
            </a:r>
          </a:p>
          <a:p>
            <a:pPr marL="0" indent="0">
              <a:buNone/>
            </a:pPr>
            <a:r>
              <a:rPr lang="en-GB" dirty="0"/>
              <a:t>	H	T</a:t>
            </a:r>
          </a:p>
          <a:p>
            <a:pPr marL="0" indent="0">
              <a:buNone/>
            </a:pPr>
            <a:r>
              <a:rPr lang="en-GB" dirty="0"/>
              <a:t>	T	H</a:t>
            </a:r>
          </a:p>
          <a:p>
            <a:pPr marL="0" indent="0">
              <a:buNone/>
            </a:pPr>
            <a:r>
              <a:rPr lang="en-GB" dirty="0"/>
              <a:t>	T	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there are four possible outcomes, which are all equally likely, so the chances of getting two Tails in a row is 1 / 4.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Another way of saying this, is probability of one tail (0.5) multiplied by the  probability of another tail (0.5), which is  0.5 x 0.5 = 0.25. </a:t>
            </a:r>
          </a:p>
        </p:txBody>
      </p:sp>
    </p:spTree>
    <p:extLst>
      <p:ext uri="{BB962C8B-B14F-4D97-AF65-F5344CB8AC3E}">
        <p14:creationId xmlns:p14="http://schemas.microsoft.com/office/powerpoint/2010/main" val="12362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46BB-585B-E0D5-2C42-A3843EB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higher numbers of coin-flips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E186-2900-06A2-AFE3-4E4B3C1C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 flips: 8 possibilities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THH	TTH	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/>
              <a:t>	HTH	THT</a:t>
            </a:r>
          </a:p>
          <a:p>
            <a:pPr marL="0" indent="0">
              <a:buNone/>
            </a:pPr>
            <a:r>
              <a:rPr lang="en-GB" dirty="0"/>
              <a:t>HHH 	HHT	HTT</a:t>
            </a:r>
            <a:r>
              <a:rPr lang="en-GB" dirty="0">
                <a:solidFill>
                  <a:srgbClr val="C00000"/>
                </a:solidFill>
              </a:rPr>
              <a:t> 	TTT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chance of 3 Tails in a row is 1/8, or 12.5%.  </a:t>
            </a:r>
          </a:p>
        </p:txBody>
      </p:sp>
    </p:spTree>
    <p:extLst>
      <p:ext uri="{BB962C8B-B14F-4D97-AF65-F5344CB8AC3E}">
        <p14:creationId xmlns:p14="http://schemas.microsoft.com/office/powerpoint/2010/main" val="846134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4BE2-0A77-7869-5AA7-17B4E972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flips: 16 possibilities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5D00-3054-F8B5-080F-F972E29A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TTHH				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/>
              <a:t>				THTH		</a:t>
            </a:r>
          </a:p>
          <a:p>
            <a:pPr marL="0" indent="0">
              <a:buNone/>
            </a:pPr>
            <a:r>
              <a:rPr lang="en-GB" dirty="0"/>
              <a:t>		THHH		THHT		HTTT</a:t>
            </a:r>
          </a:p>
          <a:p>
            <a:pPr marL="0" indent="0">
              <a:buNone/>
            </a:pPr>
            <a:r>
              <a:rPr lang="en-GB" dirty="0"/>
              <a:t>		HTHH		HTTH		THTT</a:t>
            </a:r>
          </a:p>
          <a:p>
            <a:pPr marL="0" indent="0">
              <a:buNone/>
            </a:pPr>
            <a:r>
              <a:rPr lang="en-GB" dirty="0"/>
              <a:t>		HHTH		HTHT		TTHT</a:t>
            </a:r>
          </a:p>
          <a:p>
            <a:pPr marL="0" indent="0">
              <a:buNone/>
            </a:pPr>
            <a:r>
              <a:rPr lang="en-GB" dirty="0"/>
              <a:t>HHHH 	HHHT		HHTT		TTTH		</a:t>
            </a:r>
            <a:r>
              <a:rPr lang="en-GB" dirty="0">
                <a:solidFill>
                  <a:srgbClr val="C00000"/>
                </a:solidFill>
              </a:rPr>
              <a:t>TTTT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chance of 4</a:t>
            </a:r>
            <a:r>
              <a:rPr lang="en-GB" dirty="0">
                <a:solidFill>
                  <a:srgbClr val="C00000"/>
                </a:solidFill>
              </a:rPr>
              <a:t> Tails in a row is 1/16, or 6.25%.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85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7BF6-30DF-640F-DF72-E4236F7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more observations, the likelihood of all the coins landing tails becomes less-likely.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B268-AA3C-5010-3BA1-60AC6CE0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134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5 flips: 1/32 = 3.1%</a:t>
            </a:r>
          </a:p>
          <a:p>
            <a:pPr marL="0" indent="0">
              <a:buNone/>
            </a:pPr>
            <a:r>
              <a:rPr lang="en-GB" dirty="0"/>
              <a:t>6 flips: 1/64 = 1.56%</a:t>
            </a:r>
          </a:p>
          <a:p>
            <a:pPr marL="0" indent="0">
              <a:buNone/>
            </a:pPr>
            <a:r>
              <a:rPr lang="en-GB" dirty="0"/>
              <a:t>7 flips: 1/128 = 0.8%</a:t>
            </a:r>
          </a:p>
          <a:p>
            <a:pPr marL="0" indent="0">
              <a:buNone/>
            </a:pPr>
            <a:r>
              <a:rPr lang="en-GB" dirty="0"/>
              <a:t>8 flips: 1/256 = 0.4%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etc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046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don’t have to just look at all responses being identical.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				TTHH				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/>
              <a:t>				THTH		</a:t>
            </a:r>
          </a:p>
          <a:p>
            <a:pPr marL="0" indent="0">
              <a:buNone/>
            </a:pPr>
            <a:r>
              <a:rPr lang="en-GB" dirty="0"/>
              <a:t>		THHH		THHT		</a:t>
            </a:r>
            <a:r>
              <a:rPr lang="en-GB" dirty="0">
                <a:solidFill>
                  <a:srgbClr val="C00000"/>
                </a:solidFill>
              </a:rPr>
              <a:t>HTTT</a:t>
            </a:r>
          </a:p>
          <a:p>
            <a:pPr marL="0" indent="0">
              <a:buNone/>
            </a:pPr>
            <a:r>
              <a:rPr lang="en-GB" dirty="0"/>
              <a:t>		HTHH		HTTH		</a:t>
            </a:r>
            <a:r>
              <a:rPr lang="en-GB" dirty="0">
                <a:solidFill>
                  <a:srgbClr val="C00000"/>
                </a:solidFill>
              </a:rPr>
              <a:t>THTT</a:t>
            </a:r>
          </a:p>
          <a:p>
            <a:pPr marL="0" indent="0">
              <a:buNone/>
            </a:pPr>
            <a:r>
              <a:rPr lang="en-GB" dirty="0"/>
              <a:t>		HHTH		HTHT		</a:t>
            </a:r>
            <a:r>
              <a:rPr lang="en-GB" dirty="0">
                <a:solidFill>
                  <a:srgbClr val="C00000"/>
                </a:solidFill>
              </a:rPr>
              <a:t>TTHT</a:t>
            </a:r>
          </a:p>
          <a:p>
            <a:pPr marL="0" indent="0">
              <a:buNone/>
            </a:pPr>
            <a:r>
              <a:rPr lang="en-GB" dirty="0"/>
              <a:t>HHHH 	HHHT		HHTT		</a:t>
            </a:r>
            <a:r>
              <a:rPr lang="en-GB" dirty="0">
                <a:solidFill>
                  <a:srgbClr val="C00000"/>
                </a:solidFill>
              </a:rPr>
              <a:t>TTTH</a:t>
            </a:r>
            <a:r>
              <a:rPr lang="en-GB" dirty="0"/>
              <a:t>		</a:t>
            </a:r>
            <a:r>
              <a:rPr lang="en-GB" dirty="0">
                <a:solidFill>
                  <a:srgbClr val="C00000"/>
                </a:solidFill>
              </a:rPr>
              <a:t>TTTT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 for 4 flips of a coin, the chance of getting </a:t>
            </a:r>
            <a:r>
              <a:rPr lang="en-GB" dirty="0">
                <a:solidFill>
                  <a:srgbClr val="C00000"/>
                </a:solidFill>
              </a:rPr>
              <a:t>3 Tails or more is 5 / 16, or 31.3%. </a:t>
            </a:r>
          </a:p>
        </p:txBody>
      </p:sp>
    </p:spTree>
    <p:extLst>
      <p:ext uri="{BB962C8B-B14F-4D97-AF65-F5344CB8AC3E}">
        <p14:creationId xmlns:p14="http://schemas.microsoft.com/office/powerpoint/2010/main" val="1418698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do this for different cut-off points, and different numbers 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</a:t>
            </a:r>
          </a:p>
          <a:p>
            <a:pPr marL="0" indent="0">
              <a:buNone/>
            </a:pPr>
            <a:r>
              <a:rPr lang="en-GB" dirty="0"/>
              <a:t>Possibility of 5 or more Heads in 6 coin tosses = 10.9%</a:t>
            </a:r>
          </a:p>
          <a:p>
            <a:pPr marL="0" indent="0">
              <a:buNone/>
            </a:pPr>
            <a:r>
              <a:rPr lang="en-GB" dirty="0"/>
              <a:t>Possibility of 6 or more Heads in 7 coin tosses = 6.3%</a:t>
            </a:r>
          </a:p>
          <a:p>
            <a:pPr marL="0" indent="0">
              <a:buNone/>
            </a:pPr>
            <a:r>
              <a:rPr lang="en-GB" dirty="0"/>
              <a:t>Possibility of 7 or more Heads in 8 coin tosses = 3.5%. </a:t>
            </a:r>
          </a:p>
        </p:txBody>
      </p:sp>
    </p:spTree>
    <p:extLst>
      <p:ext uri="{BB962C8B-B14F-4D97-AF65-F5344CB8AC3E}">
        <p14:creationId xmlns:p14="http://schemas.microsoft.com/office/powerpoint/2010/main" val="3440848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599" y="1999486"/>
            <a:ext cx="5407621" cy="421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case of 8 coin flips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8700" y="2219325"/>
            <a:ext cx="4086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Getting 3 or fewer Heads (i.e. 5 or more Tails) is expected to happen around 35% of the time.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Getting 1 or fewer Heads (i.e. 7 or more Tails) is expected to happen around 3% of the time. </a:t>
            </a:r>
          </a:p>
        </p:txBody>
      </p:sp>
      <p:sp>
        <p:nvSpPr>
          <p:cNvPr id="6" name="Oval 5"/>
          <p:cNvSpPr/>
          <p:nvPr/>
        </p:nvSpPr>
        <p:spPr>
          <a:xfrm>
            <a:off x="628650" y="1939520"/>
            <a:ext cx="4581525" cy="21240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>
            <a:off x="4539226" y="3752531"/>
            <a:ext cx="3938024" cy="92424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8866" y="4108885"/>
            <a:ext cx="4581525" cy="20061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360391" y="5111983"/>
            <a:ext cx="2078634" cy="6411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391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With two conditions (A, B).</a:t>
            </a:r>
          </a:p>
          <a:p>
            <a:pPr marL="0" indent="0">
              <a:buNone/>
            </a:pPr>
            <a:r>
              <a:rPr lang="en-GB" dirty="0"/>
              <a:t>Participant 1 completes A, then B</a:t>
            </a:r>
          </a:p>
          <a:p>
            <a:pPr marL="0" indent="0">
              <a:buNone/>
            </a:pPr>
            <a:r>
              <a:rPr lang="en-GB" dirty="0"/>
              <a:t>Participant 2 completes B, then A</a:t>
            </a:r>
          </a:p>
          <a:p>
            <a:pPr marL="0" indent="0">
              <a:buNone/>
            </a:pPr>
            <a:r>
              <a:rPr lang="en-GB" dirty="0"/>
              <a:t>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be “fully” counterbalanced requires the sample size to be a multiple of 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9" y="1922462"/>
            <a:ext cx="2657475" cy="2506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1899" y="5353050"/>
            <a:ext cx="3933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Notice here, that if there is a difference between A and B, it can’t be because of what was done first (vs second)</a:t>
            </a:r>
          </a:p>
        </p:txBody>
      </p:sp>
      <p:sp>
        <p:nvSpPr>
          <p:cNvPr id="7" name="Up Arrow 6"/>
          <p:cNvSpPr/>
          <p:nvPr/>
        </p:nvSpPr>
        <p:spPr>
          <a:xfrm>
            <a:off x="8629650" y="4661029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04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2579-1542-79F3-E51E-0D8D52B4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 based on evidence that involves uncertainty.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8CA9E-CD93-D3FA-5263-C46C6657EA3F}"/>
              </a:ext>
            </a:extLst>
          </p:cNvPr>
          <p:cNvSpPr/>
          <p:nvPr/>
        </p:nvSpPr>
        <p:spPr>
          <a:xfrm>
            <a:off x="3687056" y="1931762"/>
            <a:ext cx="5002306" cy="57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real state of the world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F5279-1B40-051E-59F7-8AEFAA96FA26}"/>
              </a:ext>
            </a:extLst>
          </p:cNvPr>
          <p:cNvSpPr/>
          <p:nvPr/>
        </p:nvSpPr>
        <p:spPr>
          <a:xfrm rot="16200000">
            <a:off x="992720" y="4175672"/>
            <a:ext cx="3189757" cy="104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conclusion you reached based upon the evidence you have collected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B3539-93D2-7E57-30B7-8275EF6950B1}"/>
              </a:ext>
            </a:extLst>
          </p:cNvPr>
          <p:cNvSpPr/>
          <p:nvPr/>
        </p:nvSpPr>
        <p:spPr>
          <a:xfrm>
            <a:off x="3687056" y="2517537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difference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15364-AB22-5515-E102-BDCBB0614A9C}"/>
              </a:ext>
            </a:extLst>
          </p:cNvPr>
          <p:cNvSpPr/>
          <p:nvPr/>
        </p:nvSpPr>
        <p:spPr>
          <a:xfrm>
            <a:off x="6188209" y="2508706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difference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59B44-23F1-DDBA-64AF-66F6234BA044}"/>
              </a:ext>
            </a:extLst>
          </p:cNvPr>
          <p:cNvSpPr/>
          <p:nvPr/>
        </p:nvSpPr>
        <p:spPr>
          <a:xfrm rot="16200000">
            <a:off x="2603354" y="3610070"/>
            <a:ext cx="1590462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difference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77C20-3535-326D-0778-FACF6DDE39D2}"/>
              </a:ext>
            </a:extLst>
          </p:cNvPr>
          <p:cNvSpPr/>
          <p:nvPr/>
        </p:nvSpPr>
        <p:spPr>
          <a:xfrm rot="16200000">
            <a:off x="2603355" y="5209362"/>
            <a:ext cx="1590462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 difference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E405F-D923-2D2B-6D9C-5C4EB5A34353}"/>
              </a:ext>
            </a:extLst>
          </p:cNvPr>
          <p:cNvSpPr/>
          <p:nvPr/>
        </p:nvSpPr>
        <p:spPr>
          <a:xfrm>
            <a:off x="3687056" y="3103310"/>
            <a:ext cx="2501153" cy="15992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Correctly conclude no difference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F71AD4-3325-770D-06D0-8F03E98746FF}"/>
              </a:ext>
            </a:extLst>
          </p:cNvPr>
          <p:cNvSpPr/>
          <p:nvPr/>
        </p:nvSpPr>
        <p:spPr>
          <a:xfrm>
            <a:off x="6188209" y="4680940"/>
            <a:ext cx="2501153" cy="15992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Correctly conclude there is a difference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45DA7-C373-95CA-0EEA-482A78458038}"/>
              </a:ext>
            </a:extLst>
          </p:cNvPr>
          <p:cNvSpPr/>
          <p:nvPr/>
        </p:nvSpPr>
        <p:spPr>
          <a:xfrm>
            <a:off x="6204218" y="3094481"/>
            <a:ext cx="2501153" cy="15992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no difference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06398-DCB1-9A52-CE93-8A50FD739022}"/>
              </a:ext>
            </a:extLst>
          </p:cNvPr>
          <p:cNvSpPr/>
          <p:nvPr/>
        </p:nvSpPr>
        <p:spPr>
          <a:xfrm>
            <a:off x="3703065" y="4693773"/>
            <a:ext cx="2501153" cy="15992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a difference</a:t>
            </a:r>
          </a:p>
        </p:txBody>
      </p:sp>
    </p:spTree>
    <p:extLst>
      <p:ext uri="{BB962C8B-B14F-4D97-AF65-F5344CB8AC3E}">
        <p14:creationId xmlns:p14="http://schemas.microsoft.com/office/powerpoint/2010/main" val="5964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2579-1542-79F3-E51E-0D8D52B4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 based on evidence that involves uncertainty.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8CA9E-CD93-D3FA-5263-C46C6657EA3F}"/>
              </a:ext>
            </a:extLst>
          </p:cNvPr>
          <p:cNvSpPr/>
          <p:nvPr/>
        </p:nvSpPr>
        <p:spPr>
          <a:xfrm>
            <a:off x="3687056" y="1931762"/>
            <a:ext cx="5002306" cy="57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real state of the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B3539-93D2-7E57-30B7-8275EF6950B1}"/>
              </a:ext>
            </a:extLst>
          </p:cNvPr>
          <p:cNvSpPr/>
          <p:nvPr/>
        </p:nvSpPr>
        <p:spPr>
          <a:xfrm>
            <a:off x="3687056" y="2517537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difference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15364-AB22-5515-E102-BDCBB0614A9C}"/>
              </a:ext>
            </a:extLst>
          </p:cNvPr>
          <p:cNvSpPr/>
          <p:nvPr/>
        </p:nvSpPr>
        <p:spPr>
          <a:xfrm>
            <a:off x="6188209" y="2508706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difference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59B44-23F1-DDBA-64AF-66F6234BA044}"/>
              </a:ext>
            </a:extLst>
          </p:cNvPr>
          <p:cNvSpPr/>
          <p:nvPr/>
        </p:nvSpPr>
        <p:spPr>
          <a:xfrm rot="16200000">
            <a:off x="2603354" y="3610070"/>
            <a:ext cx="1590462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difference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77C20-3535-326D-0778-FACF6DDE39D2}"/>
              </a:ext>
            </a:extLst>
          </p:cNvPr>
          <p:cNvSpPr/>
          <p:nvPr/>
        </p:nvSpPr>
        <p:spPr>
          <a:xfrm rot="16200000">
            <a:off x="2603355" y="5209362"/>
            <a:ext cx="1590462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 difference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45DA7-C373-95CA-0EEA-482A78458038}"/>
              </a:ext>
            </a:extLst>
          </p:cNvPr>
          <p:cNvSpPr/>
          <p:nvPr/>
        </p:nvSpPr>
        <p:spPr>
          <a:xfrm>
            <a:off x="6204218" y="3094481"/>
            <a:ext cx="2501153" cy="15992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no difference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A “Type 2 error”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06398-DCB1-9A52-CE93-8A50FD739022}"/>
              </a:ext>
            </a:extLst>
          </p:cNvPr>
          <p:cNvSpPr/>
          <p:nvPr/>
        </p:nvSpPr>
        <p:spPr>
          <a:xfrm>
            <a:off x="3703065" y="4693773"/>
            <a:ext cx="2501153" cy="15992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a difference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A “Type 1”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5270C-EF5C-0CF9-4067-1D6E9B88979C}"/>
              </a:ext>
            </a:extLst>
          </p:cNvPr>
          <p:cNvSpPr txBox="1"/>
          <p:nvPr/>
        </p:nvSpPr>
        <p:spPr>
          <a:xfrm>
            <a:off x="8969189" y="3429000"/>
            <a:ext cx="158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A false 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6873C-6597-9DC4-E081-D24DE54895D5}"/>
              </a:ext>
            </a:extLst>
          </p:cNvPr>
          <p:cNvSpPr txBox="1"/>
          <p:nvPr/>
        </p:nvSpPr>
        <p:spPr>
          <a:xfrm>
            <a:off x="6220225" y="6027003"/>
            <a:ext cx="158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A false positive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2AE35-9DE2-C24A-555F-EEC242728DB7}"/>
              </a:ext>
            </a:extLst>
          </p:cNvPr>
          <p:cNvSpPr/>
          <p:nvPr/>
        </p:nvSpPr>
        <p:spPr>
          <a:xfrm rot="16200000">
            <a:off x="992720" y="4175672"/>
            <a:ext cx="3189757" cy="104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conclusion you reached based upon the evidence you have collected</a:t>
            </a:r>
          </a:p>
        </p:txBody>
      </p:sp>
    </p:spTree>
    <p:extLst>
      <p:ext uri="{BB962C8B-B14F-4D97-AF65-F5344CB8AC3E}">
        <p14:creationId xmlns:p14="http://schemas.microsoft.com/office/powerpoint/2010/main" val="4239229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2579-1542-79F3-E51E-0D8D52B4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 based on evidence that involves uncertainty.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8CA9E-CD93-D3FA-5263-C46C6657EA3F}"/>
              </a:ext>
            </a:extLst>
          </p:cNvPr>
          <p:cNvSpPr/>
          <p:nvPr/>
        </p:nvSpPr>
        <p:spPr>
          <a:xfrm>
            <a:off x="3687056" y="1931762"/>
            <a:ext cx="5002306" cy="57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real state of the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B3539-93D2-7E57-30B7-8275EF6950B1}"/>
              </a:ext>
            </a:extLst>
          </p:cNvPr>
          <p:cNvSpPr/>
          <p:nvPr/>
        </p:nvSpPr>
        <p:spPr>
          <a:xfrm>
            <a:off x="3687056" y="2517537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difference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15364-AB22-5515-E102-BDCBB0614A9C}"/>
              </a:ext>
            </a:extLst>
          </p:cNvPr>
          <p:cNvSpPr/>
          <p:nvPr/>
        </p:nvSpPr>
        <p:spPr>
          <a:xfrm>
            <a:off x="6188209" y="2508706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difference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59B44-23F1-DDBA-64AF-66F6234BA044}"/>
              </a:ext>
            </a:extLst>
          </p:cNvPr>
          <p:cNvSpPr/>
          <p:nvPr/>
        </p:nvSpPr>
        <p:spPr>
          <a:xfrm rot="16200000">
            <a:off x="2603354" y="3610070"/>
            <a:ext cx="1590462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difference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77C20-3535-326D-0778-FACF6DDE39D2}"/>
              </a:ext>
            </a:extLst>
          </p:cNvPr>
          <p:cNvSpPr/>
          <p:nvPr/>
        </p:nvSpPr>
        <p:spPr>
          <a:xfrm rot="16200000">
            <a:off x="2603355" y="5209362"/>
            <a:ext cx="1590462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 difference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45DA7-C373-95CA-0EEA-482A78458038}"/>
              </a:ext>
            </a:extLst>
          </p:cNvPr>
          <p:cNvSpPr/>
          <p:nvPr/>
        </p:nvSpPr>
        <p:spPr>
          <a:xfrm>
            <a:off x="6204218" y="3094481"/>
            <a:ext cx="2501153" cy="15992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no difference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A “Type 2 error”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06398-DCB1-9A52-CE93-8A50FD739022}"/>
              </a:ext>
            </a:extLst>
          </p:cNvPr>
          <p:cNvSpPr/>
          <p:nvPr/>
        </p:nvSpPr>
        <p:spPr>
          <a:xfrm>
            <a:off x="3703065" y="4693773"/>
            <a:ext cx="2501153" cy="15992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a difference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A “Type 1”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5270C-EF5C-0CF9-4067-1D6E9B88979C}"/>
              </a:ext>
            </a:extLst>
          </p:cNvPr>
          <p:cNvSpPr txBox="1"/>
          <p:nvPr/>
        </p:nvSpPr>
        <p:spPr>
          <a:xfrm>
            <a:off x="62753" y="3331909"/>
            <a:ext cx="1986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The conclusions we draw depend upon how we view risks associated with each error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2AE35-9DE2-C24A-555F-EEC242728DB7}"/>
              </a:ext>
            </a:extLst>
          </p:cNvPr>
          <p:cNvSpPr/>
          <p:nvPr/>
        </p:nvSpPr>
        <p:spPr>
          <a:xfrm rot="16200000">
            <a:off x="992720" y="4175672"/>
            <a:ext cx="3189757" cy="104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conclusion you reached based upon the evidence you have collected</a:t>
            </a:r>
          </a:p>
        </p:txBody>
      </p:sp>
    </p:spTree>
    <p:extLst>
      <p:ext uri="{BB962C8B-B14F-4D97-AF65-F5344CB8AC3E}">
        <p14:creationId xmlns:p14="http://schemas.microsoft.com/office/powerpoint/2010/main" val="3819566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2579-1542-79F3-E51E-0D8D52B4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 based on evidence that involves uncertainty.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8CA9E-CD93-D3FA-5263-C46C6657EA3F}"/>
              </a:ext>
            </a:extLst>
          </p:cNvPr>
          <p:cNvSpPr/>
          <p:nvPr/>
        </p:nvSpPr>
        <p:spPr>
          <a:xfrm>
            <a:off x="3687056" y="1931762"/>
            <a:ext cx="5002306" cy="57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real state of the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B3539-93D2-7E57-30B7-8275EF6950B1}"/>
              </a:ext>
            </a:extLst>
          </p:cNvPr>
          <p:cNvSpPr/>
          <p:nvPr/>
        </p:nvSpPr>
        <p:spPr>
          <a:xfrm>
            <a:off x="3687056" y="2517537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difference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15364-AB22-5515-E102-BDCBB0614A9C}"/>
              </a:ext>
            </a:extLst>
          </p:cNvPr>
          <p:cNvSpPr/>
          <p:nvPr/>
        </p:nvSpPr>
        <p:spPr>
          <a:xfrm>
            <a:off x="6188209" y="2508706"/>
            <a:ext cx="2485144" cy="57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difference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59B44-23F1-DDBA-64AF-66F6234BA044}"/>
              </a:ext>
            </a:extLst>
          </p:cNvPr>
          <p:cNvSpPr/>
          <p:nvPr/>
        </p:nvSpPr>
        <p:spPr>
          <a:xfrm rot="16200000">
            <a:off x="2865947" y="3347478"/>
            <a:ext cx="1065277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No difference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77C20-3535-326D-0778-FACF6DDE39D2}"/>
              </a:ext>
            </a:extLst>
          </p:cNvPr>
          <p:cNvSpPr/>
          <p:nvPr/>
        </p:nvSpPr>
        <p:spPr>
          <a:xfrm rot="16200000">
            <a:off x="2336348" y="4942355"/>
            <a:ext cx="2124477" cy="576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a  difference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45DA7-C373-95CA-0EEA-482A78458038}"/>
              </a:ext>
            </a:extLst>
          </p:cNvPr>
          <p:cNvSpPr/>
          <p:nvPr/>
        </p:nvSpPr>
        <p:spPr>
          <a:xfrm>
            <a:off x="6204218" y="3094481"/>
            <a:ext cx="2501153" cy="10741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no difference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A “Type 2 error”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06398-DCB1-9A52-CE93-8A50FD739022}"/>
              </a:ext>
            </a:extLst>
          </p:cNvPr>
          <p:cNvSpPr/>
          <p:nvPr/>
        </p:nvSpPr>
        <p:spPr>
          <a:xfrm>
            <a:off x="3703065" y="4168587"/>
            <a:ext cx="2501153" cy="21244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Falsely conclude there is a difference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A “Type 1”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5270C-EF5C-0CF9-4067-1D6E9B88979C}"/>
              </a:ext>
            </a:extLst>
          </p:cNvPr>
          <p:cNvSpPr txBox="1"/>
          <p:nvPr/>
        </p:nvSpPr>
        <p:spPr>
          <a:xfrm>
            <a:off x="62753" y="3331909"/>
            <a:ext cx="1986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The conclusions we draw depend upon how we view risks associated with each error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2AE35-9DE2-C24A-555F-EEC242728DB7}"/>
              </a:ext>
            </a:extLst>
          </p:cNvPr>
          <p:cNvSpPr/>
          <p:nvPr/>
        </p:nvSpPr>
        <p:spPr>
          <a:xfrm rot="16200000">
            <a:off x="992720" y="4175672"/>
            <a:ext cx="3189757" cy="104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conclusion you reached based upon the evidence you have collected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B8F18-6838-BC03-5700-E398C70F4A28}"/>
              </a:ext>
            </a:extLst>
          </p:cNvPr>
          <p:cNvSpPr txBox="1"/>
          <p:nvPr/>
        </p:nvSpPr>
        <p:spPr>
          <a:xfrm>
            <a:off x="6188209" y="5178569"/>
            <a:ext cx="5390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If we draw positive conclusions on less evidence, we increase the risk of a Type 1 error (and reduce the risk of a Type 2 error). </a:t>
            </a:r>
          </a:p>
        </p:txBody>
      </p:sp>
    </p:spTree>
    <p:extLst>
      <p:ext uri="{BB962C8B-B14F-4D97-AF65-F5344CB8AC3E}">
        <p14:creationId xmlns:p14="http://schemas.microsoft.com/office/powerpoint/2010/main" val="797952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2994-8B6C-6DC7-8EFE-AC62B77D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terms of our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2A58-5549-1996-30F1-93F03593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0247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Group A</a:t>
            </a:r>
          </a:p>
          <a:p>
            <a:pPr marL="0" indent="0">
              <a:buNone/>
            </a:pPr>
            <a:r>
              <a:rPr lang="en-GB" sz="2800" dirty="0"/>
              <a:t>If it is Heads, you win £2. </a:t>
            </a:r>
          </a:p>
          <a:p>
            <a:pPr marL="0" indent="0">
              <a:buNone/>
            </a:pPr>
            <a:r>
              <a:rPr lang="en-GB" sz="2800" dirty="0"/>
              <a:t>If it is Tails, you lose £1.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Group B</a:t>
            </a:r>
          </a:p>
          <a:p>
            <a:pPr marL="0" indent="0">
              <a:buNone/>
            </a:pPr>
            <a:r>
              <a:rPr lang="en-GB" sz="2800" dirty="0"/>
              <a:t>If it is Heads, you win 2 pence. </a:t>
            </a:r>
          </a:p>
          <a:p>
            <a:pPr marL="0" indent="0">
              <a:buNone/>
            </a:pPr>
            <a:r>
              <a:rPr lang="en-GB" sz="2800" dirty="0"/>
              <a:t>If it is Tails, you lose 1 pence. 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0F383-ECF5-4EA2-FD0B-E92FB2762323}"/>
              </a:ext>
            </a:extLst>
          </p:cNvPr>
          <p:cNvSpPr txBox="1"/>
          <p:nvPr/>
        </p:nvSpPr>
        <p:spPr>
          <a:xfrm>
            <a:off x="7113494" y="2366682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Because Group A had the potential for bigger losses, they were more likely to conclude that the coin-flip exercise was not fair earlier. </a:t>
            </a:r>
          </a:p>
          <a:p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i.e. there was enough evidence for them to stop betting after fewer flips of the coin.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52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4BF2-F4C8-F7F9-5D56-26617E6D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A and B had the same evidence!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8B37-9384-74A9-72CC-C58C3CC8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decision to continue to bet (or not) was not entirely related to the evidence you had.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was also driven by the perceived risks associated with: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Potentially missing out on a good bet (if the coin is really fair)</a:t>
            </a:r>
          </a:p>
          <a:p>
            <a:pPr marL="0" indent="0">
              <a:buNone/>
            </a:pPr>
            <a:r>
              <a:rPr lang="en-GB" dirty="0"/>
              <a:t>Vs</a:t>
            </a:r>
          </a:p>
          <a:p>
            <a:pPr marL="0" indent="0">
              <a:buNone/>
            </a:pPr>
            <a:r>
              <a:rPr lang="en-GB" dirty="0"/>
              <a:t>Potentially losing out from a bad bet (if the coin is really unfair). </a:t>
            </a:r>
          </a:p>
        </p:txBody>
      </p:sp>
    </p:spTree>
    <p:extLst>
      <p:ext uri="{BB962C8B-B14F-4D97-AF65-F5344CB8AC3E}">
        <p14:creationId xmlns:p14="http://schemas.microsoft.com/office/powerpoint/2010/main" val="805799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7804-CA54-D480-74D1-CC763BE9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first key statistical principle.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B754-0429-2C05-BE27-23C06387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When evaluating evidence that involves uncertainty, there is </a:t>
            </a:r>
            <a:r>
              <a:rPr lang="en-GB" sz="3600" i="1" dirty="0">
                <a:solidFill>
                  <a:srgbClr val="FF0000"/>
                </a:solidFill>
              </a:rPr>
              <a:t>always</a:t>
            </a:r>
            <a:r>
              <a:rPr lang="en-GB" dirty="0">
                <a:solidFill>
                  <a:srgbClr val="FF0000"/>
                </a:solidFill>
              </a:rPr>
              <a:t> the probability of drawing a false conclusion.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Because the evidence involves uncertainty, it does not “prove” anything absolutely.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 decision we make carries the risk of 2 kinds of error: </a:t>
            </a:r>
          </a:p>
          <a:p>
            <a:pPr marL="0" indent="0">
              <a:buNone/>
            </a:pPr>
            <a:r>
              <a:rPr lang="en-GB" dirty="0"/>
              <a:t>	Type 1 – a false positive</a:t>
            </a:r>
          </a:p>
          <a:p>
            <a:pPr marL="0" indent="0">
              <a:buNone/>
            </a:pPr>
            <a:r>
              <a:rPr lang="en-GB" dirty="0"/>
              <a:t>	Type 2 – a false negative.</a:t>
            </a:r>
          </a:p>
        </p:txBody>
      </p:sp>
    </p:spTree>
    <p:extLst>
      <p:ext uri="{BB962C8B-B14F-4D97-AF65-F5344CB8AC3E}">
        <p14:creationId xmlns:p14="http://schemas.microsoft.com/office/powerpoint/2010/main" val="269790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example – rolling a 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543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Chance of throwing a 6 in one roll: 		1/6  = .17</a:t>
            </a:r>
          </a:p>
          <a:p>
            <a:pPr marL="0" indent="0">
              <a:buNone/>
            </a:pPr>
            <a:r>
              <a:rPr lang="en-GB" sz="2400" dirty="0"/>
              <a:t>Chance of NOT getting a 6 in one roll:	5/6 = .83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Two sixes in a row: 			1/6 x 1/6 = .03</a:t>
            </a:r>
          </a:p>
          <a:p>
            <a:pPr marL="0" indent="0">
              <a:buNone/>
            </a:pPr>
            <a:r>
              <a:rPr lang="en-GB" sz="2400" dirty="0"/>
              <a:t>NOT getting a 6 twice in a row 	5/6 x 5/6 = .69</a:t>
            </a:r>
          </a:p>
          <a:p>
            <a:pPr marL="0" indent="0">
              <a:buNone/>
            </a:pPr>
            <a:r>
              <a:rPr lang="en-GB" sz="2400" dirty="0"/>
              <a:t>A six followed by not a six: 		1/6 x 5/6 = .14</a:t>
            </a:r>
          </a:p>
          <a:p>
            <a:pPr marL="0" indent="0">
              <a:buNone/>
            </a:pPr>
            <a:r>
              <a:rPr lang="en-GB" sz="2400" dirty="0"/>
              <a:t>NOT a six, followed by a six		5/6 x 1/6 = .14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920" y="185816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2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example – rolling a 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5437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Chance of throwing a 6 in one roll: 		1/6  = .17</a:t>
            </a:r>
          </a:p>
          <a:p>
            <a:pPr marL="0" indent="0">
              <a:buNone/>
            </a:pPr>
            <a:r>
              <a:rPr lang="en-GB" sz="2400" dirty="0"/>
              <a:t>Chance of NOT getting a 6 in one roll:	5/6 = .83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Two sixes in a row: 			1/6 x 1/6 = .03</a:t>
            </a:r>
          </a:p>
          <a:p>
            <a:pPr marL="0" indent="0">
              <a:buNone/>
            </a:pPr>
            <a:r>
              <a:rPr lang="en-GB" sz="2400" dirty="0"/>
              <a:t>NOT getting a 6 twice in a row 	5/6 x 5/6 = .69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A six followed by not a six: 		1/6 x 5/6 = .14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NOT a six, followed by a six		5/6 x 1/6 = .14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At least ONE six in two throws: 	.03 + .14 + .14 = 0.31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920" y="185816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2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draw a distribution of possibilities for this example also.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6" y="2153315"/>
            <a:ext cx="6287368" cy="3859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9268" y="2527540"/>
            <a:ext cx="4149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tells us the likelihood of getting this </a:t>
            </a:r>
            <a:r>
              <a:rPr lang="en-GB" i="1" dirty="0"/>
              <a:t>exact</a:t>
            </a:r>
            <a:r>
              <a:rPr lang="en-GB" dirty="0"/>
              <a:t> number of sixes.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to know whether our dice is giving us more than a  “fair” number of sixes, we need to know the probability of </a:t>
            </a:r>
            <a:r>
              <a:rPr lang="en-GB" i="1" dirty="0"/>
              <a:t>at least</a:t>
            </a:r>
            <a:r>
              <a:rPr lang="en-GB" dirty="0"/>
              <a:t> that many sixes. </a:t>
            </a:r>
          </a:p>
        </p:txBody>
      </p:sp>
    </p:spTree>
    <p:extLst>
      <p:ext uri="{BB962C8B-B14F-4D97-AF65-F5344CB8AC3E}">
        <p14:creationId xmlns:p14="http://schemas.microsoft.com/office/powerpoint/2010/main" val="246015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00750" cy="441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With three conditions (A, B, C).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be “fully” counterbalanced requires the sample size to be a multiple of 6 (= 3 x 2).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test 6, 12, 18 (</a:t>
            </a:r>
            <a:r>
              <a:rPr lang="en-GB" dirty="0" err="1"/>
              <a:t>etc</a:t>
            </a:r>
            <a:r>
              <a:rPr lang="en-GB" dirty="0"/>
              <a:t>) participants.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48369" y="5314950"/>
            <a:ext cx="4167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Notice here, that if there is a difference between A, B, and C it can’t be because of what was done first (vs second vs third)</a:t>
            </a:r>
          </a:p>
        </p:txBody>
      </p:sp>
      <p:sp>
        <p:nvSpPr>
          <p:cNvPr id="7" name="Up Arrow 6"/>
          <p:cNvSpPr/>
          <p:nvPr/>
        </p:nvSpPr>
        <p:spPr>
          <a:xfrm>
            <a:off x="8524875" y="4500756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>
            <a:off x="9593971" y="4500756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368" y="2071687"/>
            <a:ext cx="4005431" cy="2220064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10663067" y="4484184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81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cumulative </a:t>
            </a:r>
            <a:r>
              <a:rPr lang="en-GB" dirty="0"/>
              <a:t>probability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068"/>
            <a:ext cx="6504996" cy="4883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2347" y="2139351"/>
            <a:ext cx="3141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can see that there is a 13% chance of getting 3 or more sixes in 8 rolls.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there is a 3% chance of getting 4 or more 6s in 8 rolls</a:t>
            </a:r>
          </a:p>
        </p:txBody>
      </p:sp>
      <p:sp>
        <p:nvSpPr>
          <p:cNvPr id="6" name="Oval 5"/>
          <p:cNvSpPr/>
          <p:nvPr/>
        </p:nvSpPr>
        <p:spPr>
          <a:xfrm>
            <a:off x="7922269" y="3306051"/>
            <a:ext cx="3721608" cy="1207008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4524375" y="4336297"/>
            <a:ext cx="3942911" cy="14287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22269" y="1978798"/>
            <a:ext cx="3721608" cy="1207008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38575" y="3014940"/>
            <a:ext cx="4628711" cy="240478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94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as with the coin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is a likelihood of every possible outcome happening by chance.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Thus, for any observed outcome, we can ask,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“How likely is this to have happened by chance”?</a:t>
            </a:r>
          </a:p>
        </p:txBody>
      </p:sp>
    </p:spTree>
    <p:extLst>
      <p:ext uri="{BB962C8B-B14F-4D97-AF65-F5344CB8AC3E}">
        <p14:creationId xmlns:p14="http://schemas.microsoft.com/office/powerpoint/2010/main" val="1050961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statistical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can set the criterion for accepting that a particular outcome is unlikely by chance.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(Just as you did with the coin-flip example).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science, it is conventional to use a criterion of </a:t>
            </a:r>
            <a:r>
              <a:rPr lang="en-GB" dirty="0">
                <a:solidFill>
                  <a:srgbClr val="FF0000"/>
                </a:solidFill>
              </a:rPr>
              <a:t>5%</a:t>
            </a:r>
            <a:r>
              <a:rPr lang="en-GB" dirty="0"/>
              <a:t> as the level at which we start to question whether the outcome occurred through chance.  This is called the </a:t>
            </a:r>
            <a:r>
              <a:rPr lang="en-GB" dirty="0">
                <a:solidFill>
                  <a:srgbClr val="FF0000"/>
                </a:solidFill>
              </a:rPr>
              <a:t>significance level</a:t>
            </a:r>
            <a:r>
              <a:rPr lang="en-GB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42093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 of significance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925"/>
            <a:ext cx="579635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7075" y="2000250"/>
            <a:ext cx="50101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example, the chance of getting 4 or more sixes in eight rolls of a fair dice is 3%. </a:t>
            </a:r>
          </a:p>
          <a:p>
            <a:endParaRPr lang="en-GB" dirty="0"/>
          </a:p>
          <a:p>
            <a:r>
              <a:rPr lang="en-GB" dirty="0"/>
              <a:t>This is less than the criterion of 5%, so we would conclude that the observation is </a:t>
            </a:r>
            <a:r>
              <a:rPr lang="en-GB" dirty="0">
                <a:solidFill>
                  <a:srgbClr val="FF0000"/>
                </a:solidFill>
              </a:rPr>
              <a:t>significant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So, if we roll a dice 8 times, and get 4 (or more) sixes, we haven’t </a:t>
            </a:r>
            <a:r>
              <a:rPr lang="en-GB" u="sng" dirty="0"/>
              <a:t>proved</a:t>
            </a:r>
            <a:r>
              <a:rPr lang="en-GB" dirty="0"/>
              <a:t> that the dice is “unfair”.</a:t>
            </a:r>
          </a:p>
          <a:p>
            <a:endParaRPr lang="en-GB" dirty="0"/>
          </a:p>
          <a:p>
            <a:r>
              <a:rPr lang="en-GB" dirty="0"/>
              <a:t>Instead we have shown that this outcome would be unlikely to have happened with a fair dice. i.e. we would expect it to happen only 3% of the time. </a:t>
            </a:r>
          </a:p>
          <a:p>
            <a:endParaRPr lang="en-GB" dirty="0"/>
          </a:p>
          <a:p>
            <a:r>
              <a:rPr lang="en-GB" dirty="0"/>
              <a:t>In this case, then it </a:t>
            </a:r>
            <a:r>
              <a:rPr lang="en-GB" u="sng" dirty="0"/>
              <a:t>suggests</a:t>
            </a:r>
            <a:r>
              <a:rPr lang="en-GB" dirty="0"/>
              <a:t> that the dice isn’t “fair.”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960244" y="1690688"/>
            <a:ext cx="4926956" cy="1207008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24545" y="2552700"/>
            <a:ext cx="3076355" cy="3099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3796-5B7A-78FC-7952-9701A4AE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1994-51F3-A57F-503B-8993E665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are talking about here is P(data | </a:t>
            </a:r>
            <a:r>
              <a:rPr lang="en-US" dirty="0" err="1"/>
              <a:t>fair_coin</a:t>
            </a:r>
            <a:r>
              <a:rPr lang="en-US" dirty="0"/>
              <a:t> ), </a:t>
            </a:r>
          </a:p>
          <a:p>
            <a:pPr lvl="1"/>
            <a:r>
              <a:rPr lang="en-US" dirty="0"/>
              <a:t>i.e. the probability of observing this result or a more extreme one, if the coin is fair.</a:t>
            </a:r>
          </a:p>
          <a:p>
            <a:r>
              <a:rPr lang="en-US" dirty="0"/>
              <a:t>That is NOT the same as P(</a:t>
            </a:r>
            <a:r>
              <a:rPr lang="en-US" dirty="0" err="1"/>
              <a:t>fair_coin</a:t>
            </a:r>
            <a:r>
              <a:rPr lang="en-US" dirty="0"/>
              <a:t> | data)</a:t>
            </a:r>
          </a:p>
          <a:p>
            <a:pPr lvl="1"/>
            <a:r>
              <a:rPr lang="en-US" dirty="0"/>
              <a:t>e.g. P(</a:t>
            </a:r>
            <a:r>
              <a:rPr lang="en-US" dirty="0" err="1"/>
              <a:t>car_won’t_start</a:t>
            </a:r>
            <a:r>
              <a:rPr lang="en-US" dirty="0"/>
              <a:t> | battery dead ) = 1, </a:t>
            </a:r>
          </a:p>
          <a:p>
            <a:pPr lvl="1"/>
            <a:r>
              <a:rPr lang="en-US" dirty="0"/>
              <a:t>P( </a:t>
            </a:r>
            <a:r>
              <a:rPr lang="en-US" dirty="0" err="1"/>
              <a:t>battery_dead</a:t>
            </a:r>
            <a:r>
              <a:rPr lang="en-US" dirty="0"/>
              <a:t> | </a:t>
            </a:r>
            <a:r>
              <a:rPr lang="en-US" dirty="0" err="1"/>
              <a:t>car_won’t_start</a:t>
            </a:r>
            <a:r>
              <a:rPr lang="en-US" dirty="0"/>
              <a:t> ) &lt; 1</a:t>
            </a:r>
          </a:p>
        </p:txBody>
      </p:sp>
    </p:spTree>
    <p:extLst>
      <p:ext uri="{BB962C8B-B14F-4D97-AF65-F5344CB8AC3E}">
        <p14:creationId xmlns:p14="http://schemas.microsoft.com/office/powerpoint/2010/main" val="2435717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D675-B0E3-446A-6591-98DEF758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coins / dice to people.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3172-0816-F7F4-FE74-A9A0FDA1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6000" cy="12604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/>
              <a:t>Imagine a within-participant design, in which participants take a test under two conditions (A and B). Our hypothesis is that A &gt; B.</a:t>
            </a:r>
          </a:p>
          <a:p>
            <a:pPr marL="0" indent="0">
              <a:buNone/>
            </a:pPr>
            <a:r>
              <a:rPr lang="en-GB" sz="3000" dirty="0"/>
              <a:t>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48550" y="3086099"/>
            <a:ext cx="34099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rgbClr val="FF0000"/>
                </a:solidFill>
              </a:rPr>
              <a:t>What is the likelihood that the difference in the scores between Test A and Test B occurred by chance? </a:t>
            </a:r>
          </a:p>
          <a:p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2676525"/>
            <a:ext cx="4829175" cy="36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09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we expect by chance if there were NO differences between Test A and B?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we simply look at </a:t>
            </a:r>
            <a:r>
              <a:rPr lang="en-GB" u="sng" dirty="0"/>
              <a:t>which score is higher (vs lower)</a:t>
            </a:r>
            <a:r>
              <a:rPr lang="en-GB" dirty="0"/>
              <a:t>, then by chance we would expect A to be higher half the time, and B to be higher half the time (roughly).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like saying we would expect Heads vs Tails on a coin to be equally likely (roughly). </a:t>
            </a:r>
          </a:p>
        </p:txBody>
      </p:sp>
    </p:spTree>
    <p:extLst>
      <p:ext uri="{BB962C8B-B14F-4D97-AF65-F5344CB8AC3E}">
        <p14:creationId xmlns:p14="http://schemas.microsoft.com/office/powerpoint/2010/main" val="957603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our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2174"/>
            <a:ext cx="5897678" cy="3590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3775" y="2162174"/>
            <a:ext cx="3943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A is highest on 7 out of 8 comparisons (and the reverse is true only once). 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This is like getting 7 heads out of 8.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By chance, we would expect this to happen only 3% of the time. </a:t>
            </a:r>
          </a:p>
          <a:p>
            <a:endParaRPr lang="en-GB" dirty="0"/>
          </a:p>
          <a:p>
            <a:r>
              <a:rPr lang="en-GB" dirty="0"/>
              <a:t>We would conclude – on the basis of this statistical test – that this is a significant effect.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741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455EF-2B22-181C-15C8-0F3D8E34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5C71-DDC2-FCEF-98A7-3960FB6C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0C1E-D8B9-BE7D-1649-FA095AE9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are talking about here is P(data | H</a:t>
            </a:r>
            <a:r>
              <a:rPr lang="en-US" baseline="-25000" dirty="0"/>
              <a:t>0</a:t>
            </a:r>
            <a:r>
              <a:rPr lang="en-US" dirty="0"/>
              <a:t> ), </a:t>
            </a:r>
          </a:p>
          <a:p>
            <a:pPr lvl="1"/>
            <a:r>
              <a:rPr lang="en-US" dirty="0"/>
              <a:t>i.e. the probability of observing this result or a more extreme one, if the two groups are the same (null hypothesis, 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That is NOT the same as P(H</a:t>
            </a:r>
            <a:r>
              <a:rPr lang="en-US" baseline="-25000" dirty="0"/>
              <a:t>0</a:t>
            </a:r>
            <a:r>
              <a:rPr lang="en-US" dirty="0"/>
              <a:t> | data)</a:t>
            </a:r>
          </a:p>
          <a:p>
            <a:r>
              <a:rPr lang="en-US" dirty="0"/>
              <a:t>What we are generally interested in is P(H</a:t>
            </a:r>
            <a:r>
              <a:rPr lang="en-US" baseline="-25000" dirty="0"/>
              <a:t>0</a:t>
            </a:r>
            <a:r>
              <a:rPr lang="en-US" dirty="0"/>
              <a:t> | data), but it’s not what we calculate!</a:t>
            </a:r>
          </a:p>
          <a:p>
            <a:r>
              <a:rPr lang="en-US" dirty="0"/>
              <a:t>Bayesian analysis solves this problem (see later Stages). </a:t>
            </a:r>
          </a:p>
          <a:p>
            <a:r>
              <a:rPr lang="en-US" dirty="0"/>
              <a:t>For now, just remember to </a:t>
            </a:r>
            <a:r>
              <a:rPr lang="en-US" u="sng" dirty="0"/>
              <a:t>never say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“p &lt; .05 so the chance of there being no difference is less than 5%”</a:t>
            </a:r>
          </a:p>
          <a:p>
            <a:pPr lvl="1"/>
            <a:r>
              <a:rPr lang="en-US" dirty="0"/>
              <a:t>You’ll hear that a lot from psychologists, but it’s wrong. </a:t>
            </a:r>
          </a:p>
        </p:txBody>
      </p:sp>
    </p:spTree>
    <p:extLst>
      <p:ext uri="{BB962C8B-B14F-4D97-AF65-F5344CB8AC3E}">
        <p14:creationId xmlns:p14="http://schemas.microsoft.com/office/powerpoint/2010/main" val="6210523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almost identical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423" y="4857750"/>
            <a:ext cx="10906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Notice here that our statistical comparison (which direction is the difference in) is IDENTICAL in both Scenarios, and wo we would DRAW THE IDENTICAL CONCLUSION that Scores on Test A tend to be higher than scores on Test B. </a:t>
            </a:r>
          </a:p>
          <a:p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This is true, despite the fact that:</a:t>
            </a:r>
          </a:p>
          <a:p>
            <a:r>
              <a:rPr lang="en-GB" dirty="0">
                <a:solidFill>
                  <a:srgbClr val="C00000"/>
                </a:solidFill>
              </a:rPr>
              <a:t>Scenario 1: Average of B &lt; Average of A, </a:t>
            </a:r>
          </a:p>
          <a:p>
            <a:r>
              <a:rPr lang="en-GB" dirty="0">
                <a:solidFill>
                  <a:srgbClr val="C00000"/>
                </a:solidFill>
              </a:rPr>
              <a:t>Scenario 2: Average of B &gt; Average of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490662"/>
            <a:ext cx="9286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 conditions requires multiples of 4 x 3 x 2 = 24</a:t>
            </a:r>
          </a:p>
          <a:p>
            <a:pPr marL="0" indent="0">
              <a:buNone/>
            </a:pPr>
            <a:r>
              <a:rPr lang="en-GB" dirty="0"/>
              <a:t>5 conditions requires multiples of 5 x 4 x 3 x 2 = 120</a:t>
            </a:r>
          </a:p>
          <a:p>
            <a:pPr marL="0" indent="0">
              <a:buNone/>
            </a:pPr>
            <a:r>
              <a:rPr lang="en-GB" dirty="0"/>
              <a:t>6 conditions requires multiples of 6 x 5 x 4 x 3 x 2 = 720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more conditions full counterbalancing may require more participants than can be tested.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One solution is to </a:t>
            </a:r>
            <a:r>
              <a:rPr lang="en-GB" i="1" dirty="0"/>
              <a:t>randomise</a:t>
            </a:r>
            <a:r>
              <a:rPr lang="en-GB" dirty="0"/>
              <a:t> the order differently for each participant. </a:t>
            </a:r>
          </a:p>
        </p:txBody>
      </p:sp>
    </p:spTree>
    <p:extLst>
      <p:ext uri="{BB962C8B-B14F-4D97-AF65-F5344CB8AC3E}">
        <p14:creationId xmlns:p14="http://schemas.microsoft.com/office/powerpoint/2010/main" val="36608171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D675-B0E3-446A-6591-98DEF758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Statistical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3172-0816-F7F4-FE74-A9A0FDA1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conclusions that can be drawn depend upon the assumptions in the statistical test being used.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175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D675-B0E3-446A-6591-98DEF758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Statistical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3172-0816-F7F4-FE74-A9A0FDA1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conclusions that can be drawn depend upon the assumptions in the statistical test is being 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In our statistical test, we are testing an assumption about the DIRECTION of any difference, not the SIZE of any difference.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/>
              <a:t>There are (other) statistical tests that can be used to test assumptions about the size of any difference: you will cover these later in the UG programme. </a:t>
            </a:r>
          </a:p>
        </p:txBody>
      </p:sp>
    </p:spTree>
    <p:extLst>
      <p:ext uri="{BB962C8B-B14F-4D97-AF65-F5344CB8AC3E}">
        <p14:creationId xmlns:p14="http://schemas.microsoft.com/office/powerpoint/2010/main" val="2249540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 in these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772361"/>
            <a:ext cx="10906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In both cases it is TRUE that MOST PEOPLE (7 out of 8) do better at Test A.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Out statistical test is about the DIRECTION of the differences, and so this pattern (7/8 in one direction) is unlikely to have occurred by chance. 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Our statistical test is not about SIZE of the DIFFERENCE, and so it doesn’t apply to the AVERAGE SCORE on each test.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490662"/>
            <a:ext cx="9286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486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example I’ve used is called the </a:t>
            </a:r>
            <a:r>
              <a:rPr lang="en-GB" dirty="0">
                <a:solidFill>
                  <a:srgbClr val="FF0000"/>
                </a:solidFill>
              </a:rPr>
              <a:t>Sign-Test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 far we have used a small example (8 people), but it is possible to extend this test to any sample size.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all cases, the logic is identical. If we have N pairs of scores, we expect one of the scores to be higher on around half the observations.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more the differences deviate from a 50:50 pattern, the less likely this is to be by chance.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computers to calculate the probability for 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0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Randomisation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764617" y="2792935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21" name="Down Arrow 20"/>
          <p:cNvSpPr/>
          <p:nvPr/>
        </p:nvSpPr>
        <p:spPr>
          <a:xfrm rot="7753383">
            <a:off x="7627988" y="4666879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431553" y="3308266"/>
            <a:ext cx="350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Factors </a:t>
            </a:r>
            <a:r>
              <a:rPr lang="en-GB" sz="2000" i="1" dirty="0"/>
              <a:t>systematically</a:t>
            </a:r>
            <a:r>
              <a:rPr lang="en-GB" sz="2000" dirty="0"/>
              <a:t> associated with the conditions that can influence the outcome.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6775" y="3263873"/>
            <a:ext cx="3662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Other factors that might </a:t>
            </a:r>
            <a:r>
              <a:rPr lang="en-GB" sz="2000" i="1" dirty="0"/>
              <a:t>randomly</a:t>
            </a:r>
            <a:r>
              <a:rPr lang="en-GB" sz="2000" dirty="0"/>
              <a:t> influence the outcome</a:t>
            </a:r>
          </a:p>
          <a:p>
            <a:r>
              <a:rPr lang="en-GB" sz="1600" dirty="0"/>
              <a:t>e.g. motivation, attention, understanding instructions etc.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324827" y="2740184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721557" y="5241451"/>
            <a:ext cx="687705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Relative to full counterbalancing, randomisation may increase noise. However, if it is truly </a:t>
            </a:r>
            <a:r>
              <a:rPr lang="en-GB" sz="2400" i="1" u="sng" dirty="0">
                <a:solidFill>
                  <a:srgbClr val="FF0000"/>
                </a:solidFill>
              </a:rPr>
              <a:t>random, it is not a source of systematic bias.</a:t>
            </a:r>
          </a:p>
        </p:txBody>
      </p:sp>
    </p:spTree>
    <p:extLst>
      <p:ext uri="{BB962C8B-B14F-4D97-AF65-F5344CB8AC3E}">
        <p14:creationId xmlns:p14="http://schemas.microsoft.com/office/powerpoint/2010/main" val="251836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Experimenter / instructional effects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Differences can arise between conditions if they are associated with different people running them.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Different ways of presenting the instructions. </a:t>
            </a:r>
          </a:p>
          <a:p>
            <a:pPr marL="0" indent="0">
              <a:buNone/>
            </a:pPr>
            <a:r>
              <a:rPr lang="en-GB" dirty="0"/>
              <a:t>	Different ways of scoring the data</a:t>
            </a:r>
          </a:p>
          <a:p>
            <a:pPr marL="0" indent="0">
              <a:buNone/>
            </a:pPr>
            <a:r>
              <a:rPr lang="en-GB" dirty="0"/>
              <a:t>	Different non-verbal behaviours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can be unconscious and subtle, but still have an effect. </a:t>
            </a:r>
          </a:p>
        </p:txBody>
      </p:sp>
    </p:spTree>
    <p:extLst>
      <p:ext uri="{BB962C8B-B14F-4D97-AF65-F5344CB8AC3E}">
        <p14:creationId xmlns:p14="http://schemas.microsoft.com/office/powerpoint/2010/main" val="196827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4613</Words>
  <Application>Microsoft Macintosh PowerPoint</Application>
  <PresentationFormat>Widescreen</PresentationFormat>
  <Paragraphs>522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Office Theme</vt:lpstr>
      <vt:lpstr>Experiments and Statistics </vt:lpstr>
      <vt:lpstr>Experiments </vt:lpstr>
      <vt:lpstr>From last time … Common confounding variables</vt:lpstr>
      <vt:lpstr>Common confounding variables</vt:lpstr>
      <vt:lpstr>Counterbalancing</vt:lpstr>
      <vt:lpstr>Counterbalancing</vt:lpstr>
      <vt:lpstr>More conditions</vt:lpstr>
      <vt:lpstr>Randomisation</vt:lpstr>
      <vt:lpstr>Common confounding variables</vt:lpstr>
      <vt:lpstr>Example of experimenter effect</vt:lpstr>
      <vt:lpstr>Common confounding variables</vt:lpstr>
      <vt:lpstr>Common confounding variables</vt:lpstr>
      <vt:lpstr>Common confounding variables</vt:lpstr>
      <vt:lpstr>Back to variables</vt:lpstr>
      <vt:lpstr>Manipulation of independent variables</vt:lpstr>
      <vt:lpstr>A problem with instructional manipulations</vt:lpstr>
      <vt:lpstr>Solutions to the problem of instructional manipulations</vt:lpstr>
      <vt:lpstr>Example of manipulation checks</vt:lpstr>
      <vt:lpstr>What about the “ish”?</vt:lpstr>
      <vt:lpstr>We can make the “ish” small by reducing the impact of noise in general</vt:lpstr>
      <vt:lpstr>Reducing random noise</vt:lpstr>
      <vt:lpstr>Noise vs generality</vt:lpstr>
      <vt:lpstr>Q: Why is the following not a true experiment? </vt:lpstr>
      <vt:lpstr>Clue 1: Remember a true experiment</vt:lpstr>
      <vt:lpstr>Clue 2</vt:lpstr>
      <vt:lpstr>In this example</vt:lpstr>
      <vt:lpstr>Quasi-experimental designs</vt:lpstr>
      <vt:lpstr>Quasi-experimental designs involve</vt:lpstr>
      <vt:lpstr>Quasi-experimental designs</vt:lpstr>
      <vt:lpstr>Quasi-experimental designs can also involve contrasts of pre-existing materials. </vt:lpstr>
      <vt:lpstr>Experimental design: data issues</vt:lpstr>
      <vt:lpstr>Back to this to discuss data issues: </vt:lpstr>
      <vt:lpstr>When valid measures become invalid…</vt:lpstr>
      <vt:lpstr>Ceiling and floor effects</vt:lpstr>
      <vt:lpstr>Ceiling and floor effects</vt:lpstr>
      <vt:lpstr>PowerPoint Presentation</vt:lpstr>
      <vt:lpstr>PowerPoint Presentation</vt:lpstr>
      <vt:lpstr>PowerPoint Presentation</vt:lpstr>
      <vt:lpstr>Statistics</vt:lpstr>
      <vt:lpstr>Statistics </vt:lpstr>
      <vt:lpstr>Two observations so far</vt:lpstr>
      <vt:lpstr>Statistics as a way of dealing with uncertainty. </vt:lpstr>
      <vt:lpstr>Likelihoods of different numbers of Heads (or Tails) in multiple coin-flips. </vt:lpstr>
      <vt:lpstr>For higher numbers of coin-flips</vt:lpstr>
      <vt:lpstr>4 flips: 16 possibilities </vt:lpstr>
      <vt:lpstr>With more observations, the likelihood of all the coins landing tails becomes less-likely. </vt:lpstr>
      <vt:lpstr>We don’t have to just look at all responses being identical. </vt:lpstr>
      <vt:lpstr>We can do this for different cut-off points, and different numbers of observations</vt:lpstr>
      <vt:lpstr>For the case of 8 coin flips</vt:lpstr>
      <vt:lpstr>Making decisions based on evidence that involves uncertainty.  </vt:lpstr>
      <vt:lpstr>Making decisions based on evidence that involves uncertainty.  </vt:lpstr>
      <vt:lpstr>Making decisions based on evidence that involves uncertainty.  </vt:lpstr>
      <vt:lpstr>Making decisions based on evidence that involves uncertainty.  </vt:lpstr>
      <vt:lpstr>In terms of our demonstration</vt:lpstr>
      <vt:lpstr>Group A and B had the same evidence!</vt:lpstr>
      <vt:lpstr>Summary of first key statistical principle. </vt:lpstr>
      <vt:lpstr>A new example – rolling a dice</vt:lpstr>
      <vt:lpstr>A new example – rolling a dice</vt:lpstr>
      <vt:lpstr>We can draw a distribution of possibilities for this example also. </vt:lpstr>
      <vt:lpstr>A cumulative probability function</vt:lpstr>
      <vt:lpstr>Just as with the coin example</vt:lpstr>
      <vt:lpstr>Second statistical principle</vt:lpstr>
      <vt:lpstr>The concept of significance</vt:lpstr>
      <vt:lpstr>Take care!</vt:lpstr>
      <vt:lpstr>Moving from coins / dice to people. </vt:lpstr>
      <vt:lpstr>What would we expect by chance if there were NO differences between Test A and B? </vt:lpstr>
      <vt:lpstr>In our example</vt:lpstr>
      <vt:lpstr>Take care!</vt:lpstr>
      <vt:lpstr>Two almost identical examples</vt:lpstr>
      <vt:lpstr>Third Statistical principle</vt:lpstr>
      <vt:lpstr>Third Statistical principle</vt:lpstr>
      <vt:lpstr>Notice in these examples</vt:lpstr>
      <vt:lpstr>The example I’ve used is called the Sign-Test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Behaviour: Lecture 4</dc:title>
  <dc:creator>Tim Hollins</dc:creator>
  <cp:lastModifiedBy>Andy Wills</cp:lastModifiedBy>
  <cp:revision>50</cp:revision>
  <cp:lastPrinted>2025-02-10T20:29:18Z</cp:lastPrinted>
  <dcterms:created xsi:type="dcterms:W3CDTF">2023-02-23T16:29:41Z</dcterms:created>
  <dcterms:modified xsi:type="dcterms:W3CDTF">2025-02-10T20:33:10Z</dcterms:modified>
</cp:coreProperties>
</file>