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0" r:id="rId6"/>
    <p:sldId id="269" r:id="rId7"/>
    <p:sldId id="270" r:id="rId8"/>
    <p:sldId id="271" r:id="rId9"/>
    <p:sldId id="273" r:id="rId10"/>
    <p:sldId id="272" r:id="rId11"/>
    <p:sldId id="274" r:id="rId12"/>
    <p:sldId id="275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65" r:id="rId22"/>
    <p:sldId id="313" r:id="rId23"/>
    <p:sldId id="263" r:id="rId24"/>
    <p:sldId id="264" r:id="rId25"/>
    <p:sldId id="266" r:id="rId26"/>
    <p:sldId id="267" r:id="rId27"/>
    <p:sldId id="268" r:id="rId28"/>
    <p:sldId id="314" r:id="rId29"/>
    <p:sldId id="262" r:id="rId30"/>
    <p:sldId id="290" r:id="rId31"/>
    <p:sldId id="343" r:id="rId32"/>
    <p:sldId id="291" r:id="rId33"/>
    <p:sldId id="292" r:id="rId34"/>
    <p:sldId id="293" r:id="rId35"/>
    <p:sldId id="294" r:id="rId36"/>
    <p:sldId id="296" r:id="rId37"/>
    <p:sldId id="297" r:id="rId38"/>
    <p:sldId id="298" r:id="rId39"/>
    <p:sldId id="299" r:id="rId40"/>
    <p:sldId id="300" r:id="rId41"/>
    <p:sldId id="303" r:id="rId42"/>
    <p:sldId id="331" r:id="rId43"/>
    <p:sldId id="304" r:id="rId44"/>
    <p:sldId id="305" r:id="rId45"/>
    <p:sldId id="307" r:id="rId46"/>
    <p:sldId id="308" r:id="rId47"/>
    <p:sldId id="276" r:id="rId48"/>
    <p:sldId id="306" r:id="rId49"/>
    <p:sldId id="309" r:id="rId50"/>
    <p:sldId id="311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ED4-7581-4BB2-A08C-02496B9D60C4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C6B5-77E7-4757-9B09-142BA95EA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68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ED4-7581-4BB2-A08C-02496B9D60C4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C6B5-77E7-4757-9B09-142BA95EA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39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ED4-7581-4BB2-A08C-02496B9D60C4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C6B5-77E7-4757-9B09-142BA95EA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70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ED4-7581-4BB2-A08C-02496B9D60C4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C6B5-77E7-4757-9B09-142BA95EA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52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ED4-7581-4BB2-A08C-02496B9D60C4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C6B5-77E7-4757-9B09-142BA95EA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08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ED4-7581-4BB2-A08C-02496B9D60C4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C6B5-77E7-4757-9B09-142BA95EA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23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ED4-7581-4BB2-A08C-02496B9D60C4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C6B5-77E7-4757-9B09-142BA95EA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4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ED4-7581-4BB2-A08C-02496B9D60C4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C6B5-77E7-4757-9B09-142BA95EA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77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ED4-7581-4BB2-A08C-02496B9D60C4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C6B5-77E7-4757-9B09-142BA95EA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16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ED4-7581-4BB2-A08C-02496B9D60C4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C6B5-77E7-4757-9B09-142BA95EA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39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ED4-7581-4BB2-A08C-02496B9D60C4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C6B5-77E7-4757-9B09-142BA95EA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24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EFED4-7581-4BB2-A08C-02496B9D60C4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FC6B5-77E7-4757-9B09-142BA95EA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98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2295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55712"/>
            <a:ext cx="12191999" cy="2921485"/>
          </a:xfrm>
        </p:spPr>
        <p:txBody>
          <a:bodyPr>
            <a:normAutofit/>
          </a:bodyPr>
          <a:lstStyle/>
          <a:p>
            <a:r>
              <a:rPr lang="en-GB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922786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(Measures) come in different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/>
              <a:t>A </a:t>
            </a:r>
            <a:r>
              <a:rPr lang="en-GB" sz="3600" i="1" dirty="0">
                <a:solidFill>
                  <a:srgbClr val="C00000"/>
                </a:solidFill>
              </a:rPr>
              <a:t>categorical</a:t>
            </a:r>
            <a:r>
              <a:rPr lang="en-GB" dirty="0"/>
              <a:t> variable is one which different outcomes can be distinguished, without specifying a rank order.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for an independent variable: Drug A vs Drug B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for dependent variable: Will vote for Party A vs Party B vs Party C</a:t>
            </a:r>
          </a:p>
        </p:txBody>
      </p:sp>
    </p:spTree>
    <p:extLst>
      <p:ext uri="{BB962C8B-B14F-4D97-AF65-F5344CB8AC3E}">
        <p14:creationId xmlns:p14="http://schemas.microsoft.com/office/powerpoint/2010/main" val="676116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(Measures) come in different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An </a:t>
            </a:r>
            <a:r>
              <a:rPr lang="en-GB" sz="3600" i="1" dirty="0">
                <a:solidFill>
                  <a:srgbClr val="C00000"/>
                </a:solidFill>
              </a:rPr>
              <a:t>ordinal</a:t>
            </a:r>
            <a:r>
              <a:rPr lang="en-GB" dirty="0"/>
              <a:t> variable (or scale) is one in which it is possible to specify the rank order, but the differences between steps may not be equal.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	For an independent variable: whether an interview is conducted 	by someone who is </a:t>
            </a:r>
            <a:r>
              <a:rPr lang="en-GB" i="1" dirty="0"/>
              <a:t>unfriendly, neutral, or friendly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dirty="0"/>
              <a:t>e.g. 	For a dependent variable: ratings like this: </a:t>
            </a:r>
          </a:p>
          <a:p>
            <a:pPr marL="0" indent="0">
              <a:buNone/>
            </a:pPr>
            <a:r>
              <a:rPr lang="en-GB" dirty="0"/>
              <a:t>	Unfriendly	1	2	3	4	5	6	7	Friendly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C00000"/>
                </a:solidFill>
              </a:rPr>
              <a:t>The difference between 1 and 2 may </a:t>
            </a:r>
            <a:r>
              <a:rPr lang="en-GB" sz="5200" dirty="0">
                <a:solidFill>
                  <a:srgbClr val="C00000"/>
                </a:solidFill>
              </a:rPr>
              <a:t>not</a:t>
            </a:r>
            <a:r>
              <a:rPr lang="en-GB" dirty="0">
                <a:solidFill>
                  <a:srgbClr val="C00000"/>
                </a:solidFill>
              </a:rPr>
              <a:t> be the same as between 2 	and 3, or between  4 and 5. </a:t>
            </a:r>
          </a:p>
        </p:txBody>
      </p:sp>
    </p:spTree>
    <p:extLst>
      <p:ext uri="{BB962C8B-B14F-4D97-AF65-F5344CB8AC3E}">
        <p14:creationId xmlns:p14="http://schemas.microsoft.com/office/powerpoint/2010/main" val="449708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(Measures) come in different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An </a:t>
            </a:r>
            <a:r>
              <a:rPr lang="en-GB" sz="3600" i="1" dirty="0">
                <a:solidFill>
                  <a:srgbClr val="C00000"/>
                </a:solidFill>
              </a:rPr>
              <a:t>interval</a:t>
            </a:r>
            <a:r>
              <a:rPr lang="en-GB" dirty="0"/>
              <a:t> scale is one on which it is possible to say that the steps are of equal size, but there is no zero point </a:t>
            </a:r>
          </a:p>
          <a:p>
            <a:pPr marL="0" indent="0">
              <a:buNone/>
            </a:pPr>
            <a:r>
              <a:rPr lang="en-GB" dirty="0"/>
              <a:t> e.g. 	for an independent variable: 10 vs 20 vs 30 degrees centigrade. </a:t>
            </a:r>
          </a:p>
          <a:p>
            <a:pPr marL="0" indent="0">
              <a:buNone/>
            </a:pPr>
            <a:r>
              <a:rPr lang="en-GB" dirty="0"/>
              <a:t>	Here the steps are 10 degrees, but 20 degrees centigrade isn’t 	twice as hot as 10 degrees centigrade.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545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(Measures) come in different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An </a:t>
            </a:r>
            <a:r>
              <a:rPr lang="en-GB" sz="3600" i="1" dirty="0">
                <a:solidFill>
                  <a:srgbClr val="C00000"/>
                </a:solidFill>
              </a:rPr>
              <a:t>ratio</a:t>
            </a:r>
            <a:r>
              <a:rPr lang="en-GB" dirty="0"/>
              <a:t> scale variable is one on which it is possible to say that the steps are of equal size, and there is zero point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e.g. 	for an independent variable: 0 vs 1 vs 2 cups of coffee. </a:t>
            </a:r>
          </a:p>
          <a:p>
            <a:pPr marL="0" indent="0">
              <a:buNone/>
            </a:pPr>
            <a:r>
              <a:rPr lang="en-GB" dirty="0"/>
              <a:t>	Here 2 cups is twice 1 cup.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e.g. for a dependent variable: </a:t>
            </a:r>
          </a:p>
          <a:p>
            <a:pPr marL="0" indent="0">
              <a:buNone/>
            </a:pPr>
            <a:r>
              <a:rPr lang="en-GB" dirty="0"/>
              <a:t>	number of errors on a test, time spent studying (in seconds), number 	of people supporting outcome X </a:t>
            </a:r>
            <a:r>
              <a:rPr lang="en-GB" dirty="0" err="1"/>
              <a:t>etc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C00000"/>
                </a:solidFill>
              </a:rPr>
              <a:t>– i.e. anything that can be counted, where there is a true zero point.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334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this important?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nature of the variables influences what kinds of statistics are appropriate. </a:t>
            </a:r>
          </a:p>
          <a:p>
            <a:pPr marL="0" indent="0">
              <a:buNone/>
            </a:pPr>
            <a:r>
              <a:rPr lang="en-GB" dirty="0"/>
              <a:t>For now, it influences the conclusions that can be drawn.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Key point: you can’t draw “ratio” (or relative) conclusions from non-ratio data.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2104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Imagine we’d collected 40 ratings of friendliness of two experimenters (E1 and E2).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/>
              <a:t>Unfriendly	1	2	3	4	5	6	7	Friendly</a:t>
            </a:r>
          </a:p>
          <a:p>
            <a:pPr marL="0" indent="0">
              <a:buNone/>
            </a:pPr>
            <a:r>
              <a:rPr lang="en-GB" dirty="0"/>
              <a:t>E1		6	10	14	8	2	0	0	</a:t>
            </a:r>
          </a:p>
          <a:p>
            <a:pPr marL="0" indent="0">
              <a:buNone/>
            </a:pPr>
            <a:r>
              <a:rPr lang="en-GB" dirty="0"/>
              <a:t>E2	 	0	0	1	8	10	12	9	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What can we conclude about who is friendliest? </a:t>
            </a:r>
          </a:p>
          <a:p>
            <a:pPr marL="0" indent="0">
              <a:buNone/>
            </a:pPr>
            <a:r>
              <a:rPr lang="en-GB" dirty="0"/>
              <a:t>How much friendlier? 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Average ratings for E1 = 2.75, and E2 = 5.5. 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So is E2 twice as friendly as E1? </a:t>
            </a:r>
          </a:p>
        </p:txBody>
      </p:sp>
    </p:spTree>
    <p:extLst>
      <p:ext uri="{BB962C8B-B14F-4D97-AF65-F5344CB8AC3E}">
        <p14:creationId xmlns:p14="http://schemas.microsoft.com/office/powerpoint/2010/main" val="385008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Imagine we’d collected 40 ratings of friendliness of two experimenters (E1 and E2).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/>
              <a:t>Unfriendly	1	2	3	4	5	6	7	Friendly</a:t>
            </a:r>
          </a:p>
          <a:p>
            <a:pPr marL="0" indent="0">
              <a:buNone/>
            </a:pPr>
            <a:r>
              <a:rPr lang="en-GB" dirty="0"/>
              <a:t>E1		6	10	14	8	2	0	0	</a:t>
            </a:r>
          </a:p>
          <a:p>
            <a:pPr marL="0" indent="0">
              <a:buNone/>
            </a:pPr>
            <a:r>
              <a:rPr lang="en-GB" dirty="0"/>
              <a:t>E2	 	0	0	1	8	10	12	9	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Average ratings for E1 = 2.75, and E2 = 5.5. 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So is E2 twice as friendly as E1? </a:t>
            </a:r>
          </a:p>
          <a:p>
            <a:pPr marL="0" indent="0">
              <a:buNone/>
            </a:pPr>
            <a:r>
              <a:rPr lang="en-GB" dirty="0"/>
              <a:t>NO: because this assumes that the difference between ratings 1 and 2 is the same as 3 and 4 (</a:t>
            </a:r>
            <a:r>
              <a:rPr lang="en-GB" dirty="0" err="1"/>
              <a:t>etc</a:t>
            </a:r>
            <a:r>
              <a:rPr lang="en-GB" dirty="0"/>
              <a:t>). That is how an average is calculated. </a:t>
            </a:r>
          </a:p>
        </p:txBody>
      </p:sp>
    </p:spTree>
    <p:extLst>
      <p:ext uri="{BB962C8B-B14F-4D97-AF65-F5344CB8AC3E}">
        <p14:creationId xmlns:p14="http://schemas.microsoft.com/office/powerpoint/2010/main" val="328144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can we do? – Convert to a ratio scale.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i="1" dirty="0"/>
              <a:t>Unfriendly	1	2	3	4	5	6	7	Friendly</a:t>
            </a:r>
          </a:p>
          <a:p>
            <a:pPr marL="0" indent="0">
              <a:buNone/>
            </a:pPr>
            <a:r>
              <a:rPr lang="en-GB" dirty="0"/>
              <a:t>E1		6	10	14	8	2	0	0	</a:t>
            </a:r>
          </a:p>
          <a:p>
            <a:pPr marL="0" indent="0">
              <a:buNone/>
            </a:pPr>
            <a:r>
              <a:rPr lang="en-GB" dirty="0"/>
              <a:t>E2	 	0	0	1	8	10	12	9	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Number of people giving a rating of 4 or above: 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E1	10			E2	39</a:t>
            </a:r>
          </a:p>
          <a:p>
            <a:pPr marL="0" indent="0">
              <a:buNone/>
            </a:pPr>
            <a:r>
              <a:rPr lang="en-GB" dirty="0"/>
              <a:t>We can conclude that E2 was 3.9 times more likely to receive a rating of 4 or above. (Or 15.5 times more likely to receive a rating of 5 or above).</a:t>
            </a:r>
          </a:p>
          <a:p>
            <a:pPr marL="0" indent="0">
              <a:buNone/>
            </a:pPr>
            <a:r>
              <a:rPr lang="en-GB" dirty="0"/>
              <a:t>This is because frequency counts are on a ratio scale. </a:t>
            </a:r>
          </a:p>
        </p:txBody>
      </p:sp>
    </p:spTree>
    <p:extLst>
      <p:ext uri="{BB962C8B-B14F-4D97-AF65-F5344CB8AC3E}">
        <p14:creationId xmlns:p14="http://schemas.microsoft.com/office/powerpoint/2010/main" val="2379173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aim of an experiment is to establish a causal relationship between a change we make (called the independent variable), and an outcome we observe (called the dependent variable).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 do this, we need to remove all other possible differences other than the change we make, or those that are truly random. </a:t>
            </a:r>
          </a:p>
        </p:txBody>
      </p:sp>
    </p:spTree>
    <p:extLst>
      <p:ext uri="{BB962C8B-B14F-4D97-AF65-F5344CB8AC3E}">
        <p14:creationId xmlns:p14="http://schemas.microsoft.com/office/powerpoint/2010/main" val="2189479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“true” experimental design involves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1: A deliberate manipulation of one or more independent variable(s) while holding other potential variables constant.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2: Measurement of one or more dependent variable(s).</a:t>
            </a:r>
          </a:p>
        </p:txBody>
      </p:sp>
    </p:spTree>
    <p:extLst>
      <p:ext uri="{BB962C8B-B14F-4D97-AF65-F5344CB8AC3E}">
        <p14:creationId xmlns:p14="http://schemas.microsoft.com/office/powerpoint/2010/main" val="375200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 of this lecture: Experimental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Research Methods in Psychology, Chapter 5 &amp; Chapter 8</a:t>
            </a:r>
          </a:p>
        </p:txBody>
      </p:sp>
    </p:spTree>
    <p:extLst>
      <p:ext uri="{BB962C8B-B14F-4D97-AF65-F5344CB8AC3E}">
        <p14:creationId xmlns:p14="http://schemas.microsoft.com/office/powerpoint/2010/main" val="2636173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from previous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8782050" cy="64135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Any test score obtained consists of two components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298323" y="4178204"/>
            <a:ext cx="3340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underlying construct being measured.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10475" y="4019845"/>
            <a:ext cx="3924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Other factors that might influence the outcome</a:t>
            </a:r>
          </a:p>
          <a:p>
            <a:r>
              <a:rPr lang="en-GB" dirty="0"/>
              <a:t>e.g. motivation, attention, understanding instructions etc.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66876" y="2819996"/>
            <a:ext cx="210502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Score obtained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00576" y="2819995"/>
            <a:ext cx="20764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 true score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81925" y="2819994"/>
            <a:ext cx="11620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noise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00875" y="2835831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0" name="Down Arrow 9"/>
          <p:cNvSpPr/>
          <p:nvPr/>
        </p:nvSpPr>
        <p:spPr>
          <a:xfrm rot="2018802">
            <a:off x="4215666" y="3490502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 rot="19471303">
            <a:off x="8373463" y="3367340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962400" y="2835831"/>
            <a:ext cx="4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959079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Strictly, this should 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6032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Any test score obtained </a:t>
            </a:r>
            <a:r>
              <a:rPr lang="en-GB" sz="3600" dirty="0">
                <a:solidFill>
                  <a:srgbClr val="C00000"/>
                </a:solidFill>
              </a:rPr>
              <a:t>in a particular set of conditions  </a:t>
            </a:r>
            <a:r>
              <a:rPr lang="en-GB" dirty="0"/>
              <a:t>consists of two components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298323" y="4178204"/>
            <a:ext cx="3340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underlying construct being measured.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10475" y="4019845"/>
            <a:ext cx="3924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Other factors that might influence the outcome</a:t>
            </a:r>
          </a:p>
          <a:p>
            <a:r>
              <a:rPr lang="en-GB" dirty="0"/>
              <a:t>e.g. motivation, attention, understanding instructions etc.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66876" y="2819996"/>
            <a:ext cx="210502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Score obtained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00576" y="2819995"/>
            <a:ext cx="20764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 true score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81925" y="2819994"/>
            <a:ext cx="11620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noise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00875" y="2835831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0" name="Down Arrow 9"/>
          <p:cNvSpPr/>
          <p:nvPr/>
        </p:nvSpPr>
        <p:spPr>
          <a:xfrm rot="2018802">
            <a:off x="4215666" y="3490502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 rot="19471303">
            <a:off x="8373463" y="3367340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962400" y="2835831"/>
            <a:ext cx="4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644715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the conditions vary then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6587" y="3303198"/>
            <a:ext cx="3332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underlying construct being measured.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15018" y="3289803"/>
            <a:ext cx="3924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Other factors that might </a:t>
            </a:r>
            <a:r>
              <a:rPr lang="en-GB" sz="2400" i="1" dirty="0"/>
              <a:t>randomly</a:t>
            </a:r>
            <a:r>
              <a:rPr lang="en-GB" sz="2400" dirty="0"/>
              <a:t> influence the outcome</a:t>
            </a:r>
          </a:p>
          <a:p>
            <a:r>
              <a:rPr lang="en-GB" dirty="0"/>
              <a:t>e.g. motivation, attention, understanding instructions etc.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938" y="1926934"/>
            <a:ext cx="210502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Score obtained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53" y="1961938"/>
            <a:ext cx="20764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 true score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795" y="1971347"/>
            <a:ext cx="11620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noise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06195" y="1976169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0" name="Down Arrow 9"/>
          <p:cNvSpPr/>
          <p:nvPr/>
        </p:nvSpPr>
        <p:spPr>
          <a:xfrm rot="2018802">
            <a:off x="3378205" y="2661093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>
            <a:off x="6229423" y="2559152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759128" y="1908479"/>
            <a:ext cx="4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19837" y="1970034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4" name="Down Arrow 13"/>
          <p:cNvSpPr/>
          <p:nvPr/>
        </p:nvSpPr>
        <p:spPr>
          <a:xfrm rot="19055052">
            <a:off x="9005961" y="2531703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8371429" y="1977451"/>
            <a:ext cx="11620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bias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18216" y="3352640"/>
            <a:ext cx="35023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Factors </a:t>
            </a:r>
            <a:r>
              <a:rPr lang="en-GB" sz="2400" i="1" dirty="0"/>
              <a:t>systematically</a:t>
            </a:r>
            <a:r>
              <a:rPr lang="en-GB" sz="2400" dirty="0"/>
              <a:t> associated with the conditions that can influence the outcome.</a:t>
            </a:r>
          </a:p>
        </p:txBody>
      </p:sp>
    </p:spTree>
    <p:extLst>
      <p:ext uri="{BB962C8B-B14F-4D97-AF65-F5344CB8AC3E}">
        <p14:creationId xmlns:p14="http://schemas.microsoft.com/office/powerpoint/2010/main" val="1689056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the conditions vary then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6587" y="3303198"/>
            <a:ext cx="3332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underlying construct being measured.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15018" y="3289803"/>
            <a:ext cx="3924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Other factors that might </a:t>
            </a:r>
            <a:r>
              <a:rPr lang="en-GB" sz="2400" i="1" dirty="0"/>
              <a:t>randomly</a:t>
            </a:r>
            <a:r>
              <a:rPr lang="en-GB" sz="2400" dirty="0"/>
              <a:t> influence the outcome</a:t>
            </a:r>
          </a:p>
          <a:p>
            <a:r>
              <a:rPr lang="en-GB" dirty="0"/>
              <a:t>e.g. motivation, attention, understanding instructions etc.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938" y="1926934"/>
            <a:ext cx="210502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Score obtained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53" y="1961938"/>
            <a:ext cx="20764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 true score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795" y="1971347"/>
            <a:ext cx="11620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noise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06195" y="1976169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0" name="Down Arrow 9"/>
          <p:cNvSpPr/>
          <p:nvPr/>
        </p:nvSpPr>
        <p:spPr>
          <a:xfrm rot="2018802">
            <a:off x="3378205" y="2661093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>
            <a:off x="6229423" y="2559152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759128" y="1908479"/>
            <a:ext cx="4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19837" y="1970034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4" name="Down Arrow 13"/>
          <p:cNvSpPr/>
          <p:nvPr/>
        </p:nvSpPr>
        <p:spPr>
          <a:xfrm rot="19055052">
            <a:off x="9005961" y="2531703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8371429" y="1977451"/>
            <a:ext cx="11620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bias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18216" y="3352640"/>
            <a:ext cx="35023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Factors </a:t>
            </a:r>
            <a:r>
              <a:rPr lang="en-GB" sz="2400" i="1" dirty="0"/>
              <a:t>systematically</a:t>
            </a:r>
            <a:r>
              <a:rPr lang="en-GB" sz="2400" dirty="0"/>
              <a:t> associated with the conditions that can influence the outcome.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34223" y="5495988"/>
            <a:ext cx="3378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Extraneous variables</a:t>
            </a:r>
          </a:p>
        </p:txBody>
      </p:sp>
      <p:sp>
        <p:nvSpPr>
          <p:cNvPr id="3" name="Left Brace 2"/>
          <p:cNvSpPr/>
          <p:nvPr/>
        </p:nvSpPr>
        <p:spPr>
          <a:xfrm rot="5400000" flipH="1">
            <a:off x="7937584" y="2101097"/>
            <a:ext cx="393647" cy="6438782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13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we compare two conditions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3041" y="3431624"/>
            <a:ext cx="33321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Difference in the underlying construct caused by the difference in conditions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27949" y="3303200"/>
            <a:ext cx="33378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Other factors that might </a:t>
            </a:r>
            <a:r>
              <a:rPr lang="en-GB" i="1" dirty="0"/>
              <a:t>randomly</a:t>
            </a:r>
            <a:r>
              <a:rPr lang="en-GB" dirty="0"/>
              <a:t> influence the outcome</a:t>
            </a:r>
          </a:p>
          <a:p>
            <a:r>
              <a:rPr lang="en-GB" sz="1400" dirty="0"/>
              <a:t>e.g. motivation, attention, understanding instructions etc.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938" y="1926934"/>
            <a:ext cx="210502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Difference obtained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53" y="1961938"/>
            <a:ext cx="207645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 true difference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89398" y="2098302"/>
            <a:ext cx="116205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noise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564" y="2117503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0" name="Down Arrow 9"/>
          <p:cNvSpPr/>
          <p:nvPr/>
        </p:nvSpPr>
        <p:spPr>
          <a:xfrm rot="2018802">
            <a:off x="3267906" y="2872271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>
            <a:off x="6364006" y="2767649"/>
            <a:ext cx="379694" cy="282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TextBox 11"/>
          <p:cNvSpPr txBox="1"/>
          <p:nvPr/>
        </p:nvSpPr>
        <p:spPr>
          <a:xfrm>
            <a:off x="2759128" y="2086726"/>
            <a:ext cx="4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50482" y="2086514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4" name="Down Arrow 13"/>
          <p:cNvSpPr/>
          <p:nvPr/>
        </p:nvSpPr>
        <p:spPr>
          <a:xfrm rot="19055052">
            <a:off x="9170479" y="2767647"/>
            <a:ext cx="609600" cy="6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8449639" y="2086302"/>
            <a:ext cx="11620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bias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30547" y="3303200"/>
            <a:ext cx="35023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Difference caused by factors that are </a:t>
            </a:r>
            <a:r>
              <a:rPr lang="en-GB" sz="2400" i="1" dirty="0"/>
              <a:t>systematically</a:t>
            </a:r>
            <a:r>
              <a:rPr lang="en-GB" sz="2400" dirty="0"/>
              <a:t> associated with the different conditions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558076" y="5228419"/>
            <a:ext cx="3820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Confounding variables that offer an alternate explanation for the difference.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02666" y="5154339"/>
            <a:ext cx="3378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Evidence for a causal effect.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87276" y="4540800"/>
            <a:ext cx="33785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>
                <a:solidFill>
                  <a:srgbClr val="C00000"/>
                </a:solidFill>
              </a:rPr>
              <a:t>Smaller</a:t>
            </a:r>
            <a:r>
              <a:rPr lang="en-GB" sz="2400" dirty="0">
                <a:solidFill>
                  <a:srgbClr val="C00000"/>
                </a:solidFill>
              </a:rPr>
              <a:t> because noise is </a:t>
            </a:r>
            <a:r>
              <a:rPr lang="en-GB" sz="2400" i="1" dirty="0">
                <a:solidFill>
                  <a:srgbClr val="C00000"/>
                </a:solidFill>
              </a:rPr>
              <a:t>roughly </a:t>
            </a:r>
            <a:r>
              <a:rPr lang="en-GB" sz="2400" dirty="0">
                <a:solidFill>
                  <a:srgbClr val="C00000"/>
                </a:solidFill>
              </a:rPr>
              <a:t>equal across conditions if the sample is big enough.</a:t>
            </a:r>
          </a:p>
        </p:txBody>
      </p:sp>
    </p:spTree>
    <p:extLst>
      <p:ext uri="{BB962C8B-B14F-4D97-AF65-F5344CB8AC3E}">
        <p14:creationId xmlns:p14="http://schemas.microsoft.com/office/powerpoint/2010/main" val="1462254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logic of an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5463"/>
            <a:ext cx="10515600" cy="307975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Score Condition 1 = baseline + effect of IV in condition 1 + noise + bias</a:t>
            </a:r>
          </a:p>
          <a:p>
            <a:pPr marL="0" indent="0">
              <a:buNone/>
            </a:pPr>
            <a:r>
              <a:rPr lang="en-GB" dirty="0"/>
              <a:t>Score Condition 2 = baseline + effect of IV in condition 2 + noise + bias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Difference =       0	       + difference in IV (c1-c2) 	+ 0</a:t>
            </a:r>
            <a:r>
              <a:rPr lang="en-GB" sz="2000" dirty="0"/>
              <a:t>(</a:t>
            </a:r>
            <a:r>
              <a:rPr lang="en-GB" sz="2000" dirty="0" err="1"/>
              <a:t>ish</a:t>
            </a:r>
            <a:r>
              <a:rPr lang="en-GB" sz="2000" dirty="0"/>
              <a:t>)     </a:t>
            </a:r>
            <a:r>
              <a:rPr lang="en-GB" dirty="0"/>
              <a:t>0 (?)	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63175" y="2286000"/>
            <a:ext cx="981075" cy="24955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9105900" y="2286000"/>
            <a:ext cx="981075" cy="24955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800475" y="2117725"/>
            <a:ext cx="1323975" cy="24955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105900" y="5241925"/>
            <a:ext cx="2876550" cy="140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is only zero if there is nothing else that changes between Condition 1 and Condition 2, other than the I.V.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1150" y="5241924"/>
            <a:ext cx="2838450" cy="11588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i.e. the difference between conditions is due solely to the  impact of the manipulation (the I.V.). </a:t>
            </a:r>
          </a:p>
        </p:txBody>
      </p:sp>
      <p:sp>
        <p:nvSpPr>
          <p:cNvPr id="9" name="Up Arrow 8"/>
          <p:cNvSpPr/>
          <p:nvPr/>
        </p:nvSpPr>
        <p:spPr>
          <a:xfrm>
            <a:off x="6534150" y="4494213"/>
            <a:ext cx="762000" cy="747711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Up Arrow 9"/>
          <p:cNvSpPr/>
          <p:nvPr/>
        </p:nvSpPr>
        <p:spPr>
          <a:xfrm>
            <a:off x="10325100" y="4781550"/>
            <a:ext cx="400050" cy="460374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948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confounding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GB" dirty="0"/>
              <a:t>Selection of participants</a:t>
            </a:r>
          </a:p>
          <a:p>
            <a:pPr marL="514350" indent="-514350">
              <a:buAutoNum type="arabicParenR"/>
            </a:pPr>
            <a:r>
              <a:rPr lang="en-GB" dirty="0"/>
              <a:t>Materials</a:t>
            </a:r>
          </a:p>
          <a:p>
            <a:pPr marL="514350" indent="-514350">
              <a:buAutoNum type="arabicParenR"/>
            </a:pPr>
            <a:r>
              <a:rPr lang="en-GB" dirty="0"/>
              <a:t>Order</a:t>
            </a:r>
          </a:p>
          <a:p>
            <a:pPr marL="514350" indent="-514350">
              <a:buAutoNum type="arabicParenR"/>
            </a:pPr>
            <a:r>
              <a:rPr lang="en-GB" dirty="0"/>
              <a:t>Experimenter / instructional effects</a:t>
            </a:r>
          </a:p>
          <a:p>
            <a:pPr marL="514350" indent="-514350">
              <a:buAutoNum type="arabicParenR"/>
            </a:pPr>
            <a:r>
              <a:rPr lang="en-GB" dirty="0"/>
              <a:t>Demand / expectancy effects</a:t>
            </a:r>
          </a:p>
          <a:p>
            <a:pPr marL="514350" indent="-514350">
              <a:buAutoNum type="arabicParenR"/>
            </a:pPr>
            <a:r>
              <a:rPr lang="en-GB" dirty="0"/>
              <a:t>Experimental context</a:t>
            </a:r>
          </a:p>
          <a:p>
            <a:pPr marL="514350" indent="-514350">
              <a:buAutoNum type="arabicParenR"/>
            </a:pPr>
            <a:r>
              <a:rPr lang="en-GB" dirty="0"/>
              <a:t>(Experimenter bias)</a:t>
            </a:r>
          </a:p>
        </p:txBody>
      </p:sp>
    </p:spTree>
    <p:extLst>
      <p:ext uri="{BB962C8B-B14F-4D97-AF65-F5344CB8AC3E}">
        <p14:creationId xmlns:p14="http://schemas.microsoft.com/office/powerpoint/2010/main" val="3714230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first fundamental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Between-subjects vs within-subjects designs.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within-subjects (between-group) design looks like this: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u="sng" dirty="0"/>
              <a:t>Condition 1</a:t>
            </a:r>
            <a:r>
              <a:rPr lang="en-GB" dirty="0"/>
              <a:t>		</a:t>
            </a:r>
            <a:r>
              <a:rPr lang="en-GB" u="sng" dirty="0"/>
              <a:t>Condition 2</a:t>
            </a:r>
          </a:p>
          <a:p>
            <a:pPr marL="0" indent="0">
              <a:buNone/>
            </a:pPr>
            <a:r>
              <a:rPr lang="en-GB" dirty="0"/>
              <a:t>	Participant 1		Participant 1</a:t>
            </a:r>
          </a:p>
          <a:p>
            <a:pPr marL="0" indent="0">
              <a:buNone/>
            </a:pPr>
            <a:r>
              <a:rPr lang="en-GB" dirty="0"/>
              <a:t>	Participant 2		Participant 2</a:t>
            </a:r>
          </a:p>
          <a:p>
            <a:pPr marL="0" indent="0">
              <a:buNone/>
            </a:pPr>
            <a:r>
              <a:rPr lang="en-GB" dirty="0"/>
              <a:t>	Participant 3		Participant 3		</a:t>
            </a:r>
          </a:p>
          <a:p>
            <a:pPr marL="0" indent="0">
              <a:buNone/>
            </a:pPr>
            <a:r>
              <a:rPr lang="en-GB" dirty="0"/>
              <a:t>	etc.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6537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first fundamental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Between-subjects vs within-subjects designs.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between-subjects design looks like this: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u="sng" dirty="0"/>
              <a:t>Condition 1</a:t>
            </a:r>
            <a:r>
              <a:rPr lang="en-GB" dirty="0"/>
              <a:t>		</a:t>
            </a:r>
            <a:r>
              <a:rPr lang="en-GB" u="sng" dirty="0"/>
              <a:t>Condition 2</a:t>
            </a:r>
          </a:p>
          <a:p>
            <a:pPr marL="0" indent="0">
              <a:buNone/>
            </a:pPr>
            <a:r>
              <a:rPr lang="en-GB" dirty="0"/>
              <a:t>	Participant 1		Participant 2</a:t>
            </a:r>
          </a:p>
          <a:p>
            <a:pPr marL="0" indent="0">
              <a:buNone/>
            </a:pPr>
            <a:r>
              <a:rPr lang="en-GB" dirty="0"/>
              <a:t>	Participant 3		Participant 4</a:t>
            </a:r>
          </a:p>
          <a:p>
            <a:pPr marL="0" indent="0">
              <a:buNone/>
            </a:pPr>
            <a:r>
              <a:rPr lang="en-GB" dirty="0"/>
              <a:t>	Participant 5		Participant 6		</a:t>
            </a:r>
          </a:p>
          <a:p>
            <a:pPr marL="0" indent="0">
              <a:buNone/>
            </a:pPr>
            <a:r>
              <a:rPr lang="en-GB" dirty="0"/>
              <a:t>	etc.			etc.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090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we compare two conditions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27949" y="3303200"/>
            <a:ext cx="33378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Other factors that might </a:t>
            </a:r>
            <a:r>
              <a:rPr lang="en-GB" i="1" dirty="0"/>
              <a:t>randomly</a:t>
            </a:r>
            <a:r>
              <a:rPr lang="en-GB" dirty="0"/>
              <a:t> influence the outcome</a:t>
            </a:r>
          </a:p>
          <a:p>
            <a:r>
              <a:rPr lang="en-GB" sz="1400" dirty="0"/>
              <a:t>e.g. motivation, attention, understanding instructions etc.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938" y="1926934"/>
            <a:ext cx="210502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Difference obtained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53" y="1961938"/>
            <a:ext cx="207645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 true difference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89398" y="2098302"/>
            <a:ext cx="116205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noise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564" y="2117503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6324827" y="2683010"/>
            <a:ext cx="532094" cy="454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759128" y="2086726"/>
            <a:ext cx="4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50482" y="2086514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49639" y="2086302"/>
            <a:ext cx="11620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bias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9389" y="5000625"/>
            <a:ext cx="39909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Between-subjects designs increase noise</a:t>
            </a:r>
            <a:r>
              <a:rPr lang="en-GB" dirty="0"/>
              <a:t>, because there are individual differences between the two groups involved.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81626" y="5000625"/>
            <a:ext cx="39909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Within-subjects designs reduce noise</a:t>
            </a:r>
            <a:r>
              <a:rPr lang="en-GB" dirty="0"/>
              <a:t>, because there are no individual differences  - it is the same people in each condition</a:t>
            </a:r>
          </a:p>
        </p:txBody>
      </p:sp>
      <p:sp>
        <p:nvSpPr>
          <p:cNvPr id="21" name="Down Arrow 20"/>
          <p:cNvSpPr/>
          <p:nvPr/>
        </p:nvSpPr>
        <p:spPr>
          <a:xfrm rot="13551179">
            <a:off x="4661902" y="4523858"/>
            <a:ext cx="532094" cy="454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Down Arrow 21"/>
          <p:cNvSpPr/>
          <p:nvPr/>
        </p:nvSpPr>
        <p:spPr>
          <a:xfrm rot="8635991">
            <a:off x="7633364" y="4493461"/>
            <a:ext cx="532094" cy="454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43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Remember this?</a:t>
            </a:r>
          </a:p>
        </p:txBody>
      </p:sp>
      <p:pic>
        <p:nvPicPr>
          <p:cNvPr id="1026" name="Picture 2" descr="1kg Digital Precision Weighing Scale - Kern | CP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210" y="4726512"/>
            <a:ext cx="2079615" cy="186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86806" y="1690689"/>
            <a:ext cx="5395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Q: How could you find out which is the largest stone </a:t>
            </a:r>
            <a:r>
              <a:rPr lang="en-GB" sz="2800"/>
              <a:t>by volume? </a:t>
            </a:r>
            <a:endParaRPr lang="en-GB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674" y="4755096"/>
            <a:ext cx="2462126" cy="18404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49" y="1885430"/>
            <a:ext cx="3293540" cy="24669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86806" y="3152077"/>
            <a:ext cx="6681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These are tools for converting physical properties of the stones into a numerical value that can be used to distinguish between them.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049" y="4755096"/>
            <a:ext cx="2390775" cy="1914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1236" y="458946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5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we compare two conditions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938" y="1926934"/>
            <a:ext cx="210502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Difference obtained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53" y="1961938"/>
            <a:ext cx="207645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 true difference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89398" y="2098302"/>
            <a:ext cx="116205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noise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564" y="2117503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8764617" y="2792935"/>
            <a:ext cx="532094" cy="454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759128" y="2086726"/>
            <a:ext cx="4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50482" y="2086514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49639" y="2086302"/>
            <a:ext cx="11620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bias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60134" y="4920078"/>
            <a:ext cx="399097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Between-subjects designs can help reduce some bias</a:t>
            </a:r>
            <a:r>
              <a:rPr lang="en-GB" dirty="0"/>
              <a:t>, because the two conditions can be run identically. </a:t>
            </a:r>
            <a:r>
              <a:rPr lang="en-GB" sz="2000" dirty="0">
                <a:solidFill>
                  <a:srgbClr val="FF0000"/>
                </a:solidFill>
              </a:rPr>
              <a:t>But selection issues can increase bias.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95024" y="4907036"/>
            <a:ext cx="39909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Within-subjects designs risk increasing bias</a:t>
            </a:r>
            <a:r>
              <a:rPr lang="en-GB" dirty="0"/>
              <a:t> because the conditions cannot be the same (e.g. the order in which they are undertaken). </a:t>
            </a:r>
          </a:p>
        </p:txBody>
      </p:sp>
      <p:sp>
        <p:nvSpPr>
          <p:cNvPr id="21" name="Down Arrow 20"/>
          <p:cNvSpPr/>
          <p:nvPr/>
        </p:nvSpPr>
        <p:spPr>
          <a:xfrm rot="13551179">
            <a:off x="6836591" y="4262639"/>
            <a:ext cx="532094" cy="454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Down Arrow 21"/>
          <p:cNvSpPr/>
          <p:nvPr/>
        </p:nvSpPr>
        <p:spPr>
          <a:xfrm rot="10496722">
            <a:off x="9475534" y="4279134"/>
            <a:ext cx="532094" cy="454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7451109" y="3296571"/>
            <a:ext cx="3502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Factors </a:t>
            </a:r>
            <a:r>
              <a:rPr lang="en-GB" sz="2000" i="1" dirty="0"/>
              <a:t>systematically</a:t>
            </a:r>
            <a:r>
              <a:rPr lang="en-GB" sz="2000" dirty="0"/>
              <a:t> associated with the conditions that can influence the outcome.</a:t>
            </a:r>
          </a:p>
        </p:txBody>
      </p:sp>
    </p:spTree>
    <p:extLst>
      <p:ext uri="{BB962C8B-B14F-4D97-AF65-F5344CB8AC3E}">
        <p14:creationId xmlns:p14="http://schemas.microsoft.com/office/powerpoint/2010/main" val="1539981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confounding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Selection of participants</a:t>
            </a:r>
          </a:p>
          <a:p>
            <a:pPr marL="0" indent="0">
              <a:buNone/>
            </a:pPr>
            <a:r>
              <a:rPr lang="en-GB" dirty="0"/>
              <a:t>Is not an issue for within-subjects designs.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between-subjects designs the allocation of participants to conditions should be unrelated to </a:t>
            </a:r>
            <a:r>
              <a:rPr lang="en-GB" i="1" dirty="0"/>
              <a:t>any </a:t>
            </a:r>
            <a:r>
              <a:rPr lang="en-GB" dirty="0"/>
              <a:t>aspect of the individuals involved.</a:t>
            </a:r>
          </a:p>
          <a:p>
            <a:pPr marL="0" indent="0">
              <a:buNone/>
            </a:pPr>
            <a:r>
              <a:rPr lang="en-GB" i="1" dirty="0"/>
              <a:t>	e.g. 	their time of availability</a:t>
            </a:r>
          </a:p>
          <a:p>
            <a:pPr marL="0" indent="0">
              <a:buNone/>
            </a:pPr>
            <a:r>
              <a:rPr lang="en-GB" i="1" dirty="0"/>
              <a:t>		their preference for a particular condition</a:t>
            </a:r>
          </a:p>
          <a:p>
            <a:pPr marL="0" indent="0">
              <a:buNone/>
            </a:pPr>
            <a:r>
              <a:rPr lang="en-GB" i="1" dirty="0"/>
              <a:t>		their friendliness, ability, cognitive style, personality</a:t>
            </a:r>
          </a:p>
          <a:p>
            <a:pPr marL="0" indent="0">
              <a:buNone/>
            </a:pPr>
            <a:r>
              <a:rPr lang="en-GB" i="1" dirty="0"/>
              <a:t>		etc. 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The best solution is to randomly (pre)allocate participants to conditions.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1304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confounding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Materials</a:t>
            </a:r>
          </a:p>
          <a:p>
            <a:pPr marL="0" indent="0">
              <a:buNone/>
            </a:pPr>
            <a:r>
              <a:rPr lang="en-GB" dirty="0"/>
              <a:t>Is not an issue for between-subjects designs, as long as the same materials are allocated to each condition. 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For within-subjects designs, the materials (often) should not be the same across both conditions. 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e.g. you can’t do the same test (in the same format) twice, because of practice (or order) effects.</a:t>
            </a:r>
          </a:p>
        </p:txBody>
      </p:sp>
    </p:spTree>
    <p:extLst>
      <p:ext uri="{BB962C8B-B14F-4D97-AF65-F5344CB8AC3E}">
        <p14:creationId xmlns:p14="http://schemas.microsoft.com/office/powerpoint/2010/main" val="1220847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confounding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u="sng" dirty="0">
                <a:solidFill>
                  <a:srgbClr val="FF0000"/>
                </a:solidFill>
              </a:rPr>
              <a:t>Order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This is a common issue in within-subject designs, where each participant completes two (or more) conditions. 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This can be overcome, by either randomisation, or (in more simple cases) counterbalancing. </a:t>
            </a:r>
          </a:p>
        </p:txBody>
      </p:sp>
    </p:spTree>
    <p:extLst>
      <p:ext uri="{BB962C8B-B14F-4D97-AF65-F5344CB8AC3E}">
        <p14:creationId xmlns:p14="http://schemas.microsoft.com/office/powerpoint/2010/main" val="611278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Counterbalancing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19800" cy="3917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With two conditions (A, B).</a:t>
            </a:r>
          </a:p>
          <a:p>
            <a:pPr marL="0" indent="0">
              <a:buNone/>
            </a:pPr>
            <a:r>
              <a:rPr lang="en-GB" dirty="0"/>
              <a:t>Participant 1 completes A, then B</a:t>
            </a:r>
          </a:p>
          <a:p>
            <a:pPr marL="0" indent="0">
              <a:buNone/>
            </a:pPr>
            <a:r>
              <a:rPr lang="en-GB" dirty="0"/>
              <a:t>Participant 2 completes B, then A</a:t>
            </a:r>
          </a:p>
          <a:p>
            <a:pPr marL="0" indent="0">
              <a:buNone/>
            </a:pPr>
            <a:r>
              <a:rPr lang="en-GB" dirty="0"/>
              <a:t>Etc.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 be “fully” counterbalanced requires the sample size to be a multiple of 2.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899" y="1922462"/>
            <a:ext cx="2657475" cy="2506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81899" y="5353050"/>
            <a:ext cx="393382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/>
              <a:t>Notice here, that if there is a difference between A and B, it can’t be because of what was done first (vs second)</a:t>
            </a:r>
          </a:p>
        </p:txBody>
      </p:sp>
      <p:sp>
        <p:nvSpPr>
          <p:cNvPr id="7" name="Up Arrow 6"/>
          <p:cNvSpPr/>
          <p:nvPr/>
        </p:nvSpPr>
        <p:spPr>
          <a:xfrm>
            <a:off x="8629650" y="4661029"/>
            <a:ext cx="600075" cy="4729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704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Counterbalancing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000750" cy="4412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With three conditions (A, B, C).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 be “fully” counterbalanced requires the sample size to be a multiple of 6 (= 3 x 2).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i.e. test 6, 12, 18 (</a:t>
            </a:r>
            <a:r>
              <a:rPr lang="en-GB" dirty="0" err="1"/>
              <a:t>etc</a:t>
            </a:r>
            <a:r>
              <a:rPr lang="en-GB" dirty="0"/>
              <a:t>) participants.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348369" y="5314950"/>
            <a:ext cx="41673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/>
              <a:t>Notice here, that if there is a difference between A, B, and C it can’t be because of what was done first (vs second vs third)</a:t>
            </a:r>
          </a:p>
        </p:txBody>
      </p:sp>
      <p:sp>
        <p:nvSpPr>
          <p:cNvPr id="7" name="Up Arrow 6"/>
          <p:cNvSpPr/>
          <p:nvPr/>
        </p:nvSpPr>
        <p:spPr>
          <a:xfrm>
            <a:off x="8524875" y="4500756"/>
            <a:ext cx="600075" cy="4729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Up Arrow 7"/>
          <p:cNvSpPr/>
          <p:nvPr/>
        </p:nvSpPr>
        <p:spPr>
          <a:xfrm>
            <a:off x="9593971" y="4500756"/>
            <a:ext cx="600075" cy="4729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368" y="2071687"/>
            <a:ext cx="4005431" cy="2220064"/>
          </a:xfrm>
          <a:prstGeom prst="rect">
            <a:avLst/>
          </a:prstGeom>
        </p:spPr>
      </p:pic>
      <p:sp>
        <p:nvSpPr>
          <p:cNvPr id="10" name="Up Arrow 9"/>
          <p:cNvSpPr/>
          <p:nvPr/>
        </p:nvSpPr>
        <p:spPr>
          <a:xfrm>
            <a:off x="10663067" y="4484184"/>
            <a:ext cx="600075" cy="4729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4819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4 conditions requires multiples of 4 x 3 x 2 = 24</a:t>
            </a:r>
          </a:p>
          <a:p>
            <a:pPr marL="0" indent="0">
              <a:buNone/>
            </a:pPr>
            <a:r>
              <a:rPr lang="en-GB" dirty="0"/>
              <a:t>5 conditions requires multiples of 5 x 4 x 3 x 2 = 120</a:t>
            </a:r>
          </a:p>
          <a:p>
            <a:pPr marL="0" indent="0">
              <a:buNone/>
            </a:pPr>
            <a:r>
              <a:rPr lang="en-GB" dirty="0"/>
              <a:t>6 conditions requires multiples of 6 x 5 x 4 x 3 x 2 = 720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With more conditions full counterbalancing may require more participants than can be tested.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One solution is to </a:t>
            </a:r>
            <a:r>
              <a:rPr lang="en-GB" i="1" dirty="0"/>
              <a:t>randomise</a:t>
            </a:r>
            <a:r>
              <a:rPr lang="en-GB" dirty="0"/>
              <a:t> the order differently for each participant. </a:t>
            </a:r>
          </a:p>
        </p:txBody>
      </p:sp>
    </p:spTree>
    <p:extLst>
      <p:ext uri="{BB962C8B-B14F-4D97-AF65-F5344CB8AC3E}">
        <p14:creationId xmlns:p14="http://schemas.microsoft.com/office/powerpoint/2010/main" val="36608171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Randomisation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938" y="1926934"/>
            <a:ext cx="210502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Difference obtained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7753" y="1961938"/>
            <a:ext cx="207645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 true difference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89398" y="2098302"/>
            <a:ext cx="11620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noise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564" y="2117503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8764617" y="2792935"/>
            <a:ext cx="532094" cy="454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759128" y="2086726"/>
            <a:ext cx="4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50482" y="2086514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+/-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49639" y="2086302"/>
            <a:ext cx="11620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bias</a:t>
            </a:r>
          </a:p>
        </p:txBody>
      </p:sp>
      <p:sp>
        <p:nvSpPr>
          <p:cNvPr id="21" name="Down Arrow 20"/>
          <p:cNvSpPr/>
          <p:nvPr/>
        </p:nvSpPr>
        <p:spPr>
          <a:xfrm rot="7753383">
            <a:off x="7627988" y="4666879"/>
            <a:ext cx="532094" cy="454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8431553" y="3308266"/>
            <a:ext cx="3502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Factors </a:t>
            </a:r>
            <a:r>
              <a:rPr lang="en-GB" sz="2000" i="1" dirty="0"/>
              <a:t>systematically</a:t>
            </a:r>
            <a:r>
              <a:rPr lang="en-GB" sz="2000" dirty="0"/>
              <a:t> associated with the conditions that can influence the outcome.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76775" y="3263873"/>
            <a:ext cx="3662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Other factors that might </a:t>
            </a:r>
            <a:r>
              <a:rPr lang="en-GB" sz="2000" i="1" dirty="0"/>
              <a:t>randomly</a:t>
            </a:r>
            <a:r>
              <a:rPr lang="en-GB" sz="2000" dirty="0"/>
              <a:t> influence the outcome</a:t>
            </a:r>
          </a:p>
          <a:p>
            <a:r>
              <a:rPr lang="en-GB" sz="1600" dirty="0"/>
              <a:t>e.g. motivation, attention, understanding instructions etc. 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6324827" y="2740184"/>
            <a:ext cx="532094" cy="454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721557" y="5241451"/>
            <a:ext cx="6877050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Relative to full counterbalancing, randomisation may increase noise. However, if it is truly </a:t>
            </a:r>
            <a:r>
              <a:rPr lang="en-GB" sz="2400" i="1" u="sng" dirty="0">
                <a:solidFill>
                  <a:srgbClr val="FF0000"/>
                </a:solidFill>
              </a:rPr>
              <a:t>random, it is not a source of systematic bias.</a:t>
            </a:r>
          </a:p>
        </p:txBody>
      </p:sp>
    </p:spTree>
    <p:extLst>
      <p:ext uri="{BB962C8B-B14F-4D97-AF65-F5344CB8AC3E}">
        <p14:creationId xmlns:p14="http://schemas.microsoft.com/office/powerpoint/2010/main" val="25183629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confounding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Experimenter / instructional effects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Differences can arise between conditions if they are associated with different people running them.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	Different ways of presenting the instructions. </a:t>
            </a:r>
          </a:p>
          <a:p>
            <a:pPr marL="0" indent="0">
              <a:buNone/>
            </a:pPr>
            <a:r>
              <a:rPr lang="en-GB" dirty="0"/>
              <a:t>	Different ways of scoring the data</a:t>
            </a:r>
          </a:p>
          <a:p>
            <a:pPr marL="0" indent="0">
              <a:buNone/>
            </a:pPr>
            <a:r>
              <a:rPr lang="en-GB" dirty="0"/>
              <a:t>	Different non-verbal behaviours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These can be unconscious and subtle, but still have an effect. </a:t>
            </a:r>
          </a:p>
        </p:txBody>
      </p:sp>
    </p:spTree>
    <p:extLst>
      <p:ext uri="{BB962C8B-B14F-4D97-AF65-F5344CB8AC3E}">
        <p14:creationId xmlns:p14="http://schemas.microsoft.com/office/powerpoint/2010/main" val="19682738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experimenter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Clark, Marshall &amp; Rosenthal (2009).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Witnesses saw </a:t>
            </a:r>
            <a:r>
              <a:rPr lang="en-GB" dirty="0" err="1"/>
              <a:t>lineups</a:t>
            </a:r>
            <a:r>
              <a:rPr lang="en-GB" dirty="0"/>
              <a:t> that </a:t>
            </a:r>
            <a:r>
              <a:rPr lang="en-GB" u="sng" dirty="0"/>
              <a:t>did not contain the true perpetrator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 the administrator said nothing: 		</a:t>
            </a:r>
            <a:r>
              <a:rPr lang="en-GB" dirty="0">
                <a:solidFill>
                  <a:srgbClr val="C00000"/>
                </a:solidFill>
              </a:rPr>
              <a:t>37% false IDs. </a:t>
            </a:r>
          </a:p>
          <a:p>
            <a:pPr marL="0" indent="0">
              <a:buNone/>
            </a:pPr>
            <a:r>
              <a:rPr lang="en-GB" dirty="0"/>
              <a:t>If the administrator said “take your time”: 	</a:t>
            </a:r>
            <a:r>
              <a:rPr lang="en-GB" dirty="0">
                <a:solidFill>
                  <a:srgbClr val="C00000"/>
                </a:solidFill>
              </a:rPr>
              <a:t>56% false IDs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3640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if we wanted to know what </a:t>
            </a:r>
            <a:r>
              <a:rPr lang="en-GB" i="1" dirty="0"/>
              <a:t>affects</a:t>
            </a:r>
            <a:r>
              <a:rPr lang="en-GB" dirty="0"/>
              <a:t> the volume of a stone?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e.g. Is the volume of water affected by temperature?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How could we find out? </a:t>
            </a:r>
          </a:p>
        </p:txBody>
      </p:sp>
    </p:spTree>
    <p:extLst>
      <p:ext uri="{BB962C8B-B14F-4D97-AF65-F5344CB8AC3E}">
        <p14:creationId xmlns:p14="http://schemas.microsoft.com/office/powerpoint/2010/main" val="5980157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confounding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Demand / expectancy effects</a:t>
            </a:r>
          </a:p>
          <a:p>
            <a:pPr marL="0" indent="0">
              <a:buNone/>
            </a:pPr>
            <a:r>
              <a:rPr lang="en-GB" dirty="0"/>
              <a:t>These can affect both within- and between-participant designs.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variant of experimenter effects is when participants know (or expect) a particular outcome associated with the conditions. </a:t>
            </a:r>
          </a:p>
          <a:p>
            <a:pPr marL="0" indent="0">
              <a:buNone/>
            </a:pPr>
            <a:r>
              <a:rPr lang="en-GB" i="1" dirty="0"/>
              <a:t>	e.g. telling participants which condition leads to “best performance” in 	advance may change their motivation. 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/>
              <a:t>This could come from experimenter body language, but also from the instructions, or even from the recruitment materials or informed consent paperwork. </a:t>
            </a:r>
          </a:p>
        </p:txBody>
      </p:sp>
    </p:spTree>
    <p:extLst>
      <p:ext uri="{BB962C8B-B14F-4D97-AF65-F5344CB8AC3E}">
        <p14:creationId xmlns:p14="http://schemas.microsoft.com/office/powerpoint/2010/main" val="17960098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confounding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Experimental context</a:t>
            </a:r>
          </a:p>
          <a:p>
            <a:pPr marL="0" indent="0">
              <a:buNone/>
            </a:pPr>
            <a:r>
              <a:rPr lang="en-GB" dirty="0"/>
              <a:t>Aspects of the environment in which the experiment takes place. (You can’t test everyone at the same time and place).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Is not an issue for within-subjects designs where the context is the same across conditions.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between subjects the environmental variations should be unrelated to the experimental conditions, either by counterbalancing, or randomising (see previous slide).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	Time of day at which the experiment is run.  </a:t>
            </a:r>
          </a:p>
          <a:p>
            <a:pPr marL="0" indent="0">
              <a:buNone/>
            </a:pPr>
            <a:r>
              <a:rPr lang="en-GB" dirty="0"/>
              <a:t>	Room in which the test takes place.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6197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confounding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Experimenter bias.</a:t>
            </a:r>
          </a:p>
          <a:p>
            <a:pPr marL="0" indent="0">
              <a:buNone/>
            </a:pPr>
            <a:r>
              <a:rPr lang="en-GB" dirty="0"/>
              <a:t>This is an influence of the experimenter’s beliefs on the outcome of the experiment.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can be during the experiment (see Experimenter effects)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 it can also happen after the data is collected, e.g. when ambiguous data are scored.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can affect both within- and between-participant designs.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4707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41901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Manipulation of independent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Can be </a:t>
            </a:r>
            <a:r>
              <a:rPr lang="en-GB" u="sng" dirty="0">
                <a:solidFill>
                  <a:srgbClr val="C00000"/>
                </a:solidFill>
              </a:rPr>
              <a:t>direct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e.g. 	Setting the room temperature at 2 different levels</a:t>
            </a:r>
          </a:p>
          <a:p>
            <a:pPr marL="0" indent="0">
              <a:buNone/>
            </a:pPr>
            <a:r>
              <a:rPr lang="en-GB" dirty="0"/>
              <a:t>	Giving people drug A vs drug B.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Can be </a:t>
            </a:r>
            <a:r>
              <a:rPr lang="en-GB" u="sng" dirty="0">
                <a:solidFill>
                  <a:srgbClr val="C00000"/>
                </a:solidFill>
              </a:rPr>
              <a:t>indirect (or instructional)</a:t>
            </a:r>
          </a:p>
          <a:p>
            <a:pPr marL="0" indent="0">
              <a:buNone/>
            </a:pPr>
            <a:r>
              <a:rPr lang="en-GB" dirty="0"/>
              <a:t>e.g. 	Asking people to imagine something vs no instructions. </a:t>
            </a:r>
          </a:p>
          <a:p>
            <a:pPr marL="0" indent="0">
              <a:buNone/>
            </a:pPr>
            <a:r>
              <a:rPr lang="en-GB" dirty="0"/>
              <a:t>	Asking for quick responses vs accurate responses. </a:t>
            </a:r>
          </a:p>
          <a:p>
            <a:pPr marL="0" indent="0">
              <a:buNone/>
            </a:pPr>
            <a:r>
              <a:rPr lang="en-GB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0668542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problem with instructional manipulations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9300"/>
            <a:ext cx="4584232" cy="2581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9400" y="2085975"/>
            <a:ext cx="50958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Participants don’t always follow instructions!</a:t>
            </a:r>
          </a:p>
          <a:p>
            <a:endParaRPr lang="en-GB" sz="2400" dirty="0"/>
          </a:p>
          <a:p>
            <a:r>
              <a:rPr lang="en-GB" sz="2400" dirty="0"/>
              <a:t>If an experiment finds no effect it could be that:</a:t>
            </a:r>
          </a:p>
          <a:p>
            <a:endParaRPr lang="en-GB" sz="2400" dirty="0"/>
          </a:p>
          <a:p>
            <a:r>
              <a:rPr lang="en-GB" sz="2400" dirty="0"/>
              <a:t>There is no effect to find.</a:t>
            </a:r>
          </a:p>
          <a:p>
            <a:endParaRPr lang="en-GB" sz="2400" dirty="0"/>
          </a:p>
          <a:p>
            <a:r>
              <a:rPr lang="en-GB" sz="2400" dirty="0"/>
              <a:t>Or</a:t>
            </a:r>
          </a:p>
          <a:p>
            <a:endParaRPr lang="en-GB" sz="2400" dirty="0"/>
          </a:p>
          <a:p>
            <a:r>
              <a:rPr lang="en-GB" sz="2400" dirty="0"/>
              <a:t>People didn’t follow the instructions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333553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 to the problem of instructional manipulations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Measure understanding of the instructions (at beginning and end of the experiment).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i="1" dirty="0"/>
              <a:t>This shows participants at least knew what they were supposed 	to do. </a:t>
            </a:r>
          </a:p>
          <a:p>
            <a:pPr marL="0" indent="0">
              <a:buNone/>
            </a:pPr>
            <a:r>
              <a:rPr lang="en-GB" dirty="0"/>
              <a:t>Ask for compliance with instructions</a:t>
            </a:r>
          </a:p>
          <a:p>
            <a:pPr marL="0" indent="0">
              <a:buNone/>
            </a:pPr>
            <a:r>
              <a:rPr lang="en-GB" i="1" dirty="0"/>
              <a:t>	This shows participants say that they tried to do what they were 	supposed to do. (Or that they lied about it).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Include a manipulation check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i="1" dirty="0"/>
              <a:t>This shows that some aspect of behaviour was changed by the 	manipulation (just not the main one).</a:t>
            </a:r>
          </a:p>
        </p:txBody>
      </p:sp>
    </p:spTree>
    <p:extLst>
      <p:ext uri="{BB962C8B-B14F-4D97-AF65-F5344CB8AC3E}">
        <p14:creationId xmlns:p14="http://schemas.microsoft.com/office/powerpoint/2010/main" val="25812289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manipulation 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You want to know whether people’s presentations are rated higher if they are told to smile a lot (vs no instructions).</a:t>
            </a:r>
          </a:p>
          <a:p>
            <a:pPr marL="457200" lvl="1" indent="0">
              <a:buNone/>
            </a:pPr>
            <a:r>
              <a:rPr lang="en-GB" dirty="0"/>
              <a:t>Independent variable: Instruction for to smile (vs no instruction)</a:t>
            </a:r>
          </a:p>
          <a:p>
            <a:pPr marL="457200" lvl="1" indent="0">
              <a:buNone/>
            </a:pPr>
            <a:r>
              <a:rPr lang="en-GB" dirty="0"/>
              <a:t>Dependent variable: Rated quality of presentation (by judges).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Possible manipulation checks: </a:t>
            </a:r>
          </a:p>
          <a:p>
            <a:pPr marL="0" indent="0">
              <a:buNone/>
            </a:pPr>
            <a:r>
              <a:rPr lang="en-GB" dirty="0"/>
              <a:t>	Independent observers count number of smiles (or time spent 	smiling)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9519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Essential steps in an experiment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952625"/>
            <a:ext cx="28098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1: Take a sample (or set of samples)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399" y="3138487"/>
            <a:ext cx="28098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2: Manipulate something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399" y="4324349"/>
            <a:ext cx="28098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3: Measure the outcome(s)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398" y="5591175"/>
            <a:ext cx="28098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3: Relate the manipulation (2) to the outcome (3)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62" y="3109913"/>
            <a:ext cx="1055514" cy="10555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337" y="5591175"/>
            <a:ext cx="1698141" cy="11300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78986" y="1952624"/>
            <a:ext cx="3276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don’t test all the stones in the world, just a sample. 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7439025" y="3109913"/>
            <a:ext cx="476250" cy="231984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278986" y="3946667"/>
            <a:ext cx="3276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These have to be systematic (controlled, careful…)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78986" y="5556028"/>
            <a:ext cx="3276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can (statistically) test the relationship between our manipulation and the outcome(s). </a:t>
            </a:r>
          </a:p>
        </p:txBody>
      </p:sp>
      <p:pic>
        <p:nvPicPr>
          <p:cNvPr id="1026" name="Picture 2" descr="How to Calculate Volume and Density: 11 Steps (with Pictures)">
            <a:extLst>
              <a:ext uri="{FF2B5EF4-FFF2-40B4-BE49-F238E27FC236}">
                <a16:creationId xmlns:a16="http://schemas.microsoft.com/office/drawing/2014/main" id="{C96245B3-83E3-9B0D-2823-58A4E4DA1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862" y="1834484"/>
            <a:ext cx="1421999" cy="106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ow to Calculate Volume and Density: 11 Steps (with Pictures)">
            <a:extLst>
              <a:ext uri="{FF2B5EF4-FFF2-40B4-BE49-F238E27FC236}">
                <a16:creationId xmlns:a16="http://schemas.microsoft.com/office/drawing/2014/main" id="{A8158E23-73CB-AECD-976C-AF1D385E1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852" y="4344429"/>
            <a:ext cx="1421999" cy="106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18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if we wanted to know what </a:t>
            </a:r>
            <a:r>
              <a:rPr lang="en-GB" i="1" dirty="0"/>
              <a:t>affects</a:t>
            </a:r>
            <a:r>
              <a:rPr lang="en-GB" dirty="0"/>
              <a:t> the happiness of people?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e.g. Is happiness affected by ambient temperature?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How could we find out? </a:t>
            </a:r>
          </a:p>
        </p:txBody>
      </p:sp>
    </p:spTree>
    <p:extLst>
      <p:ext uri="{BB962C8B-B14F-4D97-AF65-F5344CB8AC3E}">
        <p14:creationId xmlns:p14="http://schemas.microsoft.com/office/powerpoint/2010/main" val="22862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Essential steps in an Psychology experiment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952625"/>
            <a:ext cx="28098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1: Take a sample (or set of samples)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399" y="3138487"/>
            <a:ext cx="28098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2: Manipulate something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399" y="4324349"/>
            <a:ext cx="28098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3: Measure the outcome(s)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398" y="5591175"/>
            <a:ext cx="28098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3: Relate the manipulation (2) to the outcome (3)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337" y="5591175"/>
            <a:ext cx="1698141" cy="11300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78986" y="1952624"/>
            <a:ext cx="3276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don’t test everyone in the world, just a sample. </a:t>
            </a:r>
            <a:r>
              <a:rPr lang="en-GB" dirty="0">
                <a:solidFill>
                  <a:srgbClr val="C00000"/>
                </a:solidFill>
              </a:rPr>
              <a:t>But people vary a lot, so larger samples needed. 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7439025" y="3109913"/>
            <a:ext cx="476250" cy="235149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278986" y="3818275"/>
            <a:ext cx="3276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These have to be systematic (controlled, careful…). </a:t>
            </a:r>
            <a:r>
              <a:rPr lang="en-GB" dirty="0">
                <a:solidFill>
                  <a:srgbClr val="C00000"/>
                </a:solidFill>
              </a:rPr>
              <a:t>But people are reactive, so it is tricky</a:t>
            </a:r>
            <a:r>
              <a:rPr lang="en-GB" dirty="0"/>
              <a:t>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78986" y="5556028"/>
            <a:ext cx="3276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can (statistically) test the relationship between our manipulation and the outcome(s).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001" y="1952624"/>
            <a:ext cx="1450152" cy="108621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391" y="4324350"/>
            <a:ext cx="1137060" cy="11370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105" y="4279940"/>
            <a:ext cx="1448766" cy="1149814"/>
          </a:xfrm>
          <a:prstGeom prst="rect">
            <a:avLst/>
          </a:prstGeom>
        </p:spPr>
      </p:pic>
      <p:pic>
        <p:nvPicPr>
          <p:cNvPr id="2050" name="Picture 2" descr="8 Reasons Why Your Thermostat Drops Below Set Temperature">
            <a:extLst>
              <a:ext uri="{FF2B5EF4-FFF2-40B4-BE49-F238E27FC236}">
                <a16:creationId xmlns:a16="http://schemas.microsoft.com/office/drawing/2014/main" id="{66370CF6-6581-55F2-2401-5A7D5D88F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77" y="3200259"/>
            <a:ext cx="1470048" cy="98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act temperature to set your thermostat at to keep warm and save money  this winter - Mirror Online">
            <a:extLst>
              <a:ext uri="{FF2B5EF4-FFF2-40B4-BE49-F238E27FC236}">
                <a16:creationId xmlns:a16="http://schemas.microsoft.com/office/drawing/2014/main" id="{882261A7-534A-8ABB-0D78-ACAD61606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143" y="3200260"/>
            <a:ext cx="1470049" cy="103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23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thing we manipulate in an experiment is called</a:t>
            </a:r>
          </a:p>
          <a:p>
            <a:pPr marL="0" indent="0">
              <a:buNone/>
            </a:pPr>
            <a:r>
              <a:rPr lang="en-GB" dirty="0"/>
              <a:t>	The </a:t>
            </a:r>
            <a:r>
              <a:rPr lang="en-GB" dirty="0">
                <a:solidFill>
                  <a:srgbClr val="C00000"/>
                </a:solidFill>
              </a:rPr>
              <a:t>independent</a:t>
            </a:r>
            <a:r>
              <a:rPr lang="en-GB" dirty="0"/>
              <a:t> variable. </a:t>
            </a:r>
          </a:p>
          <a:p>
            <a:pPr marL="0" indent="0">
              <a:buNone/>
            </a:pPr>
            <a:r>
              <a:rPr lang="en-GB" dirty="0"/>
              <a:t>	(Variations in this are </a:t>
            </a:r>
            <a:r>
              <a:rPr lang="en-GB" i="1" u="sng" dirty="0"/>
              <a:t>independent of </a:t>
            </a:r>
            <a:r>
              <a:rPr lang="en-GB" dirty="0"/>
              <a:t>everything other than the 	manipulation).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outcome we measure is called: </a:t>
            </a:r>
          </a:p>
          <a:p>
            <a:pPr marL="0" indent="0">
              <a:buNone/>
            </a:pPr>
            <a:r>
              <a:rPr lang="en-GB" dirty="0"/>
              <a:t>	The </a:t>
            </a:r>
            <a:r>
              <a:rPr lang="en-GB" dirty="0">
                <a:solidFill>
                  <a:srgbClr val="C00000"/>
                </a:solidFill>
              </a:rPr>
              <a:t>dependent</a:t>
            </a:r>
            <a:r>
              <a:rPr lang="en-GB" dirty="0"/>
              <a:t> variable</a:t>
            </a:r>
          </a:p>
          <a:p>
            <a:pPr marL="0" indent="0">
              <a:buNone/>
            </a:pPr>
            <a:r>
              <a:rPr lang="en-GB" dirty="0"/>
              <a:t>	(Scores on this measure </a:t>
            </a:r>
            <a:r>
              <a:rPr lang="en-GB" i="1" u="sng" dirty="0"/>
              <a:t>depend upon</a:t>
            </a:r>
            <a:r>
              <a:rPr lang="en-GB" i="1" dirty="0"/>
              <a:t> </a:t>
            </a:r>
            <a:r>
              <a:rPr lang="en-GB" dirty="0"/>
              <a:t>the manipulation)</a:t>
            </a:r>
          </a:p>
        </p:txBody>
      </p:sp>
    </p:spTree>
    <p:extLst>
      <p:ext uri="{BB962C8B-B14F-4D97-AF65-F5344CB8AC3E}">
        <p14:creationId xmlns:p14="http://schemas.microsoft.com/office/powerpoint/2010/main" val="323598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Independent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Can be </a:t>
            </a:r>
            <a:r>
              <a:rPr lang="en-GB" dirty="0">
                <a:solidFill>
                  <a:srgbClr val="C00000"/>
                </a:solidFill>
              </a:rPr>
              <a:t>binary</a:t>
            </a:r>
            <a:r>
              <a:rPr lang="en-GB" dirty="0"/>
              <a:t> (Hot vs cold, drug vs control, eyes closed vs eyes open), or can have multiple </a:t>
            </a:r>
            <a:r>
              <a:rPr lang="en-GB" i="1" dirty="0">
                <a:solidFill>
                  <a:srgbClr val="C00000"/>
                </a:solidFill>
              </a:rPr>
              <a:t>levels</a:t>
            </a:r>
          </a:p>
          <a:p>
            <a:pPr marL="0" indent="0">
              <a:buNone/>
            </a:pPr>
            <a:r>
              <a:rPr lang="en-GB" i="1" dirty="0"/>
              <a:t>	e.g. 	Hot vs warm vs cold</a:t>
            </a:r>
          </a:p>
          <a:p>
            <a:pPr marL="0" indent="0">
              <a:buNone/>
            </a:pPr>
            <a:r>
              <a:rPr lang="en-GB" i="1" dirty="0"/>
              <a:t>		1</a:t>
            </a:r>
            <a:r>
              <a:rPr lang="en-GB" i="1" baseline="30000" dirty="0"/>
              <a:t>st</a:t>
            </a:r>
            <a:r>
              <a:rPr lang="en-GB" i="1" dirty="0"/>
              <a:t> test vs 2</a:t>
            </a:r>
            <a:r>
              <a:rPr lang="en-GB" i="1" baseline="30000" dirty="0"/>
              <a:t>nd</a:t>
            </a:r>
            <a:r>
              <a:rPr lang="en-GB" i="1" dirty="0"/>
              <a:t> test vs 3</a:t>
            </a:r>
            <a:r>
              <a:rPr lang="en-GB" i="1" baseline="30000" dirty="0"/>
              <a:t>rd</a:t>
            </a:r>
            <a:r>
              <a:rPr lang="en-GB" i="1" dirty="0"/>
              <a:t> test</a:t>
            </a:r>
          </a:p>
          <a:p>
            <a:pPr marL="0" indent="0">
              <a:buNone/>
            </a:pPr>
            <a:r>
              <a:rPr lang="en-GB" i="1" dirty="0"/>
              <a:t>		etc.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/>
              <a:t>In each case, the manipulation of an independent variable leads to different experimental </a:t>
            </a:r>
            <a:r>
              <a:rPr lang="en-GB" i="1" dirty="0">
                <a:solidFill>
                  <a:srgbClr val="C00000"/>
                </a:solidFill>
              </a:rPr>
              <a:t>conditions</a:t>
            </a:r>
            <a:r>
              <a:rPr lang="en-GB" i="1" dirty="0"/>
              <a:t>. </a:t>
            </a:r>
          </a:p>
          <a:p>
            <a:pPr marL="0" indent="0">
              <a:buNone/>
            </a:pPr>
            <a:r>
              <a:rPr lang="en-GB" i="1" dirty="0"/>
              <a:t>	e.g. the “hot” “warm” and “cold” conditions.</a:t>
            </a:r>
            <a:endParaRPr lang="en-GB" dirty="0"/>
          </a:p>
          <a:p>
            <a:pPr marL="0" indent="0">
              <a:buNone/>
            </a:pP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23316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C7DA200EEB3445AF1982F3D7270397" ma:contentTypeVersion="14" ma:contentTypeDescription="Create a new document." ma:contentTypeScope="" ma:versionID="8ec0b2246017092d04bce6716d92dcc9">
  <xsd:schema xmlns:xsd="http://www.w3.org/2001/XMLSchema" xmlns:xs="http://www.w3.org/2001/XMLSchema" xmlns:p="http://schemas.microsoft.com/office/2006/metadata/properties" xmlns:ns3="21c8a05f-379f-4a3f-aa4a-81ea9db359bc" xmlns:ns4="0322879f-8624-447d-a89c-1c2bd66f8e04" targetNamespace="http://schemas.microsoft.com/office/2006/metadata/properties" ma:root="true" ma:fieldsID="aa4f8e6e825201c9e1a4f40d409a5ff0" ns3:_="" ns4:_="">
    <xsd:import namespace="21c8a05f-379f-4a3f-aa4a-81ea9db359bc"/>
    <xsd:import namespace="0322879f-8624-447d-a89c-1c2bd66f8e0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8a05f-379f-4a3f-aa4a-81ea9db359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22879f-8624-447d-a89c-1c2bd66f8e0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604262-3598-4B6E-BE70-5ABE64C66F04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0322879f-8624-447d-a89c-1c2bd66f8e04"/>
    <ds:schemaRef ds:uri="21c8a05f-379f-4a3f-aa4a-81ea9db359b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5707140-32BC-4922-BA3F-442388EDEA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54E156-72DC-4284-94E2-88CD5B08FD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c8a05f-379f-4a3f-aa4a-81ea9db359bc"/>
    <ds:schemaRef ds:uri="0322879f-8624-447d-a89c-1c2bd66f8e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3084</Words>
  <Application>Microsoft Macintosh PowerPoint</Application>
  <PresentationFormat>Widescreen</PresentationFormat>
  <Paragraphs>376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Experiments</vt:lpstr>
      <vt:lpstr>Topic of this lecture: Experimental research</vt:lpstr>
      <vt:lpstr>Remember this?</vt:lpstr>
      <vt:lpstr>What if we wanted to know what affects the volume of a stone? </vt:lpstr>
      <vt:lpstr>Essential steps in an experiment</vt:lpstr>
      <vt:lpstr>What if we wanted to know what affects the happiness of people? </vt:lpstr>
      <vt:lpstr>Essential steps in an Psychology experiment</vt:lpstr>
      <vt:lpstr>Some terminology</vt:lpstr>
      <vt:lpstr>Independent variables</vt:lpstr>
      <vt:lpstr>Variables (Measures) come in different forms</vt:lpstr>
      <vt:lpstr>Variables (Measures) come in different forms</vt:lpstr>
      <vt:lpstr>Variables (Measures) come in different forms</vt:lpstr>
      <vt:lpstr>Variables (Measures) come in different forms</vt:lpstr>
      <vt:lpstr>Why is this important? </vt:lpstr>
      <vt:lpstr>Imagine we’d collected 40 ratings of friendliness of two experimenters (E1 and E2). </vt:lpstr>
      <vt:lpstr>Imagine we’d collected 40 ratings of friendliness of two experimenters (E1 and E2). </vt:lpstr>
      <vt:lpstr>What can we do? – Convert to a ratio scale.</vt:lpstr>
      <vt:lpstr>Creating experiments</vt:lpstr>
      <vt:lpstr>A “true” experimental design involves</vt:lpstr>
      <vt:lpstr>More from previous lecture</vt:lpstr>
      <vt:lpstr>Strictly, this should be</vt:lpstr>
      <vt:lpstr>If the conditions vary then</vt:lpstr>
      <vt:lpstr>If the conditions vary then</vt:lpstr>
      <vt:lpstr>When we compare two conditions</vt:lpstr>
      <vt:lpstr>The logic of an experiment</vt:lpstr>
      <vt:lpstr>Common confounding variables</vt:lpstr>
      <vt:lpstr>The first fundamental choice</vt:lpstr>
      <vt:lpstr>The first fundamental choice</vt:lpstr>
      <vt:lpstr>When we compare two conditions</vt:lpstr>
      <vt:lpstr>When we compare two conditions</vt:lpstr>
      <vt:lpstr>Common confounding variables</vt:lpstr>
      <vt:lpstr>Common confounding variables</vt:lpstr>
      <vt:lpstr>Common confounding variables</vt:lpstr>
      <vt:lpstr>Counterbalancing</vt:lpstr>
      <vt:lpstr>Counterbalancing</vt:lpstr>
      <vt:lpstr>More conditions</vt:lpstr>
      <vt:lpstr>Randomisation</vt:lpstr>
      <vt:lpstr>Common confounding variables</vt:lpstr>
      <vt:lpstr>Example of experimenter effect</vt:lpstr>
      <vt:lpstr>Common confounding variables</vt:lpstr>
      <vt:lpstr>Common confounding variables</vt:lpstr>
      <vt:lpstr>Common confounding variables</vt:lpstr>
      <vt:lpstr>Back to variables</vt:lpstr>
      <vt:lpstr>Manipulation of independent variables</vt:lpstr>
      <vt:lpstr>A problem with instructional manipulations</vt:lpstr>
      <vt:lpstr>Solutions to the problem of instructional manipulations</vt:lpstr>
      <vt:lpstr>Example of manipulation checks</vt:lpstr>
    </vt:vector>
  </TitlesOfParts>
  <Company>Plymouth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PSYC003: Psychological influences on Health and Behaviour: Lecture 4</dc:title>
  <dc:creator>Tim Hollins</dc:creator>
  <cp:lastModifiedBy>Andy Wills</cp:lastModifiedBy>
  <cp:revision>76</cp:revision>
  <cp:lastPrinted>2024-02-01T10:53:17Z</cp:lastPrinted>
  <dcterms:created xsi:type="dcterms:W3CDTF">2023-02-13T10:31:36Z</dcterms:created>
  <dcterms:modified xsi:type="dcterms:W3CDTF">2024-02-01T11:15:16Z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0x010100CDC7DA200EEB3445AF1982F3D7270397</vt:lpwstr>
  </property>
</Properties>
</file>