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326" r:id="rId8"/>
    <p:sldId id="327" r:id="rId9"/>
    <p:sldId id="298" r:id="rId10"/>
    <p:sldId id="299" r:id="rId11"/>
    <p:sldId id="311" r:id="rId12"/>
    <p:sldId id="309" r:id="rId13"/>
    <p:sldId id="313" r:id="rId14"/>
    <p:sldId id="314" r:id="rId15"/>
    <p:sldId id="328" r:id="rId16"/>
    <p:sldId id="323" r:id="rId17"/>
    <p:sldId id="322" r:id="rId18"/>
    <p:sldId id="260" r:id="rId19"/>
    <p:sldId id="305" r:id="rId20"/>
    <p:sldId id="268" r:id="rId21"/>
    <p:sldId id="263" r:id="rId22"/>
    <p:sldId id="264" r:id="rId23"/>
    <p:sldId id="265" r:id="rId24"/>
    <p:sldId id="270" r:id="rId25"/>
    <p:sldId id="266" r:id="rId26"/>
    <p:sldId id="269" r:id="rId27"/>
    <p:sldId id="315" r:id="rId28"/>
    <p:sldId id="316" r:id="rId29"/>
    <p:sldId id="317" r:id="rId30"/>
    <p:sldId id="267" r:id="rId31"/>
    <p:sldId id="329" r:id="rId32"/>
    <p:sldId id="318" r:id="rId33"/>
    <p:sldId id="319" r:id="rId34"/>
    <p:sldId id="278" r:id="rId35"/>
    <p:sldId id="271" r:id="rId36"/>
    <p:sldId id="273" r:id="rId37"/>
    <p:sldId id="274" r:id="rId38"/>
    <p:sldId id="276" r:id="rId39"/>
    <p:sldId id="277" r:id="rId40"/>
    <p:sldId id="279" r:id="rId41"/>
    <p:sldId id="281" r:id="rId42"/>
    <p:sldId id="282" r:id="rId43"/>
    <p:sldId id="280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3104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C068-B3EF-7345-960E-EBD1BBF6ABD5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06E4-7558-4843-BB5D-2D69FE04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06E4-7558-4843-BB5D-2D69FE049A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1C8-61DB-4198-9B79-C4369506D35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pu.pressbooks.pub/psychmethods4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Science and Truth</a:t>
            </a:r>
          </a:p>
        </p:txBody>
      </p:sp>
    </p:spTree>
    <p:extLst>
      <p:ext uri="{BB962C8B-B14F-4D97-AF65-F5344CB8AC3E}">
        <p14:creationId xmlns:p14="http://schemas.microsoft.com/office/powerpoint/2010/main" val="14874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</a:t>
            </a:r>
            <a:r>
              <a:rPr lang="en-GB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This does not logically follow: there are other causes of liver disease. </a:t>
            </a:r>
          </a:p>
        </p:txBody>
      </p:sp>
    </p:spTree>
    <p:extLst>
      <p:ext uri="{BB962C8B-B14F-4D97-AF65-F5344CB8AC3E}">
        <p14:creationId xmlns:p14="http://schemas.microsoft.com/office/powerpoint/2010/main" val="119143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example is logically identical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My theory predicts that X will happen</a:t>
            </a:r>
          </a:p>
          <a:p>
            <a:pPr marL="0" indent="0">
              <a:buNone/>
            </a:pPr>
            <a:r>
              <a:rPr lang="en-GB" dirty="0"/>
              <a:t>My experiment shows that X happens</a:t>
            </a:r>
          </a:p>
          <a:p>
            <a:pPr marL="0" indent="0">
              <a:buNone/>
            </a:pPr>
            <a:r>
              <a:rPr lang="en-GB" dirty="0"/>
              <a:t>Therefore this proves my theory?  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NO: This does not logically follow: there may be other explanations.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(e.g. other theories make the same prediction, there are other causes of X).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So, finding evidence consistent with a theory does not PROVE a theory. </a:t>
            </a:r>
          </a:p>
        </p:txBody>
      </p:sp>
    </p:spTree>
    <p:extLst>
      <p:ext uri="{BB962C8B-B14F-4D97-AF65-F5344CB8AC3E}">
        <p14:creationId xmlns:p14="http://schemas.microsoft.com/office/powerpoint/2010/main" val="253011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44BA-23C2-1ECD-9BC2-124BD374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EABF-8A52-AEAC-302A-1B5A95DC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two animals eats most food in day? (kg of food)</a:t>
            </a:r>
          </a:p>
          <a:p>
            <a:pPr lvl="1"/>
            <a:r>
              <a:rPr lang="en-US" dirty="0"/>
              <a:t>Elephant</a:t>
            </a:r>
          </a:p>
          <a:p>
            <a:pPr lvl="1"/>
            <a:r>
              <a:rPr lang="en-US" dirty="0"/>
              <a:t>Robin</a:t>
            </a:r>
          </a:p>
          <a:p>
            <a:pPr lvl="1"/>
            <a:endParaRPr lang="en-US" dirty="0"/>
          </a:p>
          <a:p>
            <a:r>
              <a:rPr lang="en-US" dirty="0"/>
              <a:t>Which city is further north?</a:t>
            </a:r>
          </a:p>
          <a:p>
            <a:pPr lvl="1"/>
            <a:r>
              <a:rPr lang="en-US" dirty="0"/>
              <a:t>London, England</a:t>
            </a:r>
          </a:p>
          <a:p>
            <a:pPr lvl="1"/>
            <a:r>
              <a:rPr lang="en-US" dirty="0"/>
              <a:t>Montreal, Canada</a:t>
            </a:r>
          </a:p>
        </p:txBody>
      </p:sp>
    </p:spTree>
    <p:extLst>
      <p:ext uri="{BB962C8B-B14F-4D97-AF65-F5344CB8AC3E}">
        <p14:creationId xmlns:p14="http://schemas.microsoft.com/office/powerpoint/2010/main" val="26931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 (“heuristics”)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8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larger animals eat more food. </a:t>
            </a:r>
          </a:p>
          <a:p>
            <a:pPr marL="0" indent="0">
              <a:buNone/>
            </a:pPr>
            <a:r>
              <a:rPr lang="en-GB" dirty="0"/>
              <a:t>e.g. places that are colder (more snowy) are further north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kind of heuristic reasoning doesn’t guarantee truth.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85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/>
              <a:t>3: Observation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People learn from observing the world all the time. </a:t>
            </a:r>
          </a:p>
          <a:p>
            <a:pPr marL="0" indent="0">
              <a:buNone/>
            </a:pPr>
            <a:r>
              <a:rPr lang="en-GB" dirty="0"/>
              <a:t>e.g. 	Head-butting the wall hurts. </a:t>
            </a:r>
          </a:p>
          <a:p>
            <a:pPr marL="0" indent="0">
              <a:buNone/>
            </a:pPr>
            <a:r>
              <a:rPr lang="en-GB" dirty="0"/>
              <a:t>	Iron is heavier than water.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often people “see” patterns that go beyond the data.</a:t>
            </a:r>
          </a:p>
          <a:p>
            <a:pPr marL="0" indent="0">
              <a:buNone/>
            </a:pPr>
            <a:r>
              <a:rPr lang="en-GB" dirty="0"/>
              <a:t>e.g.	superstitious behaviours</a:t>
            </a:r>
          </a:p>
          <a:p>
            <a:pPr marL="0" indent="0">
              <a:buNone/>
            </a:pPr>
            <a:r>
              <a:rPr lang="en-GB" dirty="0"/>
              <a:t>	The link between MMR and Autism</a:t>
            </a:r>
          </a:p>
          <a:p>
            <a:pPr marL="0" indent="0">
              <a:buNone/>
            </a:pPr>
            <a:r>
              <a:rPr lang="en-GB" dirty="0"/>
              <a:t>	Faces in everyday objects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AutoShape 2" descr="Why We Are Programmed To Keep Seeing Faces In Inanimate Objects | IFL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30" y="3036498"/>
            <a:ext cx="3652567" cy="2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4: The scientific method</a:t>
            </a:r>
            <a:endParaRPr lang="en-GB" dirty="0"/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This involves reasoning, logic and observations, but does so in a systematic, objective (and so replicable) fashion.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has 3 key elements.</a:t>
            </a:r>
          </a:p>
        </p:txBody>
      </p:sp>
    </p:spTree>
    <p:extLst>
      <p:ext uri="{BB962C8B-B14F-4D97-AF65-F5344CB8AC3E}">
        <p14:creationId xmlns:p14="http://schemas.microsoft.com/office/powerpoint/2010/main" val="138484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690689"/>
            <a:ext cx="2333624" cy="11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1771651"/>
            <a:ext cx="1669437" cy="1110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209925"/>
            <a:ext cx="1912048" cy="127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62" y="3209925"/>
            <a:ext cx="2466975" cy="1847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50" y="5315743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“People who prepare their own packed lunch tend to use an alarm clock”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If I </a:t>
            </a:r>
            <a:r>
              <a:rPr lang="en-GB" i="1" dirty="0"/>
              <a:t>run a survey </a:t>
            </a:r>
            <a:r>
              <a:rPr lang="en-GB" dirty="0"/>
              <a:t>on frequency of packed lunches, and use of alarm clocks, I will find a positive relationship.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found. </a:t>
            </a:r>
          </a:p>
        </p:txBody>
      </p:sp>
    </p:spTree>
    <p:extLst>
      <p:ext uri="{BB962C8B-B14F-4D97-AF65-F5344CB8AC3E}">
        <p14:creationId xmlns:p14="http://schemas.microsoft.com/office/powerpoint/2010/main" val="2433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“Some children do worse than expected at school”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have a </a:t>
            </a:r>
            <a:r>
              <a:rPr lang="en-GB" i="1" dirty="0">
                <a:solidFill>
                  <a:srgbClr val="FF0000"/>
                </a:solidFill>
              </a:rPr>
              <a:t>theory </a:t>
            </a:r>
            <a:r>
              <a:rPr lang="en-GB" i="1" dirty="0"/>
              <a:t>that child-parent attachment problems </a:t>
            </a:r>
            <a:r>
              <a:rPr lang="en-GB" dirty="0"/>
              <a:t>could cause some children to be socially anxious. This could cause them to struggle at school, and in other social settings.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 about my findings and my theory.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5025" y="5576798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here, a theory does 2 things: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Explains prior observations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Makes novel predictions (that can be tested)</a:t>
            </a:r>
          </a:p>
        </p:txBody>
      </p:sp>
    </p:spTree>
    <p:extLst>
      <p:ext uri="{BB962C8B-B14F-4D97-AF65-F5344CB8AC3E}">
        <p14:creationId xmlns:p14="http://schemas.microsoft.com/office/powerpoint/2010/main" val="26892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Delivery</a:t>
            </a:r>
            <a:r>
              <a:rPr lang="en-GB" dirty="0"/>
              <a:t>					</a:t>
            </a:r>
          </a:p>
          <a:p>
            <a:pPr marL="0" indent="0">
              <a:buNone/>
            </a:pPr>
            <a:r>
              <a:rPr lang="en-GB" dirty="0"/>
              <a:t>11 x 2-hour lectures			</a:t>
            </a:r>
          </a:p>
          <a:p>
            <a:pPr marL="0" indent="0">
              <a:buNone/>
            </a:pPr>
            <a:r>
              <a:rPr lang="en-GB" dirty="0"/>
              <a:t>10 x 2-hour workshops 	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19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Dissemination and Scientific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Without dissemination, knowledge is not shared.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Sharing  leads other scientists developing new empirical tests that can confirm / disconfirm previous observations / theories.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potentially provides a </a:t>
            </a:r>
            <a:r>
              <a:rPr lang="en-GB" u="sng" dirty="0"/>
              <a:t>self-correcting</a:t>
            </a:r>
            <a:r>
              <a:rPr lang="en-GB" dirty="0"/>
              <a:t> aspect to the scientific method. Errors / misconduct are discovered by later scientists. </a:t>
            </a:r>
          </a:p>
        </p:txBody>
      </p:sp>
    </p:spTree>
    <p:extLst>
      <p:ext uri="{BB962C8B-B14F-4D97-AF65-F5344CB8AC3E}">
        <p14:creationId xmlns:p14="http://schemas.microsoft.com/office/powerpoint/2010/main" val="317743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scientific method can (vs. can’t)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can be used to test </a:t>
            </a:r>
            <a:r>
              <a:rPr lang="en-GB" sz="3600" dirty="0">
                <a:solidFill>
                  <a:srgbClr val="FF0000"/>
                </a:solidFill>
              </a:rPr>
              <a:t>measurable predictions </a:t>
            </a:r>
            <a:r>
              <a:rPr lang="en-GB" dirty="0"/>
              <a:t>about the world. </a:t>
            </a:r>
          </a:p>
          <a:p>
            <a:pPr marL="457200" lvl="1" indent="0">
              <a:buNone/>
            </a:pPr>
            <a:r>
              <a:rPr lang="en-GB" dirty="0"/>
              <a:t>e.g. 	if we burn carbon fuels, the global climate will heat up. </a:t>
            </a:r>
          </a:p>
          <a:p>
            <a:pPr marL="457200" lvl="1" indent="0">
              <a:buNone/>
            </a:pPr>
            <a:r>
              <a:rPr lang="en-GB" dirty="0"/>
              <a:t>		Drug X can help people sleep.</a:t>
            </a:r>
          </a:p>
          <a:p>
            <a:pPr marL="457200" lvl="1" indent="0">
              <a:buNone/>
            </a:pPr>
            <a:r>
              <a:rPr lang="en-GB" dirty="0"/>
              <a:t>		Drivers under the age of 25 cause most traffic accidents		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</a:t>
            </a:r>
            <a:r>
              <a:rPr lang="en-GB" sz="3200" dirty="0">
                <a:solidFill>
                  <a:srgbClr val="FF0000"/>
                </a:solidFill>
              </a:rPr>
              <a:t>cannot</a:t>
            </a:r>
            <a:r>
              <a:rPr lang="en-GB" sz="3200" dirty="0"/>
              <a:t> </a:t>
            </a:r>
            <a:r>
              <a:rPr lang="en-GB" dirty="0"/>
              <a:t>be used to make </a:t>
            </a:r>
            <a:r>
              <a:rPr lang="en-GB" sz="3600" dirty="0">
                <a:solidFill>
                  <a:srgbClr val="FF0000"/>
                </a:solidFill>
              </a:rPr>
              <a:t>moral or value </a:t>
            </a:r>
            <a:r>
              <a:rPr lang="en-GB" dirty="0"/>
              <a:t>judgements. </a:t>
            </a:r>
          </a:p>
          <a:p>
            <a:pPr marL="457200" lvl="1" indent="0">
              <a:buNone/>
            </a:pPr>
            <a:r>
              <a:rPr lang="en-GB" dirty="0"/>
              <a:t>e.g. 	Climate change is a bad thing</a:t>
            </a:r>
          </a:p>
          <a:p>
            <a:pPr marL="457200" lvl="1" indent="0">
              <a:buNone/>
            </a:pPr>
            <a:r>
              <a:rPr lang="en-GB" dirty="0"/>
              <a:t>		Drugging people to sleep is unhealthy. </a:t>
            </a:r>
          </a:p>
          <a:p>
            <a:pPr marL="457200" lvl="1" indent="0">
              <a:buNone/>
            </a:pPr>
            <a:r>
              <a:rPr lang="en-GB" dirty="0"/>
              <a:t>		Young people shouldn’t be allowed to drive.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9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55" y="1690688"/>
            <a:ext cx="631507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Observations can support (be consistent with) a theory, but they do not prove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the theory: All swans are white: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observations can </a:t>
            </a:r>
            <a:r>
              <a:rPr lang="en-GB" u="sng" dirty="0"/>
              <a:t>disprove</a:t>
            </a:r>
            <a:r>
              <a:rPr lang="en-GB" dirty="0"/>
              <a:t> a theory.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690688"/>
            <a:ext cx="4550569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7053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scientific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Must be </a:t>
            </a:r>
            <a:r>
              <a:rPr lang="en-GB" i="1" dirty="0"/>
              <a:t>potentially</a:t>
            </a:r>
            <a:r>
              <a:rPr lang="en-GB" dirty="0"/>
              <a:t> refutable.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all theories can be disproved.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007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GB" dirty="0"/>
              <a:t>Are facts established by science actually “true”?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One criticism is that science isn’t truly objective. There are biases in</a:t>
            </a:r>
          </a:p>
          <a:p>
            <a:pPr marL="0" indent="0">
              <a:buNone/>
            </a:pPr>
            <a:r>
              <a:rPr lang="en-GB" dirty="0"/>
              <a:t>	The questions asked</a:t>
            </a:r>
          </a:p>
          <a:p>
            <a:pPr marL="0" indent="0">
              <a:buNone/>
            </a:pPr>
            <a:r>
              <a:rPr lang="en-GB" dirty="0"/>
              <a:t>	The methods used</a:t>
            </a:r>
          </a:p>
          <a:p>
            <a:pPr marL="0" indent="0">
              <a:buNone/>
            </a:pPr>
            <a:r>
              <a:rPr lang="en-GB" dirty="0"/>
              <a:t>	The interpretations made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Another criticism is that scientific facts are only true until they are disproved by an advance in our understanding.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73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 of science as delivering answers that are less wrong.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answer that is less wrong is more </a:t>
            </a:r>
            <a:r>
              <a:rPr lang="en-GB" sz="4000" dirty="0">
                <a:solidFill>
                  <a:srgbClr val="FF0000"/>
                </a:solidFill>
              </a:rPr>
              <a:t>useful.</a:t>
            </a:r>
            <a:endParaRPr lang="en-GB" dirty="0"/>
          </a:p>
          <a:p>
            <a:pPr marL="0" indent="0">
              <a:buNone/>
            </a:pP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i.e. we can make better predictions about the world. </a:t>
            </a:r>
          </a:p>
          <a:p>
            <a:pPr marL="0" indent="0">
              <a:buNone/>
            </a:pPr>
            <a:r>
              <a:rPr lang="en-GB" dirty="0"/>
              <a:t>	predictions that are more accurate (</a:t>
            </a:r>
            <a:r>
              <a:rPr lang="en-GB" i="1" dirty="0"/>
              <a:t>precision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predictions that apply in more circumstances (</a:t>
            </a:r>
            <a:r>
              <a:rPr lang="en-GB" i="1" dirty="0"/>
              <a:t>generalisation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0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can be more or less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You observe an outcome (in a psychological experiment) that is consistent with Theory A, but not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this outcome, Theory A is better than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Theory A is less wrong than Theory B (in this instance). </a:t>
            </a:r>
          </a:p>
        </p:txBody>
      </p:sp>
    </p:spTree>
    <p:extLst>
      <p:ext uri="{BB962C8B-B14F-4D97-AF65-F5344CB8AC3E}">
        <p14:creationId xmlns:p14="http://schemas.microsoft.com/office/powerpoint/2010/main" val="225422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Psychology</a:t>
            </a:r>
            <a:r>
              <a:rPr lang="en-GB" dirty="0"/>
              <a:t> as 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Human behaviours can be observed.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Predictions about human behaviour can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results can be disseminated</a:t>
            </a:r>
          </a:p>
          <a:p>
            <a:pPr marL="0" indent="0">
              <a:buNone/>
            </a:pPr>
            <a:r>
              <a:rPr lang="en-GB" dirty="0"/>
              <a:t>	(Theories can be developed).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Psychological knowledge is the result of the scientific method. </a:t>
            </a:r>
          </a:p>
        </p:txBody>
      </p:sp>
    </p:spTree>
    <p:extLst>
      <p:ext uri="{BB962C8B-B14F-4D97-AF65-F5344CB8AC3E}">
        <p14:creationId xmlns:p14="http://schemas.microsoft.com/office/powerpoint/2010/main" val="13661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7468-0732-94A1-FB36-0F217AF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(answer ’yes’ or ‘no’)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EF35-34FC-586B-118C-40DF96BB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Sometimes I feel happy</a:t>
            </a:r>
          </a:p>
          <a:p>
            <a:r>
              <a:rPr lang="en-US" dirty="0"/>
              <a:t>Sometimes I feel sad</a:t>
            </a:r>
          </a:p>
          <a:p>
            <a:r>
              <a:rPr lang="en-US" dirty="0"/>
              <a:t>Intelligent people are good at problem solving</a:t>
            </a:r>
          </a:p>
          <a:p>
            <a:r>
              <a:rPr lang="en-US" dirty="0"/>
              <a:t>Some people are prejudiced</a:t>
            </a:r>
          </a:p>
          <a:p>
            <a:r>
              <a:rPr lang="en-US" dirty="0"/>
              <a:t>Memory tends to get worse as you get old</a:t>
            </a:r>
          </a:p>
          <a:p>
            <a:r>
              <a:rPr lang="en-US" dirty="0"/>
              <a:t>People often shout when they are angry</a:t>
            </a:r>
          </a:p>
          <a:p>
            <a:r>
              <a:rPr lang="en-US" dirty="0"/>
              <a:t>It's hard to concentrate when you are bored</a:t>
            </a:r>
          </a:p>
        </p:txBody>
      </p:sp>
    </p:spTree>
    <p:extLst>
      <p:ext uri="{BB962C8B-B14F-4D97-AF65-F5344CB8AC3E}">
        <p14:creationId xmlns:p14="http://schemas.microsoft.com/office/powerpoint/2010/main" val="254190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Psychological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4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 just made a series of judgements about common psychological constructs: </a:t>
            </a:r>
          </a:p>
          <a:p>
            <a:pPr marL="0" indent="0">
              <a:buNone/>
            </a:pPr>
            <a:r>
              <a:rPr lang="en-GB" dirty="0"/>
              <a:t>	Happiness </a:t>
            </a:r>
          </a:p>
          <a:p>
            <a:pPr marL="0" indent="0">
              <a:buNone/>
            </a:pPr>
            <a:r>
              <a:rPr lang="en-GB" dirty="0"/>
              <a:t>	Sadness</a:t>
            </a:r>
          </a:p>
          <a:p>
            <a:pPr marL="0" indent="0">
              <a:buNone/>
            </a:pPr>
            <a:r>
              <a:rPr lang="en-GB" dirty="0"/>
              <a:t>	Intelligence</a:t>
            </a:r>
          </a:p>
          <a:p>
            <a:pPr marL="0" indent="0">
              <a:buNone/>
            </a:pPr>
            <a:r>
              <a:rPr lang="en-GB" dirty="0"/>
              <a:t>	Prejudice</a:t>
            </a:r>
          </a:p>
          <a:p>
            <a:pPr marL="0" indent="0">
              <a:buNone/>
            </a:pPr>
            <a:r>
              <a:rPr lang="en-GB" dirty="0"/>
              <a:t>	Memory</a:t>
            </a:r>
          </a:p>
          <a:p>
            <a:pPr marL="0" indent="0">
              <a:buNone/>
            </a:pPr>
            <a:r>
              <a:rPr lang="en-GB" dirty="0"/>
              <a:t>	Anger</a:t>
            </a:r>
          </a:p>
          <a:p>
            <a:pPr marL="0" indent="0">
              <a:buNone/>
            </a:pPr>
            <a:r>
              <a:rPr lang="en-GB" dirty="0"/>
              <a:t>	Concentration / boredom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3468" y="2514600"/>
            <a:ext cx="4945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didn’t have difficulty in accepting these constructs exist.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But none of them exist in the physical world. </a:t>
            </a:r>
          </a:p>
          <a:p>
            <a:endParaRPr lang="en-GB" sz="2400" dirty="0"/>
          </a:p>
          <a:p>
            <a:r>
              <a:rPr lang="en-GB" sz="2400" dirty="0"/>
              <a:t>i.e. they can’t be directly measured.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10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Psychological Knowledge: </a:t>
            </a:r>
          </a:p>
          <a:p>
            <a:pPr marL="914400" lvl="1" indent="-457200">
              <a:buAutoNum type="alphaLcParenR"/>
            </a:pPr>
            <a:r>
              <a:rPr lang="en-GB" dirty="0"/>
              <a:t>To introduce some key concepts and methods in psychological research. </a:t>
            </a:r>
          </a:p>
          <a:p>
            <a:pPr marL="914400" lvl="1" indent="-457200">
              <a:buAutoNum type="alphaLcParenR"/>
            </a:pPr>
            <a:r>
              <a:rPr lang="en-GB" dirty="0"/>
              <a:t>To explore how biological, cognitive and social variables interact with decision-making and behaviour / health.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Skills: </a:t>
            </a:r>
          </a:p>
          <a:p>
            <a:pPr marL="457200" lvl="1" indent="0">
              <a:buNone/>
            </a:pPr>
            <a:r>
              <a:rPr lang="en-GB" dirty="0"/>
              <a:t>To develop new research and numeracy skills by designing, conducting, and disseminating a small psychological experiment.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8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 common approach in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1" y="1959814"/>
            <a:ext cx="2581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2141" y="2502645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“Gravity”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5" y="4289754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2141" y="5068928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“Time”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2351" y="3129936"/>
            <a:ext cx="41469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These are both observations of the </a:t>
            </a:r>
            <a:r>
              <a:rPr lang="en-GB" sz="2400" u="sng" dirty="0"/>
              <a:t>effects</a:t>
            </a:r>
            <a:r>
              <a:rPr lang="en-GB" sz="2400" dirty="0"/>
              <a:t> of the underlying construct. </a:t>
            </a:r>
          </a:p>
          <a:p>
            <a:endParaRPr lang="en-GB" sz="2400" u="sng" dirty="0"/>
          </a:p>
          <a:p>
            <a:r>
              <a:rPr lang="en-GB" sz="2400" dirty="0"/>
              <a:t>We can’t “see” time or gravity.</a:t>
            </a:r>
          </a:p>
        </p:txBody>
      </p:sp>
    </p:spTree>
    <p:extLst>
      <p:ext uri="{BB962C8B-B14F-4D97-AF65-F5344CB8AC3E}">
        <p14:creationId xmlns:p14="http://schemas.microsoft.com/office/powerpoint/2010/main" val="290062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85A-1EEB-590B-5F17-E52C2F55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476-B6A6-0F2E-67BF-20037977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Psychological constructs are not measured directly.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For any psychological construct we expect people to vary.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Variations in psychological constructs are often caused by many things.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4: Measurements of psychological constructs are often “reactive”. </a:t>
            </a:r>
          </a:p>
        </p:txBody>
      </p:sp>
    </p:spTree>
    <p:extLst>
      <p:ext uri="{BB962C8B-B14F-4D97-AF65-F5344CB8AC3E}">
        <p14:creationId xmlns:p14="http://schemas.microsoft.com/office/powerpoint/2010/main" val="13126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(1).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3690936"/>
            <a:ext cx="4981903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7073"/>
            <a:ext cx="4578493" cy="2755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" y="1647883"/>
            <a:ext cx="1100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Imagine you measured the weight of each member of a set of objects to the nearest kg.</a:t>
            </a:r>
          </a:p>
          <a:p>
            <a:r>
              <a:rPr lang="en-GB" sz="2400" dirty="0"/>
              <a:t>Set 1 is 1-litre bottles of water.                                                     Set 2 is people.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39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61378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differ on psychological constructs.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957386"/>
            <a:ext cx="4981903" cy="225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3625" y="429577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Happiness</a:t>
            </a:r>
          </a:p>
          <a:p>
            <a:r>
              <a:rPr lang="en-GB" dirty="0"/>
              <a:t>Aggression</a:t>
            </a:r>
          </a:p>
          <a:p>
            <a:r>
              <a:rPr lang="en-GB" dirty="0"/>
              <a:t>Hours of sleep per night</a:t>
            </a:r>
          </a:p>
          <a:p>
            <a:r>
              <a:rPr lang="en-GB" dirty="0"/>
              <a:t>Spatial navigation skills</a:t>
            </a:r>
          </a:p>
          <a:p>
            <a:r>
              <a:rPr lang="en-GB" dirty="0"/>
              <a:t>Verbal skills</a:t>
            </a:r>
          </a:p>
          <a:p>
            <a:r>
              <a:rPr lang="en-GB" dirty="0"/>
              <a:t>Ability at basketball</a:t>
            </a:r>
          </a:p>
          <a:p>
            <a:r>
              <a:rPr lang="en-GB" dirty="0"/>
              <a:t>Love of pets</a:t>
            </a:r>
          </a:p>
          <a:p>
            <a:r>
              <a:rPr lang="en-GB" dirty="0" err="1"/>
              <a:t>etc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2586036"/>
            <a:ext cx="5381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fact, variation occurs both: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Across people.</a:t>
            </a:r>
          </a:p>
          <a:p>
            <a:r>
              <a:rPr lang="en-GB" i="1" dirty="0"/>
              <a:t>e.g. some people are generally more aggressive than others.</a:t>
            </a:r>
          </a:p>
          <a:p>
            <a:endParaRPr lang="en-GB" dirty="0"/>
          </a:p>
          <a:p>
            <a:r>
              <a:rPr lang="en-GB" dirty="0"/>
              <a:t>2) Within the same people. </a:t>
            </a:r>
          </a:p>
          <a:p>
            <a:r>
              <a:rPr lang="en-GB" i="1" dirty="0"/>
              <a:t>e.g. Sometimes I am happier than usual, and sometimes less. </a:t>
            </a:r>
          </a:p>
        </p:txBody>
      </p:sp>
    </p:spTree>
    <p:extLst>
      <p:ext uri="{BB962C8B-B14F-4D97-AF65-F5344CB8AC3E}">
        <p14:creationId xmlns:p14="http://schemas.microsoft.com/office/powerpoint/2010/main" val="2109770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1279592"/>
          </a:xfrm>
        </p:spPr>
        <p:txBody>
          <a:bodyPr/>
          <a:lstStyle/>
          <a:p>
            <a:r>
              <a:rPr lang="en-GB" dirty="0"/>
              <a:t>e.g. how talkative are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men</a:t>
            </a:r>
            <a:r>
              <a:rPr lang="en-GB" dirty="0"/>
              <a:t> vs </a:t>
            </a:r>
            <a:r>
              <a:rPr lang="en-GB" dirty="0">
                <a:solidFill>
                  <a:srgbClr val="C00000"/>
                </a:solidFill>
              </a:rPr>
              <a:t>women</a:t>
            </a:r>
            <a:r>
              <a:rPr lang="en-GB" dirty="0"/>
              <a:t>?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781300" cy="1575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4989386"/>
            <a:ext cx="2781300" cy="157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340037"/>
            <a:ext cx="2781300" cy="1575373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>
          <a:xfrm>
            <a:off x="885825" y="1544067"/>
            <a:ext cx="3048001" cy="5167312"/>
          </a:xfrm>
          <a:prstGeom prst="frame">
            <a:avLst>
              <a:gd name="adj1" fmla="val 9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900" y="1878209"/>
            <a:ext cx="646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while men and women both vary in talkativeness, this shows no sex difference at all.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3898" y="3527558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</a:t>
            </a:r>
            <a:r>
              <a:rPr lang="en-GB" sz="2400" i="1" dirty="0"/>
              <a:t>slightly</a:t>
            </a:r>
            <a:r>
              <a:rPr lang="en-GB" sz="2400" dirty="0"/>
              <a:t>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overlap substantially.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898" y="5176907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more than slightly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still overlap a lot </a:t>
            </a:r>
          </a:p>
        </p:txBody>
      </p:sp>
    </p:spTree>
    <p:extLst>
      <p:ext uri="{BB962C8B-B14F-4D97-AF65-F5344CB8AC3E}">
        <p14:creationId xmlns:p14="http://schemas.microsoft.com/office/powerpoint/2010/main" val="2669580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evidence is </a:t>
            </a:r>
            <a:r>
              <a:rPr lang="en-GB" i="1" dirty="0"/>
              <a:t>probabilistic, not absolute.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the </a:t>
            </a:r>
            <a:r>
              <a:rPr lang="en-GB" i="1" dirty="0"/>
              <a:t>average</a:t>
            </a:r>
            <a:r>
              <a:rPr lang="en-GB" dirty="0"/>
              <a:t> man is taller than the </a:t>
            </a:r>
            <a:r>
              <a:rPr lang="en-GB" i="1" dirty="0"/>
              <a:t>average</a:t>
            </a:r>
            <a:r>
              <a:rPr lang="en-GB" dirty="0"/>
              <a:t> woman, but… </a:t>
            </a:r>
          </a:p>
          <a:p>
            <a:pPr marL="0" indent="0">
              <a:buNone/>
            </a:pPr>
            <a:r>
              <a:rPr lang="en-GB" dirty="0"/>
              <a:t>	some women are taller than some men.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Caffeine tends to increase alertness overall, but…</a:t>
            </a:r>
          </a:p>
          <a:p>
            <a:pPr marL="0" indent="0">
              <a:buNone/>
            </a:pPr>
            <a:r>
              <a:rPr lang="en-GB" dirty="0"/>
              <a:t>	some people may be more alert without caffeine than others 	with caffeine.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Swans are more likely to be white than Robins, even though…</a:t>
            </a:r>
          </a:p>
          <a:p>
            <a:pPr marL="0" indent="0">
              <a:buNone/>
            </a:pPr>
            <a:r>
              <a:rPr lang="en-GB" dirty="0"/>
              <a:t>	not all swans are white!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61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(3).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3651996" y="2592685"/>
            <a:ext cx="42603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Personality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2184399" y="4769882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Time of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711630" y="4772541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Caffeine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Environmental distraction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43475" y="4772541"/>
            <a:ext cx="2264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Task 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76350" y="1895475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particular underlying construct can be determined by many factors</a:t>
            </a:r>
          </a:p>
        </p:txBody>
      </p:sp>
    </p:spTree>
    <p:extLst>
      <p:ext uri="{BB962C8B-B14F-4D97-AF65-F5344CB8AC3E}">
        <p14:creationId xmlns:p14="http://schemas.microsoft.com/office/powerpoint/2010/main" val="4102314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(4).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4307113" y="2592685"/>
            <a:ext cx="295010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Creativity</a:t>
            </a:r>
            <a:endParaRPr lang="en-US" sz="5400" b="1" cap="none" spc="0" dirty="0">
              <a:ln w="381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Motivation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1676399" y="438342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Cheating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531876" y="481898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Experimenter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12214" y="4383424"/>
            <a:ext cx="28351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Willingness to please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47775" y="1676404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participants are not passive “subjects” of an experiment – they react to being tested. </a:t>
            </a:r>
          </a:p>
        </p:txBody>
      </p:sp>
    </p:spTree>
    <p:extLst>
      <p:ext uri="{BB962C8B-B14F-4D97-AF65-F5344CB8AC3E}">
        <p14:creationId xmlns:p14="http://schemas.microsoft.com/office/powerpoint/2010/main" val="365808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B843-1249-B174-C94F-15A9D923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CF5D-BCFE-7C3B-6C32-720F62F5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36" y="2203938"/>
            <a:ext cx="3123899" cy="207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68006-6065-AA32-85C8-DC0E4A0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92" y="2259508"/>
            <a:ext cx="3190020" cy="234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74921-7FA5-B225-8DA7-320C5940AF10}"/>
              </a:ext>
            </a:extLst>
          </p:cNvPr>
          <p:cNvSpPr/>
          <p:nvPr/>
        </p:nvSpPr>
        <p:spPr>
          <a:xfrm>
            <a:off x="6578082" y="4282751"/>
            <a:ext cx="4655975" cy="419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C0CB-F9C2-1E00-4A79-FD72524D8BEE}"/>
              </a:ext>
            </a:extLst>
          </p:cNvPr>
          <p:cNvSpPr txBox="1"/>
          <p:nvPr/>
        </p:nvSpPr>
        <p:spPr>
          <a:xfrm>
            <a:off x="3329353" y="5086731"/>
            <a:ext cx="4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How stressed do you feel right now? </a:t>
            </a:r>
          </a:p>
        </p:txBody>
      </p:sp>
    </p:spTree>
    <p:extLst>
      <p:ext uri="{BB962C8B-B14F-4D97-AF65-F5344CB8AC3E}">
        <p14:creationId xmlns:p14="http://schemas.microsoft.com/office/powerpoint/2010/main" val="415691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associated with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Psychology, 4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https://kpu.pressbooks.pub/psychmethods4e/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390506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C1F-ADF6-3945-6FD6-18216A4B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Hans – the thinking horse (1904)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EA2CF-8A28-87D1-AA43-77A3D5B7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4" y="2136710"/>
            <a:ext cx="5197186" cy="38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5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95D-FBB2-0B87-9A61-273A8E7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 for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B07-4D0C-6E20-FD13-E07D1E1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Choose measure(s) carefully (base on prior research if possible)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carefully controlled conditions (and report them).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Avoid obvious biases that could influence the outcome.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Expect people to vary. </a:t>
            </a:r>
          </a:p>
        </p:txBody>
      </p:sp>
    </p:spTree>
    <p:extLst>
      <p:ext uri="{BB962C8B-B14F-4D97-AF65-F5344CB8AC3E}">
        <p14:creationId xmlns:p14="http://schemas.microsoft.com/office/powerpoint/2010/main" val="24226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BDA-047F-9349-7492-6B8C7C8A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45D-2774-6351-D2AA-17C3E0A7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words come to mind  to describe science?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scientific are these subjects?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Psychology</a:t>
            </a:r>
          </a:p>
          <a:p>
            <a:pPr lvl="1"/>
            <a:r>
              <a:rPr lang="en-US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05562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“true”?)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1: Authority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rely on accepting “facts” from others – particularly those we trust (including experts).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information from parents, friends,  the media, textbooks, experts…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doesn’t guarantee truth.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0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2: Logic / Reasoning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Formal logic and reasoning can lead to conclusions that are valid, </a:t>
            </a:r>
          </a:p>
          <a:p>
            <a:pPr marL="0" indent="0">
              <a:buNone/>
            </a:pPr>
            <a:endParaRPr lang="en-GB" i="1" dirty="0"/>
          </a:p>
          <a:p>
            <a:pPr marL="514350" indent="-514350">
              <a:buAutoNum type="arabicParenR"/>
            </a:pPr>
            <a:r>
              <a:rPr lang="en-GB" i="1" dirty="0"/>
              <a:t>if the premises are true, and </a:t>
            </a:r>
          </a:p>
          <a:p>
            <a:pPr marL="514350" indent="-514350">
              <a:buAutoNum type="arabicParenR"/>
            </a:pPr>
            <a:r>
              <a:rPr lang="en-GB" i="1" dirty="0"/>
              <a:t>if the logical rules are applied appropriately.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However, humans often make reasoning errors.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2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FALSE</a:t>
            </a:r>
          </a:p>
        </p:txBody>
      </p:sp>
    </p:spTree>
    <p:extLst>
      <p:ext uri="{BB962C8B-B14F-4D97-AF65-F5344CB8AC3E}">
        <p14:creationId xmlns:p14="http://schemas.microsoft.com/office/powerpoint/2010/main" val="217267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(1) 	“If the election is fair, I will win”</a:t>
            </a:r>
          </a:p>
          <a:p>
            <a:pPr marL="0" indent="0">
              <a:buNone/>
            </a:pPr>
            <a:r>
              <a:rPr lang="en-GB" dirty="0"/>
              <a:t>		“I did not win the election”</a:t>
            </a:r>
          </a:p>
          <a:p>
            <a:pPr marL="0" indent="0">
              <a:buNone/>
            </a:pPr>
            <a:r>
              <a:rPr lang="en-GB" dirty="0"/>
              <a:t>		Therefore?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The election was not fair. 	TRUE / FALSE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037" y="1825625"/>
            <a:ext cx="285317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617797-34A9-4FB1-9A07-D396B12A86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21c8a05f-379f-4a3f-aa4a-81ea9db359b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A5D631-0828-45C2-B737-825043D01C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F6972-5F1F-4BEB-9345-B279380A9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11042</TotalTime>
  <Words>1893</Words>
  <Application>Microsoft Macintosh PowerPoint</Application>
  <PresentationFormat>Widescreen</PresentationFormat>
  <Paragraphs>301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Science and Truth</vt:lpstr>
      <vt:lpstr>Module overview</vt:lpstr>
      <vt:lpstr>Aims</vt:lpstr>
      <vt:lpstr>Reading associated with this lecture</vt:lpstr>
      <vt:lpstr>What is science?</vt:lpstr>
      <vt:lpstr>How do we acquire “knowledge” (and how do we know if it is “true”?)</vt:lpstr>
      <vt:lpstr>How do we acquire “knowledge” (and how do we know if it is true?)</vt:lpstr>
      <vt:lpstr>Formal logic</vt:lpstr>
      <vt:lpstr>Logical example</vt:lpstr>
      <vt:lpstr>Formal logic</vt:lpstr>
      <vt:lpstr>This example is logically identical to…</vt:lpstr>
      <vt:lpstr>Informal reasoning</vt:lpstr>
      <vt:lpstr>Reasoning informally</vt:lpstr>
      <vt:lpstr>Reasoning errors</vt:lpstr>
      <vt:lpstr>How do we acquire “knowledge” (and how do we know if it is true?)</vt:lpstr>
      <vt:lpstr>How do we acquire “knowledge” (and how do we know if it is true?)</vt:lpstr>
      <vt:lpstr>What is the scientific method?</vt:lpstr>
      <vt:lpstr>What is the scientific method?</vt:lpstr>
      <vt:lpstr>What is the scientific method? </vt:lpstr>
      <vt:lpstr>Dissemination and Scientific progress</vt:lpstr>
      <vt:lpstr>What the scientific method can (vs. can’t) do</vt:lpstr>
      <vt:lpstr>Testing theories</vt:lpstr>
      <vt:lpstr>A scientific theory</vt:lpstr>
      <vt:lpstr>Are facts established by science actually “true”? </vt:lpstr>
      <vt:lpstr>Think of science as delivering answers that are less wrong. </vt:lpstr>
      <vt:lpstr>Theories can be more or less accurate</vt:lpstr>
      <vt:lpstr>Psychology as a science</vt:lpstr>
      <vt:lpstr>Some questions (answer ’yes’ or ‘no’)</vt:lpstr>
      <vt:lpstr>Psychological constructs</vt:lpstr>
      <vt:lpstr>This is a common approach in science</vt:lpstr>
      <vt:lpstr>The nature of Psychological evidence</vt:lpstr>
      <vt:lpstr>The nature of evidence in Psychology (1). </vt:lpstr>
      <vt:lpstr>The nature of evidence in Psychology (2)</vt:lpstr>
      <vt:lpstr>People differ on psychological constructs.</vt:lpstr>
      <vt:lpstr>e.g. how talkative are men vs women?  </vt:lpstr>
      <vt:lpstr>The nature of evidence in Psychology (2)</vt:lpstr>
      <vt:lpstr>The nature of evidence in Psychology (3). </vt:lpstr>
      <vt:lpstr>The nature of evidence in Psychology (4). </vt:lpstr>
      <vt:lpstr>Reactive effects</vt:lpstr>
      <vt:lpstr>Clever Hans – the thinking horse (1904)</vt:lpstr>
      <vt:lpstr>Implications for psychological evidence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</dc:title>
  <dc:creator>Tim Hollins</dc:creator>
  <cp:lastModifiedBy>Andy Wills</cp:lastModifiedBy>
  <cp:revision>79</cp:revision>
  <dcterms:created xsi:type="dcterms:W3CDTF">2023-01-12T12:29:43Z</dcterms:created>
  <dcterms:modified xsi:type="dcterms:W3CDTF">2025-01-20T11:30:12Z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