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28"/>
  </p:notesMasterIdLst>
  <p:sldIdLst>
    <p:sldId id="256" r:id="rId5"/>
    <p:sldId id="260" r:id="rId6"/>
    <p:sldId id="273" r:id="rId7"/>
    <p:sldId id="502" r:id="rId8"/>
    <p:sldId id="503" r:id="rId9"/>
    <p:sldId id="481" r:id="rId10"/>
    <p:sldId id="505" r:id="rId11"/>
    <p:sldId id="504" r:id="rId12"/>
    <p:sldId id="404" r:id="rId13"/>
    <p:sldId id="513" r:id="rId14"/>
    <p:sldId id="477" r:id="rId15"/>
    <p:sldId id="493" r:id="rId16"/>
    <p:sldId id="506" r:id="rId17"/>
    <p:sldId id="517" r:id="rId18"/>
    <p:sldId id="474" r:id="rId19"/>
    <p:sldId id="507" r:id="rId20"/>
    <p:sldId id="509" r:id="rId21"/>
    <p:sldId id="510" r:id="rId22"/>
    <p:sldId id="512" r:id="rId23"/>
    <p:sldId id="514" r:id="rId24"/>
    <p:sldId id="516" r:id="rId25"/>
    <p:sldId id="498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2320B1A-8C70-4673-A551-5FD88CEFC4D0}">
          <p14:sldIdLst>
            <p14:sldId id="256"/>
            <p14:sldId id="260"/>
            <p14:sldId id="273"/>
          </p14:sldIdLst>
        </p14:section>
        <p14:section name="Positive psychology and personality constructs" id="{90737C05-64D6-4913-BB3C-057E176477C7}">
          <p14:sldIdLst>
            <p14:sldId id="502"/>
            <p14:sldId id="503"/>
          </p14:sldIdLst>
        </p14:section>
        <p14:section name="Methods of assessment" id="{81756FB9-4E4B-466E-B042-DD6E1CC85E21}">
          <p14:sldIdLst>
            <p14:sldId id="481"/>
            <p14:sldId id="505"/>
            <p14:sldId id="504"/>
            <p14:sldId id="404"/>
            <p14:sldId id="513"/>
            <p14:sldId id="477"/>
            <p14:sldId id="493"/>
            <p14:sldId id="506"/>
            <p14:sldId id="517"/>
            <p14:sldId id="474"/>
            <p14:sldId id="507"/>
            <p14:sldId id="509"/>
            <p14:sldId id="510"/>
            <p14:sldId id="512"/>
            <p14:sldId id="514"/>
            <p14:sldId id="516"/>
          </p14:sldIdLst>
        </p14:section>
        <p14:section name="Summary and questions" id="{EFF90FD9-FDF8-41FB-B29F-55B2469F0E56}">
          <p14:sldIdLst>
            <p14:sldId id="49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4286" autoAdjust="0"/>
  </p:normalViewPr>
  <p:slideViewPr>
    <p:cSldViewPr snapToGrid="0">
      <p:cViewPr varScale="1">
        <p:scale>
          <a:sx n="120" d="100"/>
          <a:sy n="120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9A841-B3A7-4D0D-8D85-70E71382DF92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89B1A-0B1A-44AF-952F-620209C1B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2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6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208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018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https://gosling.psy.utexas.edu/current-research/everyday-manifestations-of-personality/physical-environments/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7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151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https://images.app.goo.gl/RKbmGGAXaHawQn6A7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35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383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https://images.app.goo.gl/Cnt2Ee3G7cPAj4nj8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6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 https://images.app.goo.gl/YBXZUydXnne47CiZ8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6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"measuring tape" by Sean </a:t>
            </a:r>
            <a:r>
              <a:rPr lang="en-GB" dirty="0" err="1"/>
              <a:t>MacEntee</a:t>
            </a:r>
            <a:r>
              <a:rPr lang="en-GB" dirty="0"/>
              <a:t> is licensed under CC BY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25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"measuring tape" by Sean </a:t>
            </a:r>
            <a:r>
              <a:rPr lang="en-GB" dirty="0" err="1"/>
              <a:t>MacEntee</a:t>
            </a:r>
            <a:r>
              <a:rPr lang="en-GB" dirty="0"/>
              <a:t> is licensed under CC BY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8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"coffee break" by 3EyePanda is licensed under CC BY-SA 2.0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45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06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Source:</a:t>
            </a:r>
            <a:r>
              <a:rPr lang="en-GB" baseline="0" dirty="0"/>
              <a:t> https://www.paulekman.com/facial-action-coding-system/ and https://images.app.goo.gl/MHXLjTakmxefspHY6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89B1A-0B1A-44AF-952F-620209C1B13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8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821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Aft>
                <a:spcPts val="2000"/>
              </a:spcAft>
              <a:defRPr sz="6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4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E422CAA5-62B3-41D2-93C1-029F191D9149}" type="datetime1">
              <a:rPr lang="en-GB" smtClean="0"/>
              <a:t>05/01/2024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8A3BE36-FD8B-4B6A-AADE-D47E34E345D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98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0C79-B319-423F-91CB-6DF75676A575}" type="datetime1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5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50F-A634-46F4-B8D5-25E124D5E57B}" type="datetime1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0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0"/>
              </a:spcBef>
              <a:spcAft>
                <a:spcPts val="600"/>
              </a:spcAft>
              <a:defRPr sz="2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A126-1B36-491B-AE30-2D3EFF7088F1}" type="datetime1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8A3BE36-FD8B-4B6A-AADE-D47E34E345D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16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39022" y="1825624"/>
            <a:ext cx="5174757" cy="43513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DE8B252-5161-4084-B679-A662A984B57C}" type="datetime1">
              <a:rPr lang="en-GB" smtClean="0"/>
              <a:t>05/01/2024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8A3BE36-FD8B-4B6A-AADE-D47E34E345D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838200" y="1825625"/>
            <a:ext cx="5357648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3200"/>
            </a:lvl1pPr>
            <a:lvl2pPr>
              <a:spcBef>
                <a:spcPts val="0"/>
              </a:spcBef>
              <a:spcAft>
                <a:spcPts val="600"/>
              </a:spcAft>
              <a:defRPr sz="2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250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6EEB6-9CF0-4D20-9068-03962AA7A851}" type="datetime1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91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0DF9-31A2-482D-91F9-3353B8B69537}" type="datetime1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98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54B1-1C04-410B-B9AE-27C368B13D70}" type="datetime1">
              <a:rPr lang="en-GB" smtClean="0"/>
              <a:t>05/01/2024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9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3E22-6407-4507-AF6D-DDA9930C0CED}" type="datetime1">
              <a:rPr lang="en-GB" smtClean="0"/>
              <a:t>05/01/2024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6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F68A-8A27-4AD5-A374-E8D9A6AFE5E8}" type="datetime1">
              <a:rPr lang="en-GB" smtClean="0"/>
              <a:t>05/01/2024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44A8-1130-4670-973F-2E7302DB78B7}" type="datetime1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10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507B2-9BFC-4F03-967C-9B154CFBF7FB}" type="datetime1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BE36-FD8B-4B6A-AADE-D47E34E34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98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6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nja.heintz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pip.ori.org/newMultipleconstruct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testcom.org/page/2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ymouth.libguides.com/psychology/journals" TargetMode="External"/><Relationship Id="rId2" Type="http://schemas.openxmlformats.org/officeDocument/2006/relationships/hyperlink" Target="https://ptc.bps.org.uk/tests-and-testing/test-reviews-and-regist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pip.ori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tc.bps.org.uk/sites/ptc.bps.org.uk/files/guidance_documents/ptc02_test_users_guide_2017_web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97" y="603520"/>
            <a:ext cx="10848109" cy="1867118"/>
          </a:xfrm>
        </p:spPr>
        <p:txBody>
          <a:bodyPr>
            <a:noAutofit/>
          </a:bodyPr>
          <a:lstStyle/>
          <a:p>
            <a:r>
              <a:rPr lang="en-GB" dirty="0"/>
              <a:t>Positive psychology and personality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97" y="3305908"/>
            <a:ext cx="10848109" cy="2968768"/>
          </a:xfrm>
        </p:spPr>
        <p:txBody>
          <a:bodyPr>
            <a:noAutofit/>
          </a:bodyPr>
          <a:lstStyle/>
          <a:p>
            <a:r>
              <a:rPr lang="en-GB" sz="3500" dirty="0"/>
              <a:t>PSYC003 Psychological Influences on Health and Behaviour</a:t>
            </a:r>
          </a:p>
          <a:p>
            <a:r>
              <a:rPr lang="en-GB" sz="3500" dirty="0"/>
              <a:t>11am–1pm on February 7th, 2023 in </a:t>
            </a:r>
            <a:r>
              <a:rPr lang="en-GB" sz="3500" dirty="0" err="1"/>
              <a:t>Emdeck</a:t>
            </a:r>
            <a:r>
              <a:rPr lang="en-GB" sz="3500" dirty="0"/>
              <a:t> 207</a:t>
            </a:r>
          </a:p>
          <a:p>
            <a:r>
              <a:rPr lang="en-GB" sz="3500" dirty="0"/>
              <a:t>Dr Sonja Heintz</a:t>
            </a:r>
          </a:p>
          <a:p>
            <a:r>
              <a:rPr lang="en-GB" sz="3500" u="sng" dirty="0">
                <a:hlinkClick r:id="rId3"/>
              </a:rPr>
              <a:t>sonja.heintz@plymouth.ac.uk</a:t>
            </a:r>
            <a:endParaRPr lang="en-GB" sz="3500" u="sng" dirty="0"/>
          </a:p>
        </p:txBody>
      </p:sp>
      <p:sp>
        <p:nvSpPr>
          <p:cNvPr id="5" name="Rectangle 4"/>
          <p:cNvSpPr/>
          <p:nvPr/>
        </p:nvSpPr>
        <p:spPr>
          <a:xfrm>
            <a:off x="3951314" y="5966899"/>
            <a:ext cx="4641273" cy="61555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3400" b="1" dirty="0">
                <a:solidFill>
                  <a:srgbClr val="FF0000"/>
                </a:solidFill>
              </a:rPr>
              <a:t>Check-in code: BC-EB-EE</a:t>
            </a:r>
          </a:p>
        </p:txBody>
      </p:sp>
    </p:spTree>
    <p:extLst>
      <p:ext uri="{BB962C8B-B14F-4D97-AF65-F5344CB8AC3E}">
        <p14:creationId xmlns:p14="http://schemas.microsoft.com/office/powerpoint/2010/main" val="390617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Five methods for PPP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0328" y="6356350"/>
            <a:ext cx="2743200" cy="365125"/>
          </a:xfrm>
        </p:spPr>
        <p:txBody>
          <a:bodyPr/>
          <a:lstStyle/>
          <a:p>
            <a:fld id="{48A3BE36-FD8B-4B6A-AADE-D47E34E345D7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93900"/>
            <a:ext cx="10525328" cy="4362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600" dirty="0"/>
          </a:p>
        </p:txBody>
      </p:sp>
      <p:sp>
        <p:nvSpPr>
          <p:cNvPr id="7" name="Rectangle 6"/>
          <p:cNvSpPr/>
          <p:nvPr/>
        </p:nvSpPr>
        <p:spPr>
          <a:xfrm>
            <a:off x="471055" y="2075954"/>
            <a:ext cx="115269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Questionnaires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Set of items or questionnaires that are responded to on a Likert-type or yes/no 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Can be </a:t>
            </a:r>
            <a:r>
              <a:rPr lang="en-GB" sz="2400" b="1" dirty="0"/>
              <a:t>self-reported </a:t>
            </a:r>
            <a:r>
              <a:rPr lang="en-GB" sz="2400" dirty="0"/>
              <a:t>or </a:t>
            </a:r>
            <a:r>
              <a:rPr lang="en-GB" sz="2400" b="1" dirty="0"/>
              <a:t>other-reported</a:t>
            </a:r>
            <a:r>
              <a:rPr lang="en-GB" sz="2400" dirty="0"/>
              <a:t> (e.g. peers, teachers, parents, employer)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Behaviour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Can be accidental (spontaneously observed) or systematic (with or without recording)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Momentary assessments (Experience sampling method, ESM)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“to capture naturally occurring </a:t>
            </a:r>
            <a:r>
              <a:rPr lang="en-GB" sz="2400" dirty="0" err="1"/>
              <a:t>behavior</a:t>
            </a:r>
            <a:r>
              <a:rPr lang="en-GB" sz="2400" dirty="0"/>
              <a:t> in people’s daily lives” (</a:t>
            </a:r>
            <a:r>
              <a:rPr lang="en-GB" sz="2400" dirty="0" err="1"/>
              <a:t>Vazire</a:t>
            </a:r>
            <a:r>
              <a:rPr lang="en-GB" sz="2400" dirty="0"/>
              <a:t> &amp; Carlson, 2021, p. 840)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Objective life outcomes </a:t>
            </a:r>
            <a:r>
              <a:rPr lang="en-GB" sz="2400" dirty="0"/>
              <a:t>(relevant criteria for the construct; Roberts et al., 2007)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“consequences of many aggregated </a:t>
            </a:r>
            <a:r>
              <a:rPr lang="en-GB" sz="2400" dirty="0" err="1"/>
              <a:t>behaviors</a:t>
            </a:r>
            <a:r>
              <a:rPr lang="en-GB" sz="2400" dirty="0"/>
              <a:t> over time that stem from personality” (</a:t>
            </a:r>
            <a:r>
              <a:rPr lang="en-GB" sz="2400" dirty="0" err="1"/>
              <a:t>Vazire</a:t>
            </a:r>
            <a:r>
              <a:rPr lang="en-GB" sz="2400" dirty="0"/>
              <a:t> &amp; Carlson, 2021, p. 840)</a:t>
            </a:r>
          </a:p>
        </p:txBody>
      </p:sp>
      <p:pic>
        <p:nvPicPr>
          <p:cNvPr id="5" name="Picture 4" title="Decorative onl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691" y="-2353"/>
            <a:ext cx="3352309" cy="18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15-minute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0328" y="6356350"/>
            <a:ext cx="2743200" cy="365125"/>
          </a:xfrm>
        </p:spPr>
        <p:txBody>
          <a:bodyPr/>
          <a:lstStyle/>
          <a:p>
            <a:fld id="{48A3BE36-FD8B-4B6A-AADE-D47E34E345D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93900"/>
            <a:ext cx="10525328" cy="4362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600" dirty="0"/>
          </a:p>
        </p:txBody>
      </p:sp>
      <p:pic>
        <p:nvPicPr>
          <p:cNvPr id="3" name="Picture 2" title="Decorative onl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77915"/>
            <a:ext cx="4762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Personality 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713720"/>
          </a:xfrm>
        </p:spPr>
        <p:txBody>
          <a:bodyPr>
            <a:normAutofit/>
          </a:bodyPr>
          <a:lstStyle/>
          <a:p>
            <a:r>
              <a:rPr lang="en-GB" sz="2500" dirty="0"/>
              <a:t>Commercial:</a:t>
            </a:r>
          </a:p>
          <a:p>
            <a:pPr lvl="1"/>
            <a:r>
              <a:rPr lang="en-GB" sz="2200" dirty="0"/>
              <a:t>NEO-PI-R (Costa &amp; McCrae, 1992) to assess the Five-Factor Model of Personality with six facets each, 300 items</a:t>
            </a:r>
          </a:p>
          <a:p>
            <a:pPr lvl="1"/>
            <a:r>
              <a:rPr lang="en-GB" sz="2200" dirty="0"/>
              <a:t>HEXACO-PI (Lee &amp; Ashton, 2004) to assess 6 personality dimensions with 192 items</a:t>
            </a:r>
          </a:p>
          <a:p>
            <a:r>
              <a:rPr lang="en-GB" sz="2500" dirty="0"/>
              <a:t>Free to use for research:</a:t>
            </a:r>
          </a:p>
          <a:p>
            <a:pPr lvl="1"/>
            <a:r>
              <a:rPr lang="en-GB" sz="2200" dirty="0"/>
              <a:t>Free IPIP-versions of the NEO-PI-R and 120-item short version as well as the HEXACO-PI (</a:t>
            </a:r>
            <a:r>
              <a:rPr lang="en-GB" sz="2200" dirty="0">
                <a:hlinkClick r:id="rId2"/>
              </a:rPr>
              <a:t>https://ipip.ori.org/newMultipleconstructs.htm</a:t>
            </a:r>
            <a:r>
              <a:rPr lang="en-GB" sz="2200" dirty="0"/>
              <a:t>) </a:t>
            </a:r>
          </a:p>
          <a:p>
            <a:pPr lvl="1"/>
            <a:r>
              <a:rPr lang="en-GB" sz="2200" dirty="0"/>
              <a:t>HEXACO-60 (Ashton &amp; Lee, 2009) with 60, and HEXACO-100 (Lee &amp; Ashton, 2018) with 100 items </a:t>
            </a:r>
          </a:p>
          <a:p>
            <a:pPr lvl="1"/>
            <a:r>
              <a:rPr lang="en-GB" sz="2200" dirty="0"/>
              <a:t>BFI-2 (Soto &amp; John, 2017a, 2017b): Big Five personality traits with 60 items and short versions with 30 and 15 items </a:t>
            </a:r>
          </a:p>
          <a:p>
            <a:pPr lvl="1"/>
            <a:r>
              <a:rPr lang="en-GB" sz="2200" dirty="0"/>
              <a:t>BFAS (DeYoung et al., 2007): Big Five personality traits and 10 aspects with 100 items</a:t>
            </a:r>
          </a:p>
          <a:p>
            <a:pPr lvl="1"/>
            <a:endParaRPr lang="en-GB" sz="2100" dirty="0"/>
          </a:p>
          <a:p>
            <a:endParaRPr lang="en-GB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36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Positive psychology 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9727" cy="4630593"/>
          </a:xfrm>
        </p:spPr>
        <p:txBody>
          <a:bodyPr>
            <a:normAutofit lnSpcReduction="10000"/>
          </a:bodyPr>
          <a:lstStyle/>
          <a:p>
            <a:r>
              <a:rPr lang="en-GB" sz="2500" dirty="0"/>
              <a:t>Commercial:</a:t>
            </a:r>
          </a:p>
          <a:p>
            <a:pPr lvl="1"/>
            <a:r>
              <a:rPr lang="en-GB" sz="2200" dirty="0"/>
              <a:t>VIA-IS (Peterson et al., 2005): 240 items to assess 24 character strengths</a:t>
            </a:r>
          </a:p>
          <a:p>
            <a:pPr lvl="1"/>
            <a:r>
              <a:rPr lang="en-GB" sz="2200" dirty="0"/>
              <a:t>VIA-IS-R (McGrath, 2019): 196 items to assess 24 character strengths</a:t>
            </a:r>
          </a:p>
          <a:p>
            <a:r>
              <a:rPr lang="en-GB" sz="2500" dirty="0"/>
              <a:t>Free to use for research:</a:t>
            </a:r>
          </a:p>
          <a:p>
            <a:pPr lvl="1"/>
            <a:r>
              <a:rPr lang="en-GB" sz="2200" dirty="0"/>
              <a:t>Free IPIP-versions of the VIA-IS and a revised version </a:t>
            </a:r>
          </a:p>
          <a:p>
            <a:pPr lvl="1"/>
            <a:r>
              <a:rPr lang="en-GB" sz="2200" dirty="0"/>
              <a:t>SWLS (</a:t>
            </a:r>
            <a:r>
              <a:rPr lang="en-GB" sz="2200" dirty="0" err="1"/>
              <a:t>Diener</a:t>
            </a:r>
            <a:r>
              <a:rPr lang="en-GB" sz="2200" dirty="0"/>
              <a:t> et al., 1985): Standard measure for life satisfaction, 5 items</a:t>
            </a:r>
          </a:p>
          <a:p>
            <a:pPr lvl="1"/>
            <a:r>
              <a:rPr lang="en-GB" sz="2200" dirty="0"/>
              <a:t>PWB scales (</a:t>
            </a:r>
            <a:r>
              <a:rPr lang="en-GB" sz="2200" dirty="0" err="1"/>
              <a:t>Ryff</a:t>
            </a:r>
            <a:r>
              <a:rPr lang="en-GB" sz="2200" dirty="0"/>
              <a:t>, 1989): 6 dimensions of psychological wellbeing, 84/54 items</a:t>
            </a:r>
          </a:p>
          <a:p>
            <a:pPr lvl="1"/>
            <a:r>
              <a:rPr lang="en-GB" sz="2200" dirty="0"/>
              <a:t>PANAS (Watson et al., 1988): Positive and negative affect (all high arousal), 20 items</a:t>
            </a:r>
          </a:p>
          <a:p>
            <a:pPr lvl="1"/>
            <a:r>
              <a:rPr lang="en-GB" sz="2200" dirty="0"/>
              <a:t>SPANE (</a:t>
            </a:r>
            <a:r>
              <a:rPr lang="en-GB" sz="2200" dirty="0" err="1"/>
              <a:t>Diener</a:t>
            </a:r>
            <a:r>
              <a:rPr lang="en-GB" sz="2200" dirty="0"/>
              <a:t> et al., 2009): Positive and negative emotionality (mixed arousal), 12 items</a:t>
            </a:r>
          </a:p>
          <a:p>
            <a:pPr lvl="1"/>
            <a:r>
              <a:rPr lang="en-GB" sz="2200" dirty="0"/>
              <a:t>OTH (Peterson et al., 2005): Pleasure, engagement and meaning, 18 items</a:t>
            </a:r>
          </a:p>
          <a:p>
            <a:pPr lvl="1"/>
            <a:r>
              <a:rPr lang="en-GB" sz="2200" dirty="0"/>
              <a:t>P+A (Gander et al., 2017): Positive relationships and accomplishment, 10 items</a:t>
            </a:r>
          </a:p>
          <a:p>
            <a:pPr lvl="1"/>
            <a:r>
              <a:rPr lang="en-GB" sz="2200" dirty="0"/>
              <a:t>CIT/BIT (Su et al., 2014): Thriving with 18/7 dimensions, 54/10 items</a:t>
            </a:r>
          </a:p>
          <a:p>
            <a:pPr lvl="1"/>
            <a:endParaRPr lang="en-GB" sz="2100" dirty="0"/>
          </a:p>
          <a:p>
            <a:pPr lvl="1"/>
            <a:endParaRPr lang="en-GB" sz="2100" dirty="0"/>
          </a:p>
          <a:p>
            <a:endParaRPr lang="en-GB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2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Self- and other-report 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9727" cy="4630593"/>
          </a:xfrm>
        </p:spPr>
        <p:txBody>
          <a:bodyPr>
            <a:normAutofit fontScale="92500"/>
          </a:bodyPr>
          <a:lstStyle/>
          <a:p>
            <a:r>
              <a:rPr lang="en-GB" sz="2600" dirty="0"/>
              <a:t>Self-reports</a:t>
            </a:r>
          </a:p>
          <a:p>
            <a:pPr lvl="1"/>
            <a:r>
              <a:rPr lang="en-GB" sz="2200" dirty="0"/>
              <a:t>Based on a person’s self-rating of a trait</a:t>
            </a:r>
          </a:p>
          <a:p>
            <a:pPr lvl="1"/>
            <a:r>
              <a:rPr lang="en-GB" sz="2200" dirty="0"/>
              <a:t>Certain degree of introspection required</a:t>
            </a:r>
          </a:p>
          <a:p>
            <a:pPr lvl="1"/>
            <a:r>
              <a:rPr lang="en-GB" sz="2200" dirty="0"/>
              <a:t>Can be influenced by response biases (e.g. positive self-view, yay/nay-saying bias)</a:t>
            </a:r>
          </a:p>
          <a:p>
            <a:pPr lvl="1"/>
            <a:r>
              <a:rPr lang="en-GB" sz="2200" dirty="0"/>
              <a:t>Example items: “I am someone who values art and beauty” (openness from BFI-2); “Know that there are people in my life who care as much for me as for themselves” (love from revised VIA)</a:t>
            </a:r>
          </a:p>
          <a:p>
            <a:r>
              <a:rPr lang="en-GB" sz="2600" dirty="0"/>
              <a:t>Other-reports</a:t>
            </a:r>
          </a:p>
          <a:p>
            <a:pPr lvl="1"/>
            <a:r>
              <a:rPr lang="en-GB" sz="2200" dirty="0"/>
              <a:t>Based on another person’s rating of a trait</a:t>
            </a:r>
          </a:p>
          <a:p>
            <a:pPr lvl="1"/>
            <a:r>
              <a:rPr lang="en-GB" sz="2200" dirty="0"/>
              <a:t>Trait needs to be observable by others (e.g. behaviours, facial emotions, speech)</a:t>
            </a:r>
          </a:p>
          <a:p>
            <a:pPr lvl="1"/>
            <a:r>
              <a:rPr lang="en-GB" sz="2200" dirty="0"/>
              <a:t>Less influenced by evaluation and biases (e.g. desirable or undesirable traits)</a:t>
            </a:r>
          </a:p>
          <a:p>
            <a:pPr lvl="1"/>
            <a:r>
              <a:rPr lang="en-GB" sz="2200" dirty="0"/>
              <a:t>Example items: “He is someone who values art and beauty” (openness from BFI-2); “Know that there are people in her life who care as much for her as for themselves” (love from revised VIA)</a:t>
            </a:r>
          </a:p>
          <a:p>
            <a:pPr lvl="1"/>
            <a:endParaRPr lang="en-GB" sz="1800" dirty="0"/>
          </a:p>
          <a:p>
            <a:pPr lvl="1"/>
            <a:endParaRPr lang="en-GB" sz="2100" dirty="0"/>
          </a:p>
          <a:p>
            <a:pPr lvl="1"/>
            <a:endParaRPr lang="en-GB" sz="2100" dirty="0"/>
          </a:p>
          <a:p>
            <a:endParaRPr lang="en-GB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4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Group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0328" y="6356350"/>
            <a:ext cx="2743200" cy="365125"/>
          </a:xfrm>
        </p:spPr>
        <p:txBody>
          <a:bodyPr/>
          <a:lstStyle/>
          <a:p>
            <a:fld id="{48A3BE36-FD8B-4B6A-AADE-D47E34E345D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93900"/>
            <a:ext cx="10525328" cy="4362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600" dirty="0"/>
          </a:p>
        </p:txBody>
      </p:sp>
      <p:sp>
        <p:nvSpPr>
          <p:cNvPr id="8" name="Rectangle 7"/>
          <p:cNvSpPr/>
          <p:nvPr/>
        </p:nvSpPr>
        <p:spPr>
          <a:xfrm>
            <a:off x="838200" y="1757401"/>
            <a:ext cx="1034241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Discuss with your neighbour(s) which of the following advantages and disadvantages self-report (left) and other-report questionnaires (right) have -&gt; Add your results on Mentimeter</a:t>
            </a:r>
          </a:p>
        </p:txBody>
      </p:sp>
      <p:pic>
        <p:nvPicPr>
          <p:cNvPr id="7" name="Picture 6" title="Decorative onl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26" y="185738"/>
            <a:ext cx="2703207" cy="1466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3854" t="38333" r="33959" b="15740"/>
          <a:stretch/>
        </p:blipFill>
        <p:spPr>
          <a:xfrm>
            <a:off x="1264842" y="3050063"/>
            <a:ext cx="4744567" cy="3807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33646" t="40185" r="34792" b="16111"/>
          <a:stretch/>
        </p:blipFill>
        <p:spPr>
          <a:xfrm>
            <a:off x="6018020" y="3050062"/>
            <a:ext cx="4889004" cy="38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1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PPP behaviour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1825625"/>
            <a:ext cx="7620001" cy="471372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Commercial:</a:t>
            </a:r>
          </a:p>
          <a:p>
            <a:pPr lvl="1"/>
            <a:r>
              <a:rPr lang="en-GB" sz="2400" i="1" dirty="0"/>
              <a:t>Facial Action Coding System </a:t>
            </a:r>
            <a:r>
              <a:rPr lang="en-GB" sz="2400" dirty="0"/>
              <a:t>(FACS; Ekman &amp; Friesen, 1978, Rosenberg &amp; Ekman, 2020): Coding action units to denote facial emotions, incl. micro-expressions; training (with manual, guide and app) and certificate necessary</a:t>
            </a:r>
          </a:p>
          <a:p>
            <a:pPr lvl="1"/>
            <a:r>
              <a:rPr lang="en-GB" sz="2400" i="1" dirty="0"/>
              <a:t>Torrance Test of Creative Thinking </a:t>
            </a:r>
            <a:r>
              <a:rPr lang="en-GB" sz="2400" dirty="0"/>
              <a:t>(Kim, 2006; Torrance, 1976): Assesses figural and verbal creativity</a:t>
            </a:r>
          </a:p>
          <a:p>
            <a:r>
              <a:rPr lang="en-GB" sz="2400" dirty="0"/>
              <a:t>Free to use for research:</a:t>
            </a:r>
          </a:p>
          <a:p>
            <a:pPr lvl="1"/>
            <a:r>
              <a:rPr lang="en-GB" sz="2400" i="1" dirty="0"/>
              <a:t>Brick Creativity Test </a:t>
            </a:r>
            <a:r>
              <a:rPr lang="en-GB" sz="2400" dirty="0"/>
              <a:t>(Friedman &amp; </a:t>
            </a:r>
            <a:r>
              <a:rPr lang="en-GB" sz="2400" dirty="0" err="1"/>
              <a:t>Förster</a:t>
            </a:r>
            <a:r>
              <a:rPr lang="en-GB" sz="2400" dirty="0"/>
              <a:t>, 2002): Write down as many uses for a brick as you can think of </a:t>
            </a:r>
          </a:p>
          <a:p>
            <a:pPr lvl="1"/>
            <a:r>
              <a:rPr lang="en-GB" sz="2400" dirty="0"/>
              <a:t>Leaderless group discussion task (Bass, 1954): Group interaction skills and effective 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4" descr="Two pictures of Paul Ekman showing muscles in the human face" title="Paul Ekman facial muscl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635" y="30379"/>
            <a:ext cx="3533775" cy="2495550"/>
          </a:xfrm>
          <a:prstGeom prst="rect">
            <a:avLst/>
          </a:prstGeom>
        </p:spPr>
      </p:pic>
      <p:pic>
        <p:nvPicPr>
          <p:cNvPr id="7" name="Picture 6" descr="Two examples that show drawings made from two prompts, as examples of high figural creativity" title="Figural creativity example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24" y="2619301"/>
            <a:ext cx="3821465" cy="41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Group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0328" y="6356350"/>
            <a:ext cx="2743200" cy="365125"/>
          </a:xfrm>
        </p:spPr>
        <p:txBody>
          <a:bodyPr/>
          <a:lstStyle/>
          <a:p>
            <a:fld id="{48A3BE36-FD8B-4B6A-AADE-D47E34E345D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93900"/>
            <a:ext cx="10525328" cy="4362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600" dirty="0"/>
          </a:p>
        </p:txBody>
      </p:sp>
      <p:sp>
        <p:nvSpPr>
          <p:cNvPr id="8" name="Rectangle 7"/>
          <p:cNvSpPr/>
          <p:nvPr/>
        </p:nvSpPr>
        <p:spPr>
          <a:xfrm>
            <a:off x="838200" y="1757401"/>
            <a:ext cx="1034241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Discuss with your neighbour(s) which of the following advantages and disadvantages behaviour observations have -&gt; Add your results on Mentimeter</a:t>
            </a:r>
          </a:p>
        </p:txBody>
      </p:sp>
      <p:pic>
        <p:nvPicPr>
          <p:cNvPr id="7" name="Picture 6" title="Decorative onl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26" y="185738"/>
            <a:ext cx="2703207" cy="14664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3750" t="40000" r="34583" b="16297"/>
          <a:stretch/>
        </p:blipFill>
        <p:spPr>
          <a:xfrm>
            <a:off x="3161537" y="2762250"/>
            <a:ext cx="5275881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PPP Momentary assessments/ESM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71372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Electronically Activated Recorder (EAR; </a:t>
            </a:r>
            <a:r>
              <a:rPr lang="en-GB" sz="2400" dirty="0" err="1"/>
              <a:t>Mehl</a:t>
            </a:r>
            <a:r>
              <a:rPr lang="en-GB" sz="2400" dirty="0"/>
              <a:t> et al., 2001): Recording of incidental acoustic activity throughout everyday life, free app for Apple devices</a:t>
            </a:r>
          </a:p>
          <a:p>
            <a:r>
              <a:rPr lang="en-GB" sz="2400" dirty="0"/>
              <a:t>State items derived from the trait questionnaires, which participants complete several times daily (e.g. “Are you currently happy?”; e.g. Beck &amp; Jackson, 2020, 2021; </a:t>
            </a:r>
            <a:r>
              <a:rPr lang="en-GB" sz="2400" dirty="0" err="1"/>
              <a:t>Fleeson</a:t>
            </a:r>
            <a:r>
              <a:rPr lang="en-GB" sz="2400" dirty="0"/>
              <a:t>, 2007)</a:t>
            </a:r>
          </a:p>
          <a:p>
            <a:r>
              <a:rPr lang="en-GB" sz="2400" dirty="0"/>
              <a:t>Smartphone and </a:t>
            </a:r>
            <a:r>
              <a:rPr lang="en-GB" sz="2400" dirty="0" err="1"/>
              <a:t>IoT</a:t>
            </a:r>
            <a:br>
              <a:rPr lang="en-GB" sz="2400" dirty="0"/>
            </a:br>
            <a:r>
              <a:rPr lang="en-GB" sz="2400" dirty="0"/>
              <a:t>(Internet-of-Things) </a:t>
            </a:r>
            <a:br>
              <a:rPr lang="en-GB" sz="2400" dirty="0"/>
            </a:br>
            <a:r>
              <a:rPr lang="en-GB" sz="2400" dirty="0"/>
              <a:t>sensing methods, free </a:t>
            </a:r>
            <a:br>
              <a:rPr lang="en-GB" sz="2400" dirty="0"/>
            </a:br>
            <a:r>
              <a:rPr lang="en-GB" sz="2400" dirty="0"/>
              <a:t>and commercial apps </a:t>
            </a:r>
            <a:br>
              <a:rPr lang="en-GB" sz="2400" dirty="0"/>
            </a:br>
            <a:r>
              <a:rPr lang="en-GB" sz="2400" dirty="0"/>
              <a:t>(Harari et al., 2017,</a:t>
            </a:r>
            <a:br>
              <a:rPr lang="en-GB" sz="2400" dirty="0"/>
            </a:br>
            <a:r>
              <a:rPr lang="en-GB" sz="2400" dirty="0"/>
              <a:t> 2019; Montag et al., </a:t>
            </a:r>
            <a:br>
              <a:rPr lang="en-GB" sz="2400" dirty="0"/>
            </a:br>
            <a:r>
              <a:rPr lang="en-GB" sz="2400" dirty="0"/>
              <a:t>2019)</a:t>
            </a: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5" name="Picture 4" descr="Data sources: Accelerometer, bluetooth radio,GPS, light sensor, microphone, WiFi scanes, cameras, phone use logs, app use logs&#10;Behaviours: physical movement, social interactions, daily activities" title="Table of smartphone data sources and measured behaviours"/>
          <p:cNvPicPr>
            <a:picLocks noChangeAspect="1"/>
          </p:cNvPicPr>
          <p:nvPr/>
        </p:nvPicPr>
        <p:blipFill rotWithShape="1">
          <a:blip r:embed="rId2"/>
          <a:srcRect l="1453" t="4178"/>
          <a:stretch/>
        </p:blipFill>
        <p:spPr>
          <a:xfrm>
            <a:off x="4033289" y="3414071"/>
            <a:ext cx="7954430" cy="33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4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Group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0328" y="6356350"/>
            <a:ext cx="2743200" cy="365125"/>
          </a:xfrm>
        </p:spPr>
        <p:txBody>
          <a:bodyPr/>
          <a:lstStyle/>
          <a:p>
            <a:fld id="{48A3BE36-FD8B-4B6A-AADE-D47E34E345D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93900"/>
            <a:ext cx="10525328" cy="4362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600" dirty="0"/>
          </a:p>
        </p:txBody>
      </p:sp>
      <p:sp>
        <p:nvSpPr>
          <p:cNvPr id="8" name="Rectangle 7"/>
          <p:cNvSpPr/>
          <p:nvPr/>
        </p:nvSpPr>
        <p:spPr>
          <a:xfrm>
            <a:off x="838200" y="1757401"/>
            <a:ext cx="103424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Discuss with your neighbour(s) which of the following advantages and disadvantages </a:t>
            </a:r>
            <a:r>
              <a:rPr lang="en-GB" sz="2800" dirty="0"/>
              <a:t>momentary assessments/ESM </a:t>
            </a:r>
            <a:r>
              <a:rPr lang="en-GB" sz="2600" dirty="0"/>
              <a:t>have -&gt; Add your results on Mentimeter</a:t>
            </a:r>
          </a:p>
        </p:txBody>
      </p:sp>
      <p:pic>
        <p:nvPicPr>
          <p:cNvPr id="7" name="Picture 6" title="Decorative onl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26" y="185738"/>
            <a:ext cx="2703207" cy="1466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3854" t="40370" r="34792" b="16297"/>
          <a:stretch/>
        </p:blipFill>
        <p:spPr>
          <a:xfrm>
            <a:off x="3622430" y="2743200"/>
            <a:ext cx="52929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3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 fontScale="92500"/>
          </a:bodyPr>
          <a:lstStyle/>
          <a:p>
            <a:r>
              <a:rPr lang="en-GB" sz="4000" dirty="0"/>
              <a:t>Positive psychology and personality (PPP) constructs</a:t>
            </a:r>
          </a:p>
          <a:p>
            <a:r>
              <a:rPr lang="en-GB" sz="4000" dirty="0"/>
              <a:t>Methods of assessment with group discussion on advantages and disadvantages of each method (self-report and other-report questionnaires, behaviour observations, momentary assessments/ESM, life outcomes)</a:t>
            </a:r>
          </a:p>
          <a:p>
            <a:r>
              <a:rPr lang="en-GB" sz="4000" dirty="0"/>
              <a:t>Summary and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PPP life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2745" cy="4713720"/>
          </a:xfrm>
        </p:spPr>
        <p:txBody>
          <a:bodyPr>
            <a:normAutofit/>
          </a:bodyPr>
          <a:lstStyle/>
          <a:p>
            <a:r>
              <a:rPr lang="en-GB" sz="2600" dirty="0"/>
              <a:t>Individually adapted items/questions relevant to the construct rather than multi-item measures</a:t>
            </a:r>
          </a:p>
          <a:p>
            <a:r>
              <a:rPr lang="en-GB" sz="2600" dirty="0"/>
              <a:t>Examples:</a:t>
            </a:r>
          </a:p>
          <a:p>
            <a:pPr lvl="1"/>
            <a:r>
              <a:rPr lang="en-GB" sz="2600" dirty="0"/>
              <a:t>Extraversion </a:t>
            </a:r>
            <a:r>
              <a:rPr lang="en-GB" sz="2600" dirty="0">
                <a:sym typeface="Wingdings" panose="05000000000000000000" pitchFamily="2" charset="2"/>
              </a:rPr>
              <a:t> spending more time with </a:t>
            </a:r>
            <a:br>
              <a:rPr lang="en-GB" sz="2600" dirty="0">
                <a:sym typeface="Wingdings" panose="05000000000000000000" pitchFamily="2" charset="2"/>
              </a:rPr>
            </a:br>
            <a:r>
              <a:rPr lang="en-GB" sz="2600" dirty="0">
                <a:sym typeface="Wingdings" panose="05000000000000000000" pitchFamily="2" charset="2"/>
              </a:rPr>
              <a:t>other people, attending more parties, </a:t>
            </a:r>
            <a:br>
              <a:rPr lang="en-GB" sz="2600" dirty="0">
                <a:sym typeface="Wingdings" panose="05000000000000000000" pitchFamily="2" charset="2"/>
              </a:rPr>
            </a:br>
            <a:r>
              <a:rPr lang="en-GB" sz="2600" dirty="0">
                <a:sym typeface="Wingdings" panose="05000000000000000000" pitchFamily="2" charset="2"/>
              </a:rPr>
              <a:t>more friends on social media</a:t>
            </a:r>
          </a:p>
          <a:p>
            <a:pPr lvl="1"/>
            <a:r>
              <a:rPr lang="en-GB" sz="2600" dirty="0"/>
              <a:t>Conscientiousness </a:t>
            </a:r>
            <a:r>
              <a:rPr lang="en-GB" sz="2600" dirty="0">
                <a:sym typeface="Wingdings" panose="05000000000000000000" pitchFamily="2" charset="2"/>
              </a:rPr>
              <a:t></a:t>
            </a:r>
            <a:r>
              <a:rPr lang="en-GB" sz="2600" dirty="0"/>
              <a:t> health behaviours; </a:t>
            </a:r>
            <a:br>
              <a:rPr lang="en-GB" sz="2600" dirty="0"/>
            </a:br>
            <a:r>
              <a:rPr lang="en-GB" sz="2600" dirty="0"/>
              <a:t>clean and tidy room (Gosling et al., 2002)</a:t>
            </a:r>
          </a:p>
          <a:p>
            <a:pPr lvl="1"/>
            <a:r>
              <a:rPr lang="en-GB" sz="2600" dirty="0"/>
              <a:t>Nature connectedness </a:t>
            </a:r>
            <a:r>
              <a:rPr lang="en-GB" sz="2600" dirty="0">
                <a:sym typeface="Wingdings" panose="05000000000000000000" pitchFamily="2" charset="2"/>
              </a:rPr>
              <a:t> time spent in</a:t>
            </a:r>
            <a:br>
              <a:rPr lang="en-GB" sz="2600" dirty="0">
                <a:sym typeface="Wingdings" panose="05000000000000000000" pitchFamily="2" charset="2"/>
              </a:rPr>
            </a:br>
            <a:r>
              <a:rPr lang="en-GB" sz="2600" dirty="0">
                <a:sym typeface="Wingdings" panose="05000000000000000000" pitchFamily="2" charset="2"/>
              </a:rPr>
              <a:t>nature, living close to nature</a:t>
            </a:r>
          </a:p>
          <a:p>
            <a:pPr lvl="1"/>
            <a:endParaRPr lang="en-GB" sz="2600" dirty="0"/>
          </a:p>
          <a:p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5" name="Picture 4" title="Tidy and messy ro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56" y="2798220"/>
            <a:ext cx="4599708" cy="342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Group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0328" y="6356350"/>
            <a:ext cx="2743200" cy="365125"/>
          </a:xfrm>
        </p:spPr>
        <p:txBody>
          <a:bodyPr/>
          <a:lstStyle/>
          <a:p>
            <a:fld id="{48A3BE36-FD8B-4B6A-AADE-D47E34E345D7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93900"/>
            <a:ext cx="10525328" cy="4362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600" dirty="0"/>
          </a:p>
        </p:txBody>
      </p:sp>
      <p:sp>
        <p:nvSpPr>
          <p:cNvPr id="8" name="Rectangle 7"/>
          <p:cNvSpPr/>
          <p:nvPr/>
        </p:nvSpPr>
        <p:spPr>
          <a:xfrm>
            <a:off x="838200" y="1757401"/>
            <a:ext cx="1034241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Discuss with your neighbour(s) which of the following advantages and disadvantages life outcomes have -&gt; Add your results on Mentimeter</a:t>
            </a:r>
          </a:p>
        </p:txBody>
      </p:sp>
      <p:pic>
        <p:nvPicPr>
          <p:cNvPr id="7" name="Picture 6" title="Decorative onl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26" y="185738"/>
            <a:ext cx="2703207" cy="1466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1354" t="31482" r="31875" b="16481"/>
          <a:stretch/>
        </p:blipFill>
        <p:spPr>
          <a:xfrm>
            <a:off x="2938581" y="2649953"/>
            <a:ext cx="5286266" cy="42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15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6" name="Picture 5" title="Decorative onl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31" y="1873581"/>
            <a:ext cx="5668342" cy="37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18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/>
              <a:t>At the end of this </a:t>
            </a:r>
            <a:r>
              <a:rPr lang="en-GB" sz="2800" dirty="0"/>
              <a:t>session</a:t>
            </a:r>
            <a:r>
              <a:rPr lang="en-GB" sz="3000" dirty="0"/>
              <a:t>, you should be able to:</a:t>
            </a:r>
          </a:p>
          <a:p>
            <a:r>
              <a:rPr lang="en-GB" sz="2800" dirty="0"/>
              <a:t>LO1: understand central constructs and methods used in personality and positive psychology (PPP) </a:t>
            </a:r>
          </a:p>
          <a:p>
            <a:r>
              <a:rPr lang="en-GB" sz="2800" dirty="0"/>
              <a:t>LO2: know where to find PPP measures (test review databases, literature search, IPIP, developing/adapting own measure)</a:t>
            </a:r>
          </a:p>
          <a:p>
            <a:r>
              <a:rPr lang="en-GB" sz="2800" dirty="0"/>
              <a:t>LO3: evaluate advantages and disadvantages of five assessment methods (self- and other-report questionnaires, behaviour observations, momentary assessments, life outcomes)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23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Learning outcomes of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 the end of this session, you should be able to:</a:t>
            </a:r>
          </a:p>
          <a:p>
            <a:r>
              <a:rPr lang="en-GB" dirty="0"/>
              <a:t>LO1: understand central constructs and methods used in personality and positive psychology (PPP)</a:t>
            </a:r>
          </a:p>
          <a:p>
            <a:r>
              <a:rPr lang="en-GB" dirty="0"/>
              <a:t>LO2: know where to find PPP measures</a:t>
            </a:r>
          </a:p>
          <a:p>
            <a:r>
              <a:rPr lang="en-GB" dirty="0"/>
              <a:t>LO3: evaluate advantages and disadvantages of five assessment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09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Traits = “one’s general tendencies with respect to </a:t>
            </a:r>
            <a:br>
              <a:rPr lang="en-GB" sz="2800" dirty="0"/>
            </a:br>
            <a:r>
              <a:rPr lang="en-GB" sz="2800" dirty="0" err="1"/>
              <a:t>behavior</a:t>
            </a:r>
            <a:r>
              <a:rPr lang="en-GB" sz="2800" dirty="0"/>
              <a:t>, thoughts, and feelings” (</a:t>
            </a:r>
            <a:r>
              <a:rPr lang="en-GB" sz="2800" dirty="0" err="1"/>
              <a:t>Vazire</a:t>
            </a:r>
            <a:r>
              <a:rPr lang="en-GB" sz="2800" dirty="0"/>
              <a:t> &amp; Carlson, 2021, p. 838)</a:t>
            </a:r>
          </a:p>
          <a:p>
            <a:pPr lvl="1"/>
            <a:r>
              <a:rPr lang="en-GB" dirty="0"/>
              <a:t>Also often defined to include motivation (ABCD of personality; Wilt, 2014)</a:t>
            </a:r>
          </a:p>
          <a:p>
            <a:r>
              <a:rPr lang="en-GB" sz="2800" dirty="0"/>
              <a:t>Many individual differences can be subsumed under the umbrella of personality – do you have examples?</a:t>
            </a:r>
          </a:p>
          <a:p>
            <a:r>
              <a:rPr lang="en-GB" sz="2800" dirty="0"/>
              <a:t>Common models: 16 personalities types (Jung); PEN-model (Eysenck); “Big Five” (Goldberg, Norman, John, Soto) or the “Five-Factor Model of Personality” (Costa &amp; McCrae); HEXACO (Ashton &amp; Lee)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9" name="Picture 8" title="Decorative onl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3" y="15008"/>
            <a:ext cx="3740727" cy="21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0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720"/>
          </a:xfrm>
        </p:spPr>
        <p:txBody>
          <a:bodyPr>
            <a:noAutofit/>
          </a:bodyPr>
          <a:lstStyle/>
          <a:p>
            <a:pPr marL="344487" lvl="1" indent="-342900"/>
            <a:r>
              <a:rPr lang="en-GB" sz="2700" dirty="0"/>
              <a:t>“what actions lead to well-being, to positive individuals, </a:t>
            </a:r>
            <a:br>
              <a:rPr lang="en-GB" sz="2700" dirty="0"/>
            </a:br>
            <a:r>
              <a:rPr lang="en-GB" sz="2700" dirty="0"/>
              <a:t>to flourishing communities, and to a just society?” (Fowler et al., 1999)</a:t>
            </a:r>
          </a:p>
          <a:p>
            <a:pPr marL="344487" lvl="1" indent="-342900"/>
            <a:r>
              <a:rPr lang="en-GB" sz="2700" dirty="0"/>
              <a:t>“Knowledge of what makes life worth living“ (Seligman </a:t>
            </a:r>
            <a:br>
              <a:rPr lang="en-GB" sz="2700" dirty="0"/>
            </a:br>
            <a:r>
              <a:rPr lang="en-GB" sz="2700" dirty="0"/>
              <a:t>&amp; </a:t>
            </a:r>
            <a:r>
              <a:rPr lang="en-GB" sz="2700" dirty="0" err="1"/>
              <a:t>Csikszentmihalyi</a:t>
            </a:r>
            <a:r>
              <a:rPr lang="en-GB" sz="2700" dirty="0"/>
              <a:t>, 2000)</a:t>
            </a:r>
          </a:p>
          <a:p>
            <a:pPr marL="344487" lvl="1" indent="-342900"/>
            <a:r>
              <a:rPr lang="en-GB" sz="2700" dirty="0"/>
              <a:t>Three pillars: Different approaches: Positive traits, positive institutions, and positive experiences – any examples/ideas for relevant constructs?</a:t>
            </a:r>
          </a:p>
          <a:p>
            <a:r>
              <a:rPr lang="en-GB" sz="2700" dirty="0"/>
              <a:t>Common models: Psychological Wellbeing (</a:t>
            </a:r>
            <a:r>
              <a:rPr lang="en-GB" sz="2700" dirty="0" err="1"/>
              <a:t>Ryff</a:t>
            </a:r>
            <a:r>
              <a:rPr lang="en-GB" sz="2700" dirty="0"/>
              <a:t>, 1989); Subjective wellbeing (</a:t>
            </a:r>
            <a:r>
              <a:rPr lang="en-GB" sz="2700" dirty="0" err="1"/>
              <a:t>Diener</a:t>
            </a:r>
            <a:r>
              <a:rPr lang="en-GB" sz="2700" dirty="0"/>
              <a:t> et al., 1985; </a:t>
            </a:r>
            <a:r>
              <a:rPr lang="en-GB" sz="2700" dirty="0" err="1"/>
              <a:t>Diener</a:t>
            </a:r>
            <a:r>
              <a:rPr lang="en-GB" sz="2700" dirty="0"/>
              <a:t> et al., 1999); The broaden-and-build theory of positive emotions (Fredrickson, 2001); VIA classification (Peterson &amp; Seligman, 2004); PERMA (Seligman, 2011)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 title="Decorative onl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82" y="1"/>
            <a:ext cx="3103417" cy="20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5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find suitable measures?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1073" cy="4351338"/>
          </a:xfrm>
        </p:spPr>
        <p:txBody>
          <a:bodyPr>
            <a:noAutofit/>
          </a:bodyPr>
          <a:lstStyle/>
          <a:p>
            <a:r>
              <a:rPr lang="en-GB" sz="2800" dirty="0"/>
              <a:t>Try to avoid random measures that come up with a Google search (can be questionable) </a:t>
            </a:r>
          </a:p>
          <a:p>
            <a:endParaRPr lang="en-GB" sz="2800" dirty="0"/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600" dirty="0"/>
          </a:p>
          <a:p>
            <a:r>
              <a:rPr lang="en-GB" sz="2800" dirty="0"/>
              <a:t>Developing your own measure should only be done if really nothing suitable can be found, as this is a lengthy procedure </a:t>
            </a:r>
            <a:r>
              <a:rPr lang="en-GB" sz="2800" dirty="0">
                <a:sym typeface="Wingdings" panose="05000000000000000000" pitchFamily="2" charset="2"/>
              </a:rPr>
              <a:t> rather consider adapting an existing measure for your purpose if needed (guidelines</a:t>
            </a:r>
            <a:r>
              <a:rPr lang="en-GB" sz="2800" dirty="0"/>
              <a:t> by the International Test Commission: </a:t>
            </a:r>
            <a:r>
              <a:rPr lang="en-GB" sz="2800" dirty="0">
                <a:hlinkClick r:id="rId2"/>
              </a:rPr>
              <a:t>www.intestcom.org/page/28</a:t>
            </a:r>
            <a:r>
              <a:rPr lang="en-GB" sz="2800" dirty="0"/>
              <a:t>)</a:t>
            </a:r>
          </a:p>
          <a:p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4" title="Decorative onl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75" y="2400136"/>
            <a:ext cx="8218787" cy="23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3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find suitable measures?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1073" cy="4351338"/>
          </a:xfrm>
        </p:spPr>
        <p:txBody>
          <a:bodyPr>
            <a:noAutofit/>
          </a:bodyPr>
          <a:lstStyle/>
          <a:p>
            <a:r>
              <a:rPr lang="en-GB" sz="2700" dirty="0"/>
              <a:t>Search test review databases (e.g. from the BPS: </a:t>
            </a:r>
            <a:r>
              <a:rPr lang="en-GB" sz="2700" dirty="0">
                <a:hlinkClick r:id="rId2"/>
              </a:rPr>
              <a:t>https://ptc.bps.org.uk/tests-and-testing/test-reviews-and-registration</a:t>
            </a:r>
            <a:r>
              <a:rPr lang="en-GB" sz="2700" dirty="0"/>
              <a:t>) </a:t>
            </a:r>
            <a:r>
              <a:rPr lang="en-GB" sz="2700" dirty="0">
                <a:sym typeface="Wingdings" panose="05000000000000000000" pitchFamily="2" charset="2"/>
              </a:rPr>
              <a:t> detailed descriptions, reviews and ratings of psychometric properties and usability (</a:t>
            </a:r>
            <a:r>
              <a:rPr lang="en-GB" sz="2700" dirty="0"/>
              <a:t>access for BPS members)</a:t>
            </a:r>
          </a:p>
          <a:p>
            <a:r>
              <a:rPr lang="en-GB" sz="2700" dirty="0"/>
              <a:t>Literature search on widely used/cited and psychometrically sound tests (see </a:t>
            </a:r>
            <a:r>
              <a:rPr lang="en-GB" sz="2700" dirty="0">
                <a:hlinkClick r:id="rId3"/>
              </a:rPr>
              <a:t>https://plymouth.libguides.com/psychology/journals</a:t>
            </a:r>
            <a:r>
              <a:rPr lang="en-GB" sz="2700" dirty="0"/>
              <a:t>)</a:t>
            </a:r>
          </a:p>
          <a:p>
            <a:pPr lvl="1"/>
            <a:r>
              <a:rPr lang="en-GB" sz="2700" dirty="0"/>
              <a:t>If measure not available, try writing to the authors for access</a:t>
            </a:r>
          </a:p>
          <a:p>
            <a:r>
              <a:rPr lang="en-GB" sz="2700" dirty="0"/>
              <a:t>International Personality Item Pool: </a:t>
            </a:r>
            <a:r>
              <a:rPr lang="en-GB" sz="2700" dirty="0">
                <a:hlinkClick r:id="rId4"/>
              </a:rPr>
              <a:t>https://ipip.ori.org/</a:t>
            </a:r>
            <a:r>
              <a:rPr lang="en-GB" sz="2700" dirty="0"/>
              <a:t> </a:t>
            </a:r>
            <a:r>
              <a:rPr lang="en-GB" sz="2700" dirty="0">
                <a:sym typeface="Wingdings" panose="05000000000000000000" pitchFamily="2" charset="2"/>
              </a:rPr>
              <a:t> collection of </a:t>
            </a:r>
            <a:r>
              <a:rPr lang="en-GB" sz="2700" dirty="0"/>
              <a:t>over 3,000 personality items and over 250 scales in public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65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select suitable measures?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1073" cy="4351338"/>
          </a:xfrm>
        </p:spPr>
        <p:txBody>
          <a:bodyPr>
            <a:noAutofit/>
          </a:bodyPr>
          <a:lstStyle/>
          <a:p>
            <a:r>
              <a:rPr lang="en-GB" sz="2600" dirty="0"/>
              <a:t>The measure(s) should</a:t>
            </a:r>
          </a:p>
          <a:p>
            <a:pPr lvl="1"/>
            <a:r>
              <a:rPr lang="en-GB" sz="2600" dirty="0"/>
              <a:t>Assess the construct(s) of interest </a:t>
            </a:r>
          </a:p>
          <a:p>
            <a:pPr lvl="1"/>
            <a:r>
              <a:rPr lang="en-GB" sz="2600" dirty="0"/>
              <a:t>Should be psychometrically sound (see the psychometric properties on the next slide)</a:t>
            </a:r>
          </a:p>
          <a:p>
            <a:pPr lvl="1"/>
            <a:r>
              <a:rPr lang="en-GB" sz="2600" dirty="0"/>
              <a:t>Be applicable in the population of interest</a:t>
            </a:r>
          </a:p>
          <a:p>
            <a:pPr lvl="1"/>
            <a:r>
              <a:rPr lang="en-GB" sz="2600" dirty="0"/>
              <a:t>Have suitable test administration (e.g. group vs. individual, total time needed, training, costs)</a:t>
            </a:r>
          </a:p>
          <a:p>
            <a:pPr lvl="1"/>
            <a:r>
              <a:rPr lang="en-GB" sz="2600" dirty="0"/>
              <a:t>Be accessible</a:t>
            </a:r>
          </a:p>
          <a:p>
            <a:r>
              <a:rPr lang="en-GB" sz="2600" dirty="0"/>
              <a:t>Further information: </a:t>
            </a:r>
            <a:r>
              <a:rPr lang="en-GB" sz="2600" i="1" dirty="0"/>
              <a:t>BPS Psychological testing: A test user’s guide</a:t>
            </a:r>
            <a:r>
              <a:rPr lang="en-GB" sz="2600" dirty="0"/>
              <a:t> (</a:t>
            </a:r>
            <a:r>
              <a:rPr lang="en-GB" sz="2600" u="sng" dirty="0">
                <a:hlinkClick r:id="rId2"/>
              </a:rPr>
              <a:t>https://ptc.bps.org.uk/sites/ptc.bps.org.uk/files/guidance_documents/ptc02_test_users_guide_2017_web.pdf</a:t>
            </a:r>
            <a:r>
              <a:rPr lang="en-GB" sz="2600" u="sng" dirty="0"/>
              <a:t>)</a:t>
            </a: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BE36-FD8B-4B6A-AADE-D47E34E345D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0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Psychometric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0328" y="6356350"/>
            <a:ext cx="2743200" cy="365125"/>
          </a:xfrm>
        </p:spPr>
        <p:txBody>
          <a:bodyPr/>
          <a:lstStyle/>
          <a:p>
            <a:fld id="{48A3BE36-FD8B-4B6A-AADE-D47E34E345D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993900"/>
            <a:ext cx="10525328" cy="4362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600" dirty="0"/>
          </a:p>
        </p:txBody>
      </p:sp>
      <p:sp>
        <p:nvSpPr>
          <p:cNvPr id="7" name="Rectangle 6"/>
          <p:cNvSpPr/>
          <p:nvPr/>
        </p:nvSpPr>
        <p:spPr>
          <a:xfrm>
            <a:off x="803563" y="2075954"/>
            <a:ext cx="1079153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b="1" dirty="0"/>
              <a:t>Objectivity </a:t>
            </a:r>
            <a:r>
              <a:rPr lang="en-GB" sz="2600" dirty="0"/>
              <a:t>= Standardised procedure of administering the measure as well as computation and interpretation of the resulting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b="1" dirty="0"/>
              <a:t>Reliability</a:t>
            </a:r>
            <a:r>
              <a:rPr lang="en-GB" sz="2600" dirty="0"/>
              <a:t> = Accuracy of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b="1" dirty="0"/>
              <a:t>Validity </a:t>
            </a:r>
            <a:r>
              <a:rPr lang="en-GB" sz="2600" dirty="0"/>
              <a:t>= Relevance in terms of criteria and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b="1" dirty="0"/>
              <a:t>Fairness and lack of bias</a:t>
            </a:r>
            <a:r>
              <a:rPr lang="en-GB" sz="2600" dirty="0"/>
              <a:t>: Items/scales have the same meaning and interpretation for different populations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b="1" dirty="0"/>
              <a:t>Usability</a:t>
            </a:r>
            <a:r>
              <a:rPr lang="en-GB" sz="2600" dirty="0"/>
              <a:t> = Ease of use for participants and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b="1" dirty="0"/>
              <a:t>Availability</a:t>
            </a:r>
            <a:r>
              <a:rPr lang="en-GB" sz="2600" dirty="0"/>
              <a:t> (free vs. restricted access) and costs (free vs. fees)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dirty="0"/>
              <a:t>Important to note: A measure does not only in itself fulfil or not fulfil these psychometric properties, but the interpretation can vary depending on the specific context in which the measure is employed</a:t>
            </a:r>
          </a:p>
        </p:txBody>
      </p:sp>
      <p:pic>
        <p:nvPicPr>
          <p:cNvPr id="5" name="Picture 4" title="Decorative onl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691" y="-2353"/>
            <a:ext cx="3352309" cy="18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E3D5FB6AF144AA968C9E102E44731" ma:contentTypeVersion="14" ma:contentTypeDescription="Create a new document." ma:contentTypeScope="" ma:versionID="7bd14fe54acfaad5e516660d18ce21a6">
  <xsd:schema xmlns:xsd="http://www.w3.org/2001/XMLSchema" xmlns:xs="http://www.w3.org/2001/XMLSchema" xmlns:p="http://schemas.microsoft.com/office/2006/metadata/properties" xmlns:ns3="58b8eb71-10f4-48be-80df-948473d0906c" xmlns:ns4="e58db6db-eff0-4325-8814-6d25303a0171" targetNamespace="http://schemas.microsoft.com/office/2006/metadata/properties" ma:root="true" ma:fieldsID="f2bea372a7528ce2309bb9adb7830105" ns3:_="" ns4:_="">
    <xsd:import namespace="58b8eb71-10f4-48be-80df-948473d0906c"/>
    <xsd:import namespace="e58db6db-eff0-4325-8814-6d25303a01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8eb71-10f4-48be-80df-948473d09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db6db-eff0-4325-8814-6d25303a017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80BF2F-6505-4696-9E6B-6F27ED4A7D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b8eb71-10f4-48be-80df-948473d0906c"/>
    <ds:schemaRef ds:uri="e58db6db-eff0-4325-8814-6d25303a01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3EBFC2-5824-4796-818A-8008D2731E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124394-B30A-4910-A4BD-C55EFC8263F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58b8eb71-10f4-48be-80df-948473d0906c"/>
    <ds:schemaRef ds:uri="http://schemas.microsoft.com/office/infopath/2007/PartnerControls"/>
    <ds:schemaRef ds:uri="e58db6db-eff0-4325-8814-6d25303a017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8829</TotalTime>
  <Words>2018</Words>
  <Application>Microsoft Macintosh PowerPoint</Application>
  <PresentationFormat>Widescreen</PresentationFormat>
  <Paragraphs>175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Positive psychology and personality methods</vt:lpstr>
      <vt:lpstr>Outline</vt:lpstr>
      <vt:lpstr>Learning outcomes of this session</vt:lpstr>
      <vt:lpstr>Personality</vt:lpstr>
      <vt:lpstr>Positive Psychology</vt:lpstr>
      <vt:lpstr>How to find suitable measures?</vt:lpstr>
      <vt:lpstr>How to find suitable measures?</vt:lpstr>
      <vt:lpstr>How to select suitable measures?</vt:lpstr>
      <vt:lpstr>Psychometric properties</vt:lpstr>
      <vt:lpstr>Five methods for PPP</vt:lpstr>
      <vt:lpstr>15-minute break</vt:lpstr>
      <vt:lpstr>Personality questionnaires</vt:lpstr>
      <vt:lpstr>Positive psychology questionnaires</vt:lpstr>
      <vt:lpstr>Self- and other-report questionnaires</vt:lpstr>
      <vt:lpstr>Group discussion</vt:lpstr>
      <vt:lpstr>PPP behaviour observations</vt:lpstr>
      <vt:lpstr>Group discussion</vt:lpstr>
      <vt:lpstr>PPP Momentary assessments/ESM</vt:lpstr>
      <vt:lpstr>Group discussion</vt:lpstr>
      <vt:lpstr>PPP life outcomes</vt:lpstr>
      <vt:lpstr>Group discussion</vt:lpstr>
      <vt:lpstr>Any questions?</vt:lpstr>
      <vt:lpstr>Summary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Sonja Heintz</dc:creator>
  <cp:lastModifiedBy>Andy Wills</cp:lastModifiedBy>
  <cp:revision>1652</cp:revision>
  <dcterms:created xsi:type="dcterms:W3CDTF">2020-09-20T05:20:01Z</dcterms:created>
  <dcterms:modified xsi:type="dcterms:W3CDTF">2024-01-05T14:19:27Z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0x0101006EFE3D5FB6AF144AA968C9E102E44731</vt:lpwstr>
  </property>
</Properties>
</file>