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329" r:id="rId6"/>
    <p:sldId id="256" r:id="rId7"/>
    <p:sldId id="261" r:id="rId8"/>
    <p:sldId id="262" r:id="rId9"/>
    <p:sldId id="267" r:id="rId10"/>
    <p:sldId id="263" r:id="rId11"/>
    <p:sldId id="260" r:id="rId12"/>
    <p:sldId id="266" r:id="rId13"/>
    <p:sldId id="265" r:id="rId14"/>
    <p:sldId id="286" r:id="rId15"/>
    <p:sldId id="264" r:id="rId16"/>
    <p:sldId id="271" r:id="rId17"/>
    <p:sldId id="270" r:id="rId18"/>
    <p:sldId id="268" r:id="rId19"/>
    <p:sldId id="269" r:id="rId20"/>
    <p:sldId id="287" r:id="rId21"/>
    <p:sldId id="273" r:id="rId22"/>
    <p:sldId id="281" r:id="rId23"/>
    <p:sldId id="280" r:id="rId24"/>
    <p:sldId id="282" r:id="rId25"/>
    <p:sldId id="283" r:id="rId26"/>
    <p:sldId id="285" r:id="rId27"/>
    <p:sldId id="284" r:id="rId28"/>
    <p:sldId id="288" r:id="rId29"/>
    <p:sldId id="292" r:id="rId30"/>
    <p:sldId id="296" r:id="rId31"/>
    <p:sldId id="294" r:id="rId32"/>
    <p:sldId id="295" r:id="rId33"/>
    <p:sldId id="297" r:id="rId34"/>
    <p:sldId id="293" r:id="rId35"/>
    <p:sldId id="300" r:id="rId36"/>
    <p:sldId id="298" r:id="rId37"/>
    <p:sldId id="311" r:id="rId38"/>
    <p:sldId id="306" r:id="rId39"/>
    <p:sldId id="308" r:id="rId40"/>
    <p:sldId id="309" r:id="rId41"/>
    <p:sldId id="310" r:id="rId42"/>
    <p:sldId id="305" r:id="rId43"/>
    <p:sldId id="312" r:id="rId44"/>
    <p:sldId id="313" r:id="rId45"/>
    <p:sldId id="290" r:id="rId46"/>
    <p:sldId id="314" r:id="rId47"/>
    <p:sldId id="319" r:id="rId48"/>
    <p:sldId id="320" r:id="rId49"/>
    <p:sldId id="321" r:id="rId50"/>
    <p:sldId id="318" r:id="rId51"/>
    <p:sldId id="323" r:id="rId52"/>
    <p:sldId id="322" r:id="rId53"/>
    <p:sldId id="324" r:id="rId54"/>
    <p:sldId id="289" r:id="rId55"/>
    <p:sldId id="304" r:id="rId56"/>
    <p:sldId id="326" r:id="rId57"/>
    <p:sldId id="327" r:id="rId58"/>
    <p:sldId id="328" r:id="rId59"/>
    <p:sldId id="325" r:id="rId60"/>
    <p:sldId id="275" r:id="rId61"/>
    <p:sldId id="276" r:id="rId62"/>
    <p:sldId id="277" r:id="rId63"/>
    <p:sldId id="278" r:id="rId64"/>
    <p:sldId id="27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A1B38-577A-4E04-A78C-10067BDF3B75}" v="40" dt="2023-02-08T14:18:11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92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84A2-0FB9-4B28-B77A-EDD2E716C84F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3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84A2-0FB9-4B28-B77A-EDD2E716C84F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55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84A2-0FB9-4B28-B77A-EDD2E716C84F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0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84A2-0FB9-4B28-B77A-EDD2E716C84F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69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84A2-0FB9-4B28-B77A-EDD2E716C84F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44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84A2-0FB9-4B28-B77A-EDD2E716C84F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1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84A2-0FB9-4B28-B77A-EDD2E716C84F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9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84A2-0FB9-4B28-B77A-EDD2E716C84F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49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84A2-0FB9-4B28-B77A-EDD2E716C84F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5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84A2-0FB9-4B28-B77A-EDD2E716C84F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06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84A2-0FB9-4B28-B77A-EDD2E716C84F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74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384A2-0FB9-4B28-B77A-EDD2E716C84F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88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le.plymouth.ac.uk/mod/scheduler/view.php?id=14026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OucwX7Z1H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2295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55712"/>
            <a:ext cx="12191999" cy="2921485"/>
          </a:xfrm>
        </p:spPr>
        <p:txBody>
          <a:bodyPr>
            <a:normAutofit/>
          </a:bodyPr>
          <a:lstStyle/>
          <a:p>
            <a:r>
              <a:rPr lang="en-GB" dirty="0"/>
              <a:t>PSYC003: Psychological influences on Health and Behaviour: Lecture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579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Prof Tim Hollins</a:t>
            </a:r>
          </a:p>
          <a:p>
            <a:r>
              <a:rPr lang="en-GB" dirty="0"/>
              <a:t>PSQ A219</a:t>
            </a:r>
          </a:p>
          <a:p>
            <a:r>
              <a:rPr lang="en-GB" dirty="0"/>
              <a:t>Office hours: Fridays 10-1pm</a:t>
            </a:r>
          </a:p>
          <a:p>
            <a:r>
              <a:rPr lang="en-GB" dirty="0">
                <a:hlinkClick r:id="rId3"/>
              </a:rPr>
              <a:t>https://dle.plymouth.ac.uk/mod/scheduler/view.php?id=1402630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455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could we develop a tool that provided a reliable measure of aggression? 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867400" y="1926231"/>
            <a:ext cx="6172200" cy="461744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Behavioural observation of the behaviours we think are caused by aggression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Self-report of those behaviours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2016918"/>
            <a:ext cx="1509712" cy="1004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8" y="3182538"/>
            <a:ext cx="2528886" cy="1024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8" y="4367963"/>
            <a:ext cx="1872284" cy="1257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8" y="5786238"/>
            <a:ext cx="1738558" cy="98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7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how do we know if it reliable and valid?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1: Reliability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Getting the same score twice. </a:t>
            </a:r>
          </a:p>
        </p:txBody>
      </p:sp>
    </p:spTree>
    <p:extLst>
      <p:ext uri="{BB962C8B-B14F-4D97-AF65-F5344CB8AC3E}">
        <p14:creationId xmlns:p14="http://schemas.microsoft.com/office/powerpoint/2010/main" val="113716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reliability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329086" cy="20009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00" y="1690688"/>
            <a:ext cx="3329087" cy="20009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3863082"/>
            <a:ext cx="3329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rgbClr val="FF0000"/>
                </a:solidFill>
              </a:rPr>
              <a:t>Perfect reliability</a:t>
            </a:r>
          </a:p>
          <a:p>
            <a:endParaRPr lang="en-GB" dirty="0"/>
          </a:p>
          <a:p>
            <a:r>
              <a:rPr lang="en-GB" dirty="0"/>
              <a:t>One score is exactly the same as the other. </a:t>
            </a:r>
          </a:p>
          <a:p>
            <a:endParaRPr lang="en-GB" dirty="0"/>
          </a:p>
          <a:p>
            <a:r>
              <a:rPr lang="en-GB" dirty="0"/>
              <a:t>Knowing one score tells you </a:t>
            </a:r>
            <a:r>
              <a:rPr lang="en-GB" u="sng" dirty="0"/>
              <a:t>exactly</a:t>
            </a:r>
            <a:r>
              <a:rPr lang="en-GB" dirty="0"/>
              <a:t> what the other score will be.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72277" y="3863082"/>
            <a:ext cx="3329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rgbClr val="FF0000"/>
                </a:solidFill>
              </a:rPr>
              <a:t>Zero reliability</a:t>
            </a:r>
          </a:p>
          <a:p>
            <a:endParaRPr lang="en-GB" dirty="0"/>
          </a:p>
          <a:p>
            <a:r>
              <a:rPr lang="en-GB" dirty="0"/>
              <a:t>One score is completely unrelated to the other. </a:t>
            </a:r>
          </a:p>
          <a:p>
            <a:endParaRPr lang="en-GB" dirty="0"/>
          </a:p>
          <a:p>
            <a:r>
              <a:rPr lang="en-GB" dirty="0"/>
              <a:t>Knowing one score tells you </a:t>
            </a:r>
            <a:r>
              <a:rPr lang="en-GB" u="sng" dirty="0"/>
              <a:t>nothing</a:t>
            </a:r>
            <a:r>
              <a:rPr lang="en-GB" dirty="0"/>
              <a:t> about what the other will be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276" y="1690688"/>
            <a:ext cx="3329086" cy="20009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35258" y="4400550"/>
            <a:ext cx="54053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016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90688"/>
            <a:ext cx="6781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Another way of expressing the concept of reliability, is predictability.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Here, one score </a:t>
            </a:r>
            <a:r>
              <a:rPr lang="en-GB" sz="3600" i="1" dirty="0">
                <a:solidFill>
                  <a:srgbClr val="C00000"/>
                </a:solidFill>
              </a:rPr>
              <a:t>perfectly predicts </a:t>
            </a:r>
            <a:r>
              <a:rPr lang="en-GB" dirty="0"/>
              <a:t>what the other score will be.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684404" cy="22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9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Scatterplots and correlations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562"/>
            <a:ext cx="6742856" cy="40528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67700" y="1933575"/>
            <a:ext cx="3609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scatter plot is the figure you get when you plot the value of two observations against each other.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1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Scatterplots and correlations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562"/>
            <a:ext cx="6742856" cy="40528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67700" y="1933575"/>
            <a:ext cx="36099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blue dotted line represents the best “fit” between the observations.</a:t>
            </a:r>
          </a:p>
          <a:p>
            <a:endParaRPr lang="en-GB" dirty="0"/>
          </a:p>
          <a:p>
            <a:r>
              <a:rPr lang="en-GB" dirty="0"/>
              <a:t>Notice that this line goes up. </a:t>
            </a:r>
          </a:p>
          <a:p>
            <a:r>
              <a:rPr lang="en-GB" dirty="0"/>
              <a:t>(Has a positive slope)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means that as one measure goes up, so does the other one.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89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Scatterplots and correlations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562"/>
            <a:ext cx="6742856" cy="405288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133725" y="3600450"/>
            <a:ext cx="0" cy="5524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71875" y="3219450"/>
            <a:ext cx="0" cy="809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76500" y="4152900"/>
            <a:ext cx="0" cy="2857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47875" y="4638675"/>
            <a:ext cx="0" cy="2095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05100" y="4362450"/>
            <a:ext cx="0" cy="4857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19575" y="3790950"/>
            <a:ext cx="0" cy="809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05400" y="2647950"/>
            <a:ext cx="0" cy="7143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8200" y="3600450"/>
            <a:ext cx="0" cy="7143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29125" y="3714750"/>
            <a:ext cx="0" cy="2190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53100" y="2647950"/>
            <a:ext cx="0" cy="4857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81725" y="3009900"/>
            <a:ext cx="0" cy="2857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67700" y="1933575"/>
            <a:ext cx="36099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“fit” of the line is how far away the dots fall from the best possible line.</a:t>
            </a:r>
          </a:p>
          <a:p>
            <a:endParaRPr lang="en-GB" dirty="0"/>
          </a:p>
          <a:p>
            <a:r>
              <a:rPr lang="en-GB" dirty="0"/>
              <a:t>Here we can measure how far away each point is </a:t>
            </a:r>
            <a:r>
              <a:rPr lang="en-GB" dirty="0">
                <a:solidFill>
                  <a:srgbClr val="C00000"/>
                </a:solidFill>
              </a:rPr>
              <a:t>(the red lines)</a:t>
            </a:r>
            <a:r>
              <a:rPr lang="en-GB" dirty="0"/>
              <a:t>,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and add them up. </a:t>
            </a:r>
          </a:p>
          <a:p>
            <a:endParaRPr lang="en-GB" dirty="0"/>
          </a:p>
          <a:p>
            <a:r>
              <a:rPr lang="en-GB" dirty="0"/>
              <a:t>The smaller the total, the closer on average the dots are to the line. </a:t>
            </a:r>
          </a:p>
          <a:p>
            <a:endParaRPr lang="en-GB" dirty="0"/>
          </a:p>
          <a:p>
            <a:r>
              <a:rPr lang="en-GB" dirty="0"/>
              <a:t>If the dots fell exactly on the line, the total would be zero – a perfect correlation.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6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values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96726"/>
              </p:ext>
            </p:extLst>
          </p:nvPr>
        </p:nvGraphicFramePr>
        <p:xfrm>
          <a:off x="838199" y="1841100"/>
          <a:ext cx="10296525" cy="375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3324">
                  <a:extLst>
                    <a:ext uri="{9D8B030D-6E8A-4147-A177-3AD203B41FA5}">
                      <a16:colId xmlns:a16="http://schemas.microsoft.com/office/drawing/2014/main" val="3439076015"/>
                    </a:ext>
                  </a:extLst>
                </a:gridCol>
                <a:gridCol w="8543201">
                  <a:extLst>
                    <a:ext uri="{9D8B030D-6E8A-4147-A177-3AD203B41FA5}">
                      <a16:colId xmlns:a16="http://schemas.microsoft.com/office/drawing/2014/main" val="2124492278"/>
                    </a:ext>
                  </a:extLst>
                </a:gridCol>
              </a:tblGrid>
              <a:tr h="469950">
                <a:tc>
                  <a:txBody>
                    <a:bodyPr/>
                    <a:lstStyle/>
                    <a:p>
                      <a:r>
                        <a:rPr lang="en-GB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61879"/>
                  </a:ext>
                </a:extLst>
              </a:tr>
              <a:tr h="4699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 &gt; r</a:t>
                      </a:r>
                      <a:r>
                        <a:rPr lang="en-GB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&gt; 0.6</a:t>
                      </a:r>
                      <a:endParaRPr lang="en-GB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 strong positive correlation: as one variable</a:t>
                      </a:r>
                      <a:r>
                        <a:rPr lang="en-GB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increases, so does the other.</a:t>
                      </a:r>
                      <a:endParaRPr lang="en-GB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736320"/>
                  </a:ext>
                </a:extLst>
              </a:tr>
              <a:tr h="4699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0.6 &gt;</a:t>
                      </a:r>
                      <a:r>
                        <a:rPr lang="en-GB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 &gt; 0.4</a:t>
                      </a:r>
                      <a:endParaRPr lang="en-GB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 moderate positive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24463"/>
                  </a:ext>
                </a:extLst>
              </a:tr>
              <a:tr h="4699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0.4 &gt;</a:t>
                      </a:r>
                      <a:r>
                        <a:rPr lang="en-GB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 &gt; 0.2</a:t>
                      </a:r>
                      <a:endParaRPr lang="en-GB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 weak positive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06106"/>
                  </a:ext>
                </a:extLst>
              </a:tr>
              <a:tr h="469950">
                <a:tc>
                  <a:txBody>
                    <a:bodyPr/>
                    <a:lstStyle/>
                    <a:p>
                      <a:r>
                        <a:rPr lang="en-GB" dirty="0"/>
                        <a:t>-0.2 &lt; r &lt;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Weak to non-existent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583127"/>
                  </a:ext>
                </a:extLst>
              </a:tr>
              <a:tr h="4699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-0.4 &lt;</a:t>
                      </a:r>
                      <a:r>
                        <a:rPr lang="en-GB" baseline="0" dirty="0">
                          <a:solidFill>
                            <a:srgbClr val="FF0000"/>
                          </a:solidFill>
                        </a:rPr>
                        <a:t> r &lt; -0.2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 weak negative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365790"/>
                  </a:ext>
                </a:extLst>
              </a:tr>
              <a:tr h="4699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-0.6 &lt;</a:t>
                      </a:r>
                      <a:r>
                        <a:rPr lang="en-GB" baseline="0" dirty="0">
                          <a:solidFill>
                            <a:srgbClr val="FF0000"/>
                          </a:solidFill>
                        </a:rPr>
                        <a:t> r &lt; -0.4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 moderate negative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50497"/>
                  </a:ext>
                </a:extLst>
              </a:tr>
              <a:tr h="4699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-1 &lt; r</a:t>
                      </a:r>
                      <a:r>
                        <a:rPr lang="en-GB" baseline="0" dirty="0">
                          <a:solidFill>
                            <a:srgbClr val="FF0000"/>
                          </a:solidFill>
                        </a:rPr>
                        <a:t> &lt; -0.6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 strong negative correlation: as one variable</a:t>
                      </a:r>
                      <a:r>
                        <a:rPr lang="en-GB" baseline="0" dirty="0">
                          <a:solidFill>
                            <a:srgbClr val="FF0000"/>
                          </a:solidFill>
                        </a:rPr>
                        <a:t> increases, the other decreases.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8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00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vs negative correlations: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05" y="2867533"/>
            <a:ext cx="3593628" cy="216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05" y="4388119"/>
            <a:ext cx="3593628" cy="216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37" y="1946711"/>
            <a:ext cx="3601596" cy="21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9505" y="1959403"/>
            <a:ext cx="3593628" cy="21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9505" y="4388119"/>
            <a:ext cx="360159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9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limitations of (simple) 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1: They only measure the </a:t>
            </a:r>
            <a:r>
              <a:rPr lang="en-GB" i="1" dirty="0"/>
              <a:t>linear</a:t>
            </a:r>
            <a:r>
              <a:rPr lang="en-GB" dirty="0"/>
              <a:t> relationship between two variables.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2: Their value depends upon the </a:t>
            </a:r>
            <a:r>
              <a:rPr lang="en-GB" i="1" dirty="0"/>
              <a:t>variation</a:t>
            </a:r>
            <a:r>
              <a:rPr lang="en-GB" dirty="0"/>
              <a:t> in each variable</a:t>
            </a:r>
          </a:p>
          <a:p>
            <a:pPr marL="0" indent="0">
              <a:buNone/>
            </a:pPr>
            <a:r>
              <a:rPr lang="en-GB" dirty="0"/>
              <a:t>	- this is related to the sample you measure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3: They require that each variable is (roughly) normally distributed</a:t>
            </a:r>
          </a:p>
          <a:p>
            <a:pPr marL="0" indent="0">
              <a:buNone/>
            </a:pPr>
            <a:r>
              <a:rPr lang="en-GB" dirty="0"/>
              <a:t>	- they are affected by extreme values. </a:t>
            </a:r>
          </a:p>
        </p:txBody>
      </p:sp>
    </p:spTree>
    <p:extLst>
      <p:ext uri="{BB962C8B-B14F-4D97-AF65-F5344CB8AC3E}">
        <p14:creationId xmlns:p14="http://schemas.microsoft.com/office/powerpoint/2010/main" val="223346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for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Research Methods in Psychology</a:t>
            </a:r>
            <a:r>
              <a:rPr lang="en-GB"/>
              <a:t>, Chapter 4</a:t>
            </a:r>
          </a:p>
        </p:txBody>
      </p:sp>
    </p:spTree>
    <p:extLst>
      <p:ext uri="{BB962C8B-B14F-4D97-AF65-F5344CB8AC3E}">
        <p14:creationId xmlns:p14="http://schemas.microsoft.com/office/powerpoint/2010/main" val="2380213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Correlations only measure </a:t>
            </a:r>
            <a:r>
              <a:rPr lang="en-GB" i="1" dirty="0"/>
              <a:t>linear</a:t>
            </a:r>
            <a:r>
              <a:rPr lang="en-GB" dirty="0"/>
              <a:t> relationships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4783"/>
            <a:ext cx="4584589" cy="27495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6075" y="2355011"/>
            <a:ext cx="41665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Here there is a clear relationship between the two variables – just not a </a:t>
            </a:r>
            <a:r>
              <a:rPr lang="en-GB" sz="2000" i="1" dirty="0"/>
              <a:t>linear</a:t>
            </a:r>
            <a:r>
              <a:rPr lang="en-GB" sz="2000" dirty="0"/>
              <a:t> one. 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 err="1"/>
              <a:t>Consequenly</a:t>
            </a:r>
            <a:r>
              <a:rPr lang="en-GB" sz="2000" dirty="0"/>
              <a:t> a single straight line will never “fit” the data very well – the correlation is nearly zero here.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953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effect of restrictions of range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1486"/>
            <a:ext cx="4584589" cy="2749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211" y="2064006"/>
            <a:ext cx="4584589" cy="27495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97947" y="2449902"/>
            <a:ext cx="1871932" cy="1992702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74579" y="2111348"/>
            <a:ext cx="990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r = - 0.2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75" y="5410200"/>
            <a:ext cx="4290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Here the whole sample shows a moderately</a:t>
            </a:r>
          </a:p>
          <a:p>
            <a:r>
              <a:rPr lang="en-GB" dirty="0"/>
              <a:t>positive correlation.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54911" y="5349027"/>
            <a:ext cx="5542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 if we restrict the range (to only high-scorers on the </a:t>
            </a:r>
          </a:p>
          <a:p>
            <a:r>
              <a:rPr lang="en-GB" dirty="0"/>
              <a:t>Test), the correlation value reduces. This is because there</a:t>
            </a:r>
          </a:p>
          <a:p>
            <a:r>
              <a:rPr lang="en-GB" dirty="0"/>
              <a:t>isn’t so much variation in the test scores in this sample.  </a:t>
            </a:r>
          </a:p>
        </p:txBody>
      </p:sp>
      <p:sp>
        <p:nvSpPr>
          <p:cNvPr id="3" name="Right Brace 2"/>
          <p:cNvSpPr/>
          <p:nvPr/>
        </p:nvSpPr>
        <p:spPr>
          <a:xfrm rot="5400000">
            <a:off x="9905656" y="3828245"/>
            <a:ext cx="296859" cy="1768416"/>
          </a:xfrm>
          <a:prstGeom prst="rightBrace">
            <a:avLst>
              <a:gd name="adj1" fmla="val 8332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9169877" y="4979695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A restricted range</a:t>
            </a:r>
          </a:p>
        </p:txBody>
      </p:sp>
    </p:spTree>
    <p:extLst>
      <p:ext uri="{BB962C8B-B14F-4D97-AF65-F5344CB8AC3E}">
        <p14:creationId xmlns:p14="http://schemas.microsoft.com/office/powerpoint/2010/main" val="8507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3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effect of restrictions of range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1486"/>
            <a:ext cx="4584589" cy="2749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211" y="2064006"/>
            <a:ext cx="4584589" cy="27495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01149" y="2497244"/>
            <a:ext cx="1732287" cy="1992702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74579" y="2111348"/>
            <a:ext cx="990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r = - 0.16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75" y="5410200"/>
            <a:ext cx="4290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Here the whole sample shows a moderately</a:t>
            </a:r>
          </a:p>
          <a:p>
            <a:r>
              <a:rPr lang="en-GB" dirty="0"/>
              <a:t>positive correlation.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54911" y="5349027"/>
            <a:ext cx="523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same happens if we only look at the low scorers.  </a:t>
            </a:r>
          </a:p>
        </p:txBody>
      </p:sp>
    </p:spTree>
    <p:extLst>
      <p:ext uri="{BB962C8B-B14F-4D97-AF65-F5344CB8AC3E}">
        <p14:creationId xmlns:p14="http://schemas.microsoft.com/office/powerpoint/2010/main" val="2041808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effect of extreme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1486"/>
            <a:ext cx="4584589" cy="2749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211" y="2064006"/>
            <a:ext cx="4584589" cy="27495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72425" y="2497244"/>
            <a:ext cx="1914525" cy="1992702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74579" y="2111348"/>
            <a:ext cx="990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r = 0.61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75" y="5410200"/>
            <a:ext cx="4290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Here the whole sample shows a moderately</a:t>
            </a:r>
          </a:p>
          <a:p>
            <a:r>
              <a:rPr lang="en-GB" dirty="0"/>
              <a:t>positive correlation.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69211" y="5317867"/>
            <a:ext cx="54990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Picking only the highest and lowest scores </a:t>
            </a:r>
          </a:p>
          <a:p>
            <a:r>
              <a:rPr lang="en-GB" sz="2400" dirty="0">
                <a:solidFill>
                  <a:srgbClr val="C00000"/>
                </a:solidFill>
              </a:rPr>
              <a:t>increases</a:t>
            </a:r>
            <a:r>
              <a:rPr lang="en-GB" dirty="0"/>
              <a:t> the correlation. This is because the extreme</a:t>
            </a:r>
          </a:p>
          <a:p>
            <a:r>
              <a:rPr lang="en-GB" dirty="0"/>
              <a:t>scores don’t overlap as much as those in the middle. </a:t>
            </a:r>
          </a:p>
        </p:txBody>
      </p:sp>
    </p:spTree>
    <p:extLst>
      <p:ext uri="{BB962C8B-B14F-4D97-AF65-F5344CB8AC3E}">
        <p14:creationId xmlns:p14="http://schemas.microsoft.com/office/powerpoint/2010/main" val="3458280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effects of extreme values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80" y="2041659"/>
            <a:ext cx="4584589" cy="2755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530" y="2140218"/>
            <a:ext cx="4584589" cy="27556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7225" y="2390775"/>
            <a:ext cx="4667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276350" y="4095750"/>
            <a:ext cx="36576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6325" y="5238750"/>
            <a:ext cx="428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set of points represents a near zero correlation.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94530" y="5238749"/>
            <a:ext cx="428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a single extreme value increases the correlation value.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56514" y="2247483"/>
            <a:ext cx="990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r = 0.61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24150" y="2216635"/>
            <a:ext cx="990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r = 0.01</a:t>
            </a:r>
          </a:p>
        </p:txBody>
      </p:sp>
    </p:spTree>
    <p:extLst>
      <p:ext uri="{BB962C8B-B14F-4D97-AF65-F5344CB8AC3E}">
        <p14:creationId xmlns:p14="http://schemas.microsoft.com/office/powerpoint/2010/main" val="2055754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Reliability of multiple-item scales.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So, we have focused on two (overall) scores</a:t>
            </a:r>
          </a:p>
          <a:p>
            <a:pPr marL="0" indent="0">
              <a:buNone/>
            </a:pPr>
            <a:r>
              <a:rPr lang="en-GB" dirty="0"/>
              <a:t>	Either time 1 vs time 2 (test-retest reliability)</a:t>
            </a:r>
          </a:p>
          <a:p>
            <a:pPr marL="0" indent="0">
              <a:buNone/>
            </a:pPr>
            <a:r>
              <a:rPr lang="en-GB" dirty="0"/>
              <a:t>	Or test 1 vs test 2 (parallel form reliability).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can extend this to multiple measures and use the results to increase reliability (and also validity – see later). </a:t>
            </a:r>
          </a:p>
        </p:txBody>
      </p:sp>
    </p:spTree>
    <p:extLst>
      <p:ext uri="{BB962C8B-B14F-4D97-AF65-F5344CB8AC3E}">
        <p14:creationId xmlns:p14="http://schemas.microsoft.com/office/powerpoint/2010/main" val="1922157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the reliability of a measure.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82050" cy="6413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Any test score obtained consists of two components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98323" y="4178204"/>
            <a:ext cx="334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underlying construct being measured.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0475" y="4019845"/>
            <a:ext cx="3924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Other factors that might influence the outcome</a:t>
            </a:r>
          </a:p>
          <a:p>
            <a:r>
              <a:rPr lang="en-GB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6876" y="2819996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Score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0576" y="2819995"/>
            <a:ext cx="20764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1925" y="2819994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0875" y="283583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4215666" y="3490502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9471303">
            <a:off x="8373463" y="3367340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962400" y="2835831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70198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the reliability of a measure.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82050" cy="6413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Any test score obtained consists of two components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98323" y="4178204"/>
            <a:ext cx="334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underlying construct being measured.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0475" y="4019845"/>
            <a:ext cx="3924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Other factors that might influence the outcome</a:t>
            </a:r>
          </a:p>
          <a:p>
            <a:r>
              <a:rPr lang="en-GB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6876" y="2819996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Score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0576" y="2819995"/>
            <a:ext cx="20764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1925" y="2819994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0875" y="283583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4215666" y="3490502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9471303">
            <a:off x="8373463" y="3367340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962400" y="2835831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" y="5490131"/>
            <a:ext cx="10610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6"/>
                </a:solidFill>
              </a:rPr>
              <a:t>If the score obtained is mostly the true score, with little noise,  then the score obtained will be reliable!</a:t>
            </a:r>
          </a:p>
        </p:txBody>
      </p:sp>
    </p:spTree>
    <p:extLst>
      <p:ext uri="{BB962C8B-B14F-4D97-AF65-F5344CB8AC3E}">
        <p14:creationId xmlns:p14="http://schemas.microsoft.com/office/powerpoint/2010/main" val="2897089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the reliability of a measure.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82050" cy="6413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Any test score obtained consists of two components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98323" y="4178204"/>
            <a:ext cx="334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underlying construct being measured.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0475" y="4019845"/>
            <a:ext cx="3924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Other factors that might influence the outcome</a:t>
            </a:r>
          </a:p>
          <a:p>
            <a:r>
              <a:rPr lang="en-GB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6876" y="2819996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Score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0576" y="2819995"/>
            <a:ext cx="20764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1925" y="2819994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0875" y="283583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4215666" y="3490502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9471303">
            <a:off x="8373463" y="3367340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962400" y="2835831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" y="5490131"/>
            <a:ext cx="106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If the score obtained is mostly noise, then the score will be unreliable!</a:t>
            </a:r>
          </a:p>
        </p:txBody>
      </p:sp>
    </p:spTree>
    <p:extLst>
      <p:ext uri="{BB962C8B-B14F-4D97-AF65-F5344CB8AC3E}">
        <p14:creationId xmlns:p14="http://schemas.microsoft.com/office/powerpoint/2010/main" val="2427136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the reliability of a measure.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82050" cy="6413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Any test score obtained consists of two components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98323" y="4178204"/>
            <a:ext cx="334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underlying construct being measured.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0475" y="4019845"/>
            <a:ext cx="3924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Other factors that might influence the outcome</a:t>
            </a:r>
          </a:p>
          <a:p>
            <a:r>
              <a:rPr lang="en-GB" dirty="0"/>
              <a:t>e.g. motivation, attention, understanding instructions etc.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0875" y="283583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4215666" y="3490502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9471303">
            <a:off x="8373463" y="3367340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1666876" y="2819994"/>
            <a:ext cx="7277099" cy="477502"/>
            <a:chOff x="1666876" y="2819994"/>
            <a:chExt cx="7277099" cy="477502"/>
          </a:xfrm>
        </p:grpSpPr>
        <p:sp>
          <p:nvSpPr>
            <p:cNvPr id="6" name="TextBox 5"/>
            <p:cNvSpPr txBox="1"/>
            <p:nvPr/>
          </p:nvSpPr>
          <p:spPr>
            <a:xfrm>
              <a:off x="1666876" y="2819996"/>
              <a:ext cx="2105024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Score obtained 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00576" y="2819995"/>
              <a:ext cx="207645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the true score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81925" y="2819994"/>
              <a:ext cx="116205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noise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2400" y="2835831"/>
              <a:ext cx="428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475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Psychometrics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Psycho = “of the mind” (mental) + metric = “measurement”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Psychometrics is concerned with measurement of mental constructs, and theories that explain the pattern of findings.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Measurement is a </a:t>
            </a:r>
            <a:r>
              <a:rPr lang="en-GB" sz="3200" dirty="0">
                <a:solidFill>
                  <a:srgbClr val="FF0000"/>
                </a:solidFill>
              </a:rPr>
              <a:t>systematic procedure </a:t>
            </a:r>
            <a:r>
              <a:rPr lang="en-GB" dirty="0"/>
              <a:t>by which </a:t>
            </a:r>
            <a:r>
              <a:rPr lang="en-GB" sz="3600" dirty="0">
                <a:solidFill>
                  <a:srgbClr val="FF0000"/>
                </a:solidFill>
              </a:rPr>
              <a:t>numerical scores </a:t>
            </a:r>
            <a:r>
              <a:rPr lang="en-GB" dirty="0"/>
              <a:t>are assigned to a set of objects, where these </a:t>
            </a:r>
            <a:r>
              <a:rPr lang="en-GB" dirty="0">
                <a:solidFill>
                  <a:srgbClr val="FF0000"/>
                </a:solidFill>
              </a:rPr>
              <a:t>scores represent the characteristic of interest.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303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 we take </a:t>
            </a:r>
            <a:r>
              <a:rPr lang="en-GB" i="1" dirty="0"/>
              <a:t>multiple</a:t>
            </a:r>
            <a:r>
              <a:rPr lang="en-GB" dirty="0"/>
              <a:t> measures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95476" y="2219919"/>
            <a:ext cx="7277099" cy="477502"/>
            <a:chOff x="1666876" y="2819994"/>
            <a:chExt cx="7277099" cy="477502"/>
          </a:xfrm>
        </p:grpSpPr>
        <p:sp>
          <p:nvSpPr>
            <p:cNvPr id="5" name="TextBox 4"/>
            <p:cNvSpPr txBox="1"/>
            <p:nvPr/>
          </p:nvSpPr>
          <p:spPr>
            <a:xfrm>
              <a:off x="1666876" y="2819996"/>
              <a:ext cx="2105024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Score obtained 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00576" y="2819995"/>
              <a:ext cx="207645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the true score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81925" y="2819994"/>
              <a:ext cx="116205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noise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62400" y="2835831"/>
              <a:ext cx="428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=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95476" y="2877144"/>
            <a:ext cx="7277099" cy="477502"/>
            <a:chOff x="1666876" y="2819994"/>
            <a:chExt cx="7277099" cy="477502"/>
          </a:xfrm>
        </p:grpSpPr>
        <p:sp>
          <p:nvSpPr>
            <p:cNvPr id="10" name="TextBox 9"/>
            <p:cNvSpPr txBox="1"/>
            <p:nvPr/>
          </p:nvSpPr>
          <p:spPr>
            <a:xfrm>
              <a:off x="1666876" y="2819996"/>
              <a:ext cx="2105024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Score obtained 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00576" y="2819995"/>
              <a:ext cx="207645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the true score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81925" y="2819994"/>
              <a:ext cx="116205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noise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2400" y="2835831"/>
              <a:ext cx="428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=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95476" y="3550206"/>
            <a:ext cx="7277099" cy="477502"/>
            <a:chOff x="1666876" y="2819994"/>
            <a:chExt cx="7277099" cy="477502"/>
          </a:xfrm>
        </p:grpSpPr>
        <p:sp>
          <p:nvSpPr>
            <p:cNvPr id="15" name="TextBox 14"/>
            <p:cNvSpPr txBox="1"/>
            <p:nvPr/>
          </p:nvSpPr>
          <p:spPr>
            <a:xfrm>
              <a:off x="1666876" y="2819996"/>
              <a:ext cx="2105024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Score obtained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00576" y="2819995"/>
              <a:ext cx="207645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the true score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81925" y="2819994"/>
              <a:ext cx="116205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noise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2400" y="2835831"/>
              <a:ext cx="428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=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95476" y="4239105"/>
            <a:ext cx="7277099" cy="477502"/>
            <a:chOff x="1666876" y="2819994"/>
            <a:chExt cx="7277099" cy="477502"/>
          </a:xfrm>
        </p:grpSpPr>
        <p:sp>
          <p:nvSpPr>
            <p:cNvPr id="20" name="TextBox 19"/>
            <p:cNvSpPr txBox="1"/>
            <p:nvPr/>
          </p:nvSpPr>
          <p:spPr>
            <a:xfrm>
              <a:off x="1666876" y="2819996"/>
              <a:ext cx="2105024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Score obtained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00576" y="2819995"/>
              <a:ext cx="207645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the true score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81925" y="2819994"/>
              <a:ext cx="116205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noise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00" y="2835831"/>
              <a:ext cx="428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=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95476" y="4943841"/>
            <a:ext cx="7277099" cy="477502"/>
            <a:chOff x="1666876" y="2819994"/>
            <a:chExt cx="7277099" cy="477502"/>
          </a:xfrm>
        </p:grpSpPr>
        <p:sp>
          <p:nvSpPr>
            <p:cNvPr id="25" name="TextBox 24"/>
            <p:cNvSpPr txBox="1"/>
            <p:nvPr/>
          </p:nvSpPr>
          <p:spPr>
            <a:xfrm>
              <a:off x="1666876" y="2819996"/>
              <a:ext cx="2105024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Score obtained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00576" y="2819995"/>
              <a:ext cx="207645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the true score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781925" y="2819994"/>
              <a:ext cx="116205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noise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62400" y="2835831"/>
              <a:ext cx="428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=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90577" y="2281474"/>
            <a:ext cx="4953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0100" y="2954536"/>
            <a:ext cx="4953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0577" y="3634504"/>
            <a:ext cx="4953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1052" y="4326616"/>
            <a:ext cx="4953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0100" y="4943841"/>
            <a:ext cx="4953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96150" y="2281474"/>
            <a:ext cx="32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96150" y="3538062"/>
            <a:ext cx="32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05675" y="4239104"/>
            <a:ext cx="32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05675" y="2877144"/>
            <a:ext cx="3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05675" y="4851508"/>
            <a:ext cx="3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7175" y="5721508"/>
            <a:ext cx="108585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Average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95476" y="5718141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Score obtained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00602" y="5740362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score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05675" y="5718141"/>
            <a:ext cx="32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10525" y="5721564"/>
            <a:ext cx="172402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1 / 5 noise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180975" y="5524500"/>
            <a:ext cx="11172825" cy="9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05289" y="5769531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2950" y="6288998"/>
            <a:ext cx="106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Notice that the average score has less noise in it. So it is MORE reliable. </a:t>
            </a:r>
          </a:p>
        </p:txBody>
      </p:sp>
    </p:spTree>
    <p:extLst>
      <p:ext uri="{BB962C8B-B14F-4D97-AF65-F5344CB8AC3E}">
        <p14:creationId xmlns:p14="http://schemas.microsoft.com/office/powerpoint/2010/main" val="1383704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Multiple measures (of the same thing) give you a more reliable measure.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is why most scales and tests contain multiple items to measure the thing they are interested in.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personality tests, ability tests etc. </a:t>
            </a:r>
          </a:p>
        </p:txBody>
      </p:sp>
    </p:spTree>
    <p:extLst>
      <p:ext uri="{BB962C8B-B14F-4D97-AF65-F5344CB8AC3E}">
        <p14:creationId xmlns:p14="http://schemas.microsoft.com/office/powerpoint/2010/main" val="1488188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33411" y="616550"/>
            <a:ext cx="10925175" cy="9048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If you have enough measures, you can get an accurate reading, even if each individual measure is noisy.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30" y="2799215"/>
            <a:ext cx="3593628" cy="21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828" y="2799215"/>
            <a:ext cx="3593628" cy="216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694" y="2799215"/>
            <a:ext cx="3593628" cy="2160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581025" y="3200400"/>
            <a:ext cx="3070281" cy="1533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693501" y="3200400"/>
            <a:ext cx="3070281" cy="1533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815041" y="3195638"/>
            <a:ext cx="3070281" cy="1533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93390" y="2343841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0.43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43562" y="2353249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0.68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42194" y="2353249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0.85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5968" y="4959215"/>
            <a:ext cx="345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moderately reliable measure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35625" y="4937906"/>
            <a:ext cx="252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Average of 3 moderately reliable measures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83368" y="4993861"/>
            <a:ext cx="252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Average of 6 moderately reliable measures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025" y="5699172"/>
            <a:ext cx="11304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Notice, by adding (or averaging) multiple measures, as well as higher correlations, there are fewer </a:t>
            </a:r>
            <a:r>
              <a:rPr lang="en-GB" sz="3200" dirty="0">
                <a:solidFill>
                  <a:srgbClr val="FF0000"/>
                </a:solidFill>
              </a:rPr>
              <a:t>outliers</a:t>
            </a:r>
            <a:r>
              <a:rPr lang="en-GB" sz="2400" dirty="0"/>
              <a:t>, and the </a:t>
            </a:r>
            <a:r>
              <a:rPr lang="en-GB" sz="3200" dirty="0">
                <a:solidFill>
                  <a:srgbClr val="FF0000"/>
                </a:solidFill>
              </a:rPr>
              <a:t>slope becomes more accurate. 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-422017" y="3711045"/>
            <a:ext cx="121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 score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3655262" y="3711045"/>
            <a:ext cx="121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 score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850329" y="3711045"/>
            <a:ext cx="121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 score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3D84C8-E706-2811-EF13-77100AA6BA48}"/>
              </a:ext>
            </a:extLst>
          </p:cNvPr>
          <p:cNvSpPr/>
          <p:nvPr/>
        </p:nvSpPr>
        <p:spPr>
          <a:xfrm>
            <a:off x="1758462" y="2828108"/>
            <a:ext cx="839803" cy="286250"/>
          </a:xfrm>
          <a:prstGeom prst="rect">
            <a:avLst/>
          </a:prstGeom>
          <a:solidFill>
            <a:schemeClr val="accent4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06A1D8-9C82-F492-1701-7D019385351C}"/>
              </a:ext>
            </a:extLst>
          </p:cNvPr>
          <p:cNvSpPr/>
          <p:nvPr/>
        </p:nvSpPr>
        <p:spPr>
          <a:xfrm>
            <a:off x="5540470" y="2848396"/>
            <a:ext cx="1382844" cy="244810"/>
          </a:xfrm>
          <a:prstGeom prst="rect">
            <a:avLst/>
          </a:prstGeom>
          <a:solidFill>
            <a:schemeClr val="accent4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7A1F7E-32E8-DFF5-01F1-AB5522606EE5}"/>
              </a:ext>
            </a:extLst>
          </p:cNvPr>
          <p:cNvSpPr/>
          <p:nvPr/>
        </p:nvSpPr>
        <p:spPr>
          <a:xfrm>
            <a:off x="9742116" y="2856280"/>
            <a:ext cx="1382844" cy="244810"/>
          </a:xfrm>
          <a:prstGeom prst="rect">
            <a:avLst/>
          </a:prstGeom>
          <a:solidFill>
            <a:schemeClr val="accent4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72D367-AB3D-FD69-9036-072786045602}"/>
              </a:ext>
            </a:extLst>
          </p:cNvPr>
          <p:cNvCxnSpPr/>
          <p:nvPr/>
        </p:nvCxnSpPr>
        <p:spPr>
          <a:xfrm flipH="1" flipV="1">
            <a:off x="1035698" y="4105469"/>
            <a:ext cx="1142665" cy="2164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154A9B-10B2-CEB7-93D5-00CF937417C0}"/>
              </a:ext>
            </a:extLst>
          </p:cNvPr>
          <p:cNvCxnSpPr>
            <a:cxnSpLocks/>
          </p:cNvCxnSpPr>
          <p:nvPr/>
        </p:nvCxnSpPr>
        <p:spPr>
          <a:xfrm flipV="1">
            <a:off x="2425253" y="3962401"/>
            <a:ext cx="741402" cy="22138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00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effect of averaging across more predictors is an example of the law of small numbers.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“law of small numbers” is the false belief that small samples provide a good representation of the population they come from. </a:t>
            </a:r>
          </a:p>
          <a:p>
            <a:pPr marL="0" indent="0">
              <a:buNone/>
            </a:pPr>
            <a:r>
              <a:rPr lang="en-GB" dirty="0"/>
              <a:t>Examples: </a:t>
            </a:r>
          </a:p>
          <a:p>
            <a:pPr marL="0" indent="0">
              <a:buNone/>
            </a:pPr>
            <a:r>
              <a:rPr lang="en-GB" i="1" dirty="0"/>
              <a:t>…that restaurant is rubbish because my friend had a bad experience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…</a:t>
            </a:r>
            <a:r>
              <a:rPr lang="en-GB" i="1" dirty="0"/>
              <a:t>this course will be boring because the first lecture was dull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…</a:t>
            </a:r>
            <a:r>
              <a:rPr lang="en-GB" i="1" dirty="0"/>
              <a:t>University X will be great, because their Open Day was great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ALL THESE EXAMPLES HAVE A SAMPLE SIZE OF 1.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324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These examples are NOT necessarily true.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Small samples result in averages that are more likely to be further away from the true (population) average than averages from larger samples.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Because small samples are noisier measures!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944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869060"/>
            <a:ext cx="4854573" cy="44466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Small samples likely to give more extreme estimates of true average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9473" y="3709217"/>
            <a:ext cx="205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True average = 200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1689099" y="2937542"/>
            <a:ext cx="1101726" cy="1971675"/>
          </a:xfrm>
          <a:prstGeom prst="leftBrac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79040" y="3016720"/>
            <a:ext cx="11183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 estimates from small samples (n = 10)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04121" y="3390036"/>
            <a:ext cx="1244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 estimates from large samples (n = 320)</a:t>
            </a:r>
          </a:p>
        </p:txBody>
      </p:sp>
      <p:sp>
        <p:nvSpPr>
          <p:cNvPr id="20" name="Left Brace 19"/>
          <p:cNvSpPr/>
          <p:nvPr/>
        </p:nvSpPr>
        <p:spPr>
          <a:xfrm rot="10800000">
            <a:off x="6576415" y="4032052"/>
            <a:ext cx="905072" cy="235147"/>
          </a:xfrm>
          <a:prstGeom prst="leftBrac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95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why we should be wary of media reports like this: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21" y="1962150"/>
            <a:ext cx="3972403" cy="5230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324" y="1962150"/>
            <a:ext cx="6369678" cy="32388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6375" y="5495925"/>
            <a:ext cx="6505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“extreme” scores are most likely to come from SMALL samples. i.e. towns like St Ives and Colchester, not cities like Manchester or Birmingham. </a:t>
            </a:r>
          </a:p>
        </p:txBody>
      </p:sp>
    </p:spTree>
    <p:extLst>
      <p:ext uri="{BB962C8B-B14F-4D97-AF65-F5344CB8AC3E}">
        <p14:creationId xmlns:p14="http://schemas.microsoft.com/office/powerpoint/2010/main" val="4184883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(more serious)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718E2-D1D9-44BF-A941-D404C852B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862530"/>
            <a:ext cx="6353519" cy="46494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62850" y="2047875"/>
            <a:ext cx="4429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of kidney cancer rates in the States.</a:t>
            </a:r>
          </a:p>
          <a:p>
            <a:endParaRPr lang="en-GB" dirty="0"/>
          </a:p>
          <a:p>
            <a:r>
              <a:rPr lang="en-GB" dirty="0"/>
              <a:t>Blue (teal) shows the areas with particularly low rates of kidney cancer. </a:t>
            </a:r>
          </a:p>
          <a:p>
            <a:endParaRPr lang="en-GB" dirty="0"/>
          </a:p>
          <a:p>
            <a:r>
              <a:rPr lang="en-GB" dirty="0"/>
              <a:t>Why might this be?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00950" y="3990975"/>
            <a:ext cx="445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 shows the areas with particularly high rates of kidney cancer. </a:t>
            </a:r>
          </a:p>
          <a:p>
            <a:endParaRPr lang="en-GB" dirty="0"/>
          </a:p>
          <a:p>
            <a:r>
              <a:rPr lang="en-GB" dirty="0"/>
              <a:t>What do you conclude now? </a:t>
            </a:r>
          </a:p>
        </p:txBody>
      </p:sp>
    </p:spTree>
    <p:extLst>
      <p:ext uri="{BB962C8B-B14F-4D97-AF65-F5344CB8AC3E}">
        <p14:creationId xmlns:p14="http://schemas.microsoft.com/office/powerpoint/2010/main" val="3072461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of rates of cancer, based on population.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30" y="1835793"/>
            <a:ext cx="4335845" cy="47879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67425" y="1952625"/>
            <a:ext cx="528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you can see that larger populations give more accurate estimates. </a:t>
            </a:r>
          </a:p>
          <a:p>
            <a:endParaRPr lang="en-GB" dirty="0"/>
          </a:p>
          <a:p>
            <a:r>
              <a:rPr lang="en-GB" dirty="0"/>
              <a:t>So areas within the same state show the highest AND the lowest rates of cancer, because those states have the lowest populations.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724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opposite is to believe in larger samples.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E.g. Sir Francis Galton’s “wisdom of the crowd”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3171C-F265-4E3C-B076-ED3775EF2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999" y="2739693"/>
            <a:ext cx="617251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dirty="0">
                <a:latin typeface="Arial" charset="0"/>
                <a:hlinkClick r:id="rId2"/>
              </a:rPr>
              <a:t>https://youtu.be/iOucwX7Z1HU</a:t>
            </a:r>
            <a:endParaRPr lang="en-GB" altLang="en-US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dirty="0">
                <a:latin typeface="Arial" charset="0"/>
              </a:rPr>
              <a:t>From 1:06</a:t>
            </a:r>
          </a:p>
        </p:txBody>
      </p:sp>
    </p:spTree>
    <p:extLst>
      <p:ext uri="{BB962C8B-B14F-4D97-AF65-F5344CB8AC3E}">
        <p14:creationId xmlns:p14="http://schemas.microsoft.com/office/powerpoint/2010/main" val="179769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</a:t>
            </a:r>
          </a:p>
        </p:txBody>
      </p:sp>
      <p:pic>
        <p:nvPicPr>
          <p:cNvPr id="1026" name="Picture 2" descr="1kg Digital Precision Weighing Scale - Kern | C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0" y="4726512"/>
            <a:ext cx="2079615" cy="186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86806" y="1690689"/>
            <a:ext cx="5395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Q: How could you find out which is the largest stone by volume?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674" y="4755096"/>
            <a:ext cx="2462126" cy="1840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49" y="1885430"/>
            <a:ext cx="3293540" cy="24669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6806" y="3152077"/>
            <a:ext cx="6681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These are tools for converting physical properties of the stones into a numerical value that can be used to distinguish between them.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049" y="4755096"/>
            <a:ext cx="2390775" cy="1914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1236" y="458946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77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Wisdom of the (large) crowd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9" y="2104785"/>
            <a:ext cx="6096851" cy="3429479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5667376" y="2104785"/>
            <a:ext cx="1324400" cy="408646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229476" y="2104785"/>
            <a:ext cx="39909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the jelly bean example (or the original Cow example from Galton), the average is taken over a LARGE sample (160 in this case), and the result is a quite accurate average. </a:t>
            </a:r>
          </a:p>
          <a:p>
            <a:endParaRPr lang="en-GB" dirty="0"/>
          </a:p>
          <a:p>
            <a:r>
              <a:rPr lang="en-GB" dirty="0"/>
              <a:t>This implies that all people have some accuracy buried in lots of noise. </a:t>
            </a:r>
          </a:p>
          <a:p>
            <a:endParaRPr lang="en-GB" dirty="0"/>
          </a:p>
          <a:p>
            <a:r>
              <a:rPr lang="en-GB" dirty="0"/>
              <a:t>Averaging a crowd gets rid of the noise, and reveals the underlying estimate.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368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Wisdom of the (large) crowd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9" y="2104785"/>
            <a:ext cx="6096851" cy="3429479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5667376" y="2104785"/>
            <a:ext cx="1324400" cy="408646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229476" y="2104786"/>
            <a:ext cx="4534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Another example comes from gambling / bookmaker’s odds.</a:t>
            </a:r>
          </a:p>
          <a:p>
            <a:endParaRPr lang="en-GB" dirty="0"/>
          </a:p>
          <a:p>
            <a:r>
              <a:rPr lang="en-GB" dirty="0"/>
              <a:t>One way of predict who will win a race (or an election) is to follow the money.</a:t>
            </a:r>
          </a:p>
          <a:p>
            <a:endParaRPr lang="en-GB" dirty="0"/>
          </a:p>
          <a:p>
            <a:r>
              <a:rPr lang="en-GB" dirty="0"/>
              <a:t>Each person might make a poor prediction, but the results of LOTS of bets can be quite accurate. </a:t>
            </a:r>
          </a:p>
          <a:p>
            <a:endParaRPr lang="en-GB" dirty="0"/>
          </a:p>
          <a:p>
            <a:r>
              <a:rPr lang="en-GB" dirty="0"/>
              <a:t>Bookmakers odds reflect where the money is placed</a:t>
            </a:r>
            <a:r>
              <a:rPr lang="en-GB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719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5719D-D13F-996D-A760-437C64C5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Is the extent to which a measure, </a:t>
            </a:r>
            <a:r>
              <a:rPr lang="en-GB" sz="3600" i="1" dirty="0">
                <a:solidFill>
                  <a:srgbClr val="FF0000"/>
                </a:solidFill>
              </a:rPr>
              <a:t>measures what it is supposed to. </a:t>
            </a:r>
          </a:p>
          <a:p>
            <a:pPr marL="0" indent="0">
              <a:buNone/>
            </a:pPr>
            <a:endParaRPr lang="en-GB" sz="36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i="1" dirty="0"/>
              <a:t>i.e. 	that a thermometer measures temperature</a:t>
            </a:r>
          </a:p>
          <a:p>
            <a:pPr marL="0" indent="0">
              <a:buNone/>
            </a:pPr>
            <a:r>
              <a:rPr lang="en-GB" i="1" dirty="0"/>
              <a:t>	that a extraversion test measures extraversion</a:t>
            </a:r>
          </a:p>
          <a:p>
            <a:pPr marL="0" indent="0">
              <a:buNone/>
            </a:pPr>
            <a:r>
              <a:rPr lang="en-GB" i="1" dirty="0"/>
              <a:t>	that a spatial skill test measures spatial skill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36814367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801C-C371-081E-B119-82D8ACE8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 kinds of validity (only 2 can be tested)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2106-9FD9-6F2E-9CA7-FBC4D8FE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7196" cy="2587755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1: Face validity</a:t>
            </a:r>
          </a:p>
          <a:p>
            <a:pPr marL="0" indent="0">
              <a:buNone/>
            </a:pPr>
            <a:r>
              <a:rPr lang="en-GB" dirty="0"/>
              <a:t>	Does the measure </a:t>
            </a:r>
            <a:r>
              <a:rPr lang="en-GB" i="1" dirty="0"/>
              <a:t>look right?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	e.g. does a spatial skill measure have questions that test spatial 	ability rather than other kinds of ability.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76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801C-C371-081E-B119-82D8ACE8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 kinds of validity (only 2 can be tested)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2106-9FD9-6F2E-9CA7-FBC4D8FE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7196" cy="4192620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2: Content validity</a:t>
            </a:r>
          </a:p>
          <a:p>
            <a:pPr marL="0" indent="0">
              <a:buNone/>
            </a:pPr>
            <a:r>
              <a:rPr lang="en-GB" dirty="0"/>
              <a:t>	Does the measure </a:t>
            </a:r>
            <a:r>
              <a:rPr lang="en-GB" i="1" dirty="0"/>
              <a:t>sample all aspects of the construct?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	e.g. for spatial skill, it might involve: </a:t>
            </a:r>
          </a:p>
          <a:p>
            <a:pPr marL="0" indent="0">
              <a:buNone/>
            </a:pPr>
            <a:r>
              <a:rPr lang="en-GB" i="1" dirty="0"/>
              <a:t>	paper folding</a:t>
            </a:r>
          </a:p>
          <a:p>
            <a:pPr marL="0" indent="0">
              <a:buNone/>
            </a:pPr>
            <a:r>
              <a:rPr lang="en-GB" i="1" dirty="0"/>
              <a:t>	mental rotation</a:t>
            </a:r>
          </a:p>
          <a:p>
            <a:pPr marL="0" indent="0">
              <a:buNone/>
            </a:pPr>
            <a:r>
              <a:rPr lang="en-GB" i="1" dirty="0"/>
              <a:t>	spatial working memory capacity</a:t>
            </a:r>
          </a:p>
          <a:p>
            <a:pPr marL="0" indent="0">
              <a:buNone/>
            </a:pPr>
            <a:r>
              <a:rPr lang="en-GB" i="1" dirty="0"/>
              <a:t>	remembering routes (etc)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FB1F8-04E3-8800-F51D-40A757EDF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096" y="3642827"/>
            <a:ext cx="2400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19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801C-C371-081E-B119-82D8ACE8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 kinds of validity (only 2 can be tested)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2106-9FD9-6F2E-9CA7-FBC4D8FE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7196" cy="4192620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3: Predictive validity</a:t>
            </a:r>
          </a:p>
          <a:p>
            <a:pPr marL="0" indent="0">
              <a:buNone/>
            </a:pPr>
            <a:r>
              <a:rPr lang="en-GB" dirty="0"/>
              <a:t>	Does the measure </a:t>
            </a:r>
            <a:r>
              <a:rPr lang="en-GB" i="1" dirty="0"/>
              <a:t>predict outcomes that are expected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	e.g. a valid measure of spatial skill, should predict: </a:t>
            </a:r>
          </a:p>
          <a:p>
            <a:pPr marL="0" indent="0">
              <a:buNone/>
            </a:pPr>
            <a:r>
              <a:rPr lang="en-GB" i="1" dirty="0"/>
              <a:t>		performance on other tests of spatial skill</a:t>
            </a:r>
          </a:p>
          <a:p>
            <a:pPr marL="0" indent="0">
              <a:buNone/>
            </a:pPr>
            <a:r>
              <a:rPr lang="en-GB" i="1" dirty="0"/>
              <a:t>		differences between people we expect to vary in spatial 			skill (e.g. architects vs non-architects)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174613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801C-C371-081E-B119-82D8ACE8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 kinds of validity (only 2 can be tested)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2106-9FD9-6F2E-9CA7-FBC4D8FE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7196" cy="4192620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4: Discriminant validity</a:t>
            </a:r>
          </a:p>
          <a:p>
            <a:pPr marL="0" indent="0">
              <a:buNone/>
            </a:pPr>
            <a:r>
              <a:rPr lang="en-GB" dirty="0"/>
              <a:t>	Is the measure insensitive to factors that are unrelated to the 	construct being measured. </a:t>
            </a:r>
            <a:r>
              <a:rPr lang="en-GB" i="1" dirty="0"/>
              <a:t>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	e.g. a valid measure of spatial skill, should NOT be related</a:t>
            </a:r>
          </a:p>
          <a:p>
            <a:pPr marL="0" indent="0">
              <a:buNone/>
            </a:pPr>
            <a:r>
              <a:rPr lang="en-GB" i="1" dirty="0"/>
              <a:t>		to performance on a verbal reasoning task</a:t>
            </a:r>
          </a:p>
          <a:p>
            <a:pPr marL="0" indent="0">
              <a:buNone/>
            </a:pPr>
            <a:r>
              <a:rPr lang="en-GB" i="1" dirty="0"/>
              <a:t>		should not relate to extraversion / introversion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9837415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367D-4B07-FFB3-302C-177AA222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Convergent and discriminant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8F2BF-6540-7E5D-A7C9-030BC6F6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Are measures of the correlation between the test and other measures. 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Correlations that should be observed (convergent validity)</a:t>
            </a:r>
          </a:p>
          <a:p>
            <a:pPr>
              <a:buFontTx/>
              <a:buChar char="-"/>
            </a:pPr>
            <a:r>
              <a:rPr lang="en-GB" dirty="0"/>
              <a:t>Correlations that should not be observed (discriminant validity)</a:t>
            </a:r>
          </a:p>
        </p:txBody>
      </p:sp>
    </p:spTree>
    <p:extLst>
      <p:ext uri="{BB962C8B-B14F-4D97-AF65-F5344CB8AC3E}">
        <p14:creationId xmlns:p14="http://schemas.microsoft.com/office/powerpoint/2010/main" val="9459158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556B-F98E-0701-CDBE-AEB7A3CE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210F-EFB1-6CF9-3F16-57478D909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Imagine you had a 4 measures of a construct (Measures 1-4).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correlate each score with the average of the remainder.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i.e. 	correlate Score 1 with the average of 2,3 and 4</a:t>
            </a:r>
          </a:p>
          <a:p>
            <a:pPr marL="0" indent="0">
              <a:buNone/>
            </a:pPr>
            <a:r>
              <a:rPr lang="en-GB" dirty="0"/>
              <a:t>	correlate Score 2 with the average or 1, 3 and 4</a:t>
            </a:r>
          </a:p>
          <a:p>
            <a:pPr marL="0" indent="0">
              <a:buNone/>
            </a:pPr>
            <a:r>
              <a:rPr lang="en-GB" dirty="0"/>
              <a:t>	etc. </a:t>
            </a:r>
          </a:p>
        </p:txBody>
      </p:sp>
    </p:spTree>
    <p:extLst>
      <p:ext uri="{BB962C8B-B14F-4D97-AF65-F5344CB8AC3E}">
        <p14:creationId xmlns:p14="http://schemas.microsoft.com/office/powerpoint/2010/main" val="10839246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0C97-0896-6B5C-9725-106D00DB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Imagine this was the outcome: Which is the best measure?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BC62E3-4F23-76CC-208B-DCE6FF6F0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844" y="3861323"/>
            <a:ext cx="3593628" cy="21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424146-DA77-9A01-F9AE-6C4D78742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247" y="3861323"/>
            <a:ext cx="3593628" cy="21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6D594F-A711-B01D-67FF-90D6038F8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44" y="1593190"/>
            <a:ext cx="3593628" cy="21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E63235-816C-6735-B9A8-C12D653D5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705" y="1593190"/>
            <a:ext cx="359362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6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key properties tools need to be useful.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600" dirty="0">
                <a:solidFill>
                  <a:srgbClr val="FF0000"/>
                </a:solidFill>
              </a:rPr>
              <a:t>Reliability</a:t>
            </a:r>
          </a:p>
          <a:p>
            <a:pPr marL="0" indent="0">
              <a:buNone/>
            </a:pPr>
            <a:r>
              <a:rPr lang="en-GB" dirty="0"/>
              <a:t>	They give the same answer when used twice. </a:t>
            </a:r>
          </a:p>
          <a:p>
            <a:pPr marL="0" indent="0">
              <a:buNone/>
            </a:pPr>
            <a:r>
              <a:rPr lang="en-GB" dirty="0"/>
              <a:t>	They give the same answer if two different versions of the tool 	are used. 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FF0000"/>
                </a:solidFill>
              </a:rPr>
              <a:t>Validity</a:t>
            </a:r>
          </a:p>
          <a:p>
            <a:pPr marL="0" indent="0">
              <a:buNone/>
            </a:pPr>
            <a:r>
              <a:rPr lang="en-GB" dirty="0"/>
              <a:t>	They accurately measure the right physical property. </a:t>
            </a:r>
          </a:p>
          <a:p>
            <a:pPr marL="0" indent="0">
              <a:buNone/>
            </a:pPr>
            <a:r>
              <a:rPr lang="en-GB" dirty="0"/>
              <a:t>	i.e. if you want to measure volume, they measure volume, not 	weight, or temperature.  </a:t>
            </a:r>
          </a:p>
        </p:txBody>
      </p:sp>
    </p:spTree>
    <p:extLst>
      <p:ext uri="{BB962C8B-B14F-4D97-AF65-F5344CB8AC3E}">
        <p14:creationId xmlns:p14="http://schemas.microsoft.com/office/powerpoint/2010/main" val="3803327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0C97-0896-6B5C-9725-106D00DB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Imagine this was the outcome: Which is the best measure?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BC62E3-4F23-76CC-208B-DCE6FF6F0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844" y="3861323"/>
            <a:ext cx="3593628" cy="21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424146-DA77-9A01-F9AE-6C4D78742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247" y="3861323"/>
            <a:ext cx="3593628" cy="21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6D594F-A711-B01D-67FF-90D6038F8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44" y="1593190"/>
            <a:ext cx="3593628" cy="21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E63235-816C-6735-B9A8-C12D653D5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705" y="1593190"/>
            <a:ext cx="3593628" cy="216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EA8DEE-3BE8-0445-B741-E91B7E791C43}"/>
              </a:ext>
            </a:extLst>
          </p:cNvPr>
          <p:cNvSpPr/>
          <p:nvPr/>
        </p:nvSpPr>
        <p:spPr>
          <a:xfrm>
            <a:off x="1595535" y="1593190"/>
            <a:ext cx="3965510" cy="2268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7E003-553C-5944-2B5E-1D067DED0FFA}"/>
              </a:ext>
            </a:extLst>
          </p:cNvPr>
          <p:cNvSpPr txBox="1"/>
          <p:nvPr/>
        </p:nvSpPr>
        <p:spPr>
          <a:xfrm>
            <a:off x="634482" y="6251510"/>
            <a:ext cx="955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 1 correlates (= predicts) the average of the remainder, better than any other measure does. It is the “best” measure of these 4 scores of whatever these tests share. </a:t>
            </a:r>
          </a:p>
        </p:txBody>
      </p:sp>
    </p:spTree>
    <p:extLst>
      <p:ext uri="{BB962C8B-B14F-4D97-AF65-F5344CB8AC3E}">
        <p14:creationId xmlns:p14="http://schemas.microsoft.com/office/powerpoint/2010/main" val="31906881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use of psychometric tests in (job)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7D65-18F6-9005-7545-70BA5D35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very common use of psychometric tests is in job selection.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assumption is that a job has a particular set of demands, and that the organisation wants to employ people who are “high” on those criteria.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e.g. 	ability: language / reasoning / spatial / problem-solving</a:t>
            </a:r>
          </a:p>
          <a:p>
            <a:pPr marL="0" indent="0">
              <a:buNone/>
            </a:pPr>
            <a:r>
              <a:rPr lang="en-GB" dirty="0"/>
              <a:t>		personality: social skills / motivation / teamworking</a:t>
            </a:r>
          </a:p>
          <a:p>
            <a:pPr marL="0" indent="0">
              <a:buNone/>
            </a:pPr>
            <a:r>
              <a:rPr lang="en-GB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083151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Psychometric tests used in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6A41-5FD7-ECD0-90F8-DF67D25D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order to be successful, these tests need to be </a:t>
            </a:r>
            <a:r>
              <a:rPr lang="en-GB" sz="3600" dirty="0"/>
              <a:t>reliable</a:t>
            </a:r>
            <a:r>
              <a:rPr lang="en-GB" dirty="0"/>
              <a:t>, and </a:t>
            </a:r>
            <a:r>
              <a:rPr lang="en-GB" sz="3600" dirty="0"/>
              <a:t>valid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problem that organisations have is in defining what leads to success in a particular role. (i.e. how to define validity).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3200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Psychometric tests used in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Problem 1: success may come from many different attributes.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A successful architect has to have spatial skills</a:t>
            </a:r>
          </a:p>
          <a:p>
            <a:pPr marL="0" indent="0">
              <a:buNone/>
            </a:pPr>
            <a:r>
              <a:rPr lang="en-GB" dirty="0"/>
              <a:t>	but also</a:t>
            </a:r>
          </a:p>
          <a:p>
            <a:pPr marL="0" indent="0">
              <a:buNone/>
            </a:pPr>
            <a:r>
              <a:rPr lang="en-GB" dirty="0"/>
              <a:t>	Ability to work with colleagues</a:t>
            </a:r>
          </a:p>
          <a:p>
            <a:pPr marL="0" indent="0">
              <a:buNone/>
            </a:pPr>
            <a:r>
              <a:rPr lang="en-GB" dirty="0"/>
              <a:t>	Conscientiousness / drive</a:t>
            </a:r>
          </a:p>
          <a:p>
            <a:pPr marL="0" indent="0">
              <a:buNone/>
            </a:pPr>
            <a:r>
              <a:rPr lang="en-GB" dirty="0"/>
              <a:t>	To be able to understand the needs of clients</a:t>
            </a:r>
          </a:p>
          <a:p>
            <a:pPr marL="0" indent="0">
              <a:buNone/>
            </a:pPr>
            <a:r>
              <a:rPr lang="en-GB" dirty="0"/>
              <a:t>	Numerical ability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Cetc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7175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Psychometric tests used in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436525" cy="98658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Problem 2: Defining validity from current (successful) employees might not work.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385" y="3200400"/>
            <a:ext cx="5003321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Did not apply for job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3706" y="3200400"/>
            <a:ext cx="4183810" cy="319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Employed by company</a:t>
            </a:r>
          </a:p>
        </p:txBody>
      </p:sp>
      <p:sp>
        <p:nvSpPr>
          <p:cNvPr id="6" name="Rectangle 5"/>
          <p:cNvSpPr/>
          <p:nvPr/>
        </p:nvSpPr>
        <p:spPr>
          <a:xfrm>
            <a:off x="5063705" y="3519578"/>
            <a:ext cx="4183811" cy="715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Applied for job but rejected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7940" y="4787660"/>
            <a:ext cx="5546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Knowing that current employees are successful doesn’t tell you whether those who were rejected, or those who didn’t apply could have been even better. </a:t>
            </a:r>
          </a:p>
        </p:txBody>
      </p:sp>
    </p:spTree>
    <p:extLst>
      <p:ext uri="{BB962C8B-B14F-4D97-AF65-F5344CB8AC3E}">
        <p14:creationId xmlns:p14="http://schemas.microsoft.com/office/powerpoint/2010/main" val="6553733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Psychometric tests used in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2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Problem 3: The predictive validity of different scales vary, in relation to their breadth / generality.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Specific ability scales are good predictors of similar skills. </a:t>
            </a:r>
          </a:p>
          <a:p>
            <a:pPr marL="0" indent="0">
              <a:buNone/>
            </a:pPr>
            <a:r>
              <a:rPr lang="en-GB" dirty="0"/>
              <a:t>	e.g. mental rotation and ability to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General scales (such as personality measures) are less predictive. </a:t>
            </a:r>
          </a:p>
          <a:p>
            <a:pPr marL="0" indent="0">
              <a:buNone/>
            </a:pPr>
            <a:r>
              <a:rPr lang="en-GB" dirty="0"/>
              <a:t>	e.g. motivation (to do what?)</a:t>
            </a:r>
          </a:p>
        </p:txBody>
      </p:sp>
    </p:spTree>
    <p:extLst>
      <p:ext uri="{BB962C8B-B14F-4D97-AF65-F5344CB8AC3E}">
        <p14:creationId xmlns:p14="http://schemas.microsoft.com/office/powerpoint/2010/main" val="39479259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5738-D4BB-A86E-0F7F-5EB8104D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benefit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5FDDF-B9B5-8ABD-5155-23EE35C97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companies is their ability to </a:t>
            </a:r>
            <a:r>
              <a:rPr lang="en-GB" i="1" dirty="0"/>
              <a:t>reject </a:t>
            </a:r>
            <a:r>
              <a:rPr lang="en-GB" dirty="0"/>
              <a:t>unsuitable candidates.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the employer, they don’t mind if they reject some good candidates, as long as they end up with a good employee.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they don’t want is to employ someone bad at the job. </a:t>
            </a:r>
          </a:p>
        </p:txBody>
      </p:sp>
    </p:spTree>
    <p:extLst>
      <p:ext uri="{BB962C8B-B14F-4D97-AF65-F5344CB8AC3E}">
        <p14:creationId xmlns:p14="http://schemas.microsoft.com/office/powerpoint/2010/main" val="9176972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issues with tests that vary in validity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82" y="2752973"/>
            <a:ext cx="4584589" cy="2749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825" y="2746876"/>
            <a:ext cx="4584589" cy="275563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774597" y="3067319"/>
            <a:ext cx="8626" cy="227737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959074" y="3071003"/>
            <a:ext cx="8626" cy="227737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817296" y="4037163"/>
            <a:ext cx="3933645" cy="862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992251" y="4028537"/>
            <a:ext cx="3933645" cy="862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516" y="3605842"/>
            <a:ext cx="1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Job</a:t>
            </a:r>
          </a:p>
          <a:p>
            <a:r>
              <a:rPr lang="en-GB" dirty="0"/>
              <a:t>Performance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9287" y="5597961"/>
            <a:ext cx="193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Psychometric test</a:t>
            </a:r>
          </a:p>
        </p:txBody>
      </p:sp>
    </p:spTree>
    <p:extLst>
      <p:ext uri="{BB962C8B-B14F-4D97-AF65-F5344CB8AC3E}">
        <p14:creationId xmlns:p14="http://schemas.microsoft.com/office/powerpoint/2010/main" val="15805574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issues: a highly valid 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25" y="2746876"/>
            <a:ext cx="4584589" cy="275563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774597" y="3067319"/>
            <a:ext cx="8626" cy="227737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817296" y="4037163"/>
            <a:ext cx="3933645" cy="862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516" y="3605842"/>
            <a:ext cx="1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Job</a:t>
            </a:r>
          </a:p>
          <a:p>
            <a:r>
              <a:rPr lang="en-GB" dirty="0"/>
              <a:t>Performance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9287" y="5597961"/>
            <a:ext cx="193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Psychometric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209" y="5782627"/>
            <a:ext cx="1820174" cy="92333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Low test score / poor job performance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6475" y="4045789"/>
            <a:ext cx="1498122" cy="60906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419725" y="1587744"/>
            <a:ext cx="1820174" cy="92333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High test score / high job performance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93640" y="3139355"/>
            <a:ext cx="1626085" cy="897808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647950" y="3419475"/>
            <a:ext cx="1147307" cy="617688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907209" y="1604997"/>
            <a:ext cx="1820174" cy="923330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Low test score / high job performance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43776" y="2819400"/>
            <a:ext cx="4552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The applicants perspective</a:t>
            </a:r>
          </a:p>
          <a:p>
            <a:endParaRPr lang="en-GB" dirty="0"/>
          </a:p>
          <a:p>
            <a:r>
              <a:rPr lang="en-GB" dirty="0"/>
              <a:t>If they are likely to be good at the job, most do well on the test.</a:t>
            </a:r>
          </a:p>
          <a:p>
            <a:endParaRPr lang="en-GB" dirty="0"/>
          </a:p>
          <a:p>
            <a:endParaRPr lang="en-GB" dirty="0"/>
          </a:p>
          <a:p>
            <a:endParaRPr lang="en-GB" u="sng" dirty="0"/>
          </a:p>
          <a:p>
            <a:r>
              <a:rPr lang="en-GB" u="sng" dirty="0"/>
              <a:t>The recruiter’s perspective</a:t>
            </a:r>
          </a:p>
          <a:p>
            <a:endParaRPr lang="en-GB" dirty="0"/>
          </a:p>
          <a:p>
            <a:r>
              <a:rPr lang="en-GB" dirty="0"/>
              <a:t>Too many people pass the test – we can’t interview all those.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566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14" y="259159"/>
            <a:ext cx="10515600" cy="1325563"/>
          </a:xfrm>
        </p:spPr>
        <p:txBody>
          <a:bodyPr/>
          <a:lstStyle/>
          <a:p>
            <a:r>
              <a:rPr lang="en-GB" dirty="0"/>
              <a:t>Selection issues: A high validity test, with higher selection criterion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25" y="2746876"/>
            <a:ext cx="4584589" cy="275563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852539" y="3067319"/>
            <a:ext cx="8626" cy="227737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817296" y="4037163"/>
            <a:ext cx="3933645" cy="862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516" y="3605842"/>
            <a:ext cx="1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Job</a:t>
            </a:r>
          </a:p>
          <a:p>
            <a:r>
              <a:rPr lang="en-GB" dirty="0"/>
              <a:t>Performance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9287" y="5597961"/>
            <a:ext cx="193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Psychometric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209" y="5741578"/>
            <a:ext cx="1820174" cy="92333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Low test score / poor job performance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95524" y="4045789"/>
            <a:ext cx="2535265" cy="783386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830792" y="3067319"/>
            <a:ext cx="493683" cy="969844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627290" y="3067319"/>
            <a:ext cx="2203500" cy="949628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907209" y="1630572"/>
            <a:ext cx="1820174" cy="923330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Low test score / high job performance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43776" y="2819400"/>
            <a:ext cx="4552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The applicants perspective</a:t>
            </a:r>
          </a:p>
          <a:p>
            <a:endParaRPr lang="en-GB" dirty="0"/>
          </a:p>
          <a:p>
            <a:r>
              <a:rPr lang="en-GB" dirty="0"/>
              <a:t>Lots of people who are could be good at the job don’t get interviewed. This isn’t “fair”. </a:t>
            </a:r>
          </a:p>
          <a:p>
            <a:endParaRPr lang="en-GB" dirty="0"/>
          </a:p>
          <a:p>
            <a:endParaRPr lang="en-GB" dirty="0"/>
          </a:p>
          <a:p>
            <a:endParaRPr lang="en-GB" u="sng" dirty="0"/>
          </a:p>
          <a:p>
            <a:r>
              <a:rPr lang="en-GB" u="sng" dirty="0"/>
              <a:t>The recruiter’s perspective</a:t>
            </a:r>
          </a:p>
          <a:p>
            <a:endParaRPr lang="en-GB" dirty="0"/>
          </a:p>
          <a:p>
            <a:r>
              <a:rPr lang="en-GB" dirty="0"/>
              <a:t>Only have to interview a few people. </a:t>
            </a:r>
          </a:p>
          <a:p>
            <a:r>
              <a:rPr lang="en-GB" dirty="0"/>
              <a:t>All of them will be good at the job.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324475" y="1593348"/>
            <a:ext cx="1820174" cy="92333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High test score / high job performance</a:t>
            </a:r>
          </a:p>
        </p:txBody>
      </p:sp>
    </p:spTree>
    <p:extLst>
      <p:ext uri="{BB962C8B-B14F-4D97-AF65-F5344CB8AC3E}">
        <p14:creationId xmlns:p14="http://schemas.microsoft.com/office/powerpoint/2010/main" val="55605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would reliability look like?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4848225"/>
            <a:ext cx="36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– retest reliability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4773096"/>
            <a:ext cx="36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Parallel forms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52" y="1860173"/>
            <a:ext cx="4572396" cy="274343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161" y="1847980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03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44" y="2648567"/>
            <a:ext cx="4584589" cy="2749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issues: A moderately valid test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774597" y="3067319"/>
            <a:ext cx="8626" cy="227737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817296" y="4037163"/>
            <a:ext cx="3933645" cy="862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516" y="3605842"/>
            <a:ext cx="1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Job</a:t>
            </a:r>
          </a:p>
          <a:p>
            <a:r>
              <a:rPr lang="en-GB" dirty="0"/>
              <a:t>Performance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9287" y="5597961"/>
            <a:ext cx="193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Psychometric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4647" y="5596172"/>
            <a:ext cx="1820174" cy="92333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Low test score / poor job performance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6475" y="4045789"/>
            <a:ext cx="1498122" cy="688136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419725" y="1445516"/>
            <a:ext cx="1820174" cy="92333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High test score / high job performance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93640" y="3139355"/>
            <a:ext cx="1626085" cy="897808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457450" y="3419475"/>
            <a:ext cx="1337807" cy="617688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7343776" y="2819400"/>
            <a:ext cx="4552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The applicants perspective</a:t>
            </a:r>
          </a:p>
          <a:p>
            <a:endParaRPr lang="en-GB" dirty="0"/>
          </a:p>
          <a:p>
            <a:r>
              <a:rPr lang="en-GB" dirty="0"/>
              <a:t>Quite a few who could do the job well don’t pass the test</a:t>
            </a:r>
          </a:p>
          <a:p>
            <a:endParaRPr lang="en-GB" dirty="0"/>
          </a:p>
          <a:p>
            <a:endParaRPr lang="en-GB" u="sng" dirty="0"/>
          </a:p>
          <a:p>
            <a:r>
              <a:rPr lang="en-GB" u="sng" dirty="0"/>
              <a:t>The recruiter’s perspective</a:t>
            </a:r>
          </a:p>
          <a:p>
            <a:endParaRPr lang="en-GB" dirty="0"/>
          </a:p>
          <a:p>
            <a:r>
              <a:rPr lang="en-GB" dirty="0"/>
              <a:t>Too many people pass the test – we can’t interview all those. </a:t>
            </a:r>
          </a:p>
          <a:p>
            <a:endParaRPr lang="en-GB" dirty="0"/>
          </a:p>
          <a:p>
            <a:r>
              <a:rPr lang="en-GB" dirty="0"/>
              <a:t>The test only slightly improves the chance of getting someone good at the job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74597" y="4054415"/>
            <a:ext cx="1645128" cy="47353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9725" y="5628903"/>
            <a:ext cx="1820174" cy="923330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High test score / low job performance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7669" y="1561111"/>
            <a:ext cx="1820174" cy="923330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Low test score / high job performance</a:t>
            </a:r>
          </a:p>
        </p:txBody>
      </p:sp>
    </p:spTree>
    <p:extLst>
      <p:ext uri="{BB962C8B-B14F-4D97-AF65-F5344CB8AC3E}">
        <p14:creationId xmlns:p14="http://schemas.microsoft.com/office/powerpoint/2010/main" val="24643732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44" y="2648567"/>
            <a:ext cx="4584589" cy="2749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669" y="250069"/>
            <a:ext cx="10515600" cy="1325563"/>
          </a:xfrm>
        </p:spPr>
        <p:txBody>
          <a:bodyPr/>
          <a:lstStyle/>
          <a:p>
            <a:r>
              <a:rPr lang="en-GB" dirty="0"/>
              <a:t>Selection issues: A moderate selection criterion and a high criterion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52539" y="3067319"/>
            <a:ext cx="8626" cy="227737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817296" y="4037163"/>
            <a:ext cx="3933645" cy="862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516" y="3605842"/>
            <a:ext cx="1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Job</a:t>
            </a:r>
          </a:p>
          <a:p>
            <a:r>
              <a:rPr lang="en-GB" dirty="0"/>
              <a:t>Performance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9287" y="5597961"/>
            <a:ext cx="193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Psychometric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209" y="5620330"/>
            <a:ext cx="1820174" cy="92333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Low test score / poor job performance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95524" y="4045789"/>
            <a:ext cx="2535265" cy="783386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419724" y="1492604"/>
            <a:ext cx="1820174" cy="92333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High test score / high job performance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30792" y="3067319"/>
            <a:ext cx="493683" cy="969844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476500" y="3067319"/>
            <a:ext cx="2354290" cy="949628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7343776" y="2819400"/>
            <a:ext cx="4552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The applicants perspective</a:t>
            </a:r>
          </a:p>
          <a:p>
            <a:endParaRPr lang="en-GB" dirty="0"/>
          </a:p>
          <a:p>
            <a:r>
              <a:rPr lang="en-GB" dirty="0"/>
              <a:t>Lots of people who are could be good at the job don’t get interviewed. This isn’t “fair”. </a:t>
            </a:r>
          </a:p>
          <a:p>
            <a:endParaRPr lang="en-GB" dirty="0"/>
          </a:p>
          <a:p>
            <a:endParaRPr lang="en-GB" dirty="0"/>
          </a:p>
          <a:p>
            <a:endParaRPr lang="en-GB" u="sng" dirty="0"/>
          </a:p>
          <a:p>
            <a:r>
              <a:rPr lang="en-GB" u="sng" dirty="0"/>
              <a:t>The recruiter’s perspective</a:t>
            </a:r>
          </a:p>
          <a:p>
            <a:endParaRPr lang="en-GB" dirty="0"/>
          </a:p>
          <a:p>
            <a:r>
              <a:rPr lang="en-GB" dirty="0"/>
              <a:t>Only have to interview a few people. </a:t>
            </a:r>
          </a:p>
          <a:p>
            <a:r>
              <a:rPr lang="en-GB" dirty="0"/>
              <a:t>Quite a few will be bad at the job.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419725" y="5628903"/>
            <a:ext cx="1820174" cy="923330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High test score / low job performance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52535" y="4054415"/>
            <a:ext cx="567189" cy="47353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941113" y="1548973"/>
            <a:ext cx="1820174" cy="923330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Low test score / high job performance</a:t>
            </a:r>
          </a:p>
        </p:txBody>
      </p:sp>
    </p:spTree>
    <p:extLst>
      <p:ext uri="{BB962C8B-B14F-4D97-AF65-F5344CB8AC3E}">
        <p14:creationId xmlns:p14="http://schemas.microsoft.com/office/powerpoint/2010/main" val="44715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crucial point about reliability and validity.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measure can be reliable without be valid. </a:t>
            </a:r>
          </a:p>
          <a:p>
            <a:pPr marL="0" indent="0">
              <a:buNone/>
            </a:pPr>
            <a:r>
              <a:rPr lang="en-GB" dirty="0"/>
              <a:t>	e.g. scales measure weight accurately, but this does not make 	them a good measure of temperature.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measure that is </a:t>
            </a:r>
            <a:r>
              <a:rPr lang="en-GB" sz="3600" dirty="0">
                <a:solidFill>
                  <a:srgbClr val="FF0000"/>
                </a:solidFill>
              </a:rPr>
              <a:t>not reliable is not valid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	If a measure gives a different answer each time (is unreliable), 	then the reading you get can’t be a valid measure of anything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i.e. a faulty set of scales does not a valid measure of weight. </a:t>
            </a:r>
          </a:p>
        </p:txBody>
      </p:sp>
    </p:spTree>
    <p:extLst>
      <p:ext uri="{BB962C8B-B14F-4D97-AF65-F5344CB8AC3E}">
        <p14:creationId xmlns:p14="http://schemas.microsoft.com/office/powerpoint/2010/main" val="37694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Psychometrics is commonly concerned with relatively stable constructs that people vary on (called “traits”).</a:t>
            </a:r>
          </a:p>
          <a:p>
            <a:pPr marL="0" indent="0">
              <a:buNone/>
            </a:pPr>
            <a:r>
              <a:rPr lang="en-GB" dirty="0"/>
              <a:t>e.g. 	Personality (e.g. extraversion, openness to experience </a:t>
            </a:r>
            <a:r>
              <a:rPr lang="en-GB" dirty="0" err="1"/>
              <a:t>etc</a:t>
            </a:r>
            <a:r>
              <a:rPr lang="en-GB" dirty="0"/>
              <a:t>). </a:t>
            </a:r>
          </a:p>
          <a:p>
            <a:pPr marL="0" indent="0">
              <a:buNone/>
            </a:pPr>
            <a:r>
              <a:rPr lang="en-GB" dirty="0"/>
              <a:t>	Ability (e.g. verbal abilities, musical ability, general intelligence)</a:t>
            </a:r>
          </a:p>
          <a:p>
            <a:pPr marL="0" indent="0">
              <a:buNone/>
            </a:pPr>
            <a:r>
              <a:rPr lang="en-GB" dirty="0"/>
              <a:t>	Beliefs / Attitudes (e.g. political orientation, spirituality)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it can also measure more temporary “states”</a:t>
            </a:r>
          </a:p>
          <a:p>
            <a:pPr marL="0" indent="0">
              <a:buNone/>
            </a:pPr>
            <a:r>
              <a:rPr lang="en-GB" dirty="0"/>
              <a:t>e.g.	Mood, stress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93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Remember this slide from Lecture 1?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976562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5324473"/>
            <a:ext cx="3362325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2" y="2678112"/>
            <a:ext cx="2847975" cy="1609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97975" y="3143248"/>
            <a:ext cx="3319755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81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Aggression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730" y="5105400"/>
            <a:ext cx="2609850" cy="17526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72700" cy="7175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Psychological constructs are inferred from observable behaviours</a:t>
            </a:r>
          </a:p>
        </p:txBody>
      </p:sp>
    </p:spTree>
    <p:extLst>
      <p:ext uri="{BB962C8B-B14F-4D97-AF65-F5344CB8AC3E}">
        <p14:creationId xmlns:p14="http://schemas.microsoft.com/office/powerpoint/2010/main" val="150508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C7DA200EEB3445AF1982F3D7270397" ma:contentTypeVersion="14" ma:contentTypeDescription="Create a new document." ma:contentTypeScope="" ma:versionID="8ec0b2246017092d04bce6716d92dcc9">
  <xsd:schema xmlns:xsd="http://www.w3.org/2001/XMLSchema" xmlns:xs="http://www.w3.org/2001/XMLSchema" xmlns:p="http://schemas.microsoft.com/office/2006/metadata/properties" xmlns:ns3="21c8a05f-379f-4a3f-aa4a-81ea9db359bc" xmlns:ns4="0322879f-8624-447d-a89c-1c2bd66f8e04" targetNamespace="http://schemas.microsoft.com/office/2006/metadata/properties" ma:root="true" ma:fieldsID="aa4f8e6e825201c9e1a4f40d409a5ff0" ns3:_="" ns4:_="">
    <xsd:import namespace="21c8a05f-379f-4a3f-aa4a-81ea9db359bc"/>
    <xsd:import namespace="0322879f-8624-447d-a89c-1c2bd66f8e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8a05f-379f-4a3f-aa4a-81ea9db359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2879f-8624-447d-a89c-1c2bd66f8e0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613C10-A8D9-42B3-B48A-218D09D327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94B6C0-6B78-48DC-983F-798B943C4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8a05f-379f-4a3f-aa4a-81ea9db359bc"/>
    <ds:schemaRef ds:uri="0322879f-8624-447d-a89c-1c2bd66f8e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25F811-EF6C-4D3F-97C2-294B89DA95A5}">
  <ds:schemaRefs>
    <ds:schemaRef ds:uri="http://purl.org/dc/terms/"/>
    <ds:schemaRef ds:uri="21c8a05f-379f-4a3f-aa4a-81ea9db359bc"/>
    <ds:schemaRef ds:uri="http://schemas.microsoft.com/office/2006/documentManagement/types"/>
    <ds:schemaRef ds:uri="http://purl.org/dc/dcmitype/"/>
    <ds:schemaRef ds:uri="0322879f-8624-447d-a89c-1c2bd66f8e04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3184</Words>
  <Application>Microsoft Macintosh PowerPoint</Application>
  <PresentationFormat>Widescreen</PresentationFormat>
  <Paragraphs>475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PSYC003: Psychological influences on Health and Behaviour: Lecture 3</vt:lpstr>
      <vt:lpstr>Reading for this lecture</vt:lpstr>
      <vt:lpstr>Psychometrics</vt:lpstr>
      <vt:lpstr>Measurement</vt:lpstr>
      <vt:lpstr>Two key properties tools need to be useful.</vt:lpstr>
      <vt:lpstr>What would reliability look like? </vt:lpstr>
      <vt:lpstr>A crucial point about reliability and validity. </vt:lpstr>
      <vt:lpstr>PowerPoint Presentation</vt:lpstr>
      <vt:lpstr>Remember this slide from Lecture 1?</vt:lpstr>
      <vt:lpstr>How could we develop a tool that provided a reliable measure of aggression? </vt:lpstr>
      <vt:lpstr>But how do we know if it reliable and valid? </vt:lpstr>
      <vt:lpstr>Back to reliability</vt:lpstr>
      <vt:lpstr>Reliability</vt:lpstr>
      <vt:lpstr>Scatterplots and correlations</vt:lpstr>
      <vt:lpstr>Scatterplots and correlations</vt:lpstr>
      <vt:lpstr>Scatterplots and correlations</vt:lpstr>
      <vt:lpstr>Correlation values</vt:lpstr>
      <vt:lpstr>Positive vs negative correlations: </vt:lpstr>
      <vt:lpstr>Some limitations of (simple) correlations</vt:lpstr>
      <vt:lpstr>Correlations only measure linear relationships</vt:lpstr>
      <vt:lpstr>The effect of restrictions of range</vt:lpstr>
      <vt:lpstr>The effect of restrictions of range</vt:lpstr>
      <vt:lpstr>The effect of extreme values</vt:lpstr>
      <vt:lpstr>The effects of extreme values</vt:lpstr>
      <vt:lpstr>Reliability of multiple-item scales. </vt:lpstr>
      <vt:lpstr>Increasing the reliability of a measure. </vt:lpstr>
      <vt:lpstr>Increasing the reliability of a measure. </vt:lpstr>
      <vt:lpstr>Increasing the reliability of a measure. </vt:lpstr>
      <vt:lpstr>Increasing the reliability of a measure. </vt:lpstr>
      <vt:lpstr>What if we take multiple measures</vt:lpstr>
      <vt:lpstr>Therefore</vt:lpstr>
      <vt:lpstr>PowerPoint Presentation</vt:lpstr>
      <vt:lpstr>The effect of averaging across more predictors is an example of the law of small numbers. </vt:lpstr>
      <vt:lpstr>These examples are NOT necessarily true. </vt:lpstr>
      <vt:lpstr>Small samples likely to give more extreme estimates of true average</vt:lpstr>
      <vt:lpstr>This is why we should be wary of media reports like this: </vt:lpstr>
      <vt:lpstr>Another (more serious) example</vt:lpstr>
      <vt:lpstr>Plot of rates of cancer, based on population. </vt:lpstr>
      <vt:lpstr>The opposite is to believe in larger samples. </vt:lpstr>
      <vt:lpstr>Wisdom of the (large) crowd</vt:lpstr>
      <vt:lpstr>Wisdom of the (large) crowd</vt:lpstr>
      <vt:lpstr>Validity</vt:lpstr>
      <vt:lpstr>Four kinds of validity (only 2 can be tested)</vt:lpstr>
      <vt:lpstr>Four kinds of validity (only 2 can be tested)</vt:lpstr>
      <vt:lpstr>Four kinds of validity (only 2 can be tested)</vt:lpstr>
      <vt:lpstr>Four kinds of validity (only 2 can be tested)</vt:lpstr>
      <vt:lpstr>Convergent and discriminant validity</vt:lpstr>
      <vt:lpstr>Improving validity</vt:lpstr>
      <vt:lpstr>Imagine this was the outcome: Which is the best measure?  </vt:lpstr>
      <vt:lpstr>Imagine this was the outcome: Which is the best measure?  </vt:lpstr>
      <vt:lpstr>The use of psychometric tests in (job) selection</vt:lpstr>
      <vt:lpstr>Psychometric tests used in selection</vt:lpstr>
      <vt:lpstr>Psychometric tests used in selection</vt:lpstr>
      <vt:lpstr>Psychometric tests used in selection</vt:lpstr>
      <vt:lpstr>Psychometric tests used in selection</vt:lpstr>
      <vt:lpstr>The benefit of psychometric tests</vt:lpstr>
      <vt:lpstr>Selection issues with tests that vary in validity</vt:lpstr>
      <vt:lpstr>Selection issues: a highly valid test</vt:lpstr>
      <vt:lpstr>Selection issues: A high validity test, with higher selection criterion</vt:lpstr>
      <vt:lpstr>Selection issues: A moderately valid test</vt:lpstr>
      <vt:lpstr>Selection issues: A moderate selection criterion and a high criterion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PSYC003: Psychological influences on Health and Behaviour: Lecture 3</dc:title>
  <dc:creator>Tim Hollins</dc:creator>
  <cp:lastModifiedBy>Andy Wills</cp:lastModifiedBy>
  <cp:revision>64</cp:revision>
  <dcterms:created xsi:type="dcterms:W3CDTF">2023-01-20T14:26:20Z</dcterms:created>
  <dcterms:modified xsi:type="dcterms:W3CDTF">2024-01-05T14:20:33Z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0x010100CDC7DA200EEB3445AF1982F3D7270397</vt:lpwstr>
  </property>
</Properties>
</file>