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7" r:id="rId1"/>
  </p:sldMasterIdLst>
  <p:notesMasterIdLst>
    <p:notesMasterId r:id="rId39"/>
  </p:notesMasterIdLst>
  <p:sldIdLst>
    <p:sldId id="509" r:id="rId2"/>
    <p:sldId id="260" r:id="rId3"/>
    <p:sldId id="510" r:id="rId4"/>
    <p:sldId id="516" r:id="rId5"/>
    <p:sldId id="282" r:id="rId6"/>
    <p:sldId id="316" r:id="rId7"/>
    <p:sldId id="513" r:id="rId8"/>
    <p:sldId id="508" r:id="rId9"/>
    <p:sldId id="507" r:id="rId10"/>
    <p:sldId id="506" r:id="rId11"/>
    <p:sldId id="475" r:id="rId12"/>
    <p:sldId id="515" r:id="rId13"/>
    <p:sldId id="477" r:id="rId14"/>
    <p:sldId id="478" r:id="rId15"/>
    <p:sldId id="479" r:id="rId16"/>
    <p:sldId id="482" r:id="rId17"/>
    <p:sldId id="514" r:id="rId18"/>
    <p:sldId id="276" r:id="rId19"/>
    <p:sldId id="384" r:id="rId20"/>
    <p:sldId id="481" r:id="rId21"/>
    <p:sldId id="483" r:id="rId22"/>
    <p:sldId id="484" r:id="rId23"/>
    <p:sldId id="486" r:id="rId24"/>
    <p:sldId id="511" r:id="rId25"/>
    <p:sldId id="493" r:id="rId26"/>
    <p:sldId id="492" r:id="rId27"/>
    <p:sldId id="496" r:id="rId28"/>
    <p:sldId id="497" r:id="rId29"/>
    <p:sldId id="495" r:id="rId30"/>
    <p:sldId id="307" r:id="rId31"/>
    <p:sldId id="278" r:id="rId32"/>
    <p:sldId id="410" r:id="rId33"/>
    <p:sldId id="501" r:id="rId34"/>
    <p:sldId id="502" r:id="rId35"/>
    <p:sldId id="503" r:id="rId36"/>
    <p:sldId id="504" r:id="rId37"/>
    <p:sldId id="505" r:id="rId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95B1C5-EF8C-4D1D-9EBA-AD8991EB9D3B}" v="5" dt="2023-04-17T18:51:52.4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18" autoAdjust="0"/>
    <p:restoredTop sz="69886" autoAdjust="0"/>
  </p:normalViewPr>
  <p:slideViewPr>
    <p:cSldViewPr snapToGrid="0" snapToObjects="1">
      <p:cViewPr varScale="1">
        <p:scale>
          <a:sx n="111" d="100"/>
          <a:sy n="111" d="100"/>
        </p:scale>
        <p:origin x="1824"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4B8EE8-27E3-964C-89AC-12718F1F933D}" type="datetimeFigureOut">
              <a:rPr lang="en-US" smtClean="0"/>
              <a:t>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BEEBD6-EAA6-BB41-A4EC-95587E2DAD9E}" type="slidenum">
              <a:rPr lang="en-US" smtClean="0"/>
              <a:t>‹#›</a:t>
            </a:fld>
            <a:endParaRPr lang="en-US"/>
          </a:p>
        </p:txBody>
      </p:sp>
    </p:spTree>
    <p:extLst>
      <p:ext uri="{BB962C8B-B14F-4D97-AF65-F5344CB8AC3E}">
        <p14:creationId xmlns:p14="http://schemas.microsoft.com/office/powerpoint/2010/main" val="766076324"/>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1</a:t>
            </a:fld>
            <a:endParaRPr lang="en-US" dirty="0"/>
          </a:p>
        </p:txBody>
      </p:sp>
    </p:spTree>
    <p:extLst>
      <p:ext uri="{BB962C8B-B14F-4D97-AF65-F5344CB8AC3E}">
        <p14:creationId xmlns:p14="http://schemas.microsoft.com/office/powerpoint/2010/main" val="2788976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685800" rtl="0" eaLnBrk="1" fontAlgn="auto" latinLnBrk="0" hangingPunct="1">
              <a:lnSpc>
                <a:spcPct val="100000"/>
              </a:lnSpc>
              <a:spcBef>
                <a:spcPts val="0"/>
              </a:spcBef>
              <a:spcAft>
                <a:spcPts val="0"/>
              </a:spcAft>
              <a:buClrTx/>
              <a:buSzTx/>
              <a:buFontTx/>
              <a:buChar char="-"/>
              <a:tabLst/>
              <a:defRPr/>
            </a:pPr>
            <a:endParaRPr lang="en-GB" dirty="0"/>
          </a:p>
        </p:txBody>
      </p:sp>
      <p:sp>
        <p:nvSpPr>
          <p:cNvPr id="4" name="Slide Number Placeholder 3"/>
          <p:cNvSpPr>
            <a:spLocks noGrp="1"/>
          </p:cNvSpPr>
          <p:nvPr>
            <p:ph type="sldNum" sz="quarter" idx="5"/>
          </p:nvPr>
        </p:nvSpPr>
        <p:spPr/>
        <p:txBody>
          <a:bodyPr/>
          <a:lstStyle/>
          <a:p>
            <a:fld id="{65BEEBD6-EAA6-BB41-A4EC-95587E2DAD9E}" type="slidenum">
              <a:rPr lang="en-US" smtClean="0"/>
              <a:t>11</a:t>
            </a:fld>
            <a:endParaRPr lang="en-US"/>
          </a:p>
        </p:txBody>
      </p:sp>
    </p:spTree>
    <p:extLst>
      <p:ext uri="{BB962C8B-B14F-4D97-AF65-F5344CB8AC3E}">
        <p14:creationId xmlns:p14="http://schemas.microsoft.com/office/powerpoint/2010/main" val="3294563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65BEEBD6-EAA6-BB41-A4EC-95587E2DAD9E}" type="slidenum">
              <a:rPr lang="en-US" smtClean="0"/>
              <a:t>12</a:t>
            </a:fld>
            <a:endParaRPr lang="en-US"/>
          </a:p>
        </p:txBody>
      </p:sp>
    </p:spTree>
    <p:extLst>
      <p:ext uri="{BB962C8B-B14F-4D97-AF65-F5344CB8AC3E}">
        <p14:creationId xmlns:p14="http://schemas.microsoft.com/office/powerpoint/2010/main" val="1781106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13</a:t>
            </a:fld>
            <a:endParaRPr lang="en-US"/>
          </a:p>
        </p:txBody>
      </p:sp>
    </p:spTree>
    <p:extLst>
      <p:ext uri="{BB962C8B-B14F-4D97-AF65-F5344CB8AC3E}">
        <p14:creationId xmlns:p14="http://schemas.microsoft.com/office/powerpoint/2010/main" val="968835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14</a:t>
            </a:fld>
            <a:endParaRPr lang="en-US"/>
          </a:p>
        </p:txBody>
      </p:sp>
    </p:spTree>
    <p:extLst>
      <p:ext uri="{BB962C8B-B14F-4D97-AF65-F5344CB8AC3E}">
        <p14:creationId xmlns:p14="http://schemas.microsoft.com/office/powerpoint/2010/main" val="1042117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15</a:t>
            </a:fld>
            <a:endParaRPr lang="en-US"/>
          </a:p>
        </p:txBody>
      </p:sp>
    </p:spTree>
    <p:extLst>
      <p:ext uri="{BB962C8B-B14F-4D97-AF65-F5344CB8AC3E}">
        <p14:creationId xmlns:p14="http://schemas.microsoft.com/office/powerpoint/2010/main" val="416624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6858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65BEEBD6-EAA6-BB41-A4EC-95587E2DAD9E}" type="slidenum">
              <a:rPr lang="en-US" smtClean="0"/>
              <a:t>16</a:t>
            </a:fld>
            <a:endParaRPr lang="en-US"/>
          </a:p>
        </p:txBody>
      </p:sp>
    </p:spTree>
    <p:extLst>
      <p:ext uri="{BB962C8B-B14F-4D97-AF65-F5344CB8AC3E}">
        <p14:creationId xmlns:p14="http://schemas.microsoft.com/office/powerpoint/2010/main" val="2829190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6858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65BEEBD6-EAA6-BB41-A4EC-95587E2DAD9E}" type="slidenum">
              <a:rPr lang="en-US" smtClean="0"/>
              <a:t>17</a:t>
            </a:fld>
            <a:endParaRPr lang="en-US"/>
          </a:p>
        </p:txBody>
      </p:sp>
    </p:spTree>
    <p:extLst>
      <p:ext uri="{BB962C8B-B14F-4D97-AF65-F5344CB8AC3E}">
        <p14:creationId xmlns:p14="http://schemas.microsoft.com/office/powerpoint/2010/main" val="1377168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BEEBD6-EAA6-BB41-A4EC-95587E2DAD9E}" type="slidenum">
              <a:rPr lang="en-US" smtClean="0"/>
              <a:t>18</a:t>
            </a:fld>
            <a:endParaRPr lang="en-US"/>
          </a:p>
        </p:txBody>
      </p:sp>
    </p:spTree>
    <p:extLst>
      <p:ext uri="{BB962C8B-B14F-4D97-AF65-F5344CB8AC3E}">
        <p14:creationId xmlns:p14="http://schemas.microsoft.com/office/powerpoint/2010/main" val="2907112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19</a:t>
            </a:fld>
            <a:endParaRPr lang="en-US"/>
          </a:p>
        </p:txBody>
      </p:sp>
    </p:spTree>
    <p:extLst>
      <p:ext uri="{BB962C8B-B14F-4D97-AF65-F5344CB8AC3E}">
        <p14:creationId xmlns:p14="http://schemas.microsoft.com/office/powerpoint/2010/main" val="53975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20</a:t>
            </a:fld>
            <a:endParaRPr lang="en-US"/>
          </a:p>
        </p:txBody>
      </p:sp>
    </p:spTree>
    <p:extLst>
      <p:ext uri="{BB962C8B-B14F-4D97-AF65-F5344CB8AC3E}">
        <p14:creationId xmlns:p14="http://schemas.microsoft.com/office/powerpoint/2010/main" val="2831190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3</a:t>
            </a:fld>
            <a:endParaRPr lang="en-US"/>
          </a:p>
        </p:txBody>
      </p:sp>
    </p:spTree>
    <p:extLst>
      <p:ext uri="{BB962C8B-B14F-4D97-AF65-F5344CB8AC3E}">
        <p14:creationId xmlns:p14="http://schemas.microsoft.com/office/powerpoint/2010/main" val="3895591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21</a:t>
            </a:fld>
            <a:endParaRPr lang="en-US"/>
          </a:p>
        </p:txBody>
      </p:sp>
    </p:spTree>
    <p:extLst>
      <p:ext uri="{BB962C8B-B14F-4D97-AF65-F5344CB8AC3E}">
        <p14:creationId xmlns:p14="http://schemas.microsoft.com/office/powerpoint/2010/main" val="26232050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22</a:t>
            </a:fld>
            <a:endParaRPr lang="en-US"/>
          </a:p>
        </p:txBody>
      </p:sp>
    </p:spTree>
    <p:extLst>
      <p:ext uri="{BB962C8B-B14F-4D97-AF65-F5344CB8AC3E}">
        <p14:creationId xmlns:p14="http://schemas.microsoft.com/office/powerpoint/2010/main" val="5976624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23</a:t>
            </a:fld>
            <a:endParaRPr lang="en-US"/>
          </a:p>
        </p:txBody>
      </p:sp>
    </p:spTree>
    <p:extLst>
      <p:ext uri="{BB962C8B-B14F-4D97-AF65-F5344CB8AC3E}">
        <p14:creationId xmlns:p14="http://schemas.microsoft.com/office/powerpoint/2010/main" val="27332733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24</a:t>
            </a:fld>
            <a:endParaRPr lang="en-US"/>
          </a:p>
        </p:txBody>
      </p:sp>
    </p:spTree>
    <p:extLst>
      <p:ext uri="{BB962C8B-B14F-4D97-AF65-F5344CB8AC3E}">
        <p14:creationId xmlns:p14="http://schemas.microsoft.com/office/powerpoint/2010/main" val="28982241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25</a:t>
            </a:fld>
            <a:endParaRPr lang="en-US"/>
          </a:p>
        </p:txBody>
      </p:sp>
    </p:spTree>
    <p:extLst>
      <p:ext uri="{BB962C8B-B14F-4D97-AF65-F5344CB8AC3E}">
        <p14:creationId xmlns:p14="http://schemas.microsoft.com/office/powerpoint/2010/main" val="27312058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26</a:t>
            </a:fld>
            <a:endParaRPr lang="en-US"/>
          </a:p>
        </p:txBody>
      </p:sp>
    </p:spTree>
    <p:extLst>
      <p:ext uri="{BB962C8B-B14F-4D97-AF65-F5344CB8AC3E}">
        <p14:creationId xmlns:p14="http://schemas.microsoft.com/office/powerpoint/2010/main" val="23668302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27</a:t>
            </a:fld>
            <a:endParaRPr lang="en-US"/>
          </a:p>
        </p:txBody>
      </p:sp>
    </p:spTree>
    <p:extLst>
      <p:ext uri="{BB962C8B-B14F-4D97-AF65-F5344CB8AC3E}">
        <p14:creationId xmlns:p14="http://schemas.microsoft.com/office/powerpoint/2010/main" val="1831174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28</a:t>
            </a:fld>
            <a:endParaRPr lang="en-US"/>
          </a:p>
        </p:txBody>
      </p:sp>
    </p:spTree>
    <p:extLst>
      <p:ext uri="{BB962C8B-B14F-4D97-AF65-F5344CB8AC3E}">
        <p14:creationId xmlns:p14="http://schemas.microsoft.com/office/powerpoint/2010/main" val="17844476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65BEEBD6-EAA6-BB41-A4EC-95587E2DAD9E}" type="slidenum">
              <a:rPr lang="en-US" smtClean="0"/>
              <a:t>29</a:t>
            </a:fld>
            <a:endParaRPr lang="en-US"/>
          </a:p>
        </p:txBody>
      </p:sp>
    </p:spTree>
    <p:extLst>
      <p:ext uri="{BB962C8B-B14F-4D97-AF65-F5344CB8AC3E}">
        <p14:creationId xmlns:p14="http://schemas.microsoft.com/office/powerpoint/2010/main" val="2050068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32</a:t>
            </a:fld>
            <a:endParaRPr lang="en-US"/>
          </a:p>
        </p:txBody>
      </p:sp>
    </p:spTree>
    <p:extLst>
      <p:ext uri="{BB962C8B-B14F-4D97-AF65-F5344CB8AC3E}">
        <p14:creationId xmlns:p14="http://schemas.microsoft.com/office/powerpoint/2010/main" val="3898229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BEEBD6-EAA6-BB41-A4EC-95587E2DAD9E}" type="slidenum">
              <a:rPr lang="en-US" smtClean="0"/>
              <a:t>4</a:t>
            </a:fld>
            <a:endParaRPr lang="en-US"/>
          </a:p>
        </p:txBody>
      </p:sp>
    </p:spTree>
    <p:extLst>
      <p:ext uri="{BB962C8B-B14F-4D97-AF65-F5344CB8AC3E}">
        <p14:creationId xmlns:p14="http://schemas.microsoft.com/office/powerpoint/2010/main" val="12678581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33</a:t>
            </a:fld>
            <a:endParaRPr lang="en-US"/>
          </a:p>
        </p:txBody>
      </p:sp>
    </p:spTree>
    <p:extLst>
      <p:ext uri="{BB962C8B-B14F-4D97-AF65-F5344CB8AC3E}">
        <p14:creationId xmlns:p14="http://schemas.microsoft.com/office/powerpoint/2010/main" val="6317928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34</a:t>
            </a:fld>
            <a:endParaRPr lang="en-US"/>
          </a:p>
        </p:txBody>
      </p:sp>
    </p:spTree>
    <p:extLst>
      <p:ext uri="{BB962C8B-B14F-4D97-AF65-F5344CB8AC3E}">
        <p14:creationId xmlns:p14="http://schemas.microsoft.com/office/powerpoint/2010/main" val="19442428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35</a:t>
            </a:fld>
            <a:endParaRPr lang="en-US"/>
          </a:p>
        </p:txBody>
      </p:sp>
    </p:spTree>
    <p:extLst>
      <p:ext uri="{BB962C8B-B14F-4D97-AF65-F5344CB8AC3E}">
        <p14:creationId xmlns:p14="http://schemas.microsoft.com/office/powerpoint/2010/main" val="42736557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36</a:t>
            </a:fld>
            <a:endParaRPr lang="en-US"/>
          </a:p>
        </p:txBody>
      </p:sp>
    </p:spTree>
    <p:extLst>
      <p:ext uri="{BB962C8B-B14F-4D97-AF65-F5344CB8AC3E}">
        <p14:creationId xmlns:p14="http://schemas.microsoft.com/office/powerpoint/2010/main" val="25121682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37</a:t>
            </a:fld>
            <a:endParaRPr lang="en-US"/>
          </a:p>
        </p:txBody>
      </p:sp>
    </p:spTree>
    <p:extLst>
      <p:ext uri="{BB962C8B-B14F-4D97-AF65-F5344CB8AC3E}">
        <p14:creationId xmlns:p14="http://schemas.microsoft.com/office/powerpoint/2010/main" val="4178819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5</a:t>
            </a:fld>
            <a:endParaRPr lang="en-US"/>
          </a:p>
        </p:txBody>
      </p:sp>
    </p:spTree>
    <p:extLst>
      <p:ext uri="{BB962C8B-B14F-4D97-AF65-F5344CB8AC3E}">
        <p14:creationId xmlns:p14="http://schemas.microsoft.com/office/powerpoint/2010/main" val="3632311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6</a:t>
            </a:fld>
            <a:endParaRPr lang="en-US"/>
          </a:p>
        </p:txBody>
      </p:sp>
    </p:spTree>
    <p:extLst>
      <p:ext uri="{BB962C8B-B14F-4D97-AF65-F5344CB8AC3E}">
        <p14:creationId xmlns:p14="http://schemas.microsoft.com/office/powerpoint/2010/main" val="23744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7</a:t>
            </a:fld>
            <a:endParaRPr lang="en-US"/>
          </a:p>
        </p:txBody>
      </p:sp>
    </p:spTree>
    <p:extLst>
      <p:ext uri="{BB962C8B-B14F-4D97-AF65-F5344CB8AC3E}">
        <p14:creationId xmlns:p14="http://schemas.microsoft.com/office/powerpoint/2010/main" val="1166368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8</a:t>
            </a:fld>
            <a:endParaRPr lang="en-US"/>
          </a:p>
        </p:txBody>
      </p:sp>
    </p:spTree>
    <p:extLst>
      <p:ext uri="{BB962C8B-B14F-4D97-AF65-F5344CB8AC3E}">
        <p14:creationId xmlns:p14="http://schemas.microsoft.com/office/powerpoint/2010/main" val="1165843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9</a:t>
            </a:fld>
            <a:endParaRPr lang="en-US"/>
          </a:p>
        </p:txBody>
      </p:sp>
    </p:spTree>
    <p:extLst>
      <p:ext uri="{BB962C8B-B14F-4D97-AF65-F5344CB8AC3E}">
        <p14:creationId xmlns:p14="http://schemas.microsoft.com/office/powerpoint/2010/main" val="4005711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65BEEBD6-EAA6-BB41-A4EC-95587E2DAD9E}" type="slidenum">
              <a:rPr lang="en-US" smtClean="0"/>
              <a:t>10</a:t>
            </a:fld>
            <a:endParaRPr lang="en-US"/>
          </a:p>
        </p:txBody>
      </p:sp>
    </p:spTree>
    <p:extLst>
      <p:ext uri="{BB962C8B-B14F-4D97-AF65-F5344CB8AC3E}">
        <p14:creationId xmlns:p14="http://schemas.microsoft.com/office/powerpoint/2010/main" val="1469942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7B60-6992-0C9D-DEE7-75706BA1C6BC}"/>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p>
        </p:txBody>
      </p:sp>
      <p:sp>
        <p:nvSpPr>
          <p:cNvPr id="3" name="Subtitle 2">
            <a:extLst>
              <a:ext uri="{FF2B5EF4-FFF2-40B4-BE49-F238E27FC236}">
                <a16:creationId xmlns:a16="http://schemas.microsoft.com/office/drawing/2014/main" id="{9C59B4BA-A921-ADD8-D7EB-E89CAA1F0DCF}"/>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p>
        </p:txBody>
      </p:sp>
      <p:sp>
        <p:nvSpPr>
          <p:cNvPr id="4" name="Date Placeholder 3">
            <a:extLst>
              <a:ext uri="{FF2B5EF4-FFF2-40B4-BE49-F238E27FC236}">
                <a16:creationId xmlns:a16="http://schemas.microsoft.com/office/drawing/2014/main" id="{B216D2FC-C17C-46F3-331B-AF83C9879D1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2981867-20B5-6DCB-57E6-BF1CB04065D1}"/>
              </a:ext>
            </a:extLst>
          </p:cNvPr>
          <p:cNvSpPr>
            <a:spLocks noGrp="1"/>
          </p:cNvSpPr>
          <p:nvPr>
            <p:ph type="ftr" sz="quarter" idx="11"/>
          </p:nvPr>
        </p:nvSpPr>
        <p:spPr/>
        <p:txBody>
          <a:bodyPr/>
          <a:lstStyle/>
          <a:p>
            <a:r>
              <a:rPr lang="en-US"/>
              <a:t>DEPARTMENT OR SECTION TITLE GOES HERE</a:t>
            </a:r>
          </a:p>
        </p:txBody>
      </p:sp>
      <p:sp>
        <p:nvSpPr>
          <p:cNvPr id="6" name="Slide Number Placeholder 5">
            <a:extLst>
              <a:ext uri="{FF2B5EF4-FFF2-40B4-BE49-F238E27FC236}">
                <a16:creationId xmlns:a16="http://schemas.microsoft.com/office/drawing/2014/main" id="{776BD691-CE02-A64E-E55D-A2B9FBE2AE6F}"/>
              </a:ext>
            </a:extLst>
          </p:cNvPr>
          <p:cNvSpPr>
            <a:spLocks noGrp="1"/>
          </p:cNvSpPr>
          <p:nvPr>
            <p:ph type="sldNum" sz="quarter" idx="12"/>
          </p:nvPr>
        </p:nvSpPr>
        <p:spPr/>
        <p:txBody>
          <a:bodyPr/>
          <a:lstStyle/>
          <a:p>
            <a:fld id="{6AA10EC0-CC52-A246-A2C3-81389B6F8C64}" type="slidenum">
              <a:rPr lang="en-US" smtClean="0"/>
              <a:t>‹#›</a:t>
            </a:fld>
            <a:endParaRPr lang="en-US"/>
          </a:p>
        </p:txBody>
      </p:sp>
    </p:spTree>
    <p:extLst>
      <p:ext uri="{BB962C8B-B14F-4D97-AF65-F5344CB8AC3E}">
        <p14:creationId xmlns:p14="http://schemas.microsoft.com/office/powerpoint/2010/main" val="1641109008"/>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8A5D-9EB6-6F2F-3EC8-8797A58D173A}"/>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8FD0CF7B-68F1-942F-C678-D43C94E0FAF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B02E42C-A363-D793-20E6-A00FD9795A2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EF43FD7-A5E9-9DA5-B33E-454DD091EBDF}"/>
              </a:ext>
            </a:extLst>
          </p:cNvPr>
          <p:cNvSpPr>
            <a:spLocks noGrp="1"/>
          </p:cNvSpPr>
          <p:nvPr>
            <p:ph type="ftr" sz="quarter" idx="11"/>
          </p:nvPr>
        </p:nvSpPr>
        <p:spPr/>
        <p:txBody>
          <a:bodyPr/>
          <a:lstStyle/>
          <a:p>
            <a:r>
              <a:rPr lang="en-US"/>
              <a:t>DEPARTMENT OR SECTION TITLE GOES HERE</a:t>
            </a:r>
          </a:p>
        </p:txBody>
      </p:sp>
      <p:sp>
        <p:nvSpPr>
          <p:cNvPr id="6" name="Slide Number Placeholder 5">
            <a:extLst>
              <a:ext uri="{FF2B5EF4-FFF2-40B4-BE49-F238E27FC236}">
                <a16:creationId xmlns:a16="http://schemas.microsoft.com/office/drawing/2014/main" id="{885ED6C7-5F39-F728-D726-E5249FD65A26}"/>
              </a:ext>
            </a:extLst>
          </p:cNvPr>
          <p:cNvSpPr>
            <a:spLocks noGrp="1"/>
          </p:cNvSpPr>
          <p:nvPr>
            <p:ph type="sldNum" sz="quarter" idx="12"/>
          </p:nvPr>
        </p:nvSpPr>
        <p:spPr/>
        <p:txBody>
          <a:bodyPr/>
          <a:lstStyle/>
          <a:p>
            <a:fld id="{6AA10EC0-CC52-A246-A2C3-81389B6F8C64}" type="slidenum">
              <a:rPr lang="en-US" smtClean="0"/>
              <a:t>‹#›</a:t>
            </a:fld>
            <a:endParaRPr lang="en-US"/>
          </a:p>
        </p:txBody>
      </p:sp>
    </p:spTree>
    <p:extLst>
      <p:ext uri="{BB962C8B-B14F-4D97-AF65-F5344CB8AC3E}">
        <p14:creationId xmlns:p14="http://schemas.microsoft.com/office/powerpoint/2010/main" val="71736934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B1417E-5EC3-E27F-EF50-5A1C6E50AC26}"/>
              </a:ext>
            </a:extLst>
          </p:cNvPr>
          <p:cNvSpPr>
            <a:spLocks noGrp="1"/>
          </p:cNvSpPr>
          <p:nvPr>
            <p:ph type="title" orient="vert"/>
          </p:nvPr>
        </p:nvSpPr>
        <p:spPr>
          <a:xfrm>
            <a:off x="6543675" y="273844"/>
            <a:ext cx="1971675" cy="4358879"/>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F19F3DCB-8C16-C211-A063-5685801E1464}"/>
              </a:ext>
            </a:extLst>
          </p:cNvPr>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4ADA9DD-000D-6A66-82EF-E95FAD50185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09C8366-1D08-885D-46E4-8D81C9253B1D}"/>
              </a:ext>
            </a:extLst>
          </p:cNvPr>
          <p:cNvSpPr>
            <a:spLocks noGrp="1"/>
          </p:cNvSpPr>
          <p:nvPr>
            <p:ph type="ftr" sz="quarter" idx="11"/>
          </p:nvPr>
        </p:nvSpPr>
        <p:spPr/>
        <p:txBody>
          <a:bodyPr/>
          <a:lstStyle/>
          <a:p>
            <a:r>
              <a:rPr lang="en-US"/>
              <a:t>DEPARTMENT OR SECTION TITLE GOES HERE</a:t>
            </a:r>
          </a:p>
        </p:txBody>
      </p:sp>
      <p:sp>
        <p:nvSpPr>
          <p:cNvPr id="6" name="Slide Number Placeholder 5">
            <a:extLst>
              <a:ext uri="{FF2B5EF4-FFF2-40B4-BE49-F238E27FC236}">
                <a16:creationId xmlns:a16="http://schemas.microsoft.com/office/drawing/2014/main" id="{8E19394F-2DD7-493C-1E64-7233882ED12D}"/>
              </a:ext>
            </a:extLst>
          </p:cNvPr>
          <p:cNvSpPr>
            <a:spLocks noGrp="1"/>
          </p:cNvSpPr>
          <p:nvPr>
            <p:ph type="sldNum" sz="quarter" idx="12"/>
          </p:nvPr>
        </p:nvSpPr>
        <p:spPr/>
        <p:txBody>
          <a:bodyPr/>
          <a:lstStyle/>
          <a:p>
            <a:fld id="{6AA10EC0-CC52-A246-A2C3-81389B6F8C64}" type="slidenum">
              <a:rPr lang="en-US" smtClean="0"/>
              <a:t>‹#›</a:t>
            </a:fld>
            <a:endParaRPr lang="en-US"/>
          </a:p>
        </p:txBody>
      </p:sp>
    </p:spTree>
    <p:extLst>
      <p:ext uri="{BB962C8B-B14F-4D97-AF65-F5344CB8AC3E}">
        <p14:creationId xmlns:p14="http://schemas.microsoft.com/office/powerpoint/2010/main" val="168352453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bg>
      <p:bgRef idx="1001">
        <a:schemeClr val="bg1"/>
      </p:bgRef>
    </p:bg>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3CAC01DD-C5D2-2743-A861-E23185D50B7B}"/>
              </a:ext>
            </a:extLst>
          </p:cNvPr>
          <p:cNvSpPr>
            <a:spLocks noGrp="1"/>
          </p:cNvSpPr>
          <p:nvPr>
            <p:ph sz="half" idx="13"/>
          </p:nvPr>
        </p:nvSpPr>
        <p:spPr>
          <a:xfrm>
            <a:off x="402571" y="1378864"/>
            <a:ext cx="8211620" cy="3398762"/>
          </a:xfrm>
        </p:spPr>
        <p:txBody>
          <a:bodyPr lIns="90000"/>
          <a:lstStyle>
            <a:lvl1pPr marL="270000" indent="-270000">
              <a:lnSpc>
                <a:spcPct val="100000"/>
              </a:lnSpc>
              <a:defRPr sz="2600">
                <a:solidFill>
                  <a:schemeClr val="tx1"/>
                </a:solidFill>
                <a:latin typeface="+mj-lt"/>
              </a:defRPr>
            </a:lvl1pPr>
            <a:lvl2pPr marL="684000" indent="-288000">
              <a:lnSpc>
                <a:spcPct val="100000"/>
              </a:lnSpc>
              <a:defRPr sz="2300">
                <a:latin typeface="+mj-lt"/>
              </a:defRPr>
            </a:lvl2pPr>
            <a:lvl3pPr marL="1037250" indent="-280800">
              <a:lnSpc>
                <a:spcPct val="100000"/>
              </a:lnSpc>
              <a:defRPr sz="1800">
                <a:latin typeface="+mj-lt"/>
              </a:defRPr>
            </a:lvl3pPr>
            <a:lvl4pPr marL="1332000" indent="-259200">
              <a:lnSpc>
                <a:spcPct val="100000"/>
              </a:lnSpc>
              <a:defRPr sz="1500">
                <a:latin typeface="+mj-lt"/>
              </a:defRPr>
            </a:lvl4pPr>
            <a:lvl5pPr marL="1579050" indent="-252000">
              <a:lnSpc>
                <a:spcPct val="100000"/>
              </a:lnSpc>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1">
            <a:extLst>
              <a:ext uri="{FF2B5EF4-FFF2-40B4-BE49-F238E27FC236}">
                <a16:creationId xmlns:a16="http://schemas.microsoft.com/office/drawing/2014/main" id="{F40367C9-0E35-4043-AD9A-7FEB2A7ED229}"/>
              </a:ext>
            </a:extLst>
          </p:cNvPr>
          <p:cNvSpPr>
            <a:spLocks noGrp="1"/>
          </p:cNvSpPr>
          <p:nvPr>
            <p:ph type="title"/>
          </p:nvPr>
        </p:nvSpPr>
        <p:spPr>
          <a:xfrm>
            <a:off x="402573" y="478057"/>
            <a:ext cx="7362077" cy="789958"/>
          </a:xfrm>
        </p:spPr>
        <p:txBody>
          <a:bodyPr/>
          <a:lstStyle>
            <a:lvl1pPr>
              <a:defRPr b="1">
                <a:solidFill>
                  <a:schemeClr val="bg2"/>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98947221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Header Title Slide 1">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557560" y="3050961"/>
            <a:ext cx="8028880" cy="630000"/>
          </a:xfrm>
        </p:spPr>
        <p:txBody>
          <a:bodyPr anchor="t">
            <a:normAutofit/>
          </a:bodyPr>
          <a:lstStyle>
            <a:lvl1pPr algn="ctr">
              <a:defRPr sz="3200" b="1">
                <a:solidFill>
                  <a:schemeClr val="bg2"/>
                </a:solidFill>
                <a:latin typeface="+mn-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557560" y="3861254"/>
            <a:ext cx="8028880" cy="331604"/>
          </a:xfrm>
        </p:spPr>
        <p:txBody>
          <a:bodyPr anchor="ctr"/>
          <a:lstStyle>
            <a:lvl1pPr marL="0" indent="0" algn="ctr">
              <a:buNone/>
              <a:defRPr sz="1800">
                <a:solidFill>
                  <a:schemeClr val="bg2"/>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CLICK TO EDIT MASTER SUBTITLE STYLE</a:t>
            </a:r>
            <a:endParaRPr lang="en-US" dirty="0"/>
          </a:p>
        </p:txBody>
      </p:sp>
      <p:sp>
        <p:nvSpPr>
          <p:cNvPr id="19" name="Text Placeholder 18">
            <a:extLst>
              <a:ext uri="{FF2B5EF4-FFF2-40B4-BE49-F238E27FC236}">
                <a16:creationId xmlns:a16="http://schemas.microsoft.com/office/drawing/2014/main" id="{F114DE5C-8080-5C46-A6FD-CE21845CBC98}"/>
              </a:ext>
            </a:extLst>
          </p:cNvPr>
          <p:cNvSpPr>
            <a:spLocks noGrp="1"/>
          </p:cNvSpPr>
          <p:nvPr>
            <p:ph type="body" sz="quarter" idx="10" hasCustomPrompt="1"/>
          </p:nvPr>
        </p:nvSpPr>
        <p:spPr>
          <a:xfrm>
            <a:off x="1143000" y="4245187"/>
            <a:ext cx="6858000" cy="223295"/>
          </a:xfrm>
        </p:spPr>
        <p:txBody>
          <a:bodyPr>
            <a:noAutofit/>
          </a:bodyPr>
          <a:lstStyle>
            <a:lvl1pPr marL="0" indent="0" algn="ctr">
              <a:buNone/>
              <a:defRPr sz="1200">
                <a:solidFill>
                  <a:schemeClr val="bg2"/>
                </a:solidFill>
              </a:defRPr>
            </a:lvl1pPr>
            <a:lvl2pPr marL="342900" indent="0" algn="ctr">
              <a:buNone/>
              <a:defRPr sz="1000">
                <a:solidFill>
                  <a:schemeClr val="bg2"/>
                </a:solidFill>
              </a:defRPr>
            </a:lvl2pPr>
            <a:lvl3pPr marL="685800" indent="0" algn="ctr">
              <a:buNone/>
              <a:defRPr sz="1000">
                <a:solidFill>
                  <a:schemeClr val="bg2"/>
                </a:solidFill>
              </a:defRPr>
            </a:lvl3pPr>
            <a:lvl4pPr marL="1028700" indent="0" algn="ctr">
              <a:buNone/>
              <a:defRPr sz="1000">
                <a:solidFill>
                  <a:schemeClr val="bg2"/>
                </a:solidFill>
              </a:defRPr>
            </a:lvl4pPr>
            <a:lvl5pPr marL="1371600" indent="0" algn="ctr">
              <a:buNone/>
              <a:defRPr sz="1000">
                <a:solidFill>
                  <a:schemeClr val="bg2"/>
                </a:solidFill>
              </a:defRPr>
            </a:lvl5pPr>
          </a:lstStyle>
          <a:p>
            <a:pPr lvl="0"/>
            <a:r>
              <a:rPr lang="en-GB" dirty="0"/>
              <a:t>DEPARMENT TITLE GOES HERE</a:t>
            </a:r>
            <a:endParaRPr lang="en-US" dirty="0"/>
          </a:p>
        </p:txBody>
      </p:sp>
      <p:sp>
        <p:nvSpPr>
          <p:cNvPr id="20" name="Text Placeholder 18">
            <a:extLst>
              <a:ext uri="{FF2B5EF4-FFF2-40B4-BE49-F238E27FC236}">
                <a16:creationId xmlns:a16="http://schemas.microsoft.com/office/drawing/2014/main" id="{DC9F3277-BCA4-2048-8982-0ECFBCEE7EB8}"/>
              </a:ext>
            </a:extLst>
          </p:cNvPr>
          <p:cNvSpPr>
            <a:spLocks noGrp="1"/>
          </p:cNvSpPr>
          <p:nvPr>
            <p:ph type="body" sz="quarter" idx="11" hasCustomPrompt="1"/>
          </p:nvPr>
        </p:nvSpPr>
        <p:spPr>
          <a:xfrm>
            <a:off x="1143000" y="4447498"/>
            <a:ext cx="6858000" cy="223295"/>
          </a:xfrm>
        </p:spPr>
        <p:txBody>
          <a:bodyPr>
            <a:noAutofit/>
          </a:bodyPr>
          <a:lstStyle>
            <a:lvl1pPr marL="0" indent="0" algn="ctr">
              <a:buNone/>
              <a:defRPr sz="1200">
                <a:solidFill>
                  <a:schemeClr val="bg2"/>
                </a:solidFill>
              </a:defRPr>
            </a:lvl1pPr>
            <a:lvl2pPr marL="342900" indent="0" algn="ctr">
              <a:buNone/>
              <a:defRPr sz="1000">
                <a:solidFill>
                  <a:schemeClr val="bg2"/>
                </a:solidFill>
              </a:defRPr>
            </a:lvl2pPr>
            <a:lvl3pPr marL="685800" indent="0" algn="ctr">
              <a:buNone/>
              <a:defRPr sz="1000">
                <a:solidFill>
                  <a:schemeClr val="bg2"/>
                </a:solidFill>
              </a:defRPr>
            </a:lvl3pPr>
            <a:lvl4pPr marL="1028700" indent="0" algn="ctr">
              <a:buNone/>
              <a:defRPr sz="1000">
                <a:solidFill>
                  <a:schemeClr val="bg2"/>
                </a:solidFill>
              </a:defRPr>
            </a:lvl4pPr>
            <a:lvl5pPr marL="1371600" indent="0" algn="ctr">
              <a:buNone/>
              <a:defRPr sz="1000">
                <a:solidFill>
                  <a:schemeClr val="bg2"/>
                </a:solidFill>
              </a:defRPr>
            </a:lvl5pPr>
          </a:lstStyle>
          <a:p>
            <a:pPr lvl="0"/>
            <a:r>
              <a:rPr lang="en-GB" dirty="0"/>
              <a:t>PRESENTER NAME</a:t>
            </a:r>
            <a:endParaRPr lang="en-US" dirty="0"/>
          </a:p>
        </p:txBody>
      </p:sp>
      <p:sp>
        <p:nvSpPr>
          <p:cNvPr id="21" name="Text Placeholder 18">
            <a:extLst>
              <a:ext uri="{FF2B5EF4-FFF2-40B4-BE49-F238E27FC236}">
                <a16:creationId xmlns:a16="http://schemas.microsoft.com/office/drawing/2014/main" id="{9FFC349A-F95C-A740-8D49-880377A16AB7}"/>
              </a:ext>
            </a:extLst>
          </p:cNvPr>
          <p:cNvSpPr>
            <a:spLocks noGrp="1"/>
          </p:cNvSpPr>
          <p:nvPr>
            <p:ph type="body" sz="quarter" idx="12" hasCustomPrompt="1"/>
          </p:nvPr>
        </p:nvSpPr>
        <p:spPr>
          <a:xfrm>
            <a:off x="1143000" y="4639488"/>
            <a:ext cx="6858000" cy="223295"/>
          </a:xfrm>
        </p:spPr>
        <p:txBody>
          <a:bodyPr>
            <a:noAutofit/>
          </a:bodyPr>
          <a:lstStyle>
            <a:lvl1pPr marL="0" indent="0" algn="ctr">
              <a:buNone/>
              <a:defRPr sz="1200">
                <a:solidFill>
                  <a:schemeClr val="bg2"/>
                </a:solidFill>
              </a:defRPr>
            </a:lvl1pPr>
            <a:lvl2pPr marL="342900" indent="0" algn="ctr">
              <a:buNone/>
              <a:defRPr sz="1000">
                <a:solidFill>
                  <a:schemeClr val="bg2"/>
                </a:solidFill>
              </a:defRPr>
            </a:lvl2pPr>
            <a:lvl3pPr marL="685800" indent="0" algn="ctr">
              <a:buNone/>
              <a:defRPr sz="1000">
                <a:solidFill>
                  <a:schemeClr val="bg2"/>
                </a:solidFill>
              </a:defRPr>
            </a:lvl3pPr>
            <a:lvl4pPr marL="1028700" indent="0" algn="ctr">
              <a:buNone/>
              <a:defRPr sz="1000">
                <a:solidFill>
                  <a:schemeClr val="bg2"/>
                </a:solidFill>
              </a:defRPr>
            </a:lvl4pPr>
            <a:lvl5pPr marL="1371600" indent="0" algn="ctr">
              <a:buNone/>
              <a:defRPr sz="1000">
                <a:solidFill>
                  <a:schemeClr val="bg2"/>
                </a:solidFill>
              </a:defRPr>
            </a:lvl5pPr>
          </a:lstStyle>
          <a:p>
            <a:pPr lvl="0"/>
            <a:r>
              <a:rPr lang="en-GB" dirty="0"/>
              <a:t>00 MONTH, 0000</a:t>
            </a:r>
            <a:endParaRPr lang="en-US" dirty="0"/>
          </a:p>
        </p:txBody>
      </p:sp>
    </p:spTree>
    <p:extLst>
      <p:ext uri="{BB962C8B-B14F-4D97-AF65-F5344CB8AC3E}">
        <p14:creationId xmlns:p14="http://schemas.microsoft.com/office/powerpoint/2010/main" val="157201164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10D9-5CB7-3714-46DC-FD7BC670BE6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17ACD2E-0CA8-F739-8DA3-3380328BB31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3C94740-A232-6648-D67A-44F707480F2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CE95D8F-20F8-556A-1487-EBD2CAD9DCB4}"/>
              </a:ext>
            </a:extLst>
          </p:cNvPr>
          <p:cNvSpPr>
            <a:spLocks noGrp="1"/>
          </p:cNvSpPr>
          <p:nvPr>
            <p:ph type="ftr" sz="quarter" idx="11"/>
          </p:nvPr>
        </p:nvSpPr>
        <p:spPr/>
        <p:txBody>
          <a:bodyPr/>
          <a:lstStyle/>
          <a:p>
            <a:r>
              <a:rPr lang="en-US"/>
              <a:t>DEPARTMENT OR SECTION TITLE GOES HERE</a:t>
            </a:r>
          </a:p>
        </p:txBody>
      </p:sp>
      <p:sp>
        <p:nvSpPr>
          <p:cNvPr id="6" name="Slide Number Placeholder 5">
            <a:extLst>
              <a:ext uri="{FF2B5EF4-FFF2-40B4-BE49-F238E27FC236}">
                <a16:creationId xmlns:a16="http://schemas.microsoft.com/office/drawing/2014/main" id="{24F6BFAE-3F4D-1546-0DB2-2A406ACD9316}"/>
              </a:ext>
            </a:extLst>
          </p:cNvPr>
          <p:cNvSpPr>
            <a:spLocks noGrp="1"/>
          </p:cNvSpPr>
          <p:nvPr>
            <p:ph type="sldNum" sz="quarter" idx="12"/>
          </p:nvPr>
        </p:nvSpPr>
        <p:spPr/>
        <p:txBody>
          <a:bodyPr/>
          <a:lstStyle/>
          <a:p>
            <a:fld id="{6AA10EC0-CC52-A246-A2C3-81389B6F8C64}" type="slidenum">
              <a:rPr lang="en-US" smtClean="0"/>
              <a:t>‹#›</a:t>
            </a:fld>
            <a:endParaRPr lang="en-US"/>
          </a:p>
        </p:txBody>
      </p:sp>
    </p:spTree>
    <p:extLst>
      <p:ext uri="{BB962C8B-B14F-4D97-AF65-F5344CB8AC3E}">
        <p14:creationId xmlns:p14="http://schemas.microsoft.com/office/powerpoint/2010/main" val="2709511846"/>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660BA-4DC6-BCDE-CE0D-5849875BDCFD}"/>
              </a:ext>
            </a:extLst>
          </p:cNvPr>
          <p:cNvSpPr>
            <a:spLocks noGrp="1"/>
          </p:cNvSpPr>
          <p:nvPr>
            <p:ph type="title"/>
          </p:nvPr>
        </p:nvSpPr>
        <p:spPr>
          <a:xfrm>
            <a:off x="623888" y="1282304"/>
            <a:ext cx="7886700" cy="2139553"/>
          </a:xfrm>
        </p:spPr>
        <p:txBody>
          <a:bodyPr anchor="b"/>
          <a:lstStyle>
            <a:lvl1pPr>
              <a:defRPr sz="4500"/>
            </a:lvl1pPr>
          </a:lstStyle>
          <a:p>
            <a:r>
              <a:rPr lang="en-GB"/>
              <a:t>Click to edit Master title style</a:t>
            </a:r>
          </a:p>
        </p:txBody>
      </p:sp>
      <p:sp>
        <p:nvSpPr>
          <p:cNvPr id="3" name="Text Placeholder 2">
            <a:extLst>
              <a:ext uri="{FF2B5EF4-FFF2-40B4-BE49-F238E27FC236}">
                <a16:creationId xmlns:a16="http://schemas.microsoft.com/office/drawing/2014/main" id="{D680C318-7DD2-0BA7-B3C2-A239DEC5E295}"/>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D4A01E7-4616-D3A8-1379-89D244732B5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F0E2F6A-3F06-6D88-60AF-D6FF40B3FC71}"/>
              </a:ext>
            </a:extLst>
          </p:cNvPr>
          <p:cNvSpPr>
            <a:spLocks noGrp="1"/>
          </p:cNvSpPr>
          <p:nvPr>
            <p:ph type="ftr" sz="quarter" idx="11"/>
          </p:nvPr>
        </p:nvSpPr>
        <p:spPr/>
        <p:txBody>
          <a:bodyPr/>
          <a:lstStyle/>
          <a:p>
            <a:r>
              <a:rPr lang="en-US"/>
              <a:t>DEPARTMENT OR SECTION TITLE GOES HERE</a:t>
            </a:r>
          </a:p>
        </p:txBody>
      </p:sp>
      <p:sp>
        <p:nvSpPr>
          <p:cNvPr id="6" name="Slide Number Placeholder 5">
            <a:extLst>
              <a:ext uri="{FF2B5EF4-FFF2-40B4-BE49-F238E27FC236}">
                <a16:creationId xmlns:a16="http://schemas.microsoft.com/office/drawing/2014/main" id="{60825C20-3DE7-C7DB-6A81-E647872A10A8}"/>
              </a:ext>
            </a:extLst>
          </p:cNvPr>
          <p:cNvSpPr>
            <a:spLocks noGrp="1"/>
          </p:cNvSpPr>
          <p:nvPr>
            <p:ph type="sldNum" sz="quarter" idx="12"/>
          </p:nvPr>
        </p:nvSpPr>
        <p:spPr/>
        <p:txBody>
          <a:bodyPr/>
          <a:lstStyle/>
          <a:p>
            <a:fld id="{6AA10EC0-CC52-A246-A2C3-81389B6F8C64}" type="slidenum">
              <a:rPr lang="en-US" smtClean="0"/>
              <a:t>‹#›</a:t>
            </a:fld>
            <a:endParaRPr lang="en-US"/>
          </a:p>
        </p:txBody>
      </p:sp>
    </p:spTree>
    <p:extLst>
      <p:ext uri="{BB962C8B-B14F-4D97-AF65-F5344CB8AC3E}">
        <p14:creationId xmlns:p14="http://schemas.microsoft.com/office/powerpoint/2010/main" val="3355972570"/>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466C4-3C74-8C90-6925-03F5EFA0A76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0C531EC-F2AD-DA90-A081-F2B3164B24C9}"/>
              </a:ext>
            </a:extLst>
          </p:cNvPr>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597D2FEB-6094-6DA9-D91F-9B6A5FA7B813}"/>
              </a:ext>
            </a:extLst>
          </p:cNvPr>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543FDC57-9CAE-4E72-8A17-67CC9E7F9A7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14647CB-CC80-2AE3-9CDF-88FA6004F7F6}"/>
              </a:ext>
            </a:extLst>
          </p:cNvPr>
          <p:cNvSpPr>
            <a:spLocks noGrp="1"/>
          </p:cNvSpPr>
          <p:nvPr>
            <p:ph type="ftr" sz="quarter" idx="11"/>
          </p:nvPr>
        </p:nvSpPr>
        <p:spPr/>
        <p:txBody>
          <a:bodyPr/>
          <a:lstStyle/>
          <a:p>
            <a:r>
              <a:rPr lang="en-US"/>
              <a:t>DEPARTMENT OR SECTION TITLE GOES HERE</a:t>
            </a:r>
          </a:p>
        </p:txBody>
      </p:sp>
      <p:sp>
        <p:nvSpPr>
          <p:cNvPr id="7" name="Slide Number Placeholder 6">
            <a:extLst>
              <a:ext uri="{FF2B5EF4-FFF2-40B4-BE49-F238E27FC236}">
                <a16:creationId xmlns:a16="http://schemas.microsoft.com/office/drawing/2014/main" id="{9DAF3E39-C3CD-ADAF-95F3-4B71F52E93A6}"/>
              </a:ext>
            </a:extLst>
          </p:cNvPr>
          <p:cNvSpPr>
            <a:spLocks noGrp="1"/>
          </p:cNvSpPr>
          <p:nvPr>
            <p:ph type="sldNum" sz="quarter" idx="12"/>
          </p:nvPr>
        </p:nvSpPr>
        <p:spPr/>
        <p:txBody>
          <a:bodyPr/>
          <a:lstStyle/>
          <a:p>
            <a:fld id="{6AA10EC0-CC52-A246-A2C3-81389B6F8C64}" type="slidenum">
              <a:rPr lang="en-US" smtClean="0"/>
              <a:t>‹#›</a:t>
            </a:fld>
            <a:endParaRPr lang="en-US"/>
          </a:p>
        </p:txBody>
      </p:sp>
    </p:spTree>
    <p:extLst>
      <p:ext uri="{BB962C8B-B14F-4D97-AF65-F5344CB8AC3E}">
        <p14:creationId xmlns:p14="http://schemas.microsoft.com/office/powerpoint/2010/main" val="95033629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0CC7-0CE0-8142-0A14-351AFF773FA0}"/>
              </a:ext>
            </a:extLst>
          </p:cNvPr>
          <p:cNvSpPr>
            <a:spLocks noGrp="1"/>
          </p:cNvSpPr>
          <p:nvPr>
            <p:ph type="title"/>
          </p:nvPr>
        </p:nvSpPr>
        <p:spPr>
          <a:xfrm>
            <a:off x="629841" y="273844"/>
            <a:ext cx="7886700" cy="994172"/>
          </a:xfrm>
        </p:spPr>
        <p:txBody>
          <a:bodyPr/>
          <a:lstStyle/>
          <a:p>
            <a:r>
              <a:rPr lang="en-GB"/>
              <a:t>Click to edit Master title style</a:t>
            </a:r>
          </a:p>
        </p:txBody>
      </p:sp>
      <p:sp>
        <p:nvSpPr>
          <p:cNvPr id="3" name="Text Placeholder 2">
            <a:extLst>
              <a:ext uri="{FF2B5EF4-FFF2-40B4-BE49-F238E27FC236}">
                <a16:creationId xmlns:a16="http://schemas.microsoft.com/office/drawing/2014/main" id="{3F104914-936B-F090-C847-43A5CEC435A4}"/>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CD58D0E1-6524-3C53-D593-15E6AFF24611}"/>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DDC7AEB1-1A1C-D4A7-C2C3-1C25E28381CC}"/>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294A756F-560B-10B2-B68A-A51D341C1739}"/>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F479F214-A2F3-9C6D-3297-D154BFC27BF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11AC37E4-7FEF-ABCF-2445-6A8326ECBE41}"/>
              </a:ext>
            </a:extLst>
          </p:cNvPr>
          <p:cNvSpPr>
            <a:spLocks noGrp="1"/>
          </p:cNvSpPr>
          <p:nvPr>
            <p:ph type="ftr" sz="quarter" idx="11"/>
          </p:nvPr>
        </p:nvSpPr>
        <p:spPr/>
        <p:txBody>
          <a:bodyPr/>
          <a:lstStyle/>
          <a:p>
            <a:r>
              <a:rPr lang="en-US"/>
              <a:t>DEPARTMENT OR SECTION TITLE GOES HERE</a:t>
            </a:r>
          </a:p>
        </p:txBody>
      </p:sp>
      <p:sp>
        <p:nvSpPr>
          <p:cNvPr id="9" name="Slide Number Placeholder 8">
            <a:extLst>
              <a:ext uri="{FF2B5EF4-FFF2-40B4-BE49-F238E27FC236}">
                <a16:creationId xmlns:a16="http://schemas.microsoft.com/office/drawing/2014/main" id="{4C069CA1-8E3A-F076-C306-975749BA8EEC}"/>
              </a:ext>
            </a:extLst>
          </p:cNvPr>
          <p:cNvSpPr>
            <a:spLocks noGrp="1"/>
          </p:cNvSpPr>
          <p:nvPr>
            <p:ph type="sldNum" sz="quarter" idx="12"/>
          </p:nvPr>
        </p:nvSpPr>
        <p:spPr/>
        <p:txBody>
          <a:bodyPr/>
          <a:lstStyle/>
          <a:p>
            <a:fld id="{6AA10EC0-CC52-A246-A2C3-81389B6F8C64}" type="slidenum">
              <a:rPr lang="en-US" smtClean="0"/>
              <a:t>‹#›</a:t>
            </a:fld>
            <a:endParaRPr lang="en-US"/>
          </a:p>
        </p:txBody>
      </p:sp>
    </p:spTree>
    <p:extLst>
      <p:ext uri="{BB962C8B-B14F-4D97-AF65-F5344CB8AC3E}">
        <p14:creationId xmlns:p14="http://schemas.microsoft.com/office/powerpoint/2010/main" val="410871769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ACBA-D4DF-C573-27BE-853A256FAFE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0D0A387E-A141-1479-52C8-87AB70D7AD35}"/>
              </a:ext>
            </a:extLst>
          </p:cNvPr>
          <p:cNvSpPr>
            <a:spLocks noGrp="1"/>
          </p:cNvSpPr>
          <p:nvPr>
            <p:ph type="dt" sz="half" idx="10"/>
          </p:nvPr>
        </p:nvSpPr>
        <p:spPr/>
        <p:txBody>
          <a:bodyPr/>
          <a:lstStyle/>
          <a:p>
            <a:fld id="{A80FD31F-D035-44EB-82A0-C64E5A984B77}" type="datetimeFigureOut">
              <a:rPr lang="en-GB" smtClean="0"/>
              <a:t>05/01/2024</a:t>
            </a:fld>
            <a:endParaRPr lang="en-GB"/>
          </a:p>
        </p:txBody>
      </p:sp>
      <p:sp>
        <p:nvSpPr>
          <p:cNvPr id="4" name="Footer Placeholder 3">
            <a:extLst>
              <a:ext uri="{FF2B5EF4-FFF2-40B4-BE49-F238E27FC236}">
                <a16:creationId xmlns:a16="http://schemas.microsoft.com/office/drawing/2014/main" id="{9C8D14EB-D6F2-34E9-52C4-999A7A50EDE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54A910-A730-A5C0-7C9C-7EB1D6C2D105}"/>
              </a:ext>
            </a:extLst>
          </p:cNvPr>
          <p:cNvSpPr>
            <a:spLocks noGrp="1"/>
          </p:cNvSpPr>
          <p:nvPr>
            <p:ph type="sldNum" sz="quarter" idx="12"/>
          </p:nvPr>
        </p:nvSpPr>
        <p:spPr/>
        <p:txBody>
          <a:bodyPr/>
          <a:lstStyle/>
          <a:p>
            <a:fld id="{6AA10EC0-CC52-A246-A2C3-81389B6F8C64}" type="slidenum">
              <a:rPr lang="en-US" smtClean="0"/>
              <a:pPr/>
              <a:t>‹#›</a:t>
            </a:fld>
            <a:endParaRPr lang="en-US" dirty="0"/>
          </a:p>
        </p:txBody>
      </p:sp>
    </p:spTree>
    <p:extLst>
      <p:ext uri="{BB962C8B-B14F-4D97-AF65-F5344CB8AC3E}">
        <p14:creationId xmlns:p14="http://schemas.microsoft.com/office/powerpoint/2010/main" val="14201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AD2421-B67D-EF4B-64CE-3747F1877A16}"/>
              </a:ext>
            </a:extLst>
          </p:cNvPr>
          <p:cNvSpPr>
            <a:spLocks noGrp="1"/>
          </p:cNvSpPr>
          <p:nvPr>
            <p:ph type="dt" sz="half" idx="10"/>
          </p:nvPr>
        </p:nvSpPr>
        <p:spPr/>
        <p:txBody>
          <a:bodyPr/>
          <a:lstStyle/>
          <a:p>
            <a:fld id="{A80FD31F-D035-44EB-82A0-C64E5A984B77}" type="datetimeFigureOut">
              <a:rPr lang="en-GB" smtClean="0"/>
              <a:t>05/01/2024</a:t>
            </a:fld>
            <a:endParaRPr lang="en-GB"/>
          </a:p>
        </p:txBody>
      </p:sp>
      <p:sp>
        <p:nvSpPr>
          <p:cNvPr id="3" name="Footer Placeholder 2">
            <a:extLst>
              <a:ext uri="{FF2B5EF4-FFF2-40B4-BE49-F238E27FC236}">
                <a16:creationId xmlns:a16="http://schemas.microsoft.com/office/drawing/2014/main" id="{D7643F5D-E67F-9EAB-A3B2-4FF217F59BA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5C081D8-D0AA-8864-2B86-29241062D10C}"/>
              </a:ext>
            </a:extLst>
          </p:cNvPr>
          <p:cNvSpPr>
            <a:spLocks noGrp="1"/>
          </p:cNvSpPr>
          <p:nvPr>
            <p:ph type="sldNum" sz="quarter" idx="12"/>
          </p:nvPr>
        </p:nvSpPr>
        <p:spPr/>
        <p:txBody>
          <a:bodyPr/>
          <a:lstStyle/>
          <a:p>
            <a:fld id="{6AA10EC0-CC52-A246-A2C3-81389B6F8C64}" type="slidenum">
              <a:rPr lang="en-US" smtClean="0"/>
              <a:pPr/>
              <a:t>‹#›</a:t>
            </a:fld>
            <a:endParaRPr lang="en-US" dirty="0"/>
          </a:p>
        </p:txBody>
      </p:sp>
    </p:spTree>
    <p:extLst>
      <p:ext uri="{BB962C8B-B14F-4D97-AF65-F5344CB8AC3E}">
        <p14:creationId xmlns:p14="http://schemas.microsoft.com/office/powerpoint/2010/main" val="350607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65C1-6B4F-AFA5-3748-83B45060481A}"/>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p>
        </p:txBody>
      </p:sp>
      <p:sp>
        <p:nvSpPr>
          <p:cNvPr id="3" name="Content Placeholder 2">
            <a:extLst>
              <a:ext uri="{FF2B5EF4-FFF2-40B4-BE49-F238E27FC236}">
                <a16:creationId xmlns:a16="http://schemas.microsoft.com/office/drawing/2014/main" id="{DB58161C-9AA0-DE51-EAFF-CCDCD03F347E}"/>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DB7FC52A-BD13-BB97-9F63-E4106CEDEF6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F883F9C3-1709-8E1A-BD3B-72559FEF680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F0B385F7-5325-51E6-C309-7299C5747D60}"/>
              </a:ext>
            </a:extLst>
          </p:cNvPr>
          <p:cNvSpPr>
            <a:spLocks noGrp="1"/>
          </p:cNvSpPr>
          <p:nvPr>
            <p:ph type="ftr" sz="quarter" idx="11"/>
          </p:nvPr>
        </p:nvSpPr>
        <p:spPr/>
        <p:txBody>
          <a:bodyPr/>
          <a:lstStyle/>
          <a:p>
            <a:r>
              <a:rPr lang="en-US"/>
              <a:t>DEPARTMENT OR SECTION TITLE GOES HERE</a:t>
            </a:r>
          </a:p>
        </p:txBody>
      </p:sp>
      <p:sp>
        <p:nvSpPr>
          <p:cNvPr id="7" name="Slide Number Placeholder 6">
            <a:extLst>
              <a:ext uri="{FF2B5EF4-FFF2-40B4-BE49-F238E27FC236}">
                <a16:creationId xmlns:a16="http://schemas.microsoft.com/office/drawing/2014/main" id="{50FA561E-426B-B9F3-B389-7E047A7FF2A9}"/>
              </a:ext>
            </a:extLst>
          </p:cNvPr>
          <p:cNvSpPr>
            <a:spLocks noGrp="1"/>
          </p:cNvSpPr>
          <p:nvPr>
            <p:ph type="sldNum" sz="quarter" idx="12"/>
          </p:nvPr>
        </p:nvSpPr>
        <p:spPr/>
        <p:txBody>
          <a:bodyPr/>
          <a:lstStyle/>
          <a:p>
            <a:fld id="{6AA10EC0-CC52-A246-A2C3-81389B6F8C64}" type="slidenum">
              <a:rPr lang="en-US" smtClean="0"/>
              <a:t>‹#›</a:t>
            </a:fld>
            <a:endParaRPr lang="en-US"/>
          </a:p>
        </p:txBody>
      </p:sp>
    </p:spTree>
    <p:extLst>
      <p:ext uri="{BB962C8B-B14F-4D97-AF65-F5344CB8AC3E}">
        <p14:creationId xmlns:p14="http://schemas.microsoft.com/office/powerpoint/2010/main" val="2867238000"/>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FA55F-010A-79CA-9561-32477C2BCBDA}"/>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p>
        </p:txBody>
      </p:sp>
      <p:sp>
        <p:nvSpPr>
          <p:cNvPr id="3" name="Picture Placeholder 2">
            <a:extLst>
              <a:ext uri="{FF2B5EF4-FFF2-40B4-BE49-F238E27FC236}">
                <a16:creationId xmlns:a16="http://schemas.microsoft.com/office/drawing/2014/main" id="{0EA6FD5B-A364-CCC1-6D04-486BDC8B1B29}"/>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019A011B-66BC-E77E-2E25-435F3872919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9424C407-AA7B-68C5-5D85-1071DDBE63B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FB25BB1-4971-F26F-8530-90DD7A2A6CF6}"/>
              </a:ext>
            </a:extLst>
          </p:cNvPr>
          <p:cNvSpPr>
            <a:spLocks noGrp="1"/>
          </p:cNvSpPr>
          <p:nvPr>
            <p:ph type="ftr" sz="quarter" idx="11"/>
          </p:nvPr>
        </p:nvSpPr>
        <p:spPr/>
        <p:txBody>
          <a:bodyPr/>
          <a:lstStyle/>
          <a:p>
            <a:r>
              <a:rPr lang="en-US"/>
              <a:t>DEPARTMENT OR SECTION TITLE GOES HERE</a:t>
            </a:r>
          </a:p>
        </p:txBody>
      </p:sp>
      <p:sp>
        <p:nvSpPr>
          <p:cNvPr id="7" name="Slide Number Placeholder 6">
            <a:extLst>
              <a:ext uri="{FF2B5EF4-FFF2-40B4-BE49-F238E27FC236}">
                <a16:creationId xmlns:a16="http://schemas.microsoft.com/office/drawing/2014/main" id="{3FD383E6-971E-4437-E013-42B1A383447D}"/>
              </a:ext>
            </a:extLst>
          </p:cNvPr>
          <p:cNvSpPr>
            <a:spLocks noGrp="1"/>
          </p:cNvSpPr>
          <p:nvPr>
            <p:ph type="sldNum" sz="quarter" idx="12"/>
          </p:nvPr>
        </p:nvSpPr>
        <p:spPr/>
        <p:txBody>
          <a:bodyPr/>
          <a:lstStyle/>
          <a:p>
            <a:fld id="{6AA10EC0-CC52-A246-A2C3-81389B6F8C64}" type="slidenum">
              <a:rPr lang="en-US" smtClean="0"/>
              <a:t>‹#›</a:t>
            </a:fld>
            <a:endParaRPr lang="en-US"/>
          </a:p>
        </p:txBody>
      </p:sp>
    </p:spTree>
    <p:extLst>
      <p:ext uri="{BB962C8B-B14F-4D97-AF65-F5344CB8AC3E}">
        <p14:creationId xmlns:p14="http://schemas.microsoft.com/office/powerpoint/2010/main" val="2019634733"/>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6AF46F-BDE5-A8F9-C1F9-35B23894B68A}"/>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66018340-A54A-E3C8-7DAE-DBEEC6F1C330}"/>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952623D-B06A-40C7-3817-9AD2C82E068D}"/>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25BE1F61-934E-B9C5-9E1A-29011F4AA767}"/>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DEPARTMENT OR SECTION TITLE GOES HERE</a:t>
            </a:r>
          </a:p>
        </p:txBody>
      </p:sp>
      <p:sp>
        <p:nvSpPr>
          <p:cNvPr id="6" name="Slide Number Placeholder 5">
            <a:extLst>
              <a:ext uri="{FF2B5EF4-FFF2-40B4-BE49-F238E27FC236}">
                <a16:creationId xmlns:a16="http://schemas.microsoft.com/office/drawing/2014/main" id="{3CBA9BB3-7A0D-7FF7-FFF7-CDCCAEB46651}"/>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AA10EC0-CC52-A246-A2C3-81389B6F8C64}" type="slidenum">
              <a:rPr lang="en-US" smtClean="0"/>
              <a:t>‹#›</a:t>
            </a:fld>
            <a:endParaRPr lang="en-US"/>
          </a:p>
        </p:txBody>
      </p:sp>
    </p:spTree>
    <p:extLst>
      <p:ext uri="{BB962C8B-B14F-4D97-AF65-F5344CB8AC3E}">
        <p14:creationId xmlns:p14="http://schemas.microsoft.com/office/powerpoint/2010/main" val="221216926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hyperlink" Target="https://www.gov.uk/government/publications/physical-activity-applying-all-our-health/physical-activity-applying-all-our-health#:~:text=The%20UK%20Chief%20Medical%20Officers,strengthening%20activities%20on%20two%20days" TargetMode="External"/><Relationship Id="rId5" Type="http://schemas.openxmlformats.org/officeDocument/2006/relationships/hyperlink" Target="https://www.health.gov.au/health-topics/physical-activity-and-exercise/physical-activity-and-exercise-guidelines-for-all-australians/for-adults-18-to-64-years" TargetMode="Externa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hyperlink" Target="https://www.ethnicity-facts-figures.service.gov.uk/health/diet-and-exercise/physical-activity/latest"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hyperlink" Target="https://fingertips.phe.org.uk/profile/physical-activity/data#page/1"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unsplash.com/photos/FPt10LXK0cg"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9.sv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commons.wikimedia.org/wiki/File:Europe_political_chart_complete_blank.svg"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hyperlink" Target="https://www.menti.com/"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25.svg"/></Relationships>
</file>

<file path=ppt/slides/_rels/slide21.xml.rels><?xml version="1.0" encoding="UTF-8" standalone="yes"?>
<Relationships xmlns="http://schemas.openxmlformats.org/package/2006/relationships"><Relationship Id="rId3" Type="http://schemas.openxmlformats.org/officeDocument/2006/relationships/hyperlink" Target="https://images.unsplash.com/photo-1584735935682-2f2b69dff9d2?ixlib=rb-1.2.1&amp;ixid=MnwxMjA3fDB8MHxwaG90by1wYWdlfHx8fGVufDB8fHx8&amp;auto=format&amp;fit=crop&amp;w=1471&amp;q=80"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26.jpeg"/></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video" Target="https://www.youtube.com/embed/9HVACy4l0ZU?start=45&amp;feature=oembed" TargetMode="External"/><Relationship Id="rId4" Type="http://schemas.openxmlformats.org/officeDocument/2006/relationships/image" Target="../media/image28.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video" Target="https://www.youtube.com/embed/jsP0W7-tEOc?feature=oembed" TargetMode="External"/><Relationship Id="rId5" Type="http://schemas.openxmlformats.org/officeDocument/2006/relationships/hyperlink" Target="https://sportengland-production-files.s3.eu-west-2.amazonaws.com/s3fs-public/2022-05/TGC%20Campaign%20summary%202021_0.pdf?VersionId=8j5WaQWXjRZy95JkiyT8s_8efCG.8llF" TargetMode="External"/><Relationship Id="rId4" Type="http://schemas.openxmlformats.org/officeDocument/2006/relationships/image" Target="../media/image29.jpeg"/></Relationships>
</file>

<file path=ppt/slides/_rels/slide25.xml.rels><?xml version="1.0" encoding="UTF-8" standalone="yes"?>
<Relationships xmlns="http://schemas.openxmlformats.org/package/2006/relationships"><Relationship Id="rId3" Type="http://schemas.openxmlformats.org/officeDocument/2006/relationships/hyperlink" Target="https://images.unsplash.com/photo-1549057736-889b732754a2?ixlib=rb-1.2.1&amp;ixid=MnwxMjA3fDB8MHxwaG90by1wYWdlfHx8fGVufDB8fHx8&amp;auto=format&amp;fit=crop&amp;w=1344&amp;q=80"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30.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https://images.unsplash.com/photo-1607962837359-5e7e89f86776?ixlib=rb-1.2.1&amp;ixid=MnwxMjA3fDB8MHxwaG90by1wYWdlfHx8fGVufDB8fHx8&amp;auto=format&amp;fit=crop&amp;w=1470&amp;q=80" TargetMode="External"/><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31.jpeg"/></Relationships>
</file>

<file path=ppt/slides/_rels/slide28.xml.rels><?xml version="1.0" encoding="UTF-8" standalone="yes"?>
<Relationships xmlns="http://schemas.openxmlformats.org/package/2006/relationships"><Relationship Id="rId3" Type="http://schemas.openxmlformats.org/officeDocument/2006/relationships/hyperlink" Target="https://anaheimlighthouse.com/blog/sobriety-and-extreme-sports-putting-excitement-in-recovery/" TargetMode="External"/><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32.jpe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hyperlink" Target="https://www.menti.com/"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hyperlink" Target="http://www.unsplash.com/" TargetMode="Externa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8" Type="http://schemas.openxmlformats.org/officeDocument/2006/relationships/hyperlink" Target="https://doi.org/10.1016/j.psyneuen.2021.105336" TargetMode="External"/><Relationship Id="rId3" Type="http://schemas.openxmlformats.org/officeDocument/2006/relationships/hyperlink" Target="https://doi.org/10.1186/0778-7367-71-20" TargetMode="External"/><Relationship Id="rId7" Type="http://schemas.openxmlformats.org/officeDocument/2006/relationships/hyperlink" Target="https://doi.org/10.1016/j.jsat.2014.02.004"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hyperlink" Target="https://doi.org/10.1191/1478088706qp063oa" TargetMode="External"/><Relationship Id="rId5" Type="http://schemas.openxmlformats.org/officeDocument/2006/relationships/hyperlink" Target="https://doi.org/10.1016/s0140-6736(12)60735-1" TargetMode="External"/><Relationship Id="rId4" Type="http://schemas.openxmlformats.org/officeDocument/2006/relationships/hyperlink" Target="https://doi.org/10.3233/bpl-160040"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s://doi.org/10.1080/02640414.2012.746723" TargetMode="External"/><Relationship Id="rId3" Type="http://schemas.openxmlformats.org/officeDocument/2006/relationships/hyperlink" Target="https://doi.org/10.1016/s2215-0366(18)30227-x" TargetMode="External"/><Relationship Id="rId7" Type="http://schemas.openxmlformats.org/officeDocument/2006/relationships/hyperlink" Target="https://doi.org/10.1016/s0140-6736(16)30383-x"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hyperlink" Target="https://doi.org/10.1186/s12966-018-0676-2" TargetMode="External"/><Relationship Id="rId5" Type="http://schemas.openxmlformats.org/officeDocument/2006/relationships/hyperlink" Target="https://eprints.whiterose.ac.uk/184618/1/PolicyLeeds-Brief9_UK-screen-use-in-2022.pdf" TargetMode="External"/><Relationship Id="rId4" Type="http://schemas.openxmlformats.org/officeDocument/2006/relationships/hyperlink" Target="https://doi.org/10.1126/science.1259809" TargetMode="External"/><Relationship Id="rId9" Type="http://schemas.openxmlformats.org/officeDocument/2006/relationships/hyperlink" Target="https://doi.org/10.1038/s41536-021-00169-5"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doi.org/10.1016/s0140-6736(12)60816-2" TargetMode="External"/><Relationship Id="rId7" Type="http://schemas.openxmlformats.org/officeDocument/2006/relationships/hyperlink" Target="https://doi.org/10.1136/bmjopen-2018-026294" TargetMode="External"/><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hyperlink" Target="https://doi.org/10.1186/s12889-020-09323-y" TargetMode="External"/><Relationship Id="rId5" Type="http://schemas.openxmlformats.org/officeDocument/2006/relationships/hyperlink" Target="https://doi.org/10.3803/enm.2018.33.4.435" TargetMode="External"/><Relationship Id="rId4" Type="http://schemas.openxmlformats.org/officeDocument/2006/relationships/hyperlink" Target="https://doi.org/10.1556/2006.5.2016.039" TargetMode="External"/></Relationships>
</file>

<file path=ppt/slides/_rels/slide35.xml.rels><?xml version="1.0" encoding="UTF-8" standalone="yes"?>
<Relationships xmlns="http://schemas.openxmlformats.org/package/2006/relationships"><Relationship Id="rId8" Type="http://schemas.openxmlformats.org/officeDocument/2006/relationships/hyperlink" Target="https://doi.org/10.1016/s0140-6736(12)61031-9" TargetMode="External"/><Relationship Id="rId3" Type="http://schemas.openxmlformats.org/officeDocument/2006/relationships/hyperlink" Target="https://doi.org/10.1186/s12888-020-02518-y" TargetMode="External"/><Relationship Id="rId7" Type="http://schemas.openxmlformats.org/officeDocument/2006/relationships/hyperlink" Target="https://doi.org/10.1016/j.bodyim.2009.12.002" TargetMode="External"/><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hyperlink" Target="https://doi.org/10.1080/10715762.2020.1726343" TargetMode="External"/><Relationship Id="rId5" Type="http://schemas.openxmlformats.org/officeDocument/2006/relationships/hyperlink" Target="https://doi.org/10.1136/bmjopen-2016-014820" TargetMode="External"/><Relationship Id="rId4" Type="http://schemas.openxmlformats.org/officeDocument/2006/relationships/hyperlink" Target="https://doi.org/10.1136/bjsports-2020-103640" TargetMode="External"/><Relationship Id="rId9" Type="http://schemas.openxmlformats.org/officeDocument/2006/relationships/hyperlink" Target="https://doi.org/10.1186/s12888-015-0585-8"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doi.org/10.1186/s12889-022-12590-6"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hyperlink" Target="https://doi.org/10.1016/j.heliyon.2019.e02929" TargetMode="External"/><Relationship Id="rId5" Type="http://schemas.openxmlformats.org/officeDocument/2006/relationships/hyperlink" Target="https://doi.org/10.3390/biom11081077" TargetMode="External"/><Relationship Id="rId4" Type="http://schemas.openxmlformats.org/officeDocument/2006/relationships/hyperlink" Target="https://doi.org/10.1093/eurpub/ckab067"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doi.org/10.1186/s12939-017-0664-1"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 Id="rId5" Type="http://schemas.openxmlformats.org/officeDocument/2006/relationships/hyperlink" Target="https://doi.org/10.1111/j.1746-1561.2003.tb04181.x" TargetMode="External"/><Relationship Id="rId4" Type="http://schemas.openxmlformats.org/officeDocument/2006/relationships/hyperlink" Target="https://doi.org/10.1503/cmaj.051351"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www.menti.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E49D-DA51-EE4B-9BCB-B0ABEA67D6EF}"/>
              </a:ext>
            </a:extLst>
          </p:cNvPr>
          <p:cNvSpPr>
            <a:spLocks noGrp="1"/>
          </p:cNvSpPr>
          <p:nvPr>
            <p:ph type="ctrTitle"/>
          </p:nvPr>
        </p:nvSpPr>
        <p:spPr>
          <a:xfrm>
            <a:off x="557560" y="1703873"/>
            <a:ext cx="8028880" cy="630000"/>
          </a:xfrm>
        </p:spPr>
        <p:txBody>
          <a:bodyPr>
            <a:noAutofit/>
          </a:bodyPr>
          <a:lstStyle/>
          <a:p>
            <a:r>
              <a:rPr lang="en-US" sz="3600" dirty="0">
                <a:solidFill>
                  <a:srgbClr val="002060"/>
                </a:solidFill>
                <a:latin typeface="Tw Cen MT" panose="020B0602020104020603" pitchFamily="34" charset="0"/>
              </a:rPr>
              <a:t>PSYC003: </a:t>
            </a:r>
            <a:r>
              <a:rPr lang="en-GB" sz="3600" dirty="0">
                <a:solidFill>
                  <a:srgbClr val="002060"/>
                </a:solidFill>
                <a:latin typeface="Tw Cen MT" panose="020B0602020104020603" pitchFamily="34" charset="0"/>
              </a:rPr>
              <a:t>Psychological Influences on Health &amp; Behaviour</a:t>
            </a:r>
            <a:endParaRPr lang="en-US" sz="3600" dirty="0">
              <a:solidFill>
                <a:srgbClr val="002060"/>
              </a:solidFill>
              <a:latin typeface="Tw Cen MT" panose="020B0602020104020603" pitchFamily="34" charset="0"/>
            </a:endParaRPr>
          </a:p>
        </p:txBody>
      </p:sp>
      <p:sp>
        <p:nvSpPr>
          <p:cNvPr id="3" name="Subtitle 2">
            <a:extLst>
              <a:ext uri="{FF2B5EF4-FFF2-40B4-BE49-F238E27FC236}">
                <a16:creationId xmlns:a16="http://schemas.microsoft.com/office/drawing/2014/main" id="{C5FC5953-5326-2A4B-B611-1BF67D7B2D27}"/>
              </a:ext>
            </a:extLst>
          </p:cNvPr>
          <p:cNvSpPr>
            <a:spLocks noGrp="1"/>
          </p:cNvSpPr>
          <p:nvPr>
            <p:ph type="subTitle" idx="1"/>
          </p:nvPr>
        </p:nvSpPr>
        <p:spPr>
          <a:xfrm>
            <a:off x="557560" y="2990070"/>
            <a:ext cx="8028880" cy="331604"/>
          </a:xfrm>
        </p:spPr>
        <p:txBody>
          <a:bodyPr>
            <a:noAutofit/>
          </a:bodyPr>
          <a:lstStyle/>
          <a:p>
            <a:r>
              <a:rPr lang="en-US" sz="2400" dirty="0">
                <a:solidFill>
                  <a:srgbClr val="002060"/>
                </a:solidFill>
                <a:latin typeface="Tw Cen MT" panose="020B0602020104020603" pitchFamily="34" charset="0"/>
              </a:rPr>
              <a:t>Exercise &amp; Physical Activity</a:t>
            </a:r>
          </a:p>
        </p:txBody>
      </p:sp>
      <p:sp>
        <p:nvSpPr>
          <p:cNvPr id="4" name="Text Placeholder 3">
            <a:extLst>
              <a:ext uri="{FF2B5EF4-FFF2-40B4-BE49-F238E27FC236}">
                <a16:creationId xmlns:a16="http://schemas.microsoft.com/office/drawing/2014/main" id="{41234D5A-8634-C144-9744-4C3A3E1BDA39}"/>
              </a:ext>
            </a:extLst>
          </p:cNvPr>
          <p:cNvSpPr>
            <a:spLocks noGrp="1"/>
          </p:cNvSpPr>
          <p:nvPr>
            <p:ph type="body" sz="quarter" idx="10"/>
          </p:nvPr>
        </p:nvSpPr>
        <p:spPr>
          <a:xfrm>
            <a:off x="1143000" y="3393881"/>
            <a:ext cx="6858000" cy="223295"/>
          </a:xfrm>
        </p:spPr>
        <p:txBody>
          <a:bodyPr/>
          <a:lstStyle/>
          <a:p>
            <a:r>
              <a:rPr lang="en-US" sz="1600" dirty="0">
                <a:solidFill>
                  <a:srgbClr val="002060"/>
                </a:solidFill>
                <a:latin typeface="Tw Cen MT" panose="020B0602020104020603" pitchFamily="34" charset="0"/>
              </a:rPr>
              <a:t>School of Psychology, University of Plymouth</a:t>
            </a:r>
          </a:p>
        </p:txBody>
      </p:sp>
      <p:sp>
        <p:nvSpPr>
          <p:cNvPr id="5" name="Text Placeholder 4">
            <a:extLst>
              <a:ext uri="{FF2B5EF4-FFF2-40B4-BE49-F238E27FC236}">
                <a16:creationId xmlns:a16="http://schemas.microsoft.com/office/drawing/2014/main" id="{9304BDF2-FF15-FD48-A4AD-C01566B3245B}"/>
              </a:ext>
            </a:extLst>
          </p:cNvPr>
          <p:cNvSpPr>
            <a:spLocks noGrp="1"/>
          </p:cNvSpPr>
          <p:nvPr>
            <p:ph type="body" sz="quarter" idx="11"/>
          </p:nvPr>
        </p:nvSpPr>
        <p:spPr>
          <a:xfrm>
            <a:off x="1143000" y="3761591"/>
            <a:ext cx="6858000" cy="223295"/>
          </a:xfrm>
        </p:spPr>
        <p:txBody>
          <a:bodyPr/>
          <a:lstStyle/>
          <a:p>
            <a:r>
              <a:rPr lang="en-US" sz="1600" dirty="0">
                <a:solidFill>
                  <a:srgbClr val="002060"/>
                </a:solidFill>
                <a:latin typeface="Tw Cen MT" panose="020B0602020104020603" pitchFamily="34" charset="0"/>
              </a:rPr>
              <a:t>Dr Rob Heirene</a:t>
            </a:r>
          </a:p>
        </p:txBody>
      </p:sp>
      <p:sp>
        <p:nvSpPr>
          <p:cNvPr id="6" name="Text Placeholder 5">
            <a:extLst>
              <a:ext uri="{FF2B5EF4-FFF2-40B4-BE49-F238E27FC236}">
                <a16:creationId xmlns:a16="http://schemas.microsoft.com/office/drawing/2014/main" id="{6EF204B7-0869-E444-B7B3-D10ECF63428F}"/>
              </a:ext>
            </a:extLst>
          </p:cNvPr>
          <p:cNvSpPr>
            <a:spLocks noGrp="1"/>
          </p:cNvSpPr>
          <p:nvPr>
            <p:ph type="body" sz="quarter" idx="12"/>
          </p:nvPr>
        </p:nvSpPr>
        <p:spPr>
          <a:xfrm>
            <a:off x="1143000" y="4122393"/>
            <a:ext cx="6858000" cy="223295"/>
          </a:xfrm>
        </p:spPr>
        <p:txBody>
          <a:bodyPr/>
          <a:lstStyle/>
          <a:p>
            <a:r>
              <a:rPr lang="en-US" sz="1600" dirty="0">
                <a:solidFill>
                  <a:srgbClr val="002060"/>
                </a:solidFill>
                <a:latin typeface="Tw Cen MT" panose="020B0602020104020603" pitchFamily="34" charset="0"/>
              </a:rPr>
              <a:t>April 2023</a:t>
            </a:r>
          </a:p>
        </p:txBody>
      </p:sp>
    </p:spTree>
    <p:extLst>
      <p:ext uri="{BB962C8B-B14F-4D97-AF65-F5344CB8AC3E}">
        <p14:creationId xmlns:p14="http://schemas.microsoft.com/office/powerpoint/2010/main" val="226812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437615D-40EF-4CDD-8465-B6EDE146A6BB}"/>
              </a:ext>
            </a:extLst>
          </p:cNvPr>
          <p:cNvPicPr>
            <a:picLocks noChangeAspect="1" noChangeArrowheads="1"/>
          </p:cNvPicPr>
          <p:nvPr/>
        </p:nvPicPr>
        <p:blipFill>
          <a:blip r:embed="rId3">
            <a:alphaModFix amt="10000"/>
            <a:extLst>
              <a:ext uri="{28A0092B-C50C-407E-A947-70E740481C1C}">
                <a14:useLocalDpi xmlns:a14="http://schemas.microsoft.com/office/drawing/2010/main" val="0"/>
              </a:ext>
            </a:extLst>
          </a:blip>
          <a:srcRect/>
          <a:stretch>
            <a:fillRect/>
          </a:stretch>
        </p:blipFill>
        <p:spPr bwMode="auto">
          <a:xfrm>
            <a:off x="510613" y="1453102"/>
            <a:ext cx="3821056" cy="35729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90E79BA-1FFA-4B5A-A465-3887EEA236B0}"/>
              </a:ext>
            </a:extLst>
          </p:cNvPr>
          <p:cNvPicPr>
            <a:picLocks noChangeAspect="1" noChangeArrowheads="1"/>
          </p:cNvPicPr>
          <p:nvPr/>
        </p:nvPicPr>
        <p:blipFill>
          <a:blip r:embed="rId4">
            <a:alphaModFix amt="35000"/>
            <a:extLst>
              <a:ext uri="{28A0092B-C50C-407E-A947-70E740481C1C}">
                <a14:useLocalDpi xmlns:a14="http://schemas.microsoft.com/office/drawing/2010/main" val="0"/>
              </a:ext>
            </a:extLst>
          </a:blip>
          <a:srcRect/>
          <a:stretch>
            <a:fillRect/>
          </a:stretch>
        </p:blipFill>
        <p:spPr bwMode="auto">
          <a:xfrm>
            <a:off x="5966797" y="1469297"/>
            <a:ext cx="1437378" cy="191650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10</a:t>
            </a:fld>
            <a:endParaRPr lang="en-US" dirty="0"/>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Importance of physical activity</a:t>
            </a:r>
          </a:p>
          <a:p>
            <a:r>
              <a:rPr lang="en-US" sz="1400" dirty="0">
                <a:solidFill>
                  <a:srgbClr val="002060"/>
                </a:solidFill>
              </a:rPr>
              <a:t>Levels of activity</a:t>
            </a:r>
            <a:endParaRPr lang="en-AU" sz="1400" dirty="0">
              <a:solidFill>
                <a:srgbClr val="002060"/>
              </a:solidFill>
            </a:endParaRPr>
          </a:p>
        </p:txBody>
      </p:sp>
      <p:sp>
        <p:nvSpPr>
          <p:cNvPr id="8" name="TextBox 7">
            <a:extLst>
              <a:ext uri="{FF2B5EF4-FFF2-40B4-BE49-F238E27FC236}">
                <a16:creationId xmlns:a16="http://schemas.microsoft.com/office/drawing/2014/main" id="{DE566C7D-9F87-4A40-BC9A-6767A363A55B}"/>
              </a:ext>
            </a:extLst>
          </p:cNvPr>
          <p:cNvSpPr txBox="1"/>
          <p:nvPr/>
        </p:nvSpPr>
        <p:spPr>
          <a:xfrm>
            <a:off x="879201" y="1531440"/>
            <a:ext cx="3334804" cy="3050519"/>
          </a:xfrm>
          <a:custGeom>
            <a:avLst/>
            <a:gdLst>
              <a:gd name="connsiteX0" fmla="*/ 0 w 3334804"/>
              <a:gd name="connsiteY0" fmla="*/ 508430 h 3050519"/>
              <a:gd name="connsiteX1" fmla="*/ 508430 w 3334804"/>
              <a:gd name="connsiteY1" fmla="*/ 0 h 3050519"/>
              <a:gd name="connsiteX2" fmla="*/ 1018378 w 3334804"/>
              <a:gd name="connsiteY2" fmla="*/ 0 h 3050519"/>
              <a:gd name="connsiteX3" fmla="*/ 1574684 w 3334804"/>
              <a:gd name="connsiteY3" fmla="*/ 0 h 3050519"/>
              <a:gd name="connsiteX4" fmla="*/ 2107811 w 3334804"/>
              <a:gd name="connsiteY4" fmla="*/ 0 h 3050519"/>
              <a:gd name="connsiteX5" fmla="*/ 2826374 w 3334804"/>
              <a:gd name="connsiteY5" fmla="*/ 0 h 3050519"/>
              <a:gd name="connsiteX6" fmla="*/ 3334804 w 3334804"/>
              <a:gd name="connsiteY6" fmla="*/ 508430 h 3050519"/>
              <a:gd name="connsiteX7" fmla="*/ 3334804 w 3334804"/>
              <a:gd name="connsiteY7" fmla="*/ 1016845 h 3050519"/>
              <a:gd name="connsiteX8" fmla="*/ 3334804 w 3334804"/>
              <a:gd name="connsiteY8" fmla="*/ 1464250 h 3050519"/>
              <a:gd name="connsiteX9" fmla="*/ 3334804 w 3334804"/>
              <a:gd name="connsiteY9" fmla="*/ 1952328 h 3050519"/>
              <a:gd name="connsiteX10" fmla="*/ 3334804 w 3334804"/>
              <a:gd name="connsiteY10" fmla="*/ 2542089 h 3050519"/>
              <a:gd name="connsiteX11" fmla="*/ 2826374 w 3334804"/>
              <a:gd name="connsiteY11" fmla="*/ 3050519 h 3050519"/>
              <a:gd name="connsiteX12" fmla="*/ 2200529 w 3334804"/>
              <a:gd name="connsiteY12" fmla="*/ 3050519 h 3050519"/>
              <a:gd name="connsiteX13" fmla="*/ 1690581 w 3334804"/>
              <a:gd name="connsiteY13" fmla="*/ 3050519 h 3050519"/>
              <a:gd name="connsiteX14" fmla="*/ 1157454 w 3334804"/>
              <a:gd name="connsiteY14" fmla="*/ 3050519 h 3050519"/>
              <a:gd name="connsiteX15" fmla="*/ 508430 w 3334804"/>
              <a:gd name="connsiteY15" fmla="*/ 3050519 h 3050519"/>
              <a:gd name="connsiteX16" fmla="*/ 0 w 3334804"/>
              <a:gd name="connsiteY16" fmla="*/ 2542089 h 3050519"/>
              <a:gd name="connsiteX17" fmla="*/ 0 w 3334804"/>
              <a:gd name="connsiteY17" fmla="*/ 2094684 h 3050519"/>
              <a:gd name="connsiteX18" fmla="*/ 0 w 3334804"/>
              <a:gd name="connsiteY18" fmla="*/ 1626942 h 3050519"/>
              <a:gd name="connsiteX19" fmla="*/ 0 w 3334804"/>
              <a:gd name="connsiteY19" fmla="*/ 1179537 h 3050519"/>
              <a:gd name="connsiteX20" fmla="*/ 0 w 3334804"/>
              <a:gd name="connsiteY20" fmla="*/ 508430 h 3050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334804" h="3050519" extrusionOk="0">
                <a:moveTo>
                  <a:pt x="0" y="508430"/>
                </a:moveTo>
                <a:cubicBezTo>
                  <a:pt x="-75397" y="260115"/>
                  <a:pt x="198408" y="48106"/>
                  <a:pt x="508430" y="0"/>
                </a:cubicBezTo>
                <a:cubicBezTo>
                  <a:pt x="624280" y="-760"/>
                  <a:pt x="868289" y="43290"/>
                  <a:pt x="1018378" y="0"/>
                </a:cubicBezTo>
                <a:cubicBezTo>
                  <a:pt x="1168467" y="-43290"/>
                  <a:pt x="1356852" y="65532"/>
                  <a:pt x="1574684" y="0"/>
                </a:cubicBezTo>
                <a:cubicBezTo>
                  <a:pt x="1792516" y="-65532"/>
                  <a:pt x="1860931" y="20627"/>
                  <a:pt x="2107811" y="0"/>
                </a:cubicBezTo>
                <a:cubicBezTo>
                  <a:pt x="2354691" y="-20627"/>
                  <a:pt x="2490557" y="71714"/>
                  <a:pt x="2826374" y="0"/>
                </a:cubicBezTo>
                <a:cubicBezTo>
                  <a:pt x="3092866" y="42012"/>
                  <a:pt x="3374955" y="266281"/>
                  <a:pt x="3334804" y="508430"/>
                </a:cubicBezTo>
                <a:cubicBezTo>
                  <a:pt x="3368467" y="681331"/>
                  <a:pt x="3327029" y="790534"/>
                  <a:pt x="3334804" y="1016845"/>
                </a:cubicBezTo>
                <a:cubicBezTo>
                  <a:pt x="3342579" y="1243157"/>
                  <a:pt x="3282003" y="1292939"/>
                  <a:pt x="3334804" y="1464250"/>
                </a:cubicBezTo>
                <a:cubicBezTo>
                  <a:pt x="3387605" y="1635562"/>
                  <a:pt x="3286608" y="1831463"/>
                  <a:pt x="3334804" y="1952328"/>
                </a:cubicBezTo>
                <a:cubicBezTo>
                  <a:pt x="3383000" y="2073193"/>
                  <a:pt x="3282627" y="2387893"/>
                  <a:pt x="3334804" y="2542089"/>
                </a:cubicBezTo>
                <a:cubicBezTo>
                  <a:pt x="3364639" y="2766206"/>
                  <a:pt x="3096720" y="3078620"/>
                  <a:pt x="2826374" y="3050519"/>
                </a:cubicBezTo>
                <a:cubicBezTo>
                  <a:pt x="2605790" y="3097095"/>
                  <a:pt x="2345554" y="3002248"/>
                  <a:pt x="2200529" y="3050519"/>
                </a:cubicBezTo>
                <a:cubicBezTo>
                  <a:pt x="2055504" y="3098790"/>
                  <a:pt x="1938491" y="3045821"/>
                  <a:pt x="1690581" y="3050519"/>
                </a:cubicBezTo>
                <a:cubicBezTo>
                  <a:pt x="1442671" y="3055217"/>
                  <a:pt x="1396515" y="3009525"/>
                  <a:pt x="1157454" y="3050519"/>
                </a:cubicBezTo>
                <a:cubicBezTo>
                  <a:pt x="918393" y="3091513"/>
                  <a:pt x="757825" y="3027657"/>
                  <a:pt x="508430" y="3050519"/>
                </a:cubicBezTo>
                <a:cubicBezTo>
                  <a:pt x="233265" y="3062032"/>
                  <a:pt x="-31722" y="2790698"/>
                  <a:pt x="0" y="2542089"/>
                </a:cubicBezTo>
                <a:cubicBezTo>
                  <a:pt x="-51491" y="2338201"/>
                  <a:pt x="45452" y="2240438"/>
                  <a:pt x="0" y="2094684"/>
                </a:cubicBezTo>
                <a:cubicBezTo>
                  <a:pt x="-45452" y="1948930"/>
                  <a:pt x="18835" y="1817371"/>
                  <a:pt x="0" y="1626942"/>
                </a:cubicBezTo>
                <a:cubicBezTo>
                  <a:pt x="-18835" y="1436513"/>
                  <a:pt x="2159" y="1315311"/>
                  <a:pt x="0" y="1179537"/>
                </a:cubicBezTo>
                <a:cubicBezTo>
                  <a:pt x="-2159" y="1043763"/>
                  <a:pt x="28001" y="789149"/>
                  <a:pt x="0" y="508430"/>
                </a:cubicBezTo>
                <a:close/>
              </a:path>
            </a:pathLst>
          </a:custGeom>
          <a:noFill/>
          <a:ln w="28575">
            <a:solidFill>
              <a:srgbClr val="002060"/>
            </a:solidFill>
            <a:extLst>
              <a:ext uri="{C807C97D-BFC1-408E-A445-0C87EB9F89A2}">
                <ask:lineSketchStyleProps xmlns:ask="http://schemas.microsoft.com/office/drawing/2018/sketchyshapes" sd="171924374">
                  <a:prstGeom prst="roundRect">
                    <a:avLst/>
                  </a:prstGeom>
                  <ask:type>
                    <ask:lineSketchScribble/>
                  </ask:type>
                </ask:lineSketchStyleProps>
              </a:ext>
            </a:extLst>
          </a:ln>
        </p:spPr>
        <p:txBody>
          <a:bodyPr wrap="square" tIns="0" bIns="0">
            <a:noAutofit/>
          </a:bodyPr>
          <a:lstStyle/>
          <a:p>
            <a:pPr algn="ctr"/>
            <a:r>
              <a:rPr lang="en-AU" b="1" i="0" dirty="0">
                <a:solidFill>
                  <a:srgbClr val="4D5156"/>
                </a:solidFill>
                <a:effectLst/>
                <a:latin typeface="Tw Cen MT" panose="020B0602020104020603" pitchFamily="34" charset="0"/>
                <a:hlinkClick r:id="rId5"/>
              </a:rPr>
              <a:t>Australia</a:t>
            </a:r>
            <a:endParaRPr lang="en-AU" b="1" i="0" dirty="0">
              <a:solidFill>
                <a:srgbClr val="4D5156"/>
              </a:solidFill>
              <a:effectLst/>
              <a:latin typeface="Tw Cen MT" panose="020B0602020104020603" pitchFamily="34" charset="0"/>
            </a:endParaRPr>
          </a:p>
          <a:p>
            <a:pPr>
              <a:spcBef>
                <a:spcPts val="600"/>
              </a:spcBef>
              <a:spcAft>
                <a:spcPts val="600"/>
              </a:spcAft>
            </a:pPr>
            <a:r>
              <a:rPr lang="en-US" sz="1200" dirty="0">
                <a:latin typeface="Tw Cen MT" panose="020B0602020104020603" pitchFamily="34" charset="0"/>
              </a:rPr>
              <a:t>Each week, adults should do either:</a:t>
            </a:r>
          </a:p>
          <a:p>
            <a:pPr marL="171450" indent="-171450">
              <a:buFont typeface="Arial" panose="020B0604020202020204" pitchFamily="34" charset="0"/>
              <a:buChar char="•"/>
            </a:pPr>
            <a:r>
              <a:rPr lang="en-US" sz="1200" dirty="0">
                <a:latin typeface="Tw Cen MT" panose="020B0602020104020603" pitchFamily="34" charset="0"/>
              </a:rPr>
              <a:t>2.5 to 5 hours of </a:t>
            </a:r>
            <a:r>
              <a:rPr lang="en-US" sz="1200" b="1" dirty="0">
                <a:latin typeface="Tw Cen MT" panose="020B0602020104020603" pitchFamily="34" charset="0"/>
              </a:rPr>
              <a:t>moderate intensity </a:t>
            </a:r>
            <a:r>
              <a:rPr lang="en-US" sz="1200" dirty="0">
                <a:latin typeface="Tw Cen MT" panose="020B0602020104020603" pitchFamily="34" charset="0"/>
              </a:rPr>
              <a:t>physical</a:t>
            </a:r>
            <a:r>
              <a:rPr lang="en-US" sz="1200" b="1" dirty="0">
                <a:latin typeface="Tw Cen MT" panose="020B0602020104020603" pitchFamily="34" charset="0"/>
              </a:rPr>
              <a:t> </a:t>
            </a:r>
            <a:r>
              <a:rPr lang="en-US" sz="1200" dirty="0">
                <a:latin typeface="Tw Cen MT" panose="020B0602020104020603" pitchFamily="34" charset="0"/>
              </a:rPr>
              <a:t>activity – such as a brisk walk, golf, mowing the lawn or swimming</a:t>
            </a:r>
          </a:p>
          <a:p>
            <a:pPr marL="171450" indent="-171450">
              <a:buFont typeface="Arial" panose="020B0604020202020204" pitchFamily="34" charset="0"/>
              <a:buChar char="•"/>
            </a:pPr>
            <a:r>
              <a:rPr lang="en-US" sz="1200" dirty="0">
                <a:latin typeface="Tw Cen MT" panose="020B0602020104020603" pitchFamily="34" charset="0"/>
              </a:rPr>
              <a:t>1.25 to 2.5 hours of </a:t>
            </a:r>
            <a:r>
              <a:rPr lang="en-US" sz="1200" b="1" dirty="0">
                <a:latin typeface="Tw Cen MT" panose="020B0602020104020603" pitchFamily="34" charset="0"/>
              </a:rPr>
              <a:t>vigorous intensity </a:t>
            </a:r>
            <a:r>
              <a:rPr lang="en-US" sz="1200" dirty="0">
                <a:latin typeface="Tw Cen MT" panose="020B0602020104020603" pitchFamily="34" charset="0"/>
              </a:rPr>
              <a:t>physical activity – such as jogging, aerobics, fast cycling, soccer or netball</a:t>
            </a:r>
          </a:p>
          <a:p>
            <a:pPr marL="171450" indent="-171450">
              <a:buFont typeface="Arial" panose="020B0604020202020204" pitchFamily="34" charset="0"/>
              <a:buChar char="•"/>
            </a:pPr>
            <a:r>
              <a:rPr lang="en-US" sz="1200" dirty="0">
                <a:latin typeface="Tw Cen MT" panose="020B0602020104020603" pitchFamily="34" charset="0"/>
              </a:rPr>
              <a:t>an equivalent combination of moderate and vigorous activities.</a:t>
            </a:r>
          </a:p>
          <a:p>
            <a:pPr>
              <a:spcBef>
                <a:spcPts val="600"/>
              </a:spcBef>
            </a:pPr>
            <a:r>
              <a:rPr lang="en-US" sz="1200" dirty="0">
                <a:latin typeface="Tw Cen MT" panose="020B0602020104020603" pitchFamily="34" charset="0"/>
              </a:rPr>
              <a:t>Include muscle-strengthening activities as part of your daily physical activity on at least 2 days each week.</a:t>
            </a:r>
          </a:p>
        </p:txBody>
      </p:sp>
      <p:sp>
        <p:nvSpPr>
          <p:cNvPr id="11" name="TextBox 10">
            <a:extLst>
              <a:ext uri="{FF2B5EF4-FFF2-40B4-BE49-F238E27FC236}">
                <a16:creationId xmlns:a16="http://schemas.microsoft.com/office/drawing/2014/main" id="{BC56F60B-AA54-4B76-B037-EBFC5F3D6778}"/>
              </a:ext>
            </a:extLst>
          </p:cNvPr>
          <p:cNvSpPr txBox="1"/>
          <p:nvPr/>
        </p:nvSpPr>
        <p:spPr>
          <a:xfrm>
            <a:off x="5218835" y="1531440"/>
            <a:ext cx="2933304" cy="1792219"/>
          </a:xfrm>
          <a:custGeom>
            <a:avLst/>
            <a:gdLst>
              <a:gd name="connsiteX0" fmla="*/ 0 w 2933304"/>
              <a:gd name="connsiteY0" fmla="*/ 298709 h 1792219"/>
              <a:gd name="connsiteX1" fmla="*/ 298709 w 2933304"/>
              <a:gd name="connsiteY1" fmla="*/ 0 h 1792219"/>
              <a:gd name="connsiteX2" fmla="*/ 812604 w 2933304"/>
              <a:gd name="connsiteY2" fmla="*/ 0 h 1792219"/>
              <a:gd name="connsiteX3" fmla="*/ 1373217 w 2933304"/>
              <a:gd name="connsiteY3" fmla="*/ 0 h 1792219"/>
              <a:gd name="connsiteX4" fmla="*/ 1910470 w 2933304"/>
              <a:gd name="connsiteY4" fmla="*/ 0 h 1792219"/>
              <a:gd name="connsiteX5" fmla="*/ 2634595 w 2933304"/>
              <a:gd name="connsiteY5" fmla="*/ 0 h 1792219"/>
              <a:gd name="connsiteX6" fmla="*/ 2933304 w 2933304"/>
              <a:gd name="connsiteY6" fmla="*/ 298709 h 1792219"/>
              <a:gd name="connsiteX7" fmla="*/ 2933304 w 2933304"/>
              <a:gd name="connsiteY7" fmla="*/ 896110 h 1792219"/>
              <a:gd name="connsiteX8" fmla="*/ 2933304 w 2933304"/>
              <a:gd name="connsiteY8" fmla="*/ 1493510 h 1792219"/>
              <a:gd name="connsiteX9" fmla="*/ 2634595 w 2933304"/>
              <a:gd name="connsiteY9" fmla="*/ 1792219 h 1792219"/>
              <a:gd name="connsiteX10" fmla="*/ 2120700 w 2933304"/>
              <a:gd name="connsiteY10" fmla="*/ 1792219 h 1792219"/>
              <a:gd name="connsiteX11" fmla="*/ 1583446 w 2933304"/>
              <a:gd name="connsiteY11" fmla="*/ 1792219 h 1792219"/>
              <a:gd name="connsiteX12" fmla="*/ 1022834 w 2933304"/>
              <a:gd name="connsiteY12" fmla="*/ 1792219 h 1792219"/>
              <a:gd name="connsiteX13" fmla="*/ 298709 w 2933304"/>
              <a:gd name="connsiteY13" fmla="*/ 1792219 h 1792219"/>
              <a:gd name="connsiteX14" fmla="*/ 0 w 2933304"/>
              <a:gd name="connsiteY14" fmla="*/ 1493510 h 1792219"/>
              <a:gd name="connsiteX15" fmla="*/ 0 w 2933304"/>
              <a:gd name="connsiteY15" fmla="*/ 872213 h 1792219"/>
              <a:gd name="connsiteX16" fmla="*/ 0 w 2933304"/>
              <a:gd name="connsiteY16" fmla="*/ 298709 h 1792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33304" h="1792219" extrusionOk="0">
                <a:moveTo>
                  <a:pt x="0" y="298709"/>
                </a:moveTo>
                <a:cubicBezTo>
                  <a:pt x="-9855" y="137983"/>
                  <a:pt x="125056" y="14290"/>
                  <a:pt x="298709" y="0"/>
                </a:cubicBezTo>
                <a:cubicBezTo>
                  <a:pt x="403017" y="-27787"/>
                  <a:pt x="592519" y="32617"/>
                  <a:pt x="812604" y="0"/>
                </a:cubicBezTo>
                <a:cubicBezTo>
                  <a:pt x="1032689" y="-32617"/>
                  <a:pt x="1119822" y="46570"/>
                  <a:pt x="1373217" y="0"/>
                </a:cubicBezTo>
                <a:cubicBezTo>
                  <a:pt x="1626612" y="-46570"/>
                  <a:pt x="1795341" y="48860"/>
                  <a:pt x="1910470" y="0"/>
                </a:cubicBezTo>
                <a:cubicBezTo>
                  <a:pt x="2025599" y="-48860"/>
                  <a:pt x="2280517" y="32106"/>
                  <a:pt x="2634595" y="0"/>
                </a:cubicBezTo>
                <a:cubicBezTo>
                  <a:pt x="2790917" y="25401"/>
                  <a:pt x="2946238" y="146187"/>
                  <a:pt x="2933304" y="298709"/>
                </a:cubicBezTo>
                <a:cubicBezTo>
                  <a:pt x="2985008" y="582976"/>
                  <a:pt x="2877383" y="610646"/>
                  <a:pt x="2933304" y="896110"/>
                </a:cubicBezTo>
                <a:cubicBezTo>
                  <a:pt x="2989225" y="1181574"/>
                  <a:pt x="2887685" y="1252203"/>
                  <a:pt x="2933304" y="1493510"/>
                </a:cubicBezTo>
                <a:cubicBezTo>
                  <a:pt x="2891955" y="1644523"/>
                  <a:pt x="2776554" y="1822155"/>
                  <a:pt x="2634595" y="1792219"/>
                </a:cubicBezTo>
                <a:cubicBezTo>
                  <a:pt x="2515091" y="1818043"/>
                  <a:pt x="2369464" y="1777572"/>
                  <a:pt x="2120700" y="1792219"/>
                </a:cubicBezTo>
                <a:cubicBezTo>
                  <a:pt x="1871936" y="1806866"/>
                  <a:pt x="1850258" y="1749168"/>
                  <a:pt x="1583446" y="1792219"/>
                </a:cubicBezTo>
                <a:cubicBezTo>
                  <a:pt x="1316634" y="1835270"/>
                  <a:pt x="1181445" y="1785728"/>
                  <a:pt x="1022834" y="1792219"/>
                </a:cubicBezTo>
                <a:cubicBezTo>
                  <a:pt x="864223" y="1798710"/>
                  <a:pt x="634849" y="1714886"/>
                  <a:pt x="298709" y="1792219"/>
                </a:cubicBezTo>
                <a:cubicBezTo>
                  <a:pt x="136754" y="1766780"/>
                  <a:pt x="8510" y="1635186"/>
                  <a:pt x="0" y="1493510"/>
                </a:cubicBezTo>
                <a:cubicBezTo>
                  <a:pt x="-71035" y="1320681"/>
                  <a:pt x="15642" y="1104617"/>
                  <a:pt x="0" y="872213"/>
                </a:cubicBezTo>
                <a:cubicBezTo>
                  <a:pt x="-15642" y="639809"/>
                  <a:pt x="65826" y="481391"/>
                  <a:pt x="0" y="298709"/>
                </a:cubicBezTo>
                <a:close/>
              </a:path>
            </a:pathLst>
          </a:custGeom>
          <a:noFill/>
          <a:ln w="28575">
            <a:solidFill>
              <a:srgbClr val="002060"/>
            </a:solidFill>
            <a:extLst>
              <a:ext uri="{C807C97D-BFC1-408E-A445-0C87EB9F89A2}">
                <ask:lineSketchStyleProps xmlns:ask="http://schemas.microsoft.com/office/drawing/2018/sketchyshapes" sd="171924374">
                  <a:prstGeom prst="roundRect">
                    <a:avLst/>
                  </a:prstGeom>
                  <ask:type>
                    <ask:lineSketchScribble/>
                  </ask:type>
                </ask:lineSketchStyleProps>
              </a:ext>
            </a:extLst>
          </a:ln>
        </p:spPr>
        <p:txBody>
          <a:bodyPr wrap="square" tIns="0" bIns="0">
            <a:noAutofit/>
          </a:bodyPr>
          <a:lstStyle/>
          <a:p>
            <a:pPr algn="ctr"/>
            <a:r>
              <a:rPr lang="en-AU" b="1" i="0" dirty="0">
                <a:solidFill>
                  <a:srgbClr val="4D5156"/>
                </a:solidFill>
                <a:effectLst/>
                <a:latin typeface="Tw Cen MT" panose="020B0602020104020603" pitchFamily="34" charset="0"/>
                <a:hlinkClick r:id="rId6"/>
              </a:rPr>
              <a:t>United Kingdom</a:t>
            </a:r>
            <a:endParaRPr lang="en-AU" b="1" i="0" dirty="0">
              <a:solidFill>
                <a:srgbClr val="4D5156"/>
              </a:solidFill>
              <a:effectLst/>
              <a:latin typeface="Tw Cen MT" panose="020B0602020104020603" pitchFamily="34" charset="0"/>
            </a:endParaRPr>
          </a:p>
          <a:p>
            <a:pPr>
              <a:spcBef>
                <a:spcPts val="600"/>
              </a:spcBef>
              <a:spcAft>
                <a:spcPts val="600"/>
              </a:spcAft>
            </a:pPr>
            <a:r>
              <a:rPr lang="en-US" sz="1200" dirty="0">
                <a:latin typeface="Tw Cen MT" panose="020B0602020104020603" pitchFamily="34" charset="0"/>
              </a:rPr>
              <a:t>Each week, adults should do:</a:t>
            </a:r>
          </a:p>
          <a:p>
            <a:pPr marL="171450" indent="-171450">
              <a:buFont typeface="Arial" panose="020B0604020202020204" pitchFamily="34" charset="0"/>
              <a:buChar char="•"/>
            </a:pPr>
            <a:r>
              <a:rPr lang="en-US" sz="1200" dirty="0">
                <a:latin typeface="Tw Cen MT" panose="020B0602020104020603" pitchFamily="34" charset="0"/>
              </a:rPr>
              <a:t>at least 150 minutes moderate intensity activity, 75 minutes’ vigorous activity, or a mixture of both</a:t>
            </a:r>
          </a:p>
          <a:p>
            <a:pPr indent="-171450">
              <a:buChar char="•"/>
            </a:pPr>
            <a:r>
              <a:rPr lang="en-US" sz="1200" dirty="0">
                <a:latin typeface="Tw Cen MT" panose="020B0602020104020603" pitchFamily="34" charset="0"/>
              </a:rPr>
              <a:t>strengthening activities on two days</a:t>
            </a:r>
          </a:p>
          <a:p>
            <a:pPr indent="-171450">
              <a:buChar char="•"/>
            </a:pPr>
            <a:r>
              <a:rPr lang="en-US" sz="1200" dirty="0">
                <a:latin typeface="Tw Cen MT" panose="020B0602020104020603" pitchFamily="34" charset="0"/>
              </a:rPr>
              <a:t>reduce extended periods of sitting</a:t>
            </a:r>
          </a:p>
          <a:p>
            <a:pPr indent="-171450">
              <a:buChar char="•"/>
            </a:pPr>
            <a:endParaRPr lang="en-US" sz="1200" dirty="0">
              <a:latin typeface="Tw Cen MT" panose="020B0602020104020603" pitchFamily="34" charset="0"/>
            </a:endParaRPr>
          </a:p>
        </p:txBody>
      </p:sp>
      <p:sp>
        <p:nvSpPr>
          <p:cNvPr id="13" name="Content Placeholder 1">
            <a:extLst>
              <a:ext uri="{FF2B5EF4-FFF2-40B4-BE49-F238E27FC236}">
                <a16:creationId xmlns:a16="http://schemas.microsoft.com/office/drawing/2014/main" id="{08C0562A-5188-4BAF-8F6D-4CA7892D1226}"/>
              </a:ext>
            </a:extLst>
          </p:cNvPr>
          <p:cNvSpPr txBox="1">
            <a:spLocks/>
          </p:cNvSpPr>
          <p:nvPr/>
        </p:nvSpPr>
        <p:spPr>
          <a:xfrm>
            <a:off x="4812332" y="3365861"/>
            <a:ext cx="3746309" cy="3572936"/>
          </a:xfrm>
          <a:prstGeom prst="rect">
            <a:avLst/>
          </a:prstGeom>
        </p:spPr>
        <p:txBody>
          <a:bodyPr vert="horz" lIns="90000" tIns="45720" rIns="91440" bIns="45720" rtlCol="0">
            <a:noAutofit/>
          </a:bodyPr>
          <a:lstStyle>
            <a:lvl1pPr marL="270000" indent="-270000" algn="l" defTabSz="685800" rtl="0" eaLnBrk="1" latinLnBrk="0" hangingPunct="1">
              <a:lnSpc>
                <a:spcPct val="100000"/>
              </a:lnSpc>
              <a:spcBef>
                <a:spcPts val="750"/>
              </a:spcBef>
              <a:buFont typeface="Arial" panose="020B0604020202020204" pitchFamily="34" charset="0"/>
              <a:buChar char="•"/>
              <a:defRPr sz="2600" kern="1200">
                <a:solidFill>
                  <a:schemeClr val="tx1"/>
                </a:solidFill>
                <a:latin typeface="+mj-lt"/>
                <a:ea typeface="+mn-ea"/>
                <a:cs typeface="+mn-cs"/>
              </a:defRPr>
            </a:lvl1pPr>
            <a:lvl2pPr marL="684000" indent="-288000" algn="l" defTabSz="685800" rtl="0" eaLnBrk="1" latinLnBrk="0" hangingPunct="1">
              <a:lnSpc>
                <a:spcPct val="100000"/>
              </a:lnSpc>
              <a:spcBef>
                <a:spcPts val="375"/>
              </a:spcBef>
              <a:buFont typeface="Arial" panose="020B0604020202020204" pitchFamily="34" charset="0"/>
              <a:buChar char="•"/>
              <a:defRPr sz="2300" kern="1200">
                <a:solidFill>
                  <a:schemeClr val="tx1"/>
                </a:solidFill>
                <a:latin typeface="+mj-lt"/>
                <a:ea typeface="+mn-ea"/>
                <a:cs typeface="+mn-cs"/>
              </a:defRPr>
            </a:lvl2pPr>
            <a:lvl3pPr marL="1037250" indent="-28080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j-lt"/>
                <a:ea typeface="+mn-ea"/>
                <a:cs typeface="+mn-cs"/>
              </a:defRPr>
            </a:lvl3pPr>
            <a:lvl4pPr marL="1332000" indent="-2592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j-lt"/>
                <a:ea typeface="+mn-ea"/>
                <a:cs typeface="+mn-cs"/>
              </a:defRPr>
            </a:lvl4pPr>
            <a:lvl5pPr marL="1579050" indent="-25200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spcBef>
                <a:spcPts val="600"/>
              </a:spcBef>
              <a:buNone/>
            </a:pPr>
            <a:endParaRPr lang="en-US" sz="1200" dirty="0">
              <a:latin typeface="Tw Cen MT" panose="020B0602020104020603" pitchFamily="34" charset="0"/>
            </a:endParaRPr>
          </a:p>
          <a:p>
            <a:pPr marL="0" indent="0" algn="ctr">
              <a:spcBef>
                <a:spcPts val="100"/>
              </a:spcBef>
              <a:spcAft>
                <a:spcPts val="600"/>
              </a:spcAft>
              <a:buNone/>
            </a:pPr>
            <a:r>
              <a:rPr lang="en-AU" sz="1200" b="1" dirty="0">
                <a:latin typeface="Tw Cen MT" panose="020B0602020104020603" pitchFamily="34" charset="0"/>
              </a:rPr>
              <a:t>Sedentary behaviour: </a:t>
            </a:r>
            <a:r>
              <a:rPr lang="en-US" sz="1200" dirty="0">
                <a:latin typeface="Tw Cen MT" panose="020B0602020104020603" pitchFamily="34" charset="0"/>
              </a:rPr>
              <a:t>Being inactive, either sitting or lying down for long periods (strongly tied to screen-time in modern life)</a:t>
            </a:r>
          </a:p>
          <a:p>
            <a:pPr marL="0" indent="0" algn="ctr">
              <a:spcBef>
                <a:spcPts val="100"/>
              </a:spcBef>
              <a:spcAft>
                <a:spcPts val="600"/>
              </a:spcAft>
              <a:buNone/>
            </a:pPr>
            <a:r>
              <a:rPr lang="en-US" sz="1200" b="1" dirty="0">
                <a:latin typeface="Tw Cen MT" panose="020B0602020104020603" pitchFamily="34" charset="0"/>
              </a:rPr>
              <a:t>Physical inactivity: </a:t>
            </a:r>
            <a:r>
              <a:rPr lang="en-US" sz="1200" dirty="0">
                <a:latin typeface="Tw Cen MT" panose="020B0602020104020603" pitchFamily="34" charset="0"/>
              </a:rPr>
              <a:t>Not meeting physical activity guidelines</a:t>
            </a:r>
          </a:p>
          <a:p>
            <a:pPr>
              <a:spcBef>
                <a:spcPts val="100"/>
              </a:spcBef>
              <a:spcAft>
                <a:spcPts val="600"/>
              </a:spcAft>
            </a:pPr>
            <a:endParaRPr lang="en-US" sz="12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2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200" dirty="0">
              <a:latin typeface="Tw Cen MT" panose="020B0602020104020603" pitchFamily="34" charset="0"/>
            </a:endParaRPr>
          </a:p>
          <a:p>
            <a:pPr marL="0" indent="0" algn="ctr">
              <a:spcBef>
                <a:spcPts val="600"/>
              </a:spcBef>
              <a:buNone/>
            </a:pPr>
            <a:endParaRPr lang="en-US" sz="1400" dirty="0">
              <a:latin typeface="Tw Cen MT" panose="020B0602020104020603" pitchFamily="34" charset="0"/>
            </a:endParaRPr>
          </a:p>
        </p:txBody>
      </p:sp>
    </p:spTree>
    <p:extLst>
      <p:ext uri="{BB962C8B-B14F-4D97-AF65-F5344CB8AC3E}">
        <p14:creationId xmlns:p14="http://schemas.microsoft.com/office/powerpoint/2010/main" val="425425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11</a:t>
            </a:fld>
            <a:endParaRPr lang="en-US" dirty="0"/>
          </a:p>
        </p:txBody>
      </p:sp>
      <p:sp>
        <p:nvSpPr>
          <p:cNvPr id="29" name="Content Placeholder 1">
            <a:extLst>
              <a:ext uri="{FF2B5EF4-FFF2-40B4-BE49-F238E27FC236}">
                <a16:creationId xmlns:a16="http://schemas.microsoft.com/office/drawing/2014/main" id="{F02ECBC3-7C93-47B4-B29A-CE46C985C4BB}"/>
              </a:ext>
            </a:extLst>
          </p:cNvPr>
          <p:cNvSpPr txBox="1">
            <a:spLocks/>
          </p:cNvSpPr>
          <p:nvPr/>
        </p:nvSpPr>
        <p:spPr>
          <a:xfrm>
            <a:off x="322702" y="1359779"/>
            <a:ext cx="4161375" cy="3572936"/>
          </a:xfrm>
          <a:prstGeom prst="rect">
            <a:avLst/>
          </a:prstGeom>
        </p:spPr>
        <p:txBody>
          <a:bodyPr vert="horz" lIns="90000" tIns="45720" rIns="91440" bIns="45720" rtlCol="0">
            <a:noAutofit/>
          </a:bodyPr>
          <a:lstStyle>
            <a:lvl1pPr marL="270000" indent="-270000" algn="l" defTabSz="685800" rtl="0" eaLnBrk="1" latinLnBrk="0" hangingPunct="1">
              <a:lnSpc>
                <a:spcPct val="100000"/>
              </a:lnSpc>
              <a:spcBef>
                <a:spcPts val="750"/>
              </a:spcBef>
              <a:buFont typeface="Arial" panose="020B0604020202020204" pitchFamily="34" charset="0"/>
              <a:buChar char="•"/>
              <a:defRPr sz="2600" kern="1200">
                <a:solidFill>
                  <a:schemeClr val="tx1"/>
                </a:solidFill>
                <a:latin typeface="+mj-lt"/>
                <a:ea typeface="+mn-ea"/>
                <a:cs typeface="+mn-cs"/>
              </a:defRPr>
            </a:lvl1pPr>
            <a:lvl2pPr marL="684000" indent="-288000" algn="l" defTabSz="685800" rtl="0" eaLnBrk="1" latinLnBrk="0" hangingPunct="1">
              <a:lnSpc>
                <a:spcPct val="100000"/>
              </a:lnSpc>
              <a:spcBef>
                <a:spcPts val="375"/>
              </a:spcBef>
              <a:buFont typeface="Arial" panose="020B0604020202020204" pitchFamily="34" charset="0"/>
              <a:buChar char="•"/>
              <a:defRPr sz="2300" kern="1200">
                <a:solidFill>
                  <a:schemeClr val="tx1"/>
                </a:solidFill>
                <a:latin typeface="+mj-lt"/>
                <a:ea typeface="+mn-ea"/>
                <a:cs typeface="+mn-cs"/>
              </a:defRPr>
            </a:lvl2pPr>
            <a:lvl3pPr marL="1037250" indent="-28080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j-lt"/>
                <a:ea typeface="+mn-ea"/>
                <a:cs typeface="+mn-cs"/>
              </a:defRPr>
            </a:lvl3pPr>
            <a:lvl4pPr marL="1332000" indent="-2592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j-lt"/>
                <a:ea typeface="+mn-ea"/>
                <a:cs typeface="+mn-cs"/>
              </a:defRPr>
            </a:lvl4pPr>
            <a:lvl5pPr marL="1579050" indent="-25200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spcBef>
                <a:spcPts val="600"/>
              </a:spcBef>
              <a:buNone/>
            </a:pPr>
            <a:endParaRPr lang="en-US" sz="1800" dirty="0">
              <a:latin typeface="Filson Pro Book" panose="02000000000000000000" pitchFamily="50" charset="0"/>
            </a:endParaRPr>
          </a:p>
          <a:p>
            <a:pPr marL="0" indent="0">
              <a:spcBef>
                <a:spcPts val="100"/>
              </a:spcBef>
              <a:spcAft>
                <a:spcPts val="600"/>
              </a:spcAft>
              <a:buNone/>
            </a:pPr>
            <a:r>
              <a:rPr lang="en-AU" sz="1600" b="1" dirty="0">
                <a:latin typeface="Tw Cen MT" panose="020B0602020104020603" pitchFamily="34" charset="0"/>
              </a:rPr>
              <a:t>How active are the British?</a:t>
            </a:r>
          </a:p>
          <a:p>
            <a:pPr marL="0" indent="0">
              <a:spcBef>
                <a:spcPts val="100"/>
              </a:spcBef>
              <a:spcAft>
                <a:spcPts val="600"/>
              </a:spcAft>
              <a:buNone/>
            </a:pPr>
            <a:r>
              <a:rPr lang="en-AU" sz="1600" b="1" dirty="0">
                <a:latin typeface="Tw Cen MT" panose="020B0602020104020603" pitchFamily="34" charset="0"/>
              </a:rPr>
              <a:t>UK government report: </a:t>
            </a:r>
            <a:r>
              <a:rPr lang="en-AU" sz="1600" b="1" dirty="0">
                <a:latin typeface="Tw Cen MT" panose="020B0602020104020603" pitchFamily="34" charset="0"/>
                <a:hlinkClick r:id="rId3"/>
              </a:rPr>
              <a:t>Physical activity (2022)</a:t>
            </a:r>
            <a:endParaRPr lang="en-AU" sz="1400" dirty="0">
              <a:latin typeface="Tw Cen MT" panose="020B0602020104020603" pitchFamily="34" charset="0"/>
            </a:endParaRPr>
          </a:p>
          <a:p>
            <a:pPr marL="0" indent="0">
              <a:spcBef>
                <a:spcPts val="100"/>
              </a:spcBef>
              <a:spcAft>
                <a:spcPts val="600"/>
              </a:spcAft>
              <a:buNone/>
            </a:pPr>
            <a:r>
              <a:rPr lang="en-AU" sz="1400" dirty="0">
                <a:latin typeface="Tw Cen MT" panose="020B0602020104020603" pitchFamily="34" charset="0"/>
              </a:rPr>
              <a:t>Data from November 2022 November 2021:</a:t>
            </a:r>
            <a:endParaRPr lang="en-US" sz="1200" dirty="0">
              <a:latin typeface="Tw Cen MT" panose="020B0602020104020603" pitchFamily="34" charset="0"/>
            </a:endParaRPr>
          </a:p>
          <a:p>
            <a:pPr>
              <a:spcBef>
                <a:spcPts val="100"/>
              </a:spcBef>
              <a:spcAft>
                <a:spcPts val="600"/>
              </a:spcAft>
              <a:buFontTx/>
              <a:buChar char="-"/>
            </a:pPr>
            <a:r>
              <a:rPr lang="en-AU" sz="1400" dirty="0">
                <a:latin typeface="Tw Cen MT" panose="020B0602020104020603" pitchFamily="34" charset="0"/>
              </a:rPr>
              <a:t>61.4% of people aged  16 or over work life is physically active</a:t>
            </a:r>
          </a:p>
          <a:p>
            <a:pPr>
              <a:spcBef>
                <a:spcPts val="100"/>
              </a:spcBef>
              <a:spcAft>
                <a:spcPts val="600"/>
              </a:spcAft>
              <a:buFontTx/>
              <a:buChar char="-"/>
            </a:pPr>
            <a:r>
              <a:rPr lang="en-AU" sz="1400" dirty="0">
                <a:latin typeface="Tw Cen MT" panose="020B0602020104020603" pitchFamily="34" charset="0"/>
              </a:rPr>
              <a:t>38.6% physically inactive</a:t>
            </a:r>
          </a:p>
          <a:p>
            <a:pPr marL="0" indent="0">
              <a:spcBef>
                <a:spcPts val="100"/>
              </a:spcBef>
              <a:spcAft>
                <a:spcPts val="600"/>
              </a:spcAft>
              <a:buNone/>
            </a:pPr>
            <a:r>
              <a:rPr lang="en-AU" sz="1400" b="1" dirty="0">
                <a:latin typeface="Tw Cen MT" panose="020B0602020104020603" pitchFamily="34" charset="0"/>
              </a:rPr>
              <a:t>UK Gov </a:t>
            </a:r>
            <a:r>
              <a:rPr lang="en-AU" sz="1400" b="1" dirty="0">
                <a:latin typeface="Tw Cen MT" panose="020B0602020104020603" pitchFamily="34" charset="0"/>
                <a:hlinkClick r:id="rId4"/>
              </a:rPr>
              <a:t>Physical activity tool data </a:t>
            </a:r>
            <a:r>
              <a:rPr lang="en-AU" sz="1400" b="1" dirty="0">
                <a:latin typeface="Tw Cen MT" panose="020B0602020104020603" pitchFamily="34" charset="0"/>
              </a:rPr>
              <a:t>(2020/21):</a:t>
            </a:r>
          </a:p>
          <a:p>
            <a:pPr>
              <a:spcBef>
                <a:spcPts val="100"/>
              </a:spcBef>
              <a:spcAft>
                <a:spcPts val="600"/>
              </a:spcAft>
              <a:buFontTx/>
              <a:buChar char="-"/>
            </a:pPr>
            <a:r>
              <a:rPr lang="en-AU" sz="1400" dirty="0">
                <a:latin typeface="Tw Cen MT" panose="020B0602020104020603" pitchFamily="34" charset="0"/>
              </a:rPr>
              <a:t>47.2% of people aged under 16 physically active</a:t>
            </a:r>
          </a:p>
          <a:p>
            <a:pPr>
              <a:spcBef>
                <a:spcPts val="100"/>
              </a:spcBef>
              <a:spcAft>
                <a:spcPts val="600"/>
              </a:spcAft>
              <a:buFontTx/>
              <a:buChar char="-"/>
            </a:pPr>
            <a:r>
              <a:rPr lang="en-AU" sz="1400" dirty="0">
                <a:latin typeface="Tw Cen MT" panose="020B0602020104020603" pitchFamily="34" charset="0"/>
              </a:rPr>
              <a:t>70.1% of 15-year-olds with a mean daily sedentary time of more than seven hours!</a:t>
            </a:r>
          </a:p>
          <a:p>
            <a:pPr>
              <a:spcBef>
                <a:spcPts val="100"/>
              </a:spcBef>
              <a:spcAft>
                <a:spcPts val="600"/>
              </a:spcAft>
              <a:buFontTx/>
              <a:buChar char="-"/>
            </a:pPr>
            <a:endParaRPr lang="en-AU" sz="1400" dirty="0">
              <a:latin typeface="Tw Cen MT" panose="020B0602020104020603" pitchFamily="34" charset="0"/>
            </a:endParaRPr>
          </a:p>
          <a:p>
            <a:pPr>
              <a:spcBef>
                <a:spcPts val="100"/>
              </a:spcBef>
              <a:spcAft>
                <a:spcPts val="600"/>
              </a:spcAft>
              <a:buFontTx/>
              <a:buChar char="-"/>
            </a:pPr>
            <a:endParaRPr lang="en-AU" sz="1400" dirty="0">
              <a:latin typeface="Tw Cen MT" panose="020B0602020104020603" pitchFamily="34" charset="0"/>
            </a:endParaRPr>
          </a:p>
          <a:p>
            <a:pPr marL="0" indent="0">
              <a:spcBef>
                <a:spcPts val="100"/>
              </a:spcBef>
              <a:spcAft>
                <a:spcPts val="600"/>
              </a:spcAft>
              <a:buNone/>
            </a:pPr>
            <a:endParaRPr lang="en-US" sz="1400" dirty="0">
              <a:latin typeface="Tw Cen MT" panose="020B0602020104020603" pitchFamily="34" charset="0"/>
            </a:endParaRPr>
          </a:p>
          <a:p>
            <a:pPr>
              <a:spcBef>
                <a:spcPts val="100"/>
              </a:spcBef>
              <a:spcAft>
                <a:spcPts val="600"/>
              </a:spcAft>
            </a:pPr>
            <a:endParaRPr lang="en-US" sz="1400" dirty="0">
              <a:latin typeface="Tw Cen MT" panose="020B0602020104020603" pitchFamily="34" charset="0"/>
            </a:endParaRPr>
          </a:p>
          <a:p>
            <a:pPr>
              <a:spcBef>
                <a:spcPts val="100"/>
              </a:spcBef>
              <a:spcAft>
                <a:spcPts val="600"/>
              </a:spcAft>
            </a:pPr>
            <a:endParaRPr lang="en-US" sz="14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4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400" dirty="0">
              <a:latin typeface="Tw Cen MT" panose="020B0602020104020603" pitchFamily="34" charset="0"/>
            </a:endParaRPr>
          </a:p>
          <a:p>
            <a:pPr marL="0" indent="0" algn="ctr">
              <a:spcBef>
                <a:spcPts val="600"/>
              </a:spcBef>
              <a:buNone/>
            </a:pPr>
            <a:endParaRPr lang="en-US" sz="1400" dirty="0">
              <a:latin typeface="Filson Pro Book" panose="02000000000000000000" pitchFamily="50" charset="0"/>
            </a:endParaRPr>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Importance of physical activity</a:t>
            </a:r>
          </a:p>
          <a:p>
            <a:r>
              <a:rPr lang="en-US" sz="1400" dirty="0">
                <a:solidFill>
                  <a:srgbClr val="002060"/>
                </a:solidFill>
              </a:rPr>
              <a:t>Levels of activity</a:t>
            </a:r>
            <a:endParaRPr lang="en-AU" sz="1400" dirty="0">
              <a:solidFill>
                <a:srgbClr val="002060"/>
              </a:solidFill>
            </a:endParaRPr>
          </a:p>
        </p:txBody>
      </p:sp>
      <p:pic>
        <p:nvPicPr>
          <p:cNvPr id="4" name="Picture 3">
            <a:extLst>
              <a:ext uri="{FF2B5EF4-FFF2-40B4-BE49-F238E27FC236}">
                <a16:creationId xmlns:a16="http://schemas.microsoft.com/office/drawing/2014/main" id="{857FF223-FDF4-519B-FC2A-36686EB6F911}"/>
              </a:ext>
            </a:extLst>
          </p:cNvPr>
          <p:cNvPicPr>
            <a:picLocks noChangeAspect="1"/>
          </p:cNvPicPr>
          <p:nvPr/>
        </p:nvPicPr>
        <p:blipFill>
          <a:blip r:embed="rId5"/>
          <a:stretch>
            <a:fillRect/>
          </a:stretch>
        </p:blipFill>
        <p:spPr>
          <a:xfrm>
            <a:off x="4761143" y="1316564"/>
            <a:ext cx="4060155" cy="3572936"/>
          </a:xfrm>
          <a:prstGeom prst="rect">
            <a:avLst/>
          </a:prstGeom>
        </p:spPr>
      </p:pic>
    </p:spTree>
    <p:extLst>
      <p:ext uri="{BB962C8B-B14F-4D97-AF65-F5344CB8AC3E}">
        <p14:creationId xmlns:p14="http://schemas.microsoft.com/office/powerpoint/2010/main" val="150945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12</a:t>
            </a:fld>
            <a:endParaRPr lang="en-US" dirty="0"/>
          </a:p>
        </p:txBody>
      </p:sp>
      <p:sp>
        <p:nvSpPr>
          <p:cNvPr id="29" name="Content Placeholder 1">
            <a:extLst>
              <a:ext uri="{FF2B5EF4-FFF2-40B4-BE49-F238E27FC236}">
                <a16:creationId xmlns:a16="http://schemas.microsoft.com/office/drawing/2014/main" id="{F02ECBC3-7C93-47B4-B29A-CE46C985C4BB}"/>
              </a:ext>
            </a:extLst>
          </p:cNvPr>
          <p:cNvSpPr txBox="1">
            <a:spLocks/>
          </p:cNvSpPr>
          <p:nvPr/>
        </p:nvSpPr>
        <p:spPr>
          <a:xfrm>
            <a:off x="4572000" y="1160952"/>
            <a:ext cx="4161375" cy="3572936"/>
          </a:xfrm>
          <a:prstGeom prst="rect">
            <a:avLst/>
          </a:prstGeom>
        </p:spPr>
        <p:txBody>
          <a:bodyPr vert="horz" lIns="90000" tIns="45720" rIns="91440" bIns="45720" rtlCol="0">
            <a:noAutofit/>
          </a:bodyPr>
          <a:lstStyle>
            <a:lvl1pPr marL="270000" indent="-270000" algn="l" defTabSz="685800" rtl="0" eaLnBrk="1" latinLnBrk="0" hangingPunct="1">
              <a:lnSpc>
                <a:spcPct val="100000"/>
              </a:lnSpc>
              <a:spcBef>
                <a:spcPts val="750"/>
              </a:spcBef>
              <a:buFont typeface="Arial" panose="020B0604020202020204" pitchFamily="34" charset="0"/>
              <a:buChar char="•"/>
              <a:defRPr sz="2600" kern="1200">
                <a:solidFill>
                  <a:schemeClr val="tx1"/>
                </a:solidFill>
                <a:latin typeface="+mj-lt"/>
                <a:ea typeface="+mn-ea"/>
                <a:cs typeface="+mn-cs"/>
              </a:defRPr>
            </a:lvl1pPr>
            <a:lvl2pPr marL="684000" indent="-288000" algn="l" defTabSz="685800" rtl="0" eaLnBrk="1" latinLnBrk="0" hangingPunct="1">
              <a:lnSpc>
                <a:spcPct val="100000"/>
              </a:lnSpc>
              <a:spcBef>
                <a:spcPts val="375"/>
              </a:spcBef>
              <a:buFont typeface="Arial" panose="020B0604020202020204" pitchFamily="34" charset="0"/>
              <a:buChar char="•"/>
              <a:defRPr sz="2300" kern="1200">
                <a:solidFill>
                  <a:schemeClr val="tx1"/>
                </a:solidFill>
                <a:latin typeface="+mj-lt"/>
                <a:ea typeface="+mn-ea"/>
                <a:cs typeface="+mn-cs"/>
              </a:defRPr>
            </a:lvl2pPr>
            <a:lvl3pPr marL="1037250" indent="-28080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j-lt"/>
                <a:ea typeface="+mn-ea"/>
                <a:cs typeface="+mn-cs"/>
              </a:defRPr>
            </a:lvl3pPr>
            <a:lvl4pPr marL="1332000" indent="-2592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j-lt"/>
                <a:ea typeface="+mn-ea"/>
                <a:cs typeface="+mn-cs"/>
              </a:defRPr>
            </a:lvl4pPr>
            <a:lvl5pPr marL="1579050" indent="-25200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600"/>
              </a:spcBef>
              <a:buNone/>
            </a:pPr>
            <a:r>
              <a:rPr lang="en-GB" sz="1800" b="1" dirty="0">
                <a:latin typeface="Tw Cen MT" panose="020B0602020104020603" pitchFamily="34" charset="0"/>
              </a:rPr>
              <a:t>Clayton &amp; Clayton (2022):</a:t>
            </a:r>
          </a:p>
          <a:p>
            <a:pPr>
              <a:spcBef>
                <a:spcPts val="600"/>
              </a:spcBef>
            </a:pPr>
            <a:r>
              <a:rPr lang="en-GB" sz="1600" dirty="0">
                <a:latin typeface="Tw Cen MT" panose="020B0602020104020603" pitchFamily="34" charset="0"/>
              </a:rPr>
              <a:t>50% of UK adults know look at screens for 11 hours or more a day</a:t>
            </a:r>
          </a:p>
          <a:p>
            <a:pPr marL="0" indent="0">
              <a:spcBef>
                <a:spcPts val="600"/>
              </a:spcBef>
              <a:buNone/>
            </a:pPr>
            <a:endParaRPr lang="en-US" sz="1400" dirty="0">
              <a:latin typeface="Tw Cen MT" panose="020B0602020104020603" pitchFamily="34" charset="0"/>
            </a:endParaRPr>
          </a:p>
          <a:p>
            <a:pPr marL="0" indent="0">
              <a:spcBef>
                <a:spcPts val="600"/>
              </a:spcBef>
              <a:buNone/>
            </a:pPr>
            <a:r>
              <a:rPr lang="en-US" sz="1800" b="1" dirty="0" err="1">
                <a:latin typeface="Tw Cen MT" panose="020B0602020104020603" pitchFamily="34" charset="0"/>
              </a:rPr>
              <a:t>Hedderson</a:t>
            </a:r>
            <a:r>
              <a:rPr lang="en-US" sz="1800" b="1" dirty="0">
                <a:latin typeface="Tw Cen MT" panose="020B0602020104020603" pitchFamily="34" charset="0"/>
              </a:rPr>
              <a:t> et al. (2023):</a:t>
            </a:r>
          </a:p>
          <a:p>
            <a:pPr>
              <a:spcBef>
                <a:spcPts val="600"/>
              </a:spcBef>
            </a:pPr>
            <a:r>
              <a:rPr lang="en-US" sz="1600" dirty="0">
                <a:latin typeface="Tw Cen MT" panose="020B0602020104020603" pitchFamily="34" charset="0"/>
              </a:rPr>
              <a:t>In young children aged 4-12 years, pre-pandemic screen time was 4.4 hours per day (average)</a:t>
            </a:r>
          </a:p>
          <a:p>
            <a:pPr>
              <a:spcBef>
                <a:spcPts val="600"/>
              </a:spcBef>
            </a:pPr>
            <a:r>
              <a:rPr lang="en-US" sz="1600" dirty="0">
                <a:latin typeface="Tw Cen MT" panose="020B0602020104020603" pitchFamily="34" charset="0"/>
              </a:rPr>
              <a:t>This increased to 6.15 hours per day during the first lockdown (average).</a:t>
            </a:r>
          </a:p>
          <a:p>
            <a:pPr>
              <a:spcBef>
                <a:spcPts val="600"/>
              </a:spcBef>
            </a:pPr>
            <a:r>
              <a:rPr lang="en-US" sz="1600" dirty="0">
                <a:latin typeface="Tw Cen MT" panose="020B0602020104020603" pitchFamily="34" charset="0"/>
              </a:rPr>
              <a:t>Higher screen time levels have remained since public health precautions were lifted. </a:t>
            </a:r>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Importance of physical activity</a:t>
            </a:r>
          </a:p>
          <a:p>
            <a:r>
              <a:rPr lang="en-US" sz="1400" dirty="0">
                <a:solidFill>
                  <a:srgbClr val="002060"/>
                </a:solidFill>
              </a:rPr>
              <a:t>Levels of activity</a:t>
            </a:r>
            <a:endParaRPr lang="en-AU" sz="1400" dirty="0">
              <a:solidFill>
                <a:srgbClr val="002060"/>
              </a:solidFill>
            </a:endParaRPr>
          </a:p>
        </p:txBody>
      </p:sp>
      <p:pic>
        <p:nvPicPr>
          <p:cNvPr id="3074" name="Picture 2" descr="person holding black phone">
            <a:hlinkClick r:id="rId3"/>
            <a:extLst>
              <a:ext uri="{FF2B5EF4-FFF2-40B4-BE49-F238E27FC236}">
                <a16:creationId xmlns:a16="http://schemas.microsoft.com/office/drawing/2014/main" id="{AF0A2636-F060-D04F-E1AB-79F6B67CDD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578" y="1802444"/>
            <a:ext cx="3994302" cy="2663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389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13</a:t>
            </a:fld>
            <a:endParaRPr lang="en-US" dirty="0"/>
          </a:p>
        </p:txBody>
      </p:sp>
      <p:sp>
        <p:nvSpPr>
          <p:cNvPr id="29" name="Content Placeholder 1">
            <a:extLst>
              <a:ext uri="{FF2B5EF4-FFF2-40B4-BE49-F238E27FC236}">
                <a16:creationId xmlns:a16="http://schemas.microsoft.com/office/drawing/2014/main" id="{F02ECBC3-7C93-47B4-B29A-CE46C985C4BB}"/>
              </a:ext>
            </a:extLst>
          </p:cNvPr>
          <p:cNvSpPr txBox="1">
            <a:spLocks/>
          </p:cNvSpPr>
          <p:nvPr/>
        </p:nvSpPr>
        <p:spPr>
          <a:xfrm>
            <a:off x="821087" y="1733748"/>
            <a:ext cx="3589340" cy="3572936"/>
          </a:xfrm>
          <a:prstGeom prst="rect">
            <a:avLst/>
          </a:prstGeom>
        </p:spPr>
        <p:txBody>
          <a:bodyPr vert="horz" lIns="90000" tIns="45720" rIns="91440" bIns="45720" rtlCol="0">
            <a:noAutofit/>
          </a:bodyPr>
          <a:lstStyle>
            <a:lvl1pPr marL="270000" indent="-270000" algn="l" defTabSz="685800" rtl="0" eaLnBrk="1" latinLnBrk="0" hangingPunct="1">
              <a:lnSpc>
                <a:spcPct val="100000"/>
              </a:lnSpc>
              <a:spcBef>
                <a:spcPts val="750"/>
              </a:spcBef>
              <a:buFont typeface="Arial" panose="020B0604020202020204" pitchFamily="34" charset="0"/>
              <a:buChar char="•"/>
              <a:defRPr sz="2600" kern="1200">
                <a:solidFill>
                  <a:schemeClr val="tx1"/>
                </a:solidFill>
                <a:latin typeface="+mj-lt"/>
                <a:ea typeface="+mn-ea"/>
                <a:cs typeface="+mn-cs"/>
              </a:defRPr>
            </a:lvl1pPr>
            <a:lvl2pPr marL="684000" indent="-288000" algn="l" defTabSz="685800" rtl="0" eaLnBrk="1" latinLnBrk="0" hangingPunct="1">
              <a:lnSpc>
                <a:spcPct val="100000"/>
              </a:lnSpc>
              <a:spcBef>
                <a:spcPts val="375"/>
              </a:spcBef>
              <a:buFont typeface="Arial" panose="020B0604020202020204" pitchFamily="34" charset="0"/>
              <a:buChar char="•"/>
              <a:defRPr sz="2300" kern="1200">
                <a:solidFill>
                  <a:schemeClr val="tx1"/>
                </a:solidFill>
                <a:latin typeface="+mj-lt"/>
                <a:ea typeface="+mn-ea"/>
                <a:cs typeface="+mn-cs"/>
              </a:defRPr>
            </a:lvl2pPr>
            <a:lvl3pPr marL="1037250" indent="-28080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j-lt"/>
                <a:ea typeface="+mn-ea"/>
                <a:cs typeface="+mn-cs"/>
              </a:defRPr>
            </a:lvl3pPr>
            <a:lvl4pPr marL="1332000" indent="-2592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j-lt"/>
                <a:ea typeface="+mn-ea"/>
                <a:cs typeface="+mn-cs"/>
              </a:defRPr>
            </a:lvl4pPr>
            <a:lvl5pPr marL="1579050" indent="-25200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100"/>
              </a:spcBef>
              <a:spcAft>
                <a:spcPts val="600"/>
              </a:spcAft>
              <a:buNone/>
            </a:pPr>
            <a:r>
              <a:rPr lang="en-AU" sz="1600" b="1" dirty="0">
                <a:latin typeface="Tw Cen MT" panose="020B0602020104020603" pitchFamily="34" charset="0"/>
              </a:rPr>
              <a:t>Why does it matter whether we’re active?</a:t>
            </a:r>
            <a:endParaRPr lang="en-AU" sz="1400" dirty="0">
              <a:latin typeface="Tw Cen MT" panose="020B0602020104020603" pitchFamily="34" charset="0"/>
            </a:endParaRPr>
          </a:p>
          <a:p>
            <a:pPr marL="0" indent="0">
              <a:spcBef>
                <a:spcPts val="100"/>
              </a:spcBef>
              <a:spcAft>
                <a:spcPts val="600"/>
              </a:spcAft>
              <a:buNone/>
            </a:pPr>
            <a:r>
              <a:rPr lang="en-AU" sz="1400" dirty="0">
                <a:latin typeface="Tw Cen MT" panose="020B0602020104020603" pitchFamily="34" charset="0"/>
              </a:rPr>
              <a:t>Leet et al. (2012):</a:t>
            </a:r>
          </a:p>
          <a:p>
            <a:pPr>
              <a:spcBef>
                <a:spcPts val="100"/>
              </a:spcBef>
              <a:spcAft>
                <a:spcPts val="600"/>
              </a:spcAft>
              <a:buFontTx/>
              <a:buChar char="-"/>
            </a:pPr>
            <a:r>
              <a:rPr lang="en-AU" sz="1100" dirty="0">
                <a:latin typeface="Tw Cen MT" panose="020B0602020104020603" pitchFamily="34" charset="0"/>
              </a:rPr>
              <a:t>6-10% of noncommunicable diseases can be attributed to physical inactivity </a:t>
            </a:r>
          </a:p>
          <a:p>
            <a:pPr>
              <a:spcBef>
                <a:spcPts val="100"/>
              </a:spcBef>
              <a:spcAft>
                <a:spcPts val="600"/>
              </a:spcAft>
              <a:buFontTx/>
              <a:buChar char="-"/>
            </a:pPr>
            <a:r>
              <a:rPr lang="en-AU" sz="1100" dirty="0">
                <a:latin typeface="Tw Cen MT" panose="020B0602020104020603" pitchFamily="34" charset="0"/>
              </a:rPr>
              <a:t>Responsible for 9% of premature mortality (5.3 million deaths in 2008</a:t>
            </a:r>
            <a:r>
              <a:rPr lang="en-AU" sz="1400" dirty="0">
                <a:latin typeface="Tw Cen MT" panose="020B0602020104020603" pitchFamily="34" charset="0"/>
              </a:rPr>
              <a:t>)</a:t>
            </a:r>
          </a:p>
          <a:p>
            <a:pPr marL="0" indent="0">
              <a:spcBef>
                <a:spcPts val="100"/>
              </a:spcBef>
              <a:spcAft>
                <a:spcPts val="600"/>
              </a:spcAft>
              <a:buNone/>
            </a:pPr>
            <a:r>
              <a:rPr lang="en-AU" sz="1400" dirty="0" err="1">
                <a:latin typeface="Tw Cen MT" panose="020B0602020104020603" pitchFamily="34" charset="0"/>
              </a:rPr>
              <a:t>Katzmarzyk</a:t>
            </a:r>
            <a:r>
              <a:rPr lang="en-AU" sz="1400" dirty="0">
                <a:latin typeface="Tw Cen MT" panose="020B0602020104020603" pitchFamily="34" charset="0"/>
              </a:rPr>
              <a:t> et al. (2022):</a:t>
            </a:r>
          </a:p>
          <a:p>
            <a:pPr>
              <a:spcBef>
                <a:spcPts val="100"/>
              </a:spcBef>
              <a:spcAft>
                <a:spcPts val="600"/>
              </a:spcAft>
              <a:buFontTx/>
              <a:buChar char="-"/>
            </a:pPr>
            <a:r>
              <a:rPr lang="en-AU" sz="1100" dirty="0">
                <a:latin typeface="Tw Cen MT" panose="020B0602020104020603" pitchFamily="34" charset="0"/>
              </a:rPr>
              <a:t>8% of noncommunicable diseases attributable to physical inactivity</a:t>
            </a:r>
          </a:p>
          <a:p>
            <a:pPr marL="0" indent="0">
              <a:spcBef>
                <a:spcPts val="100"/>
              </a:spcBef>
              <a:spcAft>
                <a:spcPts val="600"/>
              </a:spcAft>
              <a:buNone/>
            </a:pPr>
            <a:endParaRPr lang="en-AU" sz="1400" dirty="0">
              <a:latin typeface="Tw Cen MT" panose="020B0602020104020603" pitchFamily="34" charset="0"/>
            </a:endParaRPr>
          </a:p>
          <a:p>
            <a:pPr marL="0" indent="0">
              <a:spcBef>
                <a:spcPts val="100"/>
              </a:spcBef>
              <a:spcAft>
                <a:spcPts val="600"/>
              </a:spcAft>
              <a:buNone/>
            </a:pPr>
            <a:endParaRPr lang="en-US" sz="1400" dirty="0">
              <a:latin typeface="Tw Cen MT" panose="020B0602020104020603" pitchFamily="34" charset="0"/>
            </a:endParaRPr>
          </a:p>
          <a:p>
            <a:pPr>
              <a:spcBef>
                <a:spcPts val="100"/>
              </a:spcBef>
              <a:spcAft>
                <a:spcPts val="600"/>
              </a:spcAft>
            </a:pPr>
            <a:endParaRPr lang="en-US" sz="1400" dirty="0">
              <a:latin typeface="Tw Cen MT" panose="020B0602020104020603" pitchFamily="34" charset="0"/>
            </a:endParaRPr>
          </a:p>
          <a:p>
            <a:pPr>
              <a:spcBef>
                <a:spcPts val="100"/>
              </a:spcBef>
              <a:spcAft>
                <a:spcPts val="600"/>
              </a:spcAft>
            </a:pPr>
            <a:endParaRPr lang="en-US" sz="14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4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400" dirty="0">
              <a:latin typeface="Tw Cen MT" panose="020B0602020104020603" pitchFamily="34" charset="0"/>
            </a:endParaRPr>
          </a:p>
          <a:p>
            <a:pPr marL="0" indent="0" algn="ctr">
              <a:spcBef>
                <a:spcPts val="600"/>
              </a:spcBef>
              <a:buNone/>
            </a:pPr>
            <a:endParaRPr lang="en-US" sz="1400" dirty="0">
              <a:latin typeface="Filson Pro Book" panose="02000000000000000000" pitchFamily="50" charset="0"/>
            </a:endParaRPr>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Importance of physical activity</a:t>
            </a:r>
          </a:p>
          <a:p>
            <a:r>
              <a:rPr lang="en-US" sz="1400" dirty="0">
                <a:solidFill>
                  <a:srgbClr val="002060"/>
                </a:solidFill>
              </a:rPr>
              <a:t>Burden of disease caused by physical activity</a:t>
            </a:r>
            <a:endParaRPr lang="en-AU" sz="1400" dirty="0">
              <a:solidFill>
                <a:srgbClr val="002060"/>
              </a:solidFill>
            </a:endParaRPr>
          </a:p>
        </p:txBody>
      </p:sp>
      <p:sp>
        <p:nvSpPr>
          <p:cNvPr id="8" name="Rectangle: Rounded Corners 7">
            <a:extLst>
              <a:ext uri="{FF2B5EF4-FFF2-40B4-BE49-F238E27FC236}">
                <a16:creationId xmlns:a16="http://schemas.microsoft.com/office/drawing/2014/main" id="{891627B2-906B-4F95-AD0F-614D0AF9C381}"/>
              </a:ext>
            </a:extLst>
          </p:cNvPr>
          <p:cNvSpPr/>
          <p:nvPr/>
        </p:nvSpPr>
        <p:spPr>
          <a:xfrm>
            <a:off x="4810540" y="1995777"/>
            <a:ext cx="3703516" cy="1963971"/>
          </a:xfrm>
          <a:custGeom>
            <a:avLst/>
            <a:gdLst>
              <a:gd name="connsiteX0" fmla="*/ 0 w 3703516"/>
              <a:gd name="connsiteY0" fmla="*/ 327335 h 1963971"/>
              <a:gd name="connsiteX1" fmla="*/ 327335 w 3703516"/>
              <a:gd name="connsiteY1" fmla="*/ 0 h 1963971"/>
              <a:gd name="connsiteX2" fmla="*/ 906616 w 3703516"/>
              <a:gd name="connsiteY2" fmla="*/ 0 h 1963971"/>
              <a:gd name="connsiteX3" fmla="*/ 1546873 w 3703516"/>
              <a:gd name="connsiteY3" fmla="*/ 0 h 1963971"/>
              <a:gd name="connsiteX4" fmla="*/ 2095666 w 3703516"/>
              <a:gd name="connsiteY4" fmla="*/ 0 h 1963971"/>
              <a:gd name="connsiteX5" fmla="*/ 2735923 w 3703516"/>
              <a:gd name="connsiteY5" fmla="*/ 0 h 1963971"/>
              <a:gd name="connsiteX6" fmla="*/ 3376181 w 3703516"/>
              <a:gd name="connsiteY6" fmla="*/ 0 h 1963971"/>
              <a:gd name="connsiteX7" fmla="*/ 3703516 w 3703516"/>
              <a:gd name="connsiteY7" fmla="*/ 327335 h 1963971"/>
              <a:gd name="connsiteX8" fmla="*/ 3703516 w 3703516"/>
              <a:gd name="connsiteY8" fmla="*/ 981986 h 1963971"/>
              <a:gd name="connsiteX9" fmla="*/ 3703516 w 3703516"/>
              <a:gd name="connsiteY9" fmla="*/ 1636636 h 1963971"/>
              <a:gd name="connsiteX10" fmla="*/ 3376181 w 3703516"/>
              <a:gd name="connsiteY10" fmla="*/ 1963971 h 1963971"/>
              <a:gd name="connsiteX11" fmla="*/ 2857877 w 3703516"/>
              <a:gd name="connsiteY11" fmla="*/ 1963971 h 1963971"/>
              <a:gd name="connsiteX12" fmla="*/ 2187131 w 3703516"/>
              <a:gd name="connsiteY12" fmla="*/ 1963971 h 1963971"/>
              <a:gd name="connsiteX13" fmla="*/ 1638339 w 3703516"/>
              <a:gd name="connsiteY13" fmla="*/ 1963971 h 1963971"/>
              <a:gd name="connsiteX14" fmla="*/ 998081 w 3703516"/>
              <a:gd name="connsiteY14" fmla="*/ 1963971 h 1963971"/>
              <a:gd name="connsiteX15" fmla="*/ 327335 w 3703516"/>
              <a:gd name="connsiteY15" fmla="*/ 1963971 h 1963971"/>
              <a:gd name="connsiteX16" fmla="*/ 0 w 3703516"/>
              <a:gd name="connsiteY16" fmla="*/ 1636636 h 1963971"/>
              <a:gd name="connsiteX17" fmla="*/ 0 w 3703516"/>
              <a:gd name="connsiteY17" fmla="*/ 981986 h 1963971"/>
              <a:gd name="connsiteX18" fmla="*/ 0 w 3703516"/>
              <a:gd name="connsiteY18" fmla="*/ 327335 h 196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03516" h="1963971" fill="none" extrusionOk="0">
                <a:moveTo>
                  <a:pt x="0" y="327335"/>
                </a:moveTo>
                <a:cubicBezTo>
                  <a:pt x="-25043" y="161795"/>
                  <a:pt x="148969" y="-5764"/>
                  <a:pt x="327335" y="0"/>
                </a:cubicBezTo>
                <a:cubicBezTo>
                  <a:pt x="542059" y="-3003"/>
                  <a:pt x="751597" y="-14531"/>
                  <a:pt x="906616" y="0"/>
                </a:cubicBezTo>
                <a:cubicBezTo>
                  <a:pt x="1061635" y="14531"/>
                  <a:pt x="1250145" y="-25240"/>
                  <a:pt x="1546873" y="0"/>
                </a:cubicBezTo>
                <a:cubicBezTo>
                  <a:pt x="1843601" y="25240"/>
                  <a:pt x="1870207" y="-23229"/>
                  <a:pt x="2095666" y="0"/>
                </a:cubicBezTo>
                <a:cubicBezTo>
                  <a:pt x="2321125" y="23229"/>
                  <a:pt x="2416537" y="-1889"/>
                  <a:pt x="2735923" y="0"/>
                </a:cubicBezTo>
                <a:cubicBezTo>
                  <a:pt x="3055309" y="1889"/>
                  <a:pt x="3096266" y="8799"/>
                  <a:pt x="3376181" y="0"/>
                </a:cubicBezTo>
                <a:cubicBezTo>
                  <a:pt x="3551587" y="-19301"/>
                  <a:pt x="3704513" y="158657"/>
                  <a:pt x="3703516" y="327335"/>
                </a:cubicBezTo>
                <a:cubicBezTo>
                  <a:pt x="3694466" y="505007"/>
                  <a:pt x="3685985" y="694407"/>
                  <a:pt x="3703516" y="981986"/>
                </a:cubicBezTo>
                <a:cubicBezTo>
                  <a:pt x="3721047" y="1269565"/>
                  <a:pt x="3692409" y="1388190"/>
                  <a:pt x="3703516" y="1636636"/>
                </a:cubicBezTo>
                <a:cubicBezTo>
                  <a:pt x="3697154" y="1820286"/>
                  <a:pt x="3551480" y="1985958"/>
                  <a:pt x="3376181" y="1963971"/>
                </a:cubicBezTo>
                <a:cubicBezTo>
                  <a:pt x="3267978" y="1976124"/>
                  <a:pt x="2995008" y="1946418"/>
                  <a:pt x="2857877" y="1963971"/>
                </a:cubicBezTo>
                <a:cubicBezTo>
                  <a:pt x="2720746" y="1981524"/>
                  <a:pt x="2348950" y="1931125"/>
                  <a:pt x="2187131" y="1963971"/>
                </a:cubicBezTo>
                <a:cubicBezTo>
                  <a:pt x="2025312" y="1996817"/>
                  <a:pt x="1838685" y="1978139"/>
                  <a:pt x="1638339" y="1963971"/>
                </a:cubicBezTo>
                <a:cubicBezTo>
                  <a:pt x="1437993" y="1949803"/>
                  <a:pt x="1291840" y="1968877"/>
                  <a:pt x="998081" y="1963971"/>
                </a:cubicBezTo>
                <a:cubicBezTo>
                  <a:pt x="704322" y="1959065"/>
                  <a:pt x="488469" y="1966728"/>
                  <a:pt x="327335" y="1963971"/>
                </a:cubicBezTo>
                <a:cubicBezTo>
                  <a:pt x="145155" y="1948363"/>
                  <a:pt x="4403" y="1814631"/>
                  <a:pt x="0" y="1636636"/>
                </a:cubicBezTo>
                <a:cubicBezTo>
                  <a:pt x="30472" y="1444682"/>
                  <a:pt x="-23249" y="1167565"/>
                  <a:pt x="0" y="981986"/>
                </a:cubicBezTo>
                <a:cubicBezTo>
                  <a:pt x="23249" y="796407"/>
                  <a:pt x="22162" y="556336"/>
                  <a:pt x="0" y="327335"/>
                </a:cubicBezTo>
                <a:close/>
              </a:path>
              <a:path w="3703516" h="1963971" stroke="0" extrusionOk="0">
                <a:moveTo>
                  <a:pt x="0" y="327335"/>
                </a:moveTo>
                <a:cubicBezTo>
                  <a:pt x="-6546" y="134853"/>
                  <a:pt x="178592" y="-9585"/>
                  <a:pt x="327335" y="0"/>
                </a:cubicBezTo>
                <a:cubicBezTo>
                  <a:pt x="482859" y="-27074"/>
                  <a:pt x="650922" y="-17569"/>
                  <a:pt x="937104" y="0"/>
                </a:cubicBezTo>
                <a:cubicBezTo>
                  <a:pt x="1223286" y="17569"/>
                  <a:pt x="1275205" y="-5146"/>
                  <a:pt x="1455408" y="0"/>
                </a:cubicBezTo>
                <a:cubicBezTo>
                  <a:pt x="1635611" y="5146"/>
                  <a:pt x="1853467" y="13972"/>
                  <a:pt x="1973712" y="0"/>
                </a:cubicBezTo>
                <a:cubicBezTo>
                  <a:pt x="2093957" y="-13972"/>
                  <a:pt x="2411318" y="-6010"/>
                  <a:pt x="2522504" y="0"/>
                </a:cubicBezTo>
                <a:cubicBezTo>
                  <a:pt x="2633690" y="6010"/>
                  <a:pt x="3114174" y="2480"/>
                  <a:pt x="3376181" y="0"/>
                </a:cubicBezTo>
                <a:cubicBezTo>
                  <a:pt x="3545928" y="-1381"/>
                  <a:pt x="3690059" y="143213"/>
                  <a:pt x="3703516" y="327335"/>
                </a:cubicBezTo>
                <a:cubicBezTo>
                  <a:pt x="3707878" y="469893"/>
                  <a:pt x="3708494" y="792879"/>
                  <a:pt x="3703516" y="981986"/>
                </a:cubicBezTo>
                <a:cubicBezTo>
                  <a:pt x="3698538" y="1171093"/>
                  <a:pt x="3701291" y="1399798"/>
                  <a:pt x="3703516" y="1636636"/>
                </a:cubicBezTo>
                <a:cubicBezTo>
                  <a:pt x="3690487" y="1831581"/>
                  <a:pt x="3560912" y="1958580"/>
                  <a:pt x="3376181" y="1963971"/>
                </a:cubicBezTo>
                <a:cubicBezTo>
                  <a:pt x="3146099" y="1970535"/>
                  <a:pt x="2920644" y="1954482"/>
                  <a:pt x="2766412" y="1963971"/>
                </a:cubicBezTo>
                <a:cubicBezTo>
                  <a:pt x="2612180" y="1973460"/>
                  <a:pt x="2456661" y="1965992"/>
                  <a:pt x="2217620" y="1963971"/>
                </a:cubicBezTo>
                <a:cubicBezTo>
                  <a:pt x="1978579" y="1961950"/>
                  <a:pt x="1913471" y="1968857"/>
                  <a:pt x="1638339" y="1963971"/>
                </a:cubicBezTo>
                <a:cubicBezTo>
                  <a:pt x="1363207" y="1959085"/>
                  <a:pt x="1190346" y="1933893"/>
                  <a:pt x="967593" y="1963971"/>
                </a:cubicBezTo>
                <a:cubicBezTo>
                  <a:pt x="744840" y="1994049"/>
                  <a:pt x="542894" y="1954829"/>
                  <a:pt x="327335" y="1963971"/>
                </a:cubicBezTo>
                <a:cubicBezTo>
                  <a:pt x="132471" y="1970551"/>
                  <a:pt x="-1973" y="1813156"/>
                  <a:pt x="0" y="1636636"/>
                </a:cubicBezTo>
                <a:cubicBezTo>
                  <a:pt x="-32745" y="1427534"/>
                  <a:pt x="16513" y="1263998"/>
                  <a:pt x="0" y="955799"/>
                </a:cubicBezTo>
                <a:cubicBezTo>
                  <a:pt x="-16513" y="647600"/>
                  <a:pt x="-3187" y="491793"/>
                  <a:pt x="0" y="327335"/>
                </a:cubicBezTo>
                <a:close/>
              </a:path>
            </a:pathLst>
          </a:custGeom>
          <a:ln w="28575">
            <a:solidFill>
              <a:srgbClr val="002060"/>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lgn="ctr">
              <a:spcAft>
                <a:spcPts val="1200"/>
              </a:spcAft>
            </a:pPr>
            <a:r>
              <a:rPr lang="en-US" sz="1400" b="1" dirty="0">
                <a:latin typeface="Tw Cen MT" panose="020B0602020104020603" pitchFamily="34" charset="0"/>
              </a:rPr>
              <a:t>What about the economic cost of inactivity (Ding et al., 2016)?</a:t>
            </a:r>
          </a:p>
          <a:p>
            <a:pPr marL="285750" indent="-198438">
              <a:spcAft>
                <a:spcPts val="1200"/>
              </a:spcAft>
              <a:buFont typeface="Arial" panose="020B0604020202020204" pitchFamily="34" charset="0"/>
              <a:buChar char="•"/>
            </a:pPr>
            <a:r>
              <a:rPr lang="en-US" sz="1400" dirty="0">
                <a:latin typeface="Tw Cen MT" panose="020B0602020104020603" pitchFamily="34" charset="0"/>
              </a:rPr>
              <a:t>53.8 billion in healthcare costs (31.2 paid for by the public sector)</a:t>
            </a:r>
          </a:p>
          <a:p>
            <a:pPr marL="285750" indent="-198438">
              <a:spcAft>
                <a:spcPts val="1200"/>
              </a:spcAft>
              <a:buFont typeface="Arial" panose="020B0604020202020204" pitchFamily="34" charset="0"/>
              <a:buChar char="•"/>
            </a:pPr>
            <a:r>
              <a:rPr lang="en-US" sz="1400" dirty="0">
                <a:latin typeface="Tw Cen MT" panose="020B0602020104020603" pitchFamily="34" charset="0"/>
              </a:rPr>
              <a:t>13.7 billion in productivity losses</a:t>
            </a:r>
          </a:p>
          <a:p>
            <a:pPr marL="285750" indent="-198438">
              <a:spcAft>
                <a:spcPts val="1200"/>
              </a:spcAft>
              <a:buFont typeface="Arial" panose="020B0604020202020204" pitchFamily="34" charset="0"/>
              <a:buChar char="•"/>
            </a:pPr>
            <a:r>
              <a:rPr lang="en-US" sz="1400" dirty="0">
                <a:latin typeface="Tw Cen MT" panose="020B0602020104020603" pitchFamily="34" charset="0"/>
              </a:rPr>
              <a:t>13.4 million DALYs</a:t>
            </a:r>
            <a:endParaRPr lang="en-US" sz="1200" dirty="0">
              <a:latin typeface="Tw Cen MT" panose="020B0602020104020603" pitchFamily="34" charset="0"/>
            </a:endParaRPr>
          </a:p>
        </p:txBody>
      </p:sp>
      <p:pic>
        <p:nvPicPr>
          <p:cNvPr id="7" name="Graphic 6" descr="Coins outline">
            <a:extLst>
              <a:ext uri="{FF2B5EF4-FFF2-40B4-BE49-F238E27FC236}">
                <a16:creationId xmlns:a16="http://schemas.microsoft.com/office/drawing/2014/main" id="{7DD4B9D1-EAFA-4BFB-A824-E91FA9A6C7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45127" y="3040379"/>
            <a:ext cx="754627" cy="754627"/>
          </a:xfrm>
          <a:prstGeom prst="rect">
            <a:avLst/>
          </a:prstGeom>
        </p:spPr>
      </p:pic>
    </p:spTree>
    <p:extLst>
      <p:ext uri="{BB962C8B-B14F-4D97-AF65-F5344CB8AC3E}">
        <p14:creationId xmlns:p14="http://schemas.microsoft.com/office/powerpoint/2010/main" val="332316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14</a:t>
            </a:fld>
            <a:endParaRPr lang="en-US" dirty="0"/>
          </a:p>
        </p:txBody>
      </p:sp>
      <p:sp>
        <p:nvSpPr>
          <p:cNvPr id="29" name="Content Placeholder 1">
            <a:extLst>
              <a:ext uri="{FF2B5EF4-FFF2-40B4-BE49-F238E27FC236}">
                <a16:creationId xmlns:a16="http://schemas.microsoft.com/office/drawing/2014/main" id="{F02ECBC3-7C93-47B4-B29A-CE46C985C4BB}"/>
              </a:ext>
            </a:extLst>
          </p:cNvPr>
          <p:cNvSpPr txBox="1">
            <a:spLocks/>
          </p:cNvSpPr>
          <p:nvPr/>
        </p:nvSpPr>
        <p:spPr>
          <a:xfrm>
            <a:off x="4426024" y="1353525"/>
            <a:ext cx="4114799" cy="3572936"/>
          </a:xfrm>
          <a:prstGeom prst="rect">
            <a:avLst/>
          </a:prstGeom>
        </p:spPr>
        <p:txBody>
          <a:bodyPr vert="horz" lIns="90000" tIns="45720" rIns="91440" bIns="45720" rtlCol="0">
            <a:noAutofit/>
          </a:bodyPr>
          <a:lstStyle>
            <a:lvl1pPr marL="270000" indent="-270000" algn="l" defTabSz="685800" rtl="0" eaLnBrk="1" latinLnBrk="0" hangingPunct="1">
              <a:lnSpc>
                <a:spcPct val="100000"/>
              </a:lnSpc>
              <a:spcBef>
                <a:spcPts val="750"/>
              </a:spcBef>
              <a:buFont typeface="Arial" panose="020B0604020202020204" pitchFamily="34" charset="0"/>
              <a:buChar char="•"/>
              <a:defRPr sz="2600" kern="1200">
                <a:solidFill>
                  <a:schemeClr val="tx1"/>
                </a:solidFill>
                <a:latin typeface="+mj-lt"/>
                <a:ea typeface="+mn-ea"/>
                <a:cs typeface="+mn-cs"/>
              </a:defRPr>
            </a:lvl1pPr>
            <a:lvl2pPr marL="684000" indent="-288000" algn="l" defTabSz="685800" rtl="0" eaLnBrk="1" latinLnBrk="0" hangingPunct="1">
              <a:lnSpc>
                <a:spcPct val="100000"/>
              </a:lnSpc>
              <a:spcBef>
                <a:spcPts val="375"/>
              </a:spcBef>
              <a:buFont typeface="Arial" panose="020B0604020202020204" pitchFamily="34" charset="0"/>
              <a:buChar char="•"/>
              <a:defRPr sz="2300" kern="1200">
                <a:solidFill>
                  <a:schemeClr val="tx1"/>
                </a:solidFill>
                <a:latin typeface="+mj-lt"/>
                <a:ea typeface="+mn-ea"/>
                <a:cs typeface="+mn-cs"/>
              </a:defRPr>
            </a:lvl2pPr>
            <a:lvl3pPr marL="1037250" indent="-28080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j-lt"/>
                <a:ea typeface="+mn-ea"/>
                <a:cs typeface="+mn-cs"/>
              </a:defRPr>
            </a:lvl3pPr>
            <a:lvl4pPr marL="1332000" indent="-2592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j-lt"/>
                <a:ea typeface="+mn-ea"/>
                <a:cs typeface="+mn-cs"/>
              </a:defRPr>
            </a:lvl4pPr>
            <a:lvl5pPr marL="1579050" indent="-25200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spcBef>
                <a:spcPts val="600"/>
              </a:spcBef>
              <a:buNone/>
            </a:pPr>
            <a:endParaRPr lang="en-US" sz="1800" dirty="0">
              <a:latin typeface="Tw Cen MT" panose="020B0602020104020603" pitchFamily="34" charset="0"/>
            </a:endParaRPr>
          </a:p>
          <a:p>
            <a:pPr marL="0" indent="0">
              <a:spcBef>
                <a:spcPts val="100"/>
              </a:spcBef>
              <a:spcAft>
                <a:spcPts val="600"/>
              </a:spcAft>
              <a:buNone/>
            </a:pPr>
            <a:r>
              <a:rPr lang="en-AU" sz="1600" b="1" dirty="0">
                <a:latin typeface="Tw Cen MT" panose="020B0602020104020603" pitchFamily="34" charset="0"/>
              </a:rPr>
              <a:t>What about our </a:t>
            </a:r>
            <a:r>
              <a:rPr lang="en-AU" sz="1600" b="1" i="1" dirty="0">
                <a:latin typeface="Tw Cen MT" panose="020B0602020104020603" pitchFamily="34" charset="0"/>
              </a:rPr>
              <a:t>mental</a:t>
            </a:r>
            <a:r>
              <a:rPr lang="en-AU" sz="1600" b="1" dirty="0">
                <a:latin typeface="Tw Cen MT" panose="020B0602020104020603" pitchFamily="34" charset="0"/>
              </a:rPr>
              <a:t> health?</a:t>
            </a:r>
          </a:p>
          <a:p>
            <a:pPr>
              <a:spcBef>
                <a:spcPts val="100"/>
              </a:spcBef>
              <a:spcAft>
                <a:spcPts val="600"/>
              </a:spcAft>
            </a:pPr>
            <a:r>
              <a:rPr lang="en-AU" sz="1200" dirty="0" err="1">
                <a:latin typeface="Tw Cen MT" panose="020B0602020104020603" pitchFamily="34" charset="0"/>
              </a:rPr>
              <a:t>Chekroud</a:t>
            </a:r>
            <a:r>
              <a:rPr lang="en-AU" sz="1200" dirty="0">
                <a:latin typeface="Tw Cen MT" panose="020B0602020104020603" pitchFamily="34" charset="0"/>
              </a:rPr>
              <a:t> et al. (2018): People who were physically active had a 43% reduction in the number of poor mental health days in the last month </a:t>
            </a:r>
          </a:p>
          <a:p>
            <a:pPr>
              <a:spcBef>
                <a:spcPts val="100"/>
              </a:spcBef>
              <a:spcAft>
                <a:spcPts val="600"/>
              </a:spcAft>
            </a:pPr>
            <a:r>
              <a:rPr lang="en-AU" sz="1200" dirty="0">
                <a:latin typeface="Tw Cen MT" panose="020B0602020104020603" pitchFamily="34" charset="0"/>
              </a:rPr>
              <a:t>Higher physical activity during the first year of the Covid 19 pandemic associated with higher self-reported well-being, quality-of-life, and lower symptoms of anxiety, depression, and stress (</a:t>
            </a:r>
            <a:r>
              <a:rPr lang="en-US" sz="1200" dirty="0" err="1">
                <a:latin typeface="Tw Cen MT" panose="020B0602020104020603" pitchFamily="34" charset="0"/>
              </a:rPr>
              <a:t>Marconcin</a:t>
            </a:r>
            <a:r>
              <a:rPr lang="en-US" sz="1200" dirty="0">
                <a:latin typeface="Tw Cen MT" panose="020B0602020104020603" pitchFamily="34" charset="0"/>
              </a:rPr>
              <a:t> et al., 2022)</a:t>
            </a:r>
          </a:p>
          <a:p>
            <a:pPr>
              <a:spcBef>
                <a:spcPts val="100"/>
              </a:spcBef>
              <a:spcAft>
                <a:spcPts val="600"/>
              </a:spcAft>
            </a:pPr>
            <a:r>
              <a:rPr lang="en-US" sz="1200" dirty="0">
                <a:latin typeface="Tw Cen MT" panose="020B0602020104020603" pitchFamily="34" charset="0"/>
              </a:rPr>
              <a:t>Physical activity and happiness (Zhang &amp; Chen, 2019):</a:t>
            </a:r>
          </a:p>
          <a:p>
            <a:pPr marL="627063" indent="-176213">
              <a:spcBef>
                <a:spcPts val="100"/>
              </a:spcBef>
              <a:spcAft>
                <a:spcPts val="600"/>
              </a:spcAft>
              <a:buFontTx/>
              <a:buChar char="-"/>
            </a:pPr>
            <a:r>
              <a:rPr lang="en-US" sz="1200" dirty="0">
                <a:latin typeface="Tw Cen MT" panose="020B0602020104020603" pitchFamily="34" charset="0"/>
              </a:rPr>
              <a:t>Observational studies show consistent association between exercise levels and happiness</a:t>
            </a:r>
          </a:p>
          <a:p>
            <a:pPr marL="627063" indent="-176213">
              <a:spcBef>
                <a:spcPts val="100"/>
              </a:spcBef>
              <a:spcAft>
                <a:spcPts val="600"/>
              </a:spcAft>
              <a:buFontTx/>
              <a:buChar char="-"/>
            </a:pPr>
            <a:r>
              <a:rPr lang="en-US" sz="1200" dirty="0">
                <a:latin typeface="Tw Cen MT" panose="020B0602020104020603" pitchFamily="34" charset="0"/>
              </a:rPr>
              <a:t>RCTs indicate improved happiness following exercise</a:t>
            </a:r>
            <a:endParaRPr lang="en-AU" sz="1200" dirty="0">
              <a:latin typeface="Tw Cen MT" panose="020B0602020104020603" pitchFamily="34" charset="0"/>
            </a:endParaRPr>
          </a:p>
          <a:p>
            <a:pPr marL="0" indent="0">
              <a:spcBef>
                <a:spcPts val="100"/>
              </a:spcBef>
              <a:spcAft>
                <a:spcPts val="600"/>
              </a:spcAft>
              <a:buNone/>
            </a:pPr>
            <a:endParaRPr lang="en-US" sz="1400" dirty="0">
              <a:latin typeface="Tw Cen MT" panose="020B0602020104020603" pitchFamily="34" charset="0"/>
            </a:endParaRPr>
          </a:p>
          <a:p>
            <a:pPr>
              <a:spcBef>
                <a:spcPts val="100"/>
              </a:spcBef>
              <a:spcAft>
                <a:spcPts val="600"/>
              </a:spcAft>
            </a:pPr>
            <a:endParaRPr lang="en-US" sz="1400" dirty="0">
              <a:latin typeface="Tw Cen MT" panose="020B0602020104020603" pitchFamily="34" charset="0"/>
            </a:endParaRPr>
          </a:p>
          <a:p>
            <a:pPr>
              <a:spcBef>
                <a:spcPts val="100"/>
              </a:spcBef>
              <a:spcAft>
                <a:spcPts val="600"/>
              </a:spcAft>
            </a:pPr>
            <a:endParaRPr lang="en-US" sz="14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4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400" dirty="0">
              <a:latin typeface="Tw Cen MT" panose="020B0602020104020603" pitchFamily="34" charset="0"/>
            </a:endParaRPr>
          </a:p>
          <a:p>
            <a:pPr marL="0" indent="0" algn="ctr">
              <a:spcBef>
                <a:spcPts val="600"/>
              </a:spcBef>
              <a:buNone/>
            </a:pPr>
            <a:endParaRPr lang="en-US" sz="1400" dirty="0">
              <a:latin typeface="Tw Cen MT" panose="020B0602020104020603" pitchFamily="34" charset="0"/>
            </a:endParaRPr>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Importance of physical activity</a:t>
            </a:r>
          </a:p>
          <a:p>
            <a:r>
              <a:rPr lang="en-US" sz="1400" dirty="0">
                <a:solidFill>
                  <a:srgbClr val="002060"/>
                </a:solidFill>
              </a:rPr>
              <a:t>Physical (in)activity &amp; mental health</a:t>
            </a:r>
            <a:endParaRPr lang="en-AU" sz="1400" dirty="0">
              <a:solidFill>
                <a:srgbClr val="002060"/>
              </a:solidFill>
            </a:endParaRPr>
          </a:p>
        </p:txBody>
      </p:sp>
      <p:pic>
        <p:nvPicPr>
          <p:cNvPr id="4" name="Picture 3">
            <a:extLst>
              <a:ext uri="{FF2B5EF4-FFF2-40B4-BE49-F238E27FC236}">
                <a16:creationId xmlns:a16="http://schemas.microsoft.com/office/drawing/2014/main" id="{28BE8491-3180-4F30-ADE7-8E67507ECE40}"/>
              </a:ext>
            </a:extLst>
          </p:cNvPr>
          <p:cNvPicPr>
            <a:picLocks noChangeAspect="1"/>
          </p:cNvPicPr>
          <p:nvPr/>
        </p:nvPicPr>
        <p:blipFill>
          <a:blip r:embed="rId3"/>
          <a:stretch>
            <a:fillRect/>
          </a:stretch>
        </p:blipFill>
        <p:spPr>
          <a:xfrm>
            <a:off x="777921" y="1402684"/>
            <a:ext cx="3027655" cy="3143546"/>
          </a:xfrm>
          <a:prstGeom prst="rect">
            <a:avLst/>
          </a:prstGeom>
        </p:spPr>
      </p:pic>
      <p:sp>
        <p:nvSpPr>
          <p:cNvPr id="9" name="TextBox 8">
            <a:extLst>
              <a:ext uri="{FF2B5EF4-FFF2-40B4-BE49-F238E27FC236}">
                <a16:creationId xmlns:a16="http://schemas.microsoft.com/office/drawing/2014/main" id="{D18692E0-F8AF-40AD-8ADA-837DB65C1136}"/>
              </a:ext>
            </a:extLst>
          </p:cNvPr>
          <p:cNvSpPr txBox="1"/>
          <p:nvPr/>
        </p:nvSpPr>
        <p:spPr>
          <a:xfrm>
            <a:off x="988032" y="4649462"/>
            <a:ext cx="2343071" cy="276999"/>
          </a:xfrm>
          <a:prstGeom prst="rect">
            <a:avLst/>
          </a:prstGeom>
          <a:noFill/>
        </p:spPr>
        <p:txBody>
          <a:bodyPr wrap="square">
            <a:spAutoFit/>
          </a:bodyPr>
          <a:lstStyle/>
          <a:p>
            <a:pPr algn="ctr"/>
            <a:r>
              <a:rPr lang="en-AU" sz="1200" dirty="0" err="1">
                <a:latin typeface="Tw Cen MT" panose="020B0602020104020603" pitchFamily="34" charset="0"/>
              </a:rPr>
              <a:t>Checkroud</a:t>
            </a:r>
            <a:r>
              <a:rPr lang="en-AU" sz="1200" dirty="0">
                <a:latin typeface="Tw Cen MT" panose="020B0602020104020603" pitchFamily="34" charset="0"/>
              </a:rPr>
              <a:t> et al (2018)</a:t>
            </a:r>
          </a:p>
        </p:txBody>
      </p:sp>
    </p:spTree>
    <p:extLst>
      <p:ext uri="{BB962C8B-B14F-4D97-AF65-F5344CB8AC3E}">
        <p14:creationId xmlns:p14="http://schemas.microsoft.com/office/powerpoint/2010/main" val="87672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15</a:t>
            </a:fld>
            <a:endParaRPr lang="en-US" dirty="0"/>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Importance of physical activity</a:t>
            </a:r>
          </a:p>
          <a:p>
            <a:r>
              <a:rPr lang="en-US" sz="1400" dirty="0">
                <a:solidFill>
                  <a:srgbClr val="002060"/>
                </a:solidFill>
              </a:rPr>
              <a:t>Why is exercise good for us?</a:t>
            </a:r>
            <a:endParaRPr lang="en-AU" sz="1400" dirty="0">
              <a:solidFill>
                <a:srgbClr val="002060"/>
              </a:solidFill>
            </a:endParaRPr>
          </a:p>
        </p:txBody>
      </p:sp>
      <p:sp>
        <p:nvSpPr>
          <p:cNvPr id="5" name="Content Placeholder 1">
            <a:extLst>
              <a:ext uri="{FF2B5EF4-FFF2-40B4-BE49-F238E27FC236}">
                <a16:creationId xmlns:a16="http://schemas.microsoft.com/office/drawing/2014/main" id="{CC788C49-9025-4C90-A57D-2C80A3198785}"/>
              </a:ext>
            </a:extLst>
          </p:cNvPr>
          <p:cNvSpPr txBox="1">
            <a:spLocks/>
          </p:cNvSpPr>
          <p:nvPr/>
        </p:nvSpPr>
        <p:spPr>
          <a:xfrm>
            <a:off x="973487" y="1687365"/>
            <a:ext cx="3589340" cy="3572936"/>
          </a:xfrm>
          <a:prstGeom prst="rect">
            <a:avLst/>
          </a:prstGeom>
        </p:spPr>
        <p:txBody>
          <a:bodyPr vert="horz" lIns="90000" tIns="45720" rIns="91440" bIns="45720" rtlCol="0">
            <a:noAutofit/>
          </a:bodyPr>
          <a:lstStyle>
            <a:lvl1pPr marL="270000" indent="-270000" algn="l" defTabSz="685800" rtl="0" eaLnBrk="1" latinLnBrk="0" hangingPunct="1">
              <a:lnSpc>
                <a:spcPct val="100000"/>
              </a:lnSpc>
              <a:spcBef>
                <a:spcPts val="750"/>
              </a:spcBef>
              <a:buFont typeface="Arial" panose="020B0604020202020204" pitchFamily="34" charset="0"/>
              <a:buChar char="•"/>
              <a:defRPr sz="2600" kern="1200">
                <a:solidFill>
                  <a:schemeClr val="tx1"/>
                </a:solidFill>
                <a:latin typeface="+mj-lt"/>
                <a:ea typeface="+mn-ea"/>
                <a:cs typeface="+mn-cs"/>
              </a:defRPr>
            </a:lvl1pPr>
            <a:lvl2pPr marL="684000" indent="-288000" algn="l" defTabSz="685800" rtl="0" eaLnBrk="1" latinLnBrk="0" hangingPunct="1">
              <a:lnSpc>
                <a:spcPct val="100000"/>
              </a:lnSpc>
              <a:spcBef>
                <a:spcPts val="375"/>
              </a:spcBef>
              <a:buFont typeface="Arial" panose="020B0604020202020204" pitchFamily="34" charset="0"/>
              <a:buChar char="•"/>
              <a:defRPr sz="2300" kern="1200">
                <a:solidFill>
                  <a:schemeClr val="tx1"/>
                </a:solidFill>
                <a:latin typeface="+mj-lt"/>
                <a:ea typeface="+mn-ea"/>
                <a:cs typeface="+mn-cs"/>
              </a:defRPr>
            </a:lvl2pPr>
            <a:lvl3pPr marL="1037250" indent="-28080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j-lt"/>
                <a:ea typeface="+mn-ea"/>
                <a:cs typeface="+mn-cs"/>
              </a:defRPr>
            </a:lvl3pPr>
            <a:lvl4pPr marL="1332000" indent="-2592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j-lt"/>
                <a:ea typeface="+mn-ea"/>
                <a:cs typeface="+mn-cs"/>
              </a:defRPr>
            </a:lvl4pPr>
            <a:lvl5pPr marL="1579050" indent="-25200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spcBef>
                <a:spcPts val="600"/>
              </a:spcBef>
              <a:buNone/>
            </a:pPr>
            <a:endParaRPr lang="en-US" sz="1800" dirty="0">
              <a:latin typeface="Filson Pro Book" panose="02000000000000000000" pitchFamily="50" charset="0"/>
            </a:endParaRPr>
          </a:p>
          <a:p>
            <a:pPr marL="539750" indent="-182563">
              <a:lnSpc>
                <a:spcPct val="150000"/>
              </a:lnSpc>
              <a:spcBef>
                <a:spcPts val="100"/>
              </a:spcBef>
              <a:buFontTx/>
              <a:buChar char="-"/>
              <a:tabLst>
                <a:tab pos="539750" algn="l"/>
              </a:tabLst>
            </a:pPr>
            <a:endParaRPr lang="en-US" sz="14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400" dirty="0">
              <a:latin typeface="Tw Cen MT" panose="020B0602020104020603" pitchFamily="34" charset="0"/>
            </a:endParaRPr>
          </a:p>
          <a:p>
            <a:pPr marL="0" indent="0" algn="ctr">
              <a:spcBef>
                <a:spcPts val="600"/>
              </a:spcBef>
              <a:buNone/>
            </a:pPr>
            <a:endParaRPr lang="en-US" sz="1400" dirty="0">
              <a:latin typeface="Filson Pro Book" panose="02000000000000000000" pitchFamily="50" charset="0"/>
            </a:endParaRPr>
          </a:p>
        </p:txBody>
      </p:sp>
      <p:sp>
        <p:nvSpPr>
          <p:cNvPr id="6" name="Rectangle: Rounded Corners 5">
            <a:extLst>
              <a:ext uri="{FF2B5EF4-FFF2-40B4-BE49-F238E27FC236}">
                <a16:creationId xmlns:a16="http://schemas.microsoft.com/office/drawing/2014/main" id="{E9AC47A7-21CA-4A70-BE83-421CC76D85B8}"/>
              </a:ext>
            </a:extLst>
          </p:cNvPr>
          <p:cNvSpPr/>
          <p:nvPr/>
        </p:nvSpPr>
        <p:spPr>
          <a:xfrm>
            <a:off x="317349" y="1478042"/>
            <a:ext cx="2831616" cy="3411074"/>
          </a:xfrm>
          <a:custGeom>
            <a:avLst/>
            <a:gdLst>
              <a:gd name="connsiteX0" fmla="*/ 0 w 2831616"/>
              <a:gd name="connsiteY0" fmla="*/ 471945 h 3411074"/>
              <a:gd name="connsiteX1" fmla="*/ 471945 w 2831616"/>
              <a:gd name="connsiteY1" fmla="*/ 0 h 3411074"/>
              <a:gd name="connsiteX2" fmla="*/ 1082310 w 2831616"/>
              <a:gd name="connsiteY2" fmla="*/ 0 h 3411074"/>
              <a:gd name="connsiteX3" fmla="*/ 1730429 w 2831616"/>
              <a:gd name="connsiteY3" fmla="*/ 0 h 3411074"/>
              <a:gd name="connsiteX4" fmla="*/ 2359671 w 2831616"/>
              <a:gd name="connsiteY4" fmla="*/ 0 h 3411074"/>
              <a:gd name="connsiteX5" fmla="*/ 2831616 w 2831616"/>
              <a:gd name="connsiteY5" fmla="*/ 471945 h 3411074"/>
              <a:gd name="connsiteX6" fmla="*/ 2831616 w 2831616"/>
              <a:gd name="connsiteY6" fmla="*/ 1113413 h 3411074"/>
              <a:gd name="connsiteX7" fmla="*/ 2831616 w 2831616"/>
              <a:gd name="connsiteY7" fmla="*/ 1656193 h 3411074"/>
              <a:gd name="connsiteX8" fmla="*/ 2831616 w 2831616"/>
              <a:gd name="connsiteY8" fmla="*/ 2322333 h 3411074"/>
              <a:gd name="connsiteX9" fmla="*/ 2831616 w 2831616"/>
              <a:gd name="connsiteY9" fmla="*/ 2939129 h 3411074"/>
              <a:gd name="connsiteX10" fmla="*/ 2359671 w 2831616"/>
              <a:gd name="connsiteY10" fmla="*/ 3411074 h 3411074"/>
              <a:gd name="connsiteX11" fmla="*/ 1787061 w 2831616"/>
              <a:gd name="connsiteY11" fmla="*/ 3411074 h 3411074"/>
              <a:gd name="connsiteX12" fmla="*/ 1120064 w 2831616"/>
              <a:gd name="connsiteY12" fmla="*/ 3411074 h 3411074"/>
              <a:gd name="connsiteX13" fmla="*/ 471945 w 2831616"/>
              <a:gd name="connsiteY13" fmla="*/ 3411074 h 3411074"/>
              <a:gd name="connsiteX14" fmla="*/ 0 w 2831616"/>
              <a:gd name="connsiteY14" fmla="*/ 2939129 h 3411074"/>
              <a:gd name="connsiteX15" fmla="*/ 0 w 2831616"/>
              <a:gd name="connsiteY15" fmla="*/ 2396349 h 3411074"/>
              <a:gd name="connsiteX16" fmla="*/ 0 w 2831616"/>
              <a:gd name="connsiteY16" fmla="*/ 1828896 h 3411074"/>
              <a:gd name="connsiteX17" fmla="*/ 0 w 2831616"/>
              <a:gd name="connsiteY17" fmla="*/ 1212100 h 3411074"/>
              <a:gd name="connsiteX18" fmla="*/ 0 w 2831616"/>
              <a:gd name="connsiteY18" fmla="*/ 471945 h 341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31616" h="3411074" fill="none" extrusionOk="0">
                <a:moveTo>
                  <a:pt x="0" y="471945"/>
                </a:moveTo>
                <a:cubicBezTo>
                  <a:pt x="-6357" y="215166"/>
                  <a:pt x="234284" y="-54845"/>
                  <a:pt x="471945" y="0"/>
                </a:cubicBezTo>
                <a:cubicBezTo>
                  <a:pt x="608512" y="14213"/>
                  <a:pt x="845167" y="17075"/>
                  <a:pt x="1082310" y="0"/>
                </a:cubicBezTo>
                <a:cubicBezTo>
                  <a:pt x="1319453" y="-17075"/>
                  <a:pt x="1592716" y="-18722"/>
                  <a:pt x="1730429" y="0"/>
                </a:cubicBezTo>
                <a:cubicBezTo>
                  <a:pt x="1868142" y="18722"/>
                  <a:pt x="2111609" y="-22626"/>
                  <a:pt x="2359671" y="0"/>
                </a:cubicBezTo>
                <a:cubicBezTo>
                  <a:pt x="2642095" y="18131"/>
                  <a:pt x="2830531" y="193744"/>
                  <a:pt x="2831616" y="471945"/>
                </a:cubicBezTo>
                <a:cubicBezTo>
                  <a:pt x="2818773" y="655929"/>
                  <a:pt x="2861079" y="913278"/>
                  <a:pt x="2831616" y="1113413"/>
                </a:cubicBezTo>
                <a:cubicBezTo>
                  <a:pt x="2802153" y="1313548"/>
                  <a:pt x="2830971" y="1523757"/>
                  <a:pt x="2831616" y="1656193"/>
                </a:cubicBezTo>
                <a:cubicBezTo>
                  <a:pt x="2832261" y="1788629"/>
                  <a:pt x="2835317" y="2037548"/>
                  <a:pt x="2831616" y="2322333"/>
                </a:cubicBezTo>
                <a:cubicBezTo>
                  <a:pt x="2827915" y="2607118"/>
                  <a:pt x="2822107" y="2765057"/>
                  <a:pt x="2831616" y="2939129"/>
                </a:cubicBezTo>
                <a:cubicBezTo>
                  <a:pt x="2808676" y="3210119"/>
                  <a:pt x="2617083" y="3424051"/>
                  <a:pt x="2359671" y="3411074"/>
                </a:cubicBezTo>
                <a:cubicBezTo>
                  <a:pt x="2090670" y="3435999"/>
                  <a:pt x="1929594" y="3387983"/>
                  <a:pt x="1787061" y="3411074"/>
                </a:cubicBezTo>
                <a:cubicBezTo>
                  <a:pt x="1644528" y="3434166"/>
                  <a:pt x="1425217" y="3417519"/>
                  <a:pt x="1120064" y="3411074"/>
                </a:cubicBezTo>
                <a:cubicBezTo>
                  <a:pt x="814911" y="3404629"/>
                  <a:pt x="726472" y="3420741"/>
                  <a:pt x="471945" y="3411074"/>
                </a:cubicBezTo>
                <a:cubicBezTo>
                  <a:pt x="253897" y="3383563"/>
                  <a:pt x="-2816" y="3193369"/>
                  <a:pt x="0" y="2939129"/>
                </a:cubicBezTo>
                <a:cubicBezTo>
                  <a:pt x="17785" y="2679808"/>
                  <a:pt x="-24180" y="2538793"/>
                  <a:pt x="0" y="2396349"/>
                </a:cubicBezTo>
                <a:cubicBezTo>
                  <a:pt x="24180" y="2253905"/>
                  <a:pt x="-22051" y="1960588"/>
                  <a:pt x="0" y="1828896"/>
                </a:cubicBezTo>
                <a:cubicBezTo>
                  <a:pt x="22051" y="1697204"/>
                  <a:pt x="-23585" y="1365868"/>
                  <a:pt x="0" y="1212100"/>
                </a:cubicBezTo>
                <a:cubicBezTo>
                  <a:pt x="23585" y="1058332"/>
                  <a:pt x="35307" y="823227"/>
                  <a:pt x="0" y="471945"/>
                </a:cubicBezTo>
                <a:close/>
              </a:path>
              <a:path w="2831616" h="3411074" stroke="0" extrusionOk="0">
                <a:moveTo>
                  <a:pt x="0" y="471945"/>
                </a:moveTo>
                <a:cubicBezTo>
                  <a:pt x="-24916" y="166765"/>
                  <a:pt x="219572" y="-2476"/>
                  <a:pt x="471945" y="0"/>
                </a:cubicBezTo>
                <a:cubicBezTo>
                  <a:pt x="693928" y="7561"/>
                  <a:pt x="939774" y="22610"/>
                  <a:pt x="1101187" y="0"/>
                </a:cubicBezTo>
                <a:cubicBezTo>
                  <a:pt x="1262600" y="-22610"/>
                  <a:pt x="1553401" y="-3046"/>
                  <a:pt x="1673797" y="0"/>
                </a:cubicBezTo>
                <a:cubicBezTo>
                  <a:pt x="1794193" y="3046"/>
                  <a:pt x="2186375" y="-7049"/>
                  <a:pt x="2359671" y="0"/>
                </a:cubicBezTo>
                <a:cubicBezTo>
                  <a:pt x="2648036" y="-22820"/>
                  <a:pt x="2895614" y="202004"/>
                  <a:pt x="2831616" y="471945"/>
                </a:cubicBezTo>
                <a:cubicBezTo>
                  <a:pt x="2852749" y="728635"/>
                  <a:pt x="2824968" y="878487"/>
                  <a:pt x="2831616" y="1014725"/>
                </a:cubicBezTo>
                <a:cubicBezTo>
                  <a:pt x="2838264" y="1150963"/>
                  <a:pt x="2800789" y="1453724"/>
                  <a:pt x="2831616" y="1656193"/>
                </a:cubicBezTo>
                <a:cubicBezTo>
                  <a:pt x="2862443" y="1858662"/>
                  <a:pt x="2832777" y="1990547"/>
                  <a:pt x="2831616" y="2272989"/>
                </a:cubicBezTo>
                <a:cubicBezTo>
                  <a:pt x="2830455" y="2555431"/>
                  <a:pt x="2850380" y="2629144"/>
                  <a:pt x="2831616" y="2939129"/>
                </a:cubicBezTo>
                <a:cubicBezTo>
                  <a:pt x="2824580" y="3207426"/>
                  <a:pt x="2654383" y="3364572"/>
                  <a:pt x="2359671" y="3411074"/>
                </a:cubicBezTo>
                <a:cubicBezTo>
                  <a:pt x="2084451" y="3403675"/>
                  <a:pt x="1969538" y="3418349"/>
                  <a:pt x="1730429" y="3411074"/>
                </a:cubicBezTo>
                <a:cubicBezTo>
                  <a:pt x="1491320" y="3403799"/>
                  <a:pt x="1266782" y="3394628"/>
                  <a:pt x="1138942" y="3411074"/>
                </a:cubicBezTo>
                <a:cubicBezTo>
                  <a:pt x="1011102" y="3427520"/>
                  <a:pt x="766752" y="3433876"/>
                  <a:pt x="471945" y="3411074"/>
                </a:cubicBezTo>
                <a:cubicBezTo>
                  <a:pt x="193420" y="3436203"/>
                  <a:pt x="5045" y="3211161"/>
                  <a:pt x="0" y="2939129"/>
                </a:cubicBezTo>
                <a:cubicBezTo>
                  <a:pt x="18725" y="2695357"/>
                  <a:pt x="10348" y="2522097"/>
                  <a:pt x="0" y="2347005"/>
                </a:cubicBezTo>
                <a:cubicBezTo>
                  <a:pt x="-10348" y="2171913"/>
                  <a:pt x="-19517" y="1976912"/>
                  <a:pt x="0" y="1730209"/>
                </a:cubicBezTo>
                <a:cubicBezTo>
                  <a:pt x="19517" y="1483506"/>
                  <a:pt x="20239" y="1335347"/>
                  <a:pt x="0" y="1187428"/>
                </a:cubicBezTo>
                <a:cubicBezTo>
                  <a:pt x="-20239" y="1039509"/>
                  <a:pt x="-35180" y="728855"/>
                  <a:pt x="0" y="471945"/>
                </a:cubicBezTo>
                <a:close/>
              </a:path>
            </a:pathLst>
          </a:custGeom>
          <a:ln w="28575">
            <a:solidFill>
              <a:srgbClr val="002060"/>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lgn="ctr">
              <a:spcBef>
                <a:spcPts val="100"/>
              </a:spcBef>
            </a:pPr>
            <a:r>
              <a:rPr lang="en-AU" sz="1600" b="1" dirty="0">
                <a:latin typeface="Tw Cen MT" panose="020B0602020104020603" pitchFamily="34" charset="0"/>
              </a:rPr>
              <a:t>Physical health </a:t>
            </a:r>
            <a:endParaRPr lang="en-AU" sz="1200" dirty="0">
              <a:latin typeface="Tw Cen MT" panose="020B0602020104020603" pitchFamily="34" charset="0"/>
            </a:endParaRPr>
          </a:p>
          <a:p>
            <a:pPr algn="ctr">
              <a:spcBef>
                <a:spcPts val="100"/>
              </a:spcBef>
              <a:spcAft>
                <a:spcPts val="600"/>
              </a:spcAft>
            </a:pPr>
            <a:r>
              <a:rPr lang="en-AU" sz="1100" dirty="0">
                <a:latin typeface="Tw Cen MT" panose="020B0602020104020603" pitchFamily="34" charset="0"/>
              </a:rPr>
              <a:t>(Morrison et al.,  pg. 116; Warburton et al., 2006)</a:t>
            </a:r>
          </a:p>
          <a:p>
            <a:pPr>
              <a:spcBef>
                <a:spcPts val="100"/>
              </a:spcBef>
              <a:spcAft>
                <a:spcPts val="600"/>
              </a:spcAft>
              <a:buFontTx/>
              <a:buChar char="-"/>
            </a:pPr>
            <a:r>
              <a:rPr lang="en-US" sz="1400" dirty="0">
                <a:latin typeface="Tw Cen MT" panose="020B0602020104020603" pitchFamily="34" charset="0"/>
              </a:rPr>
              <a:t> </a:t>
            </a:r>
            <a:r>
              <a:rPr lang="en-US" sz="1200" dirty="0">
                <a:latin typeface="Tw Cen MT" panose="020B0602020104020603" pitchFamily="34" charset="0"/>
              </a:rPr>
              <a:t>Strengthens heart muscles</a:t>
            </a:r>
          </a:p>
          <a:p>
            <a:pPr>
              <a:spcBef>
                <a:spcPts val="100"/>
              </a:spcBef>
              <a:spcAft>
                <a:spcPts val="600"/>
              </a:spcAft>
              <a:buFontTx/>
              <a:buChar char="-"/>
            </a:pPr>
            <a:r>
              <a:rPr lang="en-US" sz="1200" dirty="0">
                <a:latin typeface="Tw Cen MT" panose="020B0602020104020603" pitchFamily="34" charset="0"/>
              </a:rPr>
              <a:t> Increased cardiac &amp; respiratory efficiency </a:t>
            </a:r>
          </a:p>
          <a:p>
            <a:pPr>
              <a:spcBef>
                <a:spcPts val="100"/>
              </a:spcBef>
              <a:spcAft>
                <a:spcPts val="600"/>
              </a:spcAft>
              <a:buFontTx/>
              <a:buChar char="-"/>
            </a:pPr>
            <a:r>
              <a:rPr lang="en-US" sz="1200" dirty="0">
                <a:latin typeface="Tw Cen MT" panose="020B0602020104020603" pitchFamily="34" charset="0"/>
              </a:rPr>
              <a:t> Improved endothelial function</a:t>
            </a:r>
          </a:p>
          <a:p>
            <a:pPr>
              <a:spcBef>
                <a:spcPts val="100"/>
              </a:spcBef>
              <a:spcAft>
                <a:spcPts val="600"/>
              </a:spcAft>
              <a:buFontTx/>
              <a:buChar char="-"/>
            </a:pPr>
            <a:r>
              <a:rPr lang="en-US" sz="1200" dirty="0">
                <a:latin typeface="Tw Cen MT" panose="020B0602020104020603" pitchFamily="34" charset="0"/>
              </a:rPr>
              <a:t> Lowered blood pressure</a:t>
            </a:r>
          </a:p>
          <a:p>
            <a:pPr>
              <a:spcBef>
                <a:spcPts val="100"/>
              </a:spcBef>
              <a:spcAft>
                <a:spcPts val="600"/>
              </a:spcAft>
              <a:buFontTx/>
              <a:buChar char="-"/>
            </a:pPr>
            <a:r>
              <a:rPr lang="en-US" sz="1200" dirty="0">
                <a:latin typeface="Tw Cen MT" panose="020B0602020104020603" pitchFamily="34" charset="0"/>
              </a:rPr>
              <a:t> Reduced visceral &amp; sub-cutaneous fat</a:t>
            </a:r>
          </a:p>
          <a:p>
            <a:pPr>
              <a:spcBef>
                <a:spcPts val="100"/>
              </a:spcBef>
              <a:spcAft>
                <a:spcPts val="600"/>
              </a:spcAft>
              <a:buFontTx/>
              <a:buChar char="-"/>
            </a:pPr>
            <a:r>
              <a:rPr lang="en-US" sz="1200" dirty="0">
                <a:latin typeface="Tw Cen MT" panose="020B0602020104020603" pitchFamily="34" charset="0"/>
              </a:rPr>
              <a:t> Reduced inflammation</a:t>
            </a:r>
          </a:p>
          <a:p>
            <a:pPr>
              <a:spcBef>
                <a:spcPts val="100"/>
              </a:spcBef>
              <a:spcAft>
                <a:spcPts val="600"/>
              </a:spcAft>
              <a:buFontTx/>
              <a:buChar char="-"/>
            </a:pPr>
            <a:r>
              <a:rPr lang="en-US" sz="1200" dirty="0">
                <a:latin typeface="Tw Cen MT" panose="020B0602020104020603" pitchFamily="34" charset="0"/>
              </a:rPr>
              <a:t> Increased bone density (Hong &amp; Kim, 2018)</a:t>
            </a:r>
          </a:p>
          <a:p>
            <a:pPr>
              <a:spcBef>
                <a:spcPts val="100"/>
              </a:spcBef>
              <a:spcAft>
                <a:spcPts val="600"/>
              </a:spcAft>
              <a:buFontTx/>
              <a:buChar char="-"/>
            </a:pPr>
            <a:r>
              <a:rPr lang="en-US" sz="1200" dirty="0">
                <a:latin typeface="Tw Cen MT" panose="020B0602020104020603" pitchFamily="34" charset="0"/>
              </a:rPr>
              <a:t> Increased strength &amp; balance</a:t>
            </a:r>
          </a:p>
          <a:p>
            <a:pPr>
              <a:spcBef>
                <a:spcPts val="100"/>
              </a:spcBef>
              <a:spcAft>
                <a:spcPts val="600"/>
              </a:spcAft>
            </a:pPr>
            <a:endParaRPr lang="en-US" sz="1400" dirty="0">
              <a:latin typeface="Tw Cen MT" panose="020B0602020104020603" pitchFamily="34" charset="0"/>
            </a:endParaRPr>
          </a:p>
        </p:txBody>
      </p:sp>
      <p:sp>
        <p:nvSpPr>
          <p:cNvPr id="7" name="Rectangle: Rounded Corners 6">
            <a:extLst>
              <a:ext uri="{FF2B5EF4-FFF2-40B4-BE49-F238E27FC236}">
                <a16:creationId xmlns:a16="http://schemas.microsoft.com/office/drawing/2014/main" id="{F51A4586-03DF-4024-9793-A0CE60EBA493}"/>
              </a:ext>
            </a:extLst>
          </p:cNvPr>
          <p:cNvSpPr/>
          <p:nvPr/>
        </p:nvSpPr>
        <p:spPr>
          <a:xfrm>
            <a:off x="6035039" y="1462493"/>
            <a:ext cx="2831616" cy="3413405"/>
          </a:xfrm>
          <a:custGeom>
            <a:avLst/>
            <a:gdLst>
              <a:gd name="connsiteX0" fmla="*/ 0 w 2831616"/>
              <a:gd name="connsiteY0" fmla="*/ 471945 h 3413405"/>
              <a:gd name="connsiteX1" fmla="*/ 471945 w 2831616"/>
              <a:gd name="connsiteY1" fmla="*/ 0 h 3413405"/>
              <a:gd name="connsiteX2" fmla="*/ 1082310 w 2831616"/>
              <a:gd name="connsiteY2" fmla="*/ 0 h 3413405"/>
              <a:gd name="connsiteX3" fmla="*/ 1730429 w 2831616"/>
              <a:gd name="connsiteY3" fmla="*/ 0 h 3413405"/>
              <a:gd name="connsiteX4" fmla="*/ 2359671 w 2831616"/>
              <a:gd name="connsiteY4" fmla="*/ 0 h 3413405"/>
              <a:gd name="connsiteX5" fmla="*/ 2831616 w 2831616"/>
              <a:gd name="connsiteY5" fmla="*/ 471945 h 3413405"/>
              <a:gd name="connsiteX6" fmla="*/ 2831616 w 2831616"/>
              <a:gd name="connsiteY6" fmla="*/ 1114019 h 3413405"/>
              <a:gd name="connsiteX7" fmla="*/ 2831616 w 2831616"/>
              <a:gd name="connsiteY7" fmla="*/ 1657312 h 3413405"/>
              <a:gd name="connsiteX8" fmla="*/ 2831616 w 2831616"/>
              <a:gd name="connsiteY8" fmla="*/ 2324081 h 3413405"/>
              <a:gd name="connsiteX9" fmla="*/ 2831616 w 2831616"/>
              <a:gd name="connsiteY9" fmla="*/ 2941460 h 3413405"/>
              <a:gd name="connsiteX10" fmla="*/ 2359671 w 2831616"/>
              <a:gd name="connsiteY10" fmla="*/ 3413405 h 3413405"/>
              <a:gd name="connsiteX11" fmla="*/ 1787061 w 2831616"/>
              <a:gd name="connsiteY11" fmla="*/ 3413405 h 3413405"/>
              <a:gd name="connsiteX12" fmla="*/ 1120064 w 2831616"/>
              <a:gd name="connsiteY12" fmla="*/ 3413405 h 3413405"/>
              <a:gd name="connsiteX13" fmla="*/ 471945 w 2831616"/>
              <a:gd name="connsiteY13" fmla="*/ 3413405 h 3413405"/>
              <a:gd name="connsiteX14" fmla="*/ 0 w 2831616"/>
              <a:gd name="connsiteY14" fmla="*/ 2941460 h 3413405"/>
              <a:gd name="connsiteX15" fmla="*/ 0 w 2831616"/>
              <a:gd name="connsiteY15" fmla="*/ 2398167 h 3413405"/>
              <a:gd name="connsiteX16" fmla="*/ 0 w 2831616"/>
              <a:gd name="connsiteY16" fmla="*/ 1830178 h 3413405"/>
              <a:gd name="connsiteX17" fmla="*/ 0 w 2831616"/>
              <a:gd name="connsiteY17" fmla="*/ 1212800 h 3413405"/>
              <a:gd name="connsiteX18" fmla="*/ 0 w 2831616"/>
              <a:gd name="connsiteY18" fmla="*/ 471945 h 3413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31616" h="3413405" fill="none" extrusionOk="0">
                <a:moveTo>
                  <a:pt x="0" y="471945"/>
                </a:moveTo>
                <a:cubicBezTo>
                  <a:pt x="-6357" y="215166"/>
                  <a:pt x="234284" y="-54845"/>
                  <a:pt x="471945" y="0"/>
                </a:cubicBezTo>
                <a:cubicBezTo>
                  <a:pt x="608512" y="14213"/>
                  <a:pt x="845167" y="17075"/>
                  <a:pt x="1082310" y="0"/>
                </a:cubicBezTo>
                <a:cubicBezTo>
                  <a:pt x="1319453" y="-17075"/>
                  <a:pt x="1592716" y="-18722"/>
                  <a:pt x="1730429" y="0"/>
                </a:cubicBezTo>
                <a:cubicBezTo>
                  <a:pt x="1868142" y="18722"/>
                  <a:pt x="2111609" y="-22626"/>
                  <a:pt x="2359671" y="0"/>
                </a:cubicBezTo>
                <a:cubicBezTo>
                  <a:pt x="2642095" y="18131"/>
                  <a:pt x="2830531" y="193744"/>
                  <a:pt x="2831616" y="471945"/>
                </a:cubicBezTo>
                <a:cubicBezTo>
                  <a:pt x="2852075" y="741061"/>
                  <a:pt x="2805593" y="852921"/>
                  <a:pt x="2831616" y="1114019"/>
                </a:cubicBezTo>
                <a:cubicBezTo>
                  <a:pt x="2857639" y="1375117"/>
                  <a:pt x="2832225" y="1507242"/>
                  <a:pt x="2831616" y="1657312"/>
                </a:cubicBezTo>
                <a:cubicBezTo>
                  <a:pt x="2831007" y="1807382"/>
                  <a:pt x="2858274" y="2179423"/>
                  <a:pt x="2831616" y="2324081"/>
                </a:cubicBezTo>
                <a:cubicBezTo>
                  <a:pt x="2804958" y="2468739"/>
                  <a:pt x="2845046" y="2747070"/>
                  <a:pt x="2831616" y="2941460"/>
                </a:cubicBezTo>
                <a:cubicBezTo>
                  <a:pt x="2808676" y="3212450"/>
                  <a:pt x="2617083" y="3426382"/>
                  <a:pt x="2359671" y="3413405"/>
                </a:cubicBezTo>
                <a:cubicBezTo>
                  <a:pt x="2090670" y="3438330"/>
                  <a:pt x="1929594" y="3390314"/>
                  <a:pt x="1787061" y="3413405"/>
                </a:cubicBezTo>
                <a:cubicBezTo>
                  <a:pt x="1644528" y="3436497"/>
                  <a:pt x="1425217" y="3419850"/>
                  <a:pt x="1120064" y="3413405"/>
                </a:cubicBezTo>
                <a:cubicBezTo>
                  <a:pt x="814911" y="3406960"/>
                  <a:pt x="726472" y="3423072"/>
                  <a:pt x="471945" y="3413405"/>
                </a:cubicBezTo>
                <a:cubicBezTo>
                  <a:pt x="253897" y="3385894"/>
                  <a:pt x="-2816" y="3195700"/>
                  <a:pt x="0" y="2941460"/>
                </a:cubicBezTo>
                <a:cubicBezTo>
                  <a:pt x="-397" y="2684763"/>
                  <a:pt x="474" y="2643659"/>
                  <a:pt x="0" y="2398167"/>
                </a:cubicBezTo>
                <a:cubicBezTo>
                  <a:pt x="-474" y="2152675"/>
                  <a:pt x="-22160" y="1993968"/>
                  <a:pt x="0" y="1830178"/>
                </a:cubicBezTo>
                <a:cubicBezTo>
                  <a:pt x="22160" y="1666388"/>
                  <a:pt x="11764" y="1431269"/>
                  <a:pt x="0" y="1212800"/>
                </a:cubicBezTo>
                <a:cubicBezTo>
                  <a:pt x="-11764" y="994331"/>
                  <a:pt x="15184" y="656702"/>
                  <a:pt x="0" y="471945"/>
                </a:cubicBezTo>
                <a:close/>
              </a:path>
              <a:path w="2831616" h="3413405" stroke="0" extrusionOk="0">
                <a:moveTo>
                  <a:pt x="0" y="471945"/>
                </a:moveTo>
                <a:cubicBezTo>
                  <a:pt x="-24916" y="166765"/>
                  <a:pt x="219572" y="-2476"/>
                  <a:pt x="471945" y="0"/>
                </a:cubicBezTo>
                <a:cubicBezTo>
                  <a:pt x="693928" y="7561"/>
                  <a:pt x="939774" y="22610"/>
                  <a:pt x="1101187" y="0"/>
                </a:cubicBezTo>
                <a:cubicBezTo>
                  <a:pt x="1262600" y="-22610"/>
                  <a:pt x="1553401" y="-3046"/>
                  <a:pt x="1673797" y="0"/>
                </a:cubicBezTo>
                <a:cubicBezTo>
                  <a:pt x="1794193" y="3046"/>
                  <a:pt x="2186375" y="-7049"/>
                  <a:pt x="2359671" y="0"/>
                </a:cubicBezTo>
                <a:cubicBezTo>
                  <a:pt x="2648036" y="-22820"/>
                  <a:pt x="2895614" y="202004"/>
                  <a:pt x="2831616" y="471945"/>
                </a:cubicBezTo>
                <a:cubicBezTo>
                  <a:pt x="2841591" y="717011"/>
                  <a:pt x="2810502" y="768714"/>
                  <a:pt x="2831616" y="1015238"/>
                </a:cubicBezTo>
                <a:cubicBezTo>
                  <a:pt x="2852730" y="1261762"/>
                  <a:pt x="2849256" y="1460625"/>
                  <a:pt x="2831616" y="1657312"/>
                </a:cubicBezTo>
                <a:cubicBezTo>
                  <a:pt x="2813976" y="1853999"/>
                  <a:pt x="2851756" y="2107728"/>
                  <a:pt x="2831616" y="2274691"/>
                </a:cubicBezTo>
                <a:cubicBezTo>
                  <a:pt x="2811476" y="2441654"/>
                  <a:pt x="2822954" y="2780253"/>
                  <a:pt x="2831616" y="2941460"/>
                </a:cubicBezTo>
                <a:cubicBezTo>
                  <a:pt x="2824580" y="3209757"/>
                  <a:pt x="2654383" y="3366903"/>
                  <a:pt x="2359671" y="3413405"/>
                </a:cubicBezTo>
                <a:cubicBezTo>
                  <a:pt x="2084451" y="3406006"/>
                  <a:pt x="1969538" y="3420680"/>
                  <a:pt x="1730429" y="3413405"/>
                </a:cubicBezTo>
                <a:cubicBezTo>
                  <a:pt x="1491320" y="3406130"/>
                  <a:pt x="1266782" y="3396959"/>
                  <a:pt x="1138942" y="3413405"/>
                </a:cubicBezTo>
                <a:cubicBezTo>
                  <a:pt x="1011102" y="3429851"/>
                  <a:pt x="766752" y="3436207"/>
                  <a:pt x="471945" y="3413405"/>
                </a:cubicBezTo>
                <a:cubicBezTo>
                  <a:pt x="193420" y="3438534"/>
                  <a:pt x="5045" y="3213492"/>
                  <a:pt x="0" y="2941460"/>
                </a:cubicBezTo>
                <a:cubicBezTo>
                  <a:pt x="-18746" y="2707177"/>
                  <a:pt x="-9539" y="2620500"/>
                  <a:pt x="0" y="2348776"/>
                </a:cubicBezTo>
                <a:cubicBezTo>
                  <a:pt x="9539" y="2077052"/>
                  <a:pt x="-30456" y="1933786"/>
                  <a:pt x="0" y="1731398"/>
                </a:cubicBezTo>
                <a:cubicBezTo>
                  <a:pt x="30456" y="1529010"/>
                  <a:pt x="-725" y="1364723"/>
                  <a:pt x="0" y="1188104"/>
                </a:cubicBezTo>
                <a:cubicBezTo>
                  <a:pt x="725" y="1011485"/>
                  <a:pt x="30226" y="699704"/>
                  <a:pt x="0" y="471945"/>
                </a:cubicBezTo>
                <a:close/>
              </a:path>
            </a:pathLst>
          </a:custGeom>
          <a:ln w="28575">
            <a:solidFill>
              <a:srgbClr val="002060"/>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lgn="ctr">
              <a:spcBef>
                <a:spcPts val="100"/>
              </a:spcBef>
              <a:spcAft>
                <a:spcPts val="600"/>
              </a:spcAft>
            </a:pPr>
            <a:r>
              <a:rPr lang="en-AU" sz="1600" b="1" dirty="0">
                <a:latin typeface="Tw Cen MT" panose="020B0602020104020603" pitchFamily="34" charset="0"/>
              </a:rPr>
              <a:t>Mental health</a:t>
            </a:r>
            <a:endParaRPr lang="en-AU" sz="1400" dirty="0">
              <a:latin typeface="Tw Cen MT" panose="020B0602020104020603" pitchFamily="34" charset="0"/>
            </a:endParaRPr>
          </a:p>
          <a:p>
            <a:pPr>
              <a:spcAft>
                <a:spcPts val="600"/>
              </a:spcAft>
              <a:buFontTx/>
              <a:buChar char="-"/>
            </a:pPr>
            <a:r>
              <a:rPr lang="en-US" sz="1200" dirty="0">
                <a:latin typeface="Tw Cen MT" panose="020B0602020104020603" pitchFamily="34" charset="0"/>
              </a:rPr>
              <a:t> Increased catecholamines (Kruk et al., 2020)</a:t>
            </a:r>
          </a:p>
          <a:p>
            <a:pPr>
              <a:spcAft>
                <a:spcPts val="600"/>
              </a:spcAft>
              <a:buFontTx/>
              <a:buChar char="-"/>
            </a:pPr>
            <a:r>
              <a:rPr lang="en-US" sz="1200" dirty="0">
                <a:latin typeface="Tw Cen MT" panose="020B0602020104020603" pitchFamily="34" charset="0"/>
              </a:rPr>
              <a:t> Dopamine release (Basso et al., 2017)</a:t>
            </a:r>
          </a:p>
          <a:p>
            <a:pPr>
              <a:spcAft>
                <a:spcPts val="600"/>
              </a:spcAft>
              <a:buFontTx/>
              <a:buChar char="-"/>
            </a:pPr>
            <a:r>
              <a:rPr lang="en-US" sz="1200" dirty="0">
                <a:latin typeface="Tw Cen MT" panose="020B0602020104020603" pitchFamily="34" charset="0"/>
              </a:rPr>
              <a:t> Beta-endorphin release (Basso et al., 2017)</a:t>
            </a:r>
          </a:p>
          <a:p>
            <a:pPr>
              <a:spcAft>
                <a:spcPts val="600"/>
              </a:spcAft>
              <a:buFontTx/>
              <a:buChar char="-"/>
            </a:pPr>
            <a:r>
              <a:rPr lang="en-US" sz="1200" dirty="0">
                <a:latin typeface="Tw Cen MT" panose="020B0602020104020603" pitchFamily="34" charset="0"/>
              </a:rPr>
              <a:t> Increased neurogenesis in the hippocampus (</a:t>
            </a:r>
            <a:r>
              <a:rPr lang="en-AU" sz="1200" dirty="0">
                <a:latin typeface="Tw Cen MT" panose="020B0602020104020603" pitchFamily="34" charset="0"/>
              </a:rPr>
              <a:t>Schoenfeld &amp; Swanson, 2021)</a:t>
            </a:r>
          </a:p>
          <a:p>
            <a:pPr>
              <a:spcAft>
                <a:spcPts val="600"/>
              </a:spcAft>
              <a:buFontTx/>
              <a:buChar char="-"/>
            </a:pPr>
            <a:r>
              <a:rPr lang="en-US" sz="1200" dirty="0">
                <a:latin typeface="Tw Cen MT" panose="020B0602020104020603" pitchFamily="34" charset="0"/>
              </a:rPr>
              <a:t> Dampens stress response (Caplin et al., 2021)</a:t>
            </a:r>
          </a:p>
          <a:p>
            <a:pPr>
              <a:spcAft>
                <a:spcPts val="600"/>
              </a:spcAft>
              <a:buFontTx/>
              <a:buChar char="-"/>
            </a:pPr>
            <a:r>
              <a:rPr lang="en-US" sz="1200" dirty="0">
                <a:latin typeface="Tw Cen MT" panose="020B0602020104020603" pitchFamily="34" charset="0"/>
              </a:rPr>
              <a:t> Improved body satisfaction (Fuller-</a:t>
            </a:r>
            <a:r>
              <a:rPr lang="en-US" sz="1200" dirty="0" err="1">
                <a:latin typeface="Tw Cen MT" panose="020B0602020104020603" pitchFamily="34" charset="0"/>
              </a:rPr>
              <a:t>Tyszkiewicz</a:t>
            </a:r>
            <a:r>
              <a:rPr lang="en-US" sz="1200" dirty="0">
                <a:latin typeface="Tw Cen MT" panose="020B0602020104020603" pitchFamily="34" charset="0"/>
              </a:rPr>
              <a:t> et al., 2013; LePage, &amp; Crowther, 2010)</a:t>
            </a:r>
          </a:p>
          <a:p>
            <a:pPr>
              <a:spcAft>
                <a:spcPts val="600"/>
              </a:spcAft>
              <a:buFontTx/>
              <a:buChar char="-"/>
            </a:pPr>
            <a:endParaRPr lang="en-US" sz="1400" dirty="0">
              <a:latin typeface="Tw Cen MT" panose="020B0602020104020603" pitchFamily="34" charset="0"/>
            </a:endParaRPr>
          </a:p>
          <a:p>
            <a:pPr>
              <a:spcBef>
                <a:spcPts val="100"/>
              </a:spcBef>
              <a:spcAft>
                <a:spcPts val="600"/>
              </a:spcAft>
            </a:pPr>
            <a:endParaRPr lang="en-US" sz="1400" dirty="0">
              <a:latin typeface="Tw Cen MT" panose="020B0602020104020603" pitchFamily="34" charset="0"/>
            </a:endParaRPr>
          </a:p>
        </p:txBody>
      </p:sp>
      <p:pic>
        <p:nvPicPr>
          <p:cNvPr id="8" name="Picture 7" descr="An illustration shows the regions responsible for secretion of glucocorticoids and catecholamines. • Parts marked are: Hypothalamus, Corticotropin-releasing hormone (CRH), ACTH (adrenocorticotropic hormone), Anterior pituitary gland, and Neuron of sympathetic nervous system. In the adrenal gland, the cortex and medulla are marked.&#10;• Glucocorticoids: The Corticotropin-releasing hormone (CRH) acts on the Anterior pituitary gland, which in turn acts on the Adrenal cortex to produce Glucocorticoids.&#10;Epinephrine and norepinephrine: Produced by the action of a Neuron of sympathetic nervous system on the adrenal medulla.">
            <a:extLst>
              <a:ext uri="{FF2B5EF4-FFF2-40B4-BE49-F238E27FC236}">
                <a16:creationId xmlns:a16="http://schemas.microsoft.com/office/drawing/2014/main" id="{544266C2-C5A4-42CC-AE8F-D8CD4F91C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1483" y="1918687"/>
            <a:ext cx="2541033" cy="2501016"/>
          </a:xfrm>
          <a:prstGeom prst="rect">
            <a:avLst/>
          </a:prstGeom>
        </p:spPr>
      </p:pic>
    </p:spTree>
    <p:extLst>
      <p:ext uri="{BB962C8B-B14F-4D97-AF65-F5344CB8AC3E}">
        <p14:creationId xmlns:p14="http://schemas.microsoft.com/office/powerpoint/2010/main" val="4295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16</a:t>
            </a:fld>
            <a:endParaRPr lang="en-US" dirty="0"/>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Importance of physical activity</a:t>
            </a:r>
          </a:p>
          <a:p>
            <a:r>
              <a:rPr lang="en-US" sz="1400" dirty="0">
                <a:solidFill>
                  <a:srgbClr val="002060"/>
                </a:solidFill>
              </a:rPr>
              <a:t>Who is (not) exercising?</a:t>
            </a:r>
            <a:endParaRPr lang="en-AU" sz="1400" dirty="0">
              <a:solidFill>
                <a:srgbClr val="002060"/>
              </a:solidFill>
            </a:endParaRPr>
          </a:p>
        </p:txBody>
      </p:sp>
      <p:sp>
        <p:nvSpPr>
          <p:cNvPr id="7" name="Rectangle 6">
            <a:extLst>
              <a:ext uri="{FF2B5EF4-FFF2-40B4-BE49-F238E27FC236}">
                <a16:creationId xmlns:a16="http://schemas.microsoft.com/office/drawing/2014/main" id="{F51A4586-03DF-4024-9793-A0CE60EBA493}"/>
              </a:ext>
            </a:extLst>
          </p:cNvPr>
          <p:cNvSpPr/>
          <p:nvPr/>
        </p:nvSpPr>
        <p:spPr>
          <a:xfrm>
            <a:off x="2702526" y="2340417"/>
            <a:ext cx="2966114" cy="2436524"/>
          </a:xfrm>
          <a:custGeom>
            <a:avLst/>
            <a:gdLst>
              <a:gd name="connsiteX0" fmla="*/ 0 w 2966114"/>
              <a:gd name="connsiteY0" fmla="*/ 0 h 2436524"/>
              <a:gd name="connsiteX1" fmla="*/ 622884 w 2966114"/>
              <a:gd name="connsiteY1" fmla="*/ 0 h 2436524"/>
              <a:gd name="connsiteX2" fmla="*/ 1216107 w 2966114"/>
              <a:gd name="connsiteY2" fmla="*/ 0 h 2436524"/>
              <a:gd name="connsiteX3" fmla="*/ 1779668 w 2966114"/>
              <a:gd name="connsiteY3" fmla="*/ 0 h 2436524"/>
              <a:gd name="connsiteX4" fmla="*/ 2283908 w 2966114"/>
              <a:gd name="connsiteY4" fmla="*/ 0 h 2436524"/>
              <a:gd name="connsiteX5" fmla="*/ 2966114 w 2966114"/>
              <a:gd name="connsiteY5" fmla="*/ 0 h 2436524"/>
              <a:gd name="connsiteX6" fmla="*/ 2966114 w 2966114"/>
              <a:gd name="connsiteY6" fmla="*/ 609131 h 2436524"/>
              <a:gd name="connsiteX7" fmla="*/ 2966114 w 2966114"/>
              <a:gd name="connsiteY7" fmla="*/ 1242627 h 2436524"/>
              <a:gd name="connsiteX8" fmla="*/ 2966114 w 2966114"/>
              <a:gd name="connsiteY8" fmla="*/ 1851758 h 2436524"/>
              <a:gd name="connsiteX9" fmla="*/ 2966114 w 2966114"/>
              <a:gd name="connsiteY9" fmla="*/ 2436524 h 2436524"/>
              <a:gd name="connsiteX10" fmla="*/ 2313569 w 2966114"/>
              <a:gd name="connsiteY10" fmla="*/ 2436524 h 2436524"/>
              <a:gd name="connsiteX11" fmla="*/ 1809330 w 2966114"/>
              <a:gd name="connsiteY11" fmla="*/ 2436524 h 2436524"/>
              <a:gd name="connsiteX12" fmla="*/ 1305090 w 2966114"/>
              <a:gd name="connsiteY12" fmla="*/ 2436524 h 2436524"/>
              <a:gd name="connsiteX13" fmla="*/ 771190 w 2966114"/>
              <a:gd name="connsiteY13" fmla="*/ 2436524 h 2436524"/>
              <a:gd name="connsiteX14" fmla="*/ 0 w 2966114"/>
              <a:gd name="connsiteY14" fmla="*/ 2436524 h 2436524"/>
              <a:gd name="connsiteX15" fmla="*/ 0 w 2966114"/>
              <a:gd name="connsiteY15" fmla="*/ 1851758 h 2436524"/>
              <a:gd name="connsiteX16" fmla="*/ 0 w 2966114"/>
              <a:gd name="connsiteY16" fmla="*/ 1242627 h 2436524"/>
              <a:gd name="connsiteX17" fmla="*/ 0 w 2966114"/>
              <a:gd name="connsiteY17" fmla="*/ 706592 h 2436524"/>
              <a:gd name="connsiteX18" fmla="*/ 0 w 2966114"/>
              <a:gd name="connsiteY18" fmla="*/ 0 h 243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66114" h="2436524" fill="none" extrusionOk="0">
                <a:moveTo>
                  <a:pt x="0" y="0"/>
                </a:moveTo>
                <a:cubicBezTo>
                  <a:pt x="262846" y="15270"/>
                  <a:pt x="442976" y="-22932"/>
                  <a:pt x="622884" y="0"/>
                </a:cubicBezTo>
                <a:cubicBezTo>
                  <a:pt x="802792" y="22932"/>
                  <a:pt x="974171" y="-25505"/>
                  <a:pt x="1216107" y="0"/>
                </a:cubicBezTo>
                <a:cubicBezTo>
                  <a:pt x="1458043" y="25505"/>
                  <a:pt x="1560244" y="-3388"/>
                  <a:pt x="1779668" y="0"/>
                </a:cubicBezTo>
                <a:cubicBezTo>
                  <a:pt x="1999092" y="3388"/>
                  <a:pt x="2038231" y="16900"/>
                  <a:pt x="2283908" y="0"/>
                </a:cubicBezTo>
                <a:cubicBezTo>
                  <a:pt x="2529585" y="-16900"/>
                  <a:pt x="2793854" y="-24296"/>
                  <a:pt x="2966114" y="0"/>
                </a:cubicBezTo>
                <a:cubicBezTo>
                  <a:pt x="2951143" y="232465"/>
                  <a:pt x="2992652" y="435392"/>
                  <a:pt x="2966114" y="609131"/>
                </a:cubicBezTo>
                <a:cubicBezTo>
                  <a:pt x="2939576" y="782870"/>
                  <a:pt x="2964937" y="997497"/>
                  <a:pt x="2966114" y="1242627"/>
                </a:cubicBezTo>
                <a:cubicBezTo>
                  <a:pt x="2967291" y="1487757"/>
                  <a:pt x="2978323" y="1701740"/>
                  <a:pt x="2966114" y="1851758"/>
                </a:cubicBezTo>
                <a:cubicBezTo>
                  <a:pt x="2953905" y="2001776"/>
                  <a:pt x="2941115" y="2308034"/>
                  <a:pt x="2966114" y="2436524"/>
                </a:cubicBezTo>
                <a:cubicBezTo>
                  <a:pt x="2803302" y="2413970"/>
                  <a:pt x="2552242" y="2425052"/>
                  <a:pt x="2313569" y="2436524"/>
                </a:cubicBezTo>
                <a:cubicBezTo>
                  <a:pt x="2074896" y="2447996"/>
                  <a:pt x="1994893" y="2436260"/>
                  <a:pt x="1809330" y="2436524"/>
                </a:cubicBezTo>
                <a:cubicBezTo>
                  <a:pt x="1623767" y="2436788"/>
                  <a:pt x="1452330" y="2432354"/>
                  <a:pt x="1305090" y="2436524"/>
                </a:cubicBezTo>
                <a:cubicBezTo>
                  <a:pt x="1157850" y="2440694"/>
                  <a:pt x="1026728" y="2419843"/>
                  <a:pt x="771190" y="2436524"/>
                </a:cubicBezTo>
                <a:cubicBezTo>
                  <a:pt x="515652" y="2453205"/>
                  <a:pt x="238020" y="2449826"/>
                  <a:pt x="0" y="2436524"/>
                </a:cubicBezTo>
                <a:cubicBezTo>
                  <a:pt x="-6973" y="2258374"/>
                  <a:pt x="5326" y="2123954"/>
                  <a:pt x="0" y="1851758"/>
                </a:cubicBezTo>
                <a:cubicBezTo>
                  <a:pt x="-5326" y="1579562"/>
                  <a:pt x="-12459" y="1477369"/>
                  <a:pt x="0" y="1242627"/>
                </a:cubicBezTo>
                <a:cubicBezTo>
                  <a:pt x="12459" y="1007885"/>
                  <a:pt x="8831" y="847360"/>
                  <a:pt x="0" y="706592"/>
                </a:cubicBezTo>
                <a:cubicBezTo>
                  <a:pt x="-8831" y="565825"/>
                  <a:pt x="28791" y="255354"/>
                  <a:pt x="0" y="0"/>
                </a:cubicBezTo>
                <a:close/>
              </a:path>
              <a:path w="2966114" h="2436524" stroke="0" extrusionOk="0">
                <a:moveTo>
                  <a:pt x="0" y="0"/>
                </a:moveTo>
                <a:cubicBezTo>
                  <a:pt x="197541" y="26111"/>
                  <a:pt x="337452" y="21817"/>
                  <a:pt x="563562" y="0"/>
                </a:cubicBezTo>
                <a:cubicBezTo>
                  <a:pt x="789672" y="-21817"/>
                  <a:pt x="941564" y="-10920"/>
                  <a:pt x="1186446" y="0"/>
                </a:cubicBezTo>
                <a:cubicBezTo>
                  <a:pt x="1431328" y="10920"/>
                  <a:pt x="1670980" y="10795"/>
                  <a:pt x="1838991" y="0"/>
                </a:cubicBezTo>
                <a:cubicBezTo>
                  <a:pt x="2007003" y="-10795"/>
                  <a:pt x="2263665" y="640"/>
                  <a:pt x="2372891" y="0"/>
                </a:cubicBezTo>
                <a:cubicBezTo>
                  <a:pt x="2482117" y="-640"/>
                  <a:pt x="2804424" y="20677"/>
                  <a:pt x="2966114" y="0"/>
                </a:cubicBezTo>
                <a:cubicBezTo>
                  <a:pt x="2974634" y="234560"/>
                  <a:pt x="2940564" y="327374"/>
                  <a:pt x="2966114" y="560401"/>
                </a:cubicBezTo>
                <a:cubicBezTo>
                  <a:pt x="2991664" y="793428"/>
                  <a:pt x="2967597" y="867734"/>
                  <a:pt x="2966114" y="1096436"/>
                </a:cubicBezTo>
                <a:cubicBezTo>
                  <a:pt x="2964631" y="1325139"/>
                  <a:pt x="2939173" y="1512502"/>
                  <a:pt x="2966114" y="1705567"/>
                </a:cubicBezTo>
                <a:cubicBezTo>
                  <a:pt x="2993055" y="1898632"/>
                  <a:pt x="2932634" y="2162220"/>
                  <a:pt x="2966114" y="2436524"/>
                </a:cubicBezTo>
                <a:cubicBezTo>
                  <a:pt x="2845228" y="2439695"/>
                  <a:pt x="2579512" y="2420532"/>
                  <a:pt x="2432213" y="2436524"/>
                </a:cubicBezTo>
                <a:cubicBezTo>
                  <a:pt x="2284914" y="2452516"/>
                  <a:pt x="2028126" y="2434189"/>
                  <a:pt x="1868652" y="2436524"/>
                </a:cubicBezTo>
                <a:cubicBezTo>
                  <a:pt x="1709178" y="2438859"/>
                  <a:pt x="1539411" y="2421885"/>
                  <a:pt x="1275429" y="2436524"/>
                </a:cubicBezTo>
                <a:cubicBezTo>
                  <a:pt x="1011447" y="2451163"/>
                  <a:pt x="875300" y="2424458"/>
                  <a:pt x="741528" y="2436524"/>
                </a:cubicBezTo>
                <a:cubicBezTo>
                  <a:pt x="607756" y="2448590"/>
                  <a:pt x="324019" y="2443590"/>
                  <a:pt x="0" y="2436524"/>
                </a:cubicBezTo>
                <a:cubicBezTo>
                  <a:pt x="-17833" y="2228944"/>
                  <a:pt x="-32554" y="1976576"/>
                  <a:pt x="0" y="1778663"/>
                </a:cubicBezTo>
                <a:cubicBezTo>
                  <a:pt x="32554" y="1580750"/>
                  <a:pt x="-4322" y="1446170"/>
                  <a:pt x="0" y="1169532"/>
                </a:cubicBezTo>
                <a:cubicBezTo>
                  <a:pt x="4322" y="892894"/>
                  <a:pt x="-18987" y="681135"/>
                  <a:pt x="0" y="536035"/>
                </a:cubicBezTo>
                <a:cubicBezTo>
                  <a:pt x="18987" y="390935"/>
                  <a:pt x="-6685" y="267372"/>
                  <a:pt x="0" y="0"/>
                </a:cubicBezTo>
                <a:close/>
              </a:path>
            </a:pathLst>
          </a:custGeom>
          <a:ln>
            <a:solidFill>
              <a:schemeClr val="bg1"/>
            </a:solidFill>
            <a:extLst>
              <a:ext uri="{C807C97D-BFC1-408E-A445-0C87EB9F89A2}">
                <ask:lineSketchStyleProps xmlns:ask="http://schemas.microsoft.com/office/drawing/2018/sketchyshapes" sd="230372431">
                  <a:prstGeom prst="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spcBef>
                <a:spcPts val="100"/>
              </a:spcBef>
              <a:spcAft>
                <a:spcPts val="600"/>
              </a:spcAft>
            </a:pPr>
            <a:r>
              <a:rPr lang="en-US" sz="1400" b="1" dirty="0">
                <a:latin typeface="Tw Cen MT" panose="020B0602020104020603" pitchFamily="34" charset="0"/>
              </a:rPr>
              <a:t>Physical activity levels appear to be higher in (</a:t>
            </a:r>
            <a:r>
              <a:rPr lang="en-US" sz="1400" b="1" dirty="0" err="1">
                <a:latin typeface="Tw Cen MT" panose="020B0602020104020603" pitchFamily="34" charset="0"/>
              </a:rPr>
              <a:t>Nikitara</a:t>
            </a:r>
            <a:r>
              <a:rPr lang="en-US" sz="1400" b="1" dirty="0">
                <a:latin typeface="Tw Cen MT" panose="020B0602020104020603" pitchFamily="34" charset="0"/>
              </a:rPr>
              <a:t> et al., 2021)</a:t>
            </a:r>
            <a:r>
              <a:rPr lang="en-US" sz="1200" dirty="0">
                <a:latin typeface="Tw Cen MT" panose="020B0602020104020603" pitchFamily="34" charset="0"/>
              </a:rPr>
              <a:t>:</a:t>
            </a:r>
          </a:p>
          <a:p>
            <a:pPr marL="285750" indent="-285750">
              <a:spcBef>
                <a:spcPts val="100"/>
              </a:spcBef>
              <a:spcAft>
                <a:spcPts val="600"/>
              </a:spcAft>
              <a:buFont typeface="Arial" panose="020B0604020202020204" pitchFamily="34" charset="0"/>
              <a:buChar char="•"/>
            </a:pPr>
            <a:r>
              <a:rPr lang="en-US" sz="1200" dirty="0">
                <a:latin typeface="Tw Cen MT" panose="020B0602020104020603" pitchFamily="34" charset="0"/>
              </a:rPr>
              <a:t>Men</a:t>
            </a:r>
          </a:p>
          <a:p>
            <a:pPr marL="285750" indent="-285750">
              <a:spcBef>
                <a:spcPts val="100"/>
              </a:spcBef>
              <a:spcAft>
                <a:spcPts val="600"/>
              </a:spcAft>
              <a:buFont typeface="Arial" panose="020B0604020202020204" pitchFamily="34" charset="0"/>
              <a:buChar char="•"/>
            </a:pPr>
            <a:r>
              <a:rPr lang="en-US" sz="1200" dirty="0">
                <a:latin typeface="Tw Cen MT" panose="020B0602020104020603" pitchFamily="34" charset="0"/>
              </a:rPr>
              <a:t>Younger people </a:t>
            </a:r>
          </a:p>
          <a:p>
            <a:pPr marL="285750" indent="-285750">
              <a:spcBef>
                <a:spcPts val="100"/>
              </a:spcBef>
              <a:spcAft>
                <a:spcPts val="600"/>
              </a:spcAft>
              <a:buFont typeface="Arial" panose="020B0604020202020204" pitchFamily="34" charset="0"/>
              <a:buChar char="•"/>
            </a:pPr>
            <a:r>
              <a:rPr lang="en-US" sz="1200" dirty="0">
                <a:latin typeface="Tw Cen MT" panose="020B0602020104020603" pitchFamily="34" charset="0"/>
              </a:rPr>
              <a:t>Higher life satisfaction</a:t>
            </a:r>
          </a:p>
          <a:p>
            <a:pPr marL="285750" indent="-285750">
              <a:spcBef>
                <a:spcPts val="100"/>
              </a:spcBef>
              <a:spcAft>
                <a:spcPts val="600"/>
              </a:spcAft>
              <a:buFont typeface="Arial" panose="020B0604020202020204" pitchFamily="34" charset="0"/>
              <a:buChar char="•"/>
            </a:pPr>
            <a:r>
              <a:rPr lang="en-US" sz="1200" dirty="0">
                <a:latin typeface="Tw Cen MT" panose="020B0602020104020603" pitchFamily="34" charset="0"/>
              </a:rPr>
              <a:t>Higher socio-economic status</a:t>
            </a: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p:txBody>
      </p:sp>
      <p:sp>
        <p:nvSpPr>
          <p:cNvPr id="6" name="Rectangle: Rounded Corners 5">
            <a:extLst>
              <a:ext uri="{FF2B5EF4-FFF2-40B4-BE49-F238E27FC236}">
                <a16:creationId xmlns:a16="http://schemas.microsoft.com/office/drawing/2014/main" id="{3D2A837F-C2E2-44D2-83B1-FB78F04ED397}"/>
              </a:ext>
            </a:extLst>
          </p:cNvPr>
          <p:cNvSpPr/>
          <p:nvPr/>
        </p:nvSpPr>
        <p:spPr>
          <a:xfrm>
            <a:off x="341931" y="1987600"/>
            <a:ext cx="2039575" cy="2317700"/>
          </a:xfrm>
          <a:custGeom>
            <a:avLst/>
            <a:gdLst>
              <a:gd name="connsiteX0" fmla="*/ 0 w 2039575"/>
              <a:gd name="connsiteY0" fmla="*/ 339936 h 2317700"/>
              <a:gd name="connsiteX1" fmla="*/ 339936 w 2039575"/>
              <a:gd name="connsiteY1" fmla="*/ 0 h 2317700"/>
              <a:gd name="connsiteX2" fmla="*/ 1046982 w 2039575"/>
              <a:gd name="connsiteY2" fmla="*/ 0 h 2317700"/>
              <a:gd name="connsiteX3" fmla="*/ 1699639 w 2039575"/>
              <a:gd name="connsiteY3" fmla="*/ 0 h 2317700"/>
              <a:gd name="connsiteX4" fmla="*/ 2039575 w 2039575"/>
              <a:gd name="connsiteY4" fmla="*/ 339936 h 2317700"/>
              <a:gd name="connsiteX5" fmla="*/ 2039575 w 2039575"/>
              <a:gd name="connsiteY5" fmla="*/ 869500 h 2317700"/>
              <a:gd name="connsiteX6" fmla="*/ 2039575 w 2039575"/>
              <a:gd name="connsiteY6" fmla="*/ 1431821 h 2317700"/>
              <a:gd name="connsiteX7" fmla="*/ 2039575 w 2039575"/>
              <a:gd name="connsiteY7" fmla="*/ 1977764 h 2317700"/>
              <a:gd name="connsiteX8" fmla="*/ 1699639 w 2039575"/>
              <a:gd name="connsiteY8" fmla="*/ 2317700 h 2317700"/>
              <a:gd name="connsiteX9" fmla="*/ 1006190 w 2039575"/>
              <a:gd name="connsiteY9" fmla="*/ 2317700 h 2317700"/>
              <a:gd name="connsiteX10" fmla="*/ 339936 w 2039575"/>
              <a:gd name="connsiteY10" fmla="*/ 2317700 h 2317700"/>
              <a:gd name="connsiteX11" fmla="*/ 0 w 2039575"/>
              <a:gd name="connsiteY11" fmla="*/ 1977764 h 2317700"/>
              <a:gd name="connsiteX12" fmla="*/ 0 w 2039575"/>
              <a:gd name="connsiteY12" fmla="*/ 1399065 h 2317700"/>
              <a:gd name="connsiteX13" fmla="*/ 0 w 2039575"/>
              <a:gd name="connsiteY13" fmla="*/ 869500 h 2317700"/>
              <a:gd name="connsiteX14" fmla="*/ 0 w 2039575"/>
              <a:gd name="connsiteY14" fmla="*/ 339936 h 231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39575" h="2317700" fill="none" extrusionOk="0">
                <a:moveTo>
                  <a:pt x="0" y="339936"/>
                </a:moveTo>
                <a:cubicBezTo>
                  <a:pt x="-35474" y="168770"/>
                  <a:pt x="144719" y="-16152"/>
                  <a:pt x="339936" y="0"/>
                </a:cubicBezTo>
                <a:cubicBezTo>
                  <a:pt x="621362" y="808"/>
                  <a:pt x="849000" y="-16814"/>
                  <a:pt x="1046982" y="0"/>
                </a:cubicBezTo>
                <a:cubicBezTo>
                  <a:pt x="1244964" y="16814"/>
                  <a:pt x="1405771" y="-26017"/>
                  <a:pt x="1699639" y="0"/>
                </a:cubicBezTo>
                <a:cubicBezTo>
                  <a:pt x="1851578" y="21791"/>
                  <a:pt x="2044921" y="139440"/>
                  <a:pt x="2039575" y="339936"/>
                </a:cubicBezTo>
                <a:cubicBezTo>
                  <a:pt x="2021347" y="449237"/>
                  <a:pt x="2037657" y="715053"/>
                  <a:pt x="2039575" y="869500"/>
                </a:cubicBezTo>
                <a:cubicBezTo>
                  <a:pt x="2041493" y="1023947"/>
                  <a:pt x="2022798" y="1291097"/>
                  <a:pt x="2039575" y="1431821"/>
                </a:cubicBezTo>
                <a:cubicBezTo>
                  <a:pt x="2056352" y="1572545"/>
                  <a:pt x="2018377" y="1758065"/>
                  <a:pt x="2039575" y="1977764"/>
                </a:cubicBezTo>
                <a:cubicBezTo>
                  <a:pt x="2063206" y="2185181"/>
                  <a:pt x="1886863" y="2309333"/>
                  <a:pt x="1699639" y="2317700"/>
                </a:cubicBezTo>
                <a:cubicBezTo>
                  <a:pt x="1411814" y="2343196"/>
                  <a:pt x="1281181" y="2295685"/>
                  <a:pt x="1006190" y="2317700"/>
                </a:cubicBezTo>
                <a:cubicBezTo>
                  <a:pt x="731199" y="2339715"/>
                  <a:pt x="543526" y="2329342"/>
                  <a:pt x="339936" y="2317700"/>
                </a:cubicBezTo>
                <a:cubicBezTo>
                  <a:pt x="145116" y="2301562"/>
                  <a:pt x="-14860" y="2192997"/>
                  <a:pt x="0" y="1977764"/>
                </a:cubicBezTo>
                <a:cubicBezTo>
                  <a:pt x="10786" y="1717166"/>
                  <a:pt x="-4905" y="1537959"/>
                  <a:pt x="0" y="1399065"/>
                </a:cubicBezTo>
                <a:cubicBezTo>
                  <a:pt x="4905" y="1260171"/>
                  <a:pt x="7330" y="991885"/>
                  <a:pt x="0" y="869500"/>
                </a:cubicBezTo>
                <a:cubicBezTo>
                  <a:pt x="-7330" y="747115"/>
                  <a:pt x="482" y="531145"/>
                  <a:pt x="0" y="339936"/>
                </a:cubicBezTo>
                <a:close/>
              </a:path>
              <a:path w="2039575" h="2317700" stroke="0" extrusionOk="0">
                <a:moveTo>
                  <a:pt x="0" y="339936"/>
                </a:moveTo>
                <a:cubicBezTo>
                  <a:pt x="-18318" y="119455"/>
                  <a:pt x="182397" y="-9035"/>
                  <a:pt x="339936" y="0"/>
                </a:cubicBezTo>
                <a:cubicBezTo>
                  <a:pt x="545872" y="-32930"/>
                  <a:pt x="769549" y="-30141"/>
                  <a:pt x="1019788" y="0"/>
                </a:cubicBezTo>
                <a:cubicBezTo>
                  <a:pt x="1270027" y="30141"/>
                  <a:pt x="1511567" y="-9652"/>
                  <a:pt x="1699639" y="0"/>
                </a:cubicBezTo>
                <a:cubicBezTo>
                  <a:pt x="1926451" y="-14300"/>
                  <a:pt x="2039504" y="168545"/>
                  <a:pt x="2039575" y="339936"/>
                </a:cubicBezTo>
                <a:cubicBezTo>
                  <a:pt x="2067241" y="598202"/>
                  <a:pt x="2054524" y="706259"/>
                  <a:pt x="2039575" y="902257"/>
                </a:cubicBezTo>
                <a:cubicBezTo>
                  <a:pt x="2024626" y="1098255"/>
                  <a:pt x="2062804" y="1209385"/>
                  <a:pt x="2039575" y="1464578"/>
                </a:cubicBezTo>
                <a:cubicBezTo>
                  <a:pt x="2016346" y="1719771"/>
                  <a:pt x="2031065" y="1771356"/>
                  <a:pt x="2039575" y="1977764"/>
                </a:cubicBezTo>
                <a:cubicBezTo>
                  <a:pt x="2068080" y="2187651"/>
                  <a:pt x="1904558" y="2318680"/>
                  <a:pt x="1699639" y="2317700"/>
                </a:cubicBezTo>
                <a:cubicBezTo>
                  <a:pt x="1393206" y="2294666"/>
                  <a:pt x="1320489" y="2307688"/>
                  <a:pt x="1046982" y="2317700"/>
                </a:cubicBezTo>
                <a:cubicBezTo>
                  <a:pt x="773475" y="2327712"/>
                  <a:pt x="488964" y="2289202"/>
                  <a:pt x="339936" y="2317700"/>
                </a:cubicBezTo>
                <a:cubicBezTo>
                  <a:pt x="171986" y="2303297"/>
                  <a:pt x="26965" y="2138716"/>
                  <a:pt x="0" y="1977764"/>
                </a:cubicBezTo>
                <a:cubicBezTo>
                  <a:pt x="2937" y="1843576"/>
                  <a:pt x="-4957" y="1673402"/>
                  <a:pt x="0" y="1431821"/>
                </a:cubicBezTo>
                <a:cubicBezTo>
                  <a:pt x="4957" y="1190240"/>
                  <a:pt x="-7851" y="1124018"/>
                  <a:pt x="0" y="853122"/>
                </a:cubicBezTo>
                <a:cubicBezTo>
                  <a:pt x="7851" y="582226"/>
                  <a:pt x="19903" y="525976"/>
                  <a:pt x="0" y="339936"/>
                </a:cubicBezTo>
                <a:close/>
              </a:path>
            </a:pathLst>
          </a:custGeom>
          <a:ln w="28575">
            <a:solidFill>
              <a:srgbClr val="002060"/>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ctr" anchorCtr="0"/>
          <a:lstStyle/>
          <a:p>
            <a:pPr algn="ctr">
              <a:spcBef>
                <a:spcPts val="100"/>
              </a:spcBef>
              <a:spcAft>
                <a:spcPts val="600"/>
              </a:spcAft>
            </a:pPr>
            <a:r>
              <a:rPr lang="en-AU" sz="1400" b="1" dirty="0">
                <a:latin typeface="Tw Cen MT" panose="020B0602020104020603" pitchFamily="34" charset="0"/>
              </a:rPr>
              <a:t>Correlates of physical activity: Can you guess the direction of effects?</a:t>
            </a:r>
            <a:endParaRPr lang="en-AU" sz="1400" dirty="0">
              <a:latin typeface="Tw Cen MT" panose="020B0602020104020603" pitchFamily="34" charset="0"/>
            </a:endParaRP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Sex/gender</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Age</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Life satisfaction</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Socio-economic status</a:t>
            </a:r>
          </a:p>
        </p:txBody>
      </p:sp>
      <p:pic>
        <p:nvPicPr>
          <p:cNvPr id="1028" name="Picture 4">
            <a:hlinkClick r:id="rId3"/>
            <a:extLst>
              <a:ext uri="{FF2B5EF4-FFF2-40B4-BE49-F238E27FC236}">
                <a16:creationId xmlns:a16="http://schemas.microsoft.com/office/drawing/2014/main" id="{CDBAD842-3AA5-456A-AC29-F20B01CC9A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3371" y="1725938"/>
            <a:ext cx="3248698" cy="2436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30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17</a:t>
            </a:fld>
            <a:endParaRPr lang="en-US" dirty="0"/>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Importance of physical activity</a:t>
            </a:r>
          </a:p>
          <a:p>
            <a:r>
              <a:rPr lang="en-US" sz="1400" dirty="0">
                <a:solidFill>
                  <a:srgbClr val="002060"/>
                </a:solidFill>
              </a:rPr>
              <a:t>Who is (not) exercising?</a:t>
            </a:r>
            <a:endParaRPr lang="en-AU" sz="1400" dirty="0">
              <a:solidFill>
                <a:srgbClr val="002060"/>
              </a:solidFill>
            </a:endParaRPr>
          </a:p>
        </p:txBody>
      </p:sp>
      <p:pic>
        <p:nvPicPr>
          <p:cNvPr id="4" name="Picture 3">
            <a:extLst>
              <a:ext uri="{FF2B5EF4-FFF2-40B4-BE49-F238E27FC236}">
                <a16:creationId xmlns:a16="http://schemas.microsoft.com/office/drawing/2014/main" id="{14050C03-F056-F503-1BE7-1EEB71254174}"/>
              </a:ext>
            </a:extLst>
          </p:cNvPr>
          <p:cNvPicPr>
            <a:picLocks noChangeAspect="1"/>
          </p:cNvPicPr>
          <p:nvPr/>
        </p:nvPicPr>
        <p:blipFill>
          <a:blip r:embed="rId3"/>
          <a:stretch>
            <a:fillRect/>
          </a:stretch>
        </p:blipFill>
        <p:spPr>
          <a:xfrm>
            <a:off x="1234277" y="1023912"/>
            <a:ext cx="6310355" cy="4032610"/>
          </a:xfrm>
          <a:prstGeom prst="rect">
            <a:avLst/>
          </a:prstGeom>
        </p:spPr>
      </p:pic>
    </p:spTree>
    <p:extLst>
      <p:ext uri="{BB962C8B-B14F-4D97-AF65-F5344CB8AC3E}">
        <p14:creationId xmlns:p14="http://schemas.microsoft.com/office/powerpoint/2010/main" val="1997807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18</a:t>
            </a:fld>
            <a:endParaRPr lang="en-US" dirty="0"/>
          </a:p>
        </p:txBody>
      </p:sp>
      <p:sp>
        <p:nvSpPr>
          <p:cNvPr id="5" name="Title 3">
            <a:extLst>
              <a:ext uri="{FF2B5EF4-FFF2-40B4-BE49-F238E27FC236}">
                <a16:creationId xmlns:a16="http://schemas.microsoft.com/office/drawing/2014/main" id="{7155B146-241C-4057-9FD0-014DB5118186}"/>
              </a:ext>
            </a:extLst>
          </p:cNvPr>
          <p:cNvSpPr txBox="1">
            <a:spLocks/>
          </p:cNvSpPr>
          <p:nvPr/>
        </p:nvSpPr>
        <p:spPr>
          <a:xfrm>
            <a:off x="796525" y="2705750"/>
            <a:ext cx="4545544" cy="1311232"/>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pPr>
              <a:lnSpc>
                <a:spcPct val="150000"/>
              </a:lnSpc>
            </a:pPr>
            <a:endParaRPr lang="en-US" sz="2000" dirty="0">
              <a:solidFill>
                <a:srgbClr val="002060"/>
              </a:solidFill>
            </a:endParaRPr>
          </a:p>
          <a:p>
            <a:pPr>
              <a:spcBef>
                <a:spcPts val="100"/>
              </a:spcBef>
            </a:pPr>
            <a:endParaRPr lang="en-US" sz="1800" dirty="0">
              <a:solidFill>
                <a:srgbClr val="002060"/>
              </a:solidFill>
              <a:latin typeface="Tw Cen MT" panose="020B0602020104020603" pitchFamily="34" charset="0"/>
            </a:endParaRPr>
          </a:p>
          <a:p>
            <a:pPr>
              <a:spcBef>
                <a:spcPts val="100"/>
              </a:spcBef>
              <a:spcAft>
                <a:spcPts val="1200"/>
              </a:spcAft>
            </a:pPr>
            <a:r>
              <a:rPr lang="en-US" sz="1600" dirty="0">
                <a:solidFill>
                  <a:schemeClr val="tx1"/>
                </a:solidFill>
                <a:latin typeface="Tw Cen MT" panose="020B0602020104020603" pitchFamily="34" charset="0"/>
              </a:rPr>
              <a:t>How much did you exercise last week?</a:t>
            </a:r>
          </a:p>
          <a:p>
            <a:pPr marL="285750" indent="-285750">
              <a:spcBef>
                <a:spcPts val="100"/>
              </a:spcBef>
              <a:spcAft>
                <a:spcPts val="1200"/>
              </a:spcAft>
              <a:buFont typeface="Arial" panose="020B0604020202020204" pitchFamily="34" charset="0"/>
              <a:buChar char="•"/>
            </a:pPr>
            <a:r>
              <a:rPr lang="en-US" sz="1400" b="0" dirty="0">
                <a:solidFill>
                  <a:schemeClr val="tx1"/>
                </a:solidFill>
                <a:latin typeface="Tw Cen MT" panose="020B0602020104020603" pitchFamily="34" charset="0"/>
              </a:rPr>
              <a:t>Login to </a:t>
            </a:r>
            <a:r>
              <a:rPr lang="en-US" sz="1400" b="0" dirty="0" err="1">
                <a:solidFill>
                  <a:schemeClr val="tx1"/>
                </a:solidFill>
                <a:latin typeface="Tw Cen MT" panose="020B0602020104020603" pitchFamily="34" charset="0"/>
              </a:rPr>
              <a:t>Menti</a:t>
            </a:r>
            <a:r>
              <a:rPr lang="en-US" sz="1400" b="0" dirty="0">
                <a:solidFill>
                  <a:schemeClr val="tx1"/>
                </a:solidFill>
                <a:latin typeface="Tw Cen MT" panose="020B0602020104020603" pitchFamily="34" charset="0"/>
              </a:rPr>
              <a:t> and respond to each question</a:t>
            </a:r>
          </a:p>
          <a:p>
            <a:pPr marL="285750" indent="-285750">
              <a:spcBef>
                <a:spcPts val="100"/>
              </a:spcBef>
              <a:spcAft>
                <a:spcPts val="1200"/>
              </a:spcAft>
              <a:buFont typeface="Arial" panose="020B0604020202020204" pitchFamily="34" charset="0"/>
              <a:buChar char="•"/>
            </a:pPr>
            <a:r>
              <a:rPr lang="en-US" sz="1400" b="0" dirty="0">
                <a:solidFill>
                  <a:schemeClr val="tx1"/>
                </a:solidFill>
                <a:latin typeface="Tw Cen MT" panose="020B0602020104020603" pitchFamily="34" charset="0"/>
              </a:rPr>
              <a:t>Class discussion</a:t>
            </a:r>
          </a:p>
          <a:p>
            <a:pPr>
              <a:spcBef>
                <a:spcPts val="100"/>
              </a:spcBef>
            </a:pPr>
            <a:endParaRPr lang="en-US" sz="1800" dirty="0">
              <a:solidFill>
                <a:schemeClr val="tx1"/>
              </a:solidFill>
              <a:latin typeface="Tw Cen MT" panose="020B0602020104020603" pitchFamily="34" charset="0"/>
            </a:endParaRPr>
          </a:p>
          <a:p>
            <a:pPr>
              <a:spcBef>
                <a:spcPts val="100"/>
              </a:spcBef>
              <a:spcAft>
                <a:spcPts val="1200"/>
              </a:spcAft>
            </a:pPr>
            <a:r>
              <a:rPr lang="en-US" sz="1600" dirty="0">
                <a:solidFill>
                  <a:schemeClr val="tx1"/>
                </a:solidFill>
                <a:latin typeface="Tw Cen MT" panose="020B0602020104020603" pitchFamily="34" charset="0"/>
              </a:rPr>
              <a:t>What’s stopping you from exercising more frequently?</a:t>
            </a:r>
          </a:p>
          <a:p>
            <a:pPr marL="285750" indent="-285750">
              <a:spcBef>
                <a:spcPts val="100"/>
              </a:spcBef>
              <a:spcAft>
                <a:spcPts val="1200"/>
              </a:spcAft>
              <a:buFont typeface="Arial" panose="020B0604020202020204" pitchFamily="34" charset="0"/>
              <a:buChar char="•"/>
            </a:pPr>
            <a:r>
              <a:rPr lang="en-US" sz="1400" b="0" dirty="0">
                <a:solidFill>
                  <a:schemeClr val="tx1"/>
                </a:solidFill>
                <a:latin typeface="Tw Cen MT" panose="020B0602020104020603" pitchFamily="34" charset="0"/>
              </a:rPr>
              <a:t>Go back to </a:t>
            </a:r>
            <a:r>
              <a:rPr lang="en-US" sz="1400" b="0" dirty="0" err="1">
                <a:solidFill>
                  <a:schemeClr val="tx1"/>
                </a:solidFill>
                <a:latin typeface="Tw Cen MT" panose="020B0602020104020603" pitchFamily="34" charset="0"/>
              </a:rPr>
              <a:t>Menti</a:t>
            </a:r>
            <a:r>
              <a:rPr lang="en-US" sz="1400" b="0" dirty="0">
                <a:solidFill>
                  <a:schemeClr val="tx1"/>
                </a:solidFill>
                <a:latin typeface="Tw Cen MT" panose="020B0602020104020603" pitchFamily="34" charset="0"/>
              </a:rPr>
              <a:t> and jot down your thoughts</a:t>
            </a:r>
          </a:p>
          <a:p>
            <a:pPr marL="285750" indent="-285750">
              <a:spcBef>
                <a:spcPts val="100"/>
              </a:spcBef>
              <a:spcAft>
                <a:spcPts val="1200"/>
              </a:spcAft>
              <a:buFont typeface="Arial" panose="020B0604020202020204" pitchFamily="34" charset="0"/>
              <a:buChar char="•"/>
            </a:pPr>
            <a:r>
              <a:rPr lang="en-US" sz="1400" b="0" dirty="0">
                <a:solidFill>
                  <a:schemeClr val="tx1"/>
                </a:solidFill>
                <a:latin typeface="Tw Cen MT" panose="020B0602020104020603" pitchFamily="34" charset="0"/>
              </a:rPr>
              <a:t>Class discussion</a:t>
            </a:r>
          </a:p>
          <a:p>
            <a:pPr marL="892175" indent="-530225"/>
            <a:endParaRPr lang="en-US" sz="1100" b="0" dirty="0">
              <a:solidFill>
                <a:srgbClr val="002060"/>
              </a:solidFill>
            </a:endParaRPr>
          </a:p>
          <a:p>
            <a:pPr marL="361950">
              <a:lnSpc>
                <a:spcPct val="150000"/>
              </a:lnSpc>
            </a:pPr>
            <a:endParaRPr lang="en-US" sz="1200" b="0" dirty="0">
              <a:solidFill>
                <a:srgbClr val="002060"/>
              </a:solidFill>
            </a:endParaRPr>
          </a:p>
          <a:p>
            <a:pPr marL="892175" indent="-530225">
              <a:lnSpc>
                <a:spcPct val="150000"/>
              </a:lnSpc>
              <a:buFontTx/>
              <a:buChar char="-"/>
            </a:pPr>
            <a:endParaRPr lang="en-US" sz="1400" dirty="0">
              <a:solidFill>
                <a:srgbClr val="002060"/>
              </a:solidFill>
            </a:endParaRPr>
          </a:p>
          <a:p>
            <a:endParaRPr lang="en-AU" sz="2000" dirty="0">
              <a:solidFill>
                <a:srgbClr val="002060"/>
              </a:solidFill>
            </a:endParaRPr>
          </a:p>
        </p:txBody>
      </p:sp>
      <p:sp>
        <p:nvSpPr>
          <p:cNvPr id="12" name="Title 3">
            <a:extLst>
              <a:ext uri="{FF2B5EF4-FFF2-40B4-BE49-F238E27FC236}">
                <a16:creationId xmlns:a16="http://schemas.microsoft.com/office/drawing/2014/main" id="{0860D581-D607-4FB2-AA39-A26C18D1BCA5}"/>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Importance of physical activity</a:t>
            </a:r>
          </a:p>
          <a:p>
            <a:r>
              <a:rPr lang="en-US" sz="1400" dirty="0">
                <a:solidFill>
                  <a:srgbClr val="002060"/>
                </a:solidFill>
                <a:latin typeface="Tw Cen MT" panose="020B0602020104020603" pitchFamily="34" charset="0"/>
              </a:rPr>
              <a:t>Interactive task</a:t>
            </a:r>
            <a:endParaRPr lang="en-US" sz="1600" dirty="0">
              <a:solidFill>
                <a:srgbClr val="002060"/>
              </a:solidFill>
              <a:latin typeface="Tw Cen MT" panose="020B0602020104020603" pitchFamily="34" charset="0"/>
            </a:endParaRPr>
          </a:p>
        </p:txBody>
      </p:sp>
      <p:grpSp>
        <p:nvGrpSpPr>
          <p:cNvPr id="21" name="Group 20">
            <a:extLst>
              <a:ext uri="{FF2B5EF4-FFF2-40B4-BE49-F238E27FC236}">
                <a16:creationId xmlns:a16="http://schemas.microsoft.com/office/drawing/2014/main" id="{C11DE9CE-BF85-4179-9FD1-95EF5B78A8CB}"/>
              </a:ext>
            </a:extLst>
          </p:cNvPr>
          <p:cNvGrpSpPr/>
          <p:nvPr/>
        </p:nvGrpSpPr>
        <p:grpSpPr>
          <a:xfrm>
            <a:off x="5109029" y="1518868"/>
            <a:ext cx="3516405" cy="3088122"/>
            <a:chOff x="4542127" y="595440"/>
            <a:chExt cx="4572000" cy="3781283"/>
          </a:xfrm>
        </p:grpSpPr>
        <p:sp>
          <p:nvSpPr>
            <p:cNvPr id="22" name="Rectangle: Rounded Corners 21">
              <a:extLst>
                <a:ext uri="{FF2B5EF4-FFF2-40B4-BE49-F238E27FC236}">
                  <a16:creationId xmlns:a16="http://schemas.microsoft.com/office/drawing/2014/main" id="{EEAEB27D-A84A-40C5-B449-BC8DBAB12DDE}"/>
                </a:ext>
              </a:extLst>
            </p:cNvPr>
            <p:cNvSpPr/>
            <p:nvPr/>
          </p:nvSpPr>
          <p:spPr>
            <a:xfrm>
              <a:off x="5277473" y="595440"/>
              <a:ext cx="3194841" cy="37812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a:p>
          </p:txBody>
        </p:sp>
        <p:pic>
          <p:nvPicPr>
            <p:cNvPr id="23" name="Picture 22" descr="Qr code&#10;&#10;Description automatically generated">
              <a:extLst>
                <a:ext uri="{FF2B5EF4-FFF2-40B4-BE49-F238E27FC236}">
                  <a16:creationId xmlns:a16="http://schemas.microsoft.com/office/drawing/2014/main" id="{646FD739-FDE9-4AC3-BB33-944D592AE794}"/>
                </a:ext>
              </a:extLst>
            </p:cNvPr>
            <p:cNvPicPr>
              <a:picLocks noChangeAspect="1"/>
            </p:cNvPicPr>
            <p:nvPr/>
          </p:nvPicPr>
          <p:blipFill>
            <a:blip r:embed="rId3"/>
            <a:stretch>
              <a:fillRect/>
            </a:stretch>
          </p:blipFill>
          <p:spPr>
            <a:xfrm>
              <a:off x="6121996" y="2200185"/>
              <a:ext cx="1505798" cy="1505796"/>
            </a:xfrm>
            <a:prstGeom prst="rect">
              <a:avLst/>
            </a:prstGeom>
          </p:spPr>
        </p:pic>
        <p:sp>
          <p:nvSpPr>
            <p:cNvPr id="24" name="TextBox 23">
              <a:extLst>
                <a:ext uri="{FF2B5EF4-FFF2-40B4-BE49-F238E27FC236}">
                  <a16:creationId xmlns:a16="http://schemas.microsoft.com/office/drawing/2014/main" id="{47AF8684-C983-4219-A229-A06108C7E61D}"/>
                </a:ext>
              </a:extLst>
            </p:cNvPr>
            <p:cNvSpPr txBox="1"/>
            <p:nvPr/>
          </p:nvSpPr>
          <p:spPr>
            <a:xfrm>
              <a:off x="4542127" y="3593922"/>
              <a:ext cx="4572000" cy="466287"/>
            </a:xfrm>
            <a:prstGeom prst="rect">
              <a:avLst/>
            </a:prstGeom>
            <a:noFill/>
          </p:spPr>
          <p:txBody>
            <a:bodyPr wrap="square">
              <a:spAutoFit/>
            </a:bodyPr>
            <a:lstStyle/>
            <a:p>
              <a:pPr marL="361950" indent="-361950" algn="ctr">
                <a:lnSpc>
                  <a:spcPct val="150000"/>
                </a:lnSpc>
              </a:pPr>
              <a:r>
                <a:rPr lang="en-US" sz="1400" dirty="0">
                  <a:latin typeface="Tw Cen MT" panose="020B0602020104020603" pitchFamily="34" charset="0"/>
                  <a:hlinkClick r:id="rId4"/>
                </a:rPr>
                <a:t>https://www.menti.com/</a:t>
              </a:r>
              <a:endParaRPr lang="en-US" sz="1400" dirty="0">
                <a:latin typeface="Tw Cen MT" panose="020B0602020104020603" pitchFamily="34" charset="0"/>
              </a:endParaRPr>
            </a:p>
          </p:txBody>
        </p:sp>
        <p:sp>
          <p:nvSpPr>
            <p:cNvPr id="25" name="TextBox 24">
              <a:extLst>
                <a:ext uri="{FF2B5EF4-FFF2-40B4-BE49-F238E27FC236}">
                  <a16:creationId xmlns:a16="http://schemas.microsoft.com/office/drawing/2014/main" id="{7DD523F5-943C-451C-85B4-AF1049872F6B}"/>
                </a:ext>
              </a:extLst>
            </p:cNvPr>
            <p:cNvSpPr txBox="1"/>
            <p:nvPr/>
          </p:nvSpPr>
          <p:spPr>
            <a:xfrm>
              <a:off x="5596108" y="882434"/>
              <a:ext cx="2464036" cy="1413226"/>
            </a:xfrm>
            <a:prstGeom prst="rect">
              <a:avLst/>
            </a:prstGeom>
            <a:noFill/>
          </p:spPr>
          <p:txBody>
            <a:bodyPr wrap="square">
              <a:spAutoFit/>
            </a:bodyPr>
            <a:lstStyle/>
            <a:p>
              <a:pPr algn="ctr"/>
              <a:r>
                <a:rPr lang="en-US" sz="1600" dirty="0">
                  <a:latin typeface="Tw Cen MT" panose="020B0602020104020603" pitchFamily="34" charset="0"/>
                </a:rPr>
                <a:t>Please go to the following site &amp; enter this number:</a:t>
              </a:r>
              <a:endParaRPr lang="en-US" sz="1600" b="1" dirty="0">
                <a:latin typeface="Tw Cen MT" panose="020B0602020104020603" pitchFamily="34" charset="0"/>
              </a:endParaRPr>
            </a:p>
            <a:p>
              <a:pPr algn="ctr">
                <a:spcBef>
                  <a:spcPts val="600"/>
                </a:spcBef>
              </a:pPr>
              <a:r>
                <a:rPr lang="en-AU" sz="1600" b="0" i="0" dirty="0">
                  <a:solidFill>
                    <a:srgbClr val="252B36"/>
                  </a:solidFill>
                  <a:effectLst/>
                  <a:latin typeface="MentiText"/>
                </a:rPr>
                <a:t> </a:t>
              </a:r>
              <a:r>
                <a:rPr lang="en-AU" sz="1600" b="1" dirty="0">
                  <a:solidFill>
                    <a:srgbClr val="252B36"/>
                  </a:solidFill>
                  <a:latin typeface="MentiText"/>
                </a:rPr>
                <a:t>TBC</a:t>
              </a:r>
              <a:endParaRPr lang="en-US" sz="1600" dirty="0">
                <a:highlight>
                  <a:srgbClr val="FFFF00"/>
                </a:highlight>
                <a:latin typeface="Tw Cen MT" panose="020B0602020104020603" pitchFamily="34" charset="0"/>
              </a:endParaRPr>
            </a:p>
          </p:txBody>
        </p:sp>
      </p:grpSp>
    </p:spTree>
    <p:extLst>
      <p:ext uri="{BB962C8B-B14F-4D97-AF65-F5344CB8AC3E}">
        <p14:creationId xmlns:p14="http://schemas.microsoft.com/office/powerpoint/2010/main" val="1320636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C424AC-22A5-49B6-8416-A37BE765603F}"/>
              </a:ext>
            </a:extLst>
          </p:cNvPr>
          <p:cNvSpPr>
            <a:spLocks noGrp="1"/>
          </p:cNvSpPr>
          <p:nvPr>
            <p:ph type="title"/>
          </p:nvPr>
        </p:nvSpPr>
        <p:spPr>
          <a:xfrm>
            <a:off x="890961" y="2377493"/>
            <a:ext cx="7362077" cy="789958"/>
          </a:xfrm>
        </p:spPr>
        <p:txBody>
          <a:bodyPr>
            <a:normAutofit fontScale="90000"/>
          </a:bodyPr>
          <a:lstStyle/>
          <a:p>
            <a:pPr algn="ctr"/>
            <a:r>
              <a:rPr lang="en-US" sz="5400" dirty="0">
                <a:solidFill>
                  <a:srgbClr val="002060"/>
                </a:solidFill>
              </a:rPr>
              <a:t>Block 2 </a:t>
            </a:r>
            <a:br>
              <a:rPr lang="en-US" sz="5400" dirty="0">
                <a:solidFill>
                  <a:srgbClr val="002060"/>
                </a:solidFill>
              </a:rPr>
            </a:br>
            <a:br>
              <a:rPr lang="en-US" sz="5400" dirty="0">
                <a:solidFill>
                  <a:srgbClr val="002060"/>
                </a:solidFill>
              </a:rPr>
            </a:br>
            <a:r>
              <a:rPr lang="en-AU" sz="5300" b="0" i="1" u="sng" dirty="0">
                <a:solidFill>
                  <a:srgbClr val="002060"/>
                </a:solidFill>
                <a:latin typeface="Tw Cen MT" panose="020B0602020104020603" pitchFamily="34" charset="0"/>
              </a:rPr>
              <a:t>How can we increase physical activity?</a:t>
            </a:r>
            <a:br>
              <a:rPr lang="en-US" sz="5300" b="0" i="1" u="sng" dirty="0">
                <a:solidFill>
                  <a:srgbClr val="002060"/>
                </a:solidFill>
                <a:latin typeface="Tw Cen MT" panose="020B0602020104020603" pitchFamily="34" charset="0"/>
              </a:rPr>
            </a:br>
            <a:endParaRPr lang="en-AU" sz="5300" b="0" i="1" u="sng" dirty="0">
              <a:solidFill>
                <a:srgbClr val="002060"/>
              </a:solidFill>
            </a:endParaRPr>
          </a:p>
        </p:txBody>
      </p:sp>
      <p:sp>
        <p:nvSpPr>
          <p:cNvPr id="3" name="Slide Number Placeholder 2">
            <a:extLst>
              <a:ext uri="{FF2B5EF4-FFF2-40B4-BE49-F238E27FC236}">
                <a16:creationId xmlns:a16="http://schemas.microsoft.com/office/drawing/2014/main" id="{4E7E00A8-7937-46FC-BCF8-B97226CB8811}"/>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19</a:t>
            </a:fld>
            <a:endParaRPr lang="en-US" dirty="0"/>
          </a:p>
        </p:txBody>
      </p:sp>
    </p:spTree>
    <p:extLst>
      <p:ext uri="{BB962C8B-B14F-4D97-AF65-F5344CB8AC3E}">
        <p14:creationId xmlns:p14="http://schemas.microsoft.com/office/powerpoint/2010/main" val="3573335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5AD06F-C356-6B42-8DE5-797F23394C55}"/>
              </a:ext>
            </a:extLst>
          </p:cNvPr>
          <p:cNvSpPr>
            <a:spLocks noGrp="1"/>
          </p:cNvSpPr>
          <p:nvPr>
            <p:ph sz="half" idx="13"/>
          </p:nvPr>
        </p:nvSpPr>
        <p:spPr>
          <a:xfrm>
            <a:off x="402573" y="2076934"/>
            <a:ext cx="4751988" cy="3398762"/>
          </a:xfrm>
        </p:spPr>
        <p:txBody>
          <a:bodyPr>
            <a:normAutofit/>
          </a:bodyPr>
          <a:lstStyle/>
          <a:p>
            <a:endParaRPr lang="en-US" sz="1800" b="1" dirty="0">
              <a:latin typeface="Tw Cen MT" panose="020B0602020104020603" pitchFamily="34" charset="0"/>
            </a:endParaRPr>
          </a:p>
          <a:p>
            <a:r>
              <a:rPr lang="en-US" sz="1800" b="1" dirty="0">
                <a:latin typeface="Tw Cen MT" panose="020B0602020104020603" pitchFamily="34" charset="0"/>
              </a:rPr>
              <a:t>Name: </a:t>
            </a:r>
            <a:r>
              <a:rPr lang="en-US" sz="1800" dirty="0">
                <a:latin typeface="Tw Cen MT" panose="020B0602020104020603" pitchFamily="34" charset="0"/>
              </a:rPr>
              <a:t>Dr Rob Heirene</a:t>
            </a:r>
          </a:p>
          <a:p>
            <a:r>
              <a:rPr lang="en-US" sz="1800" b="1" dirty="0">
                <a:latin typeface="Tw Cen MT" panose="020B0602020104020603" pitchFamily="34" charset="0"/>
              </a:rPr>
              <a:t>Office: </a:t>
            </a:r>
            <a:r>
              <a:rPr lang="en-US" sz="1800" dirty="0">
                <a:latin typeface="Tw Cen MT" panose="020B0602020104020603" pitchFamily="34" charset="0"/>
              </a:rPr>
              <a:t>A210 Portland Square</a:t>
            </a:r>
          </a:p>
          <a:p>
            <a:r>
              <a:rPr lang="en-US" sz="1800" b="1" dirty="0">
                <a:latin typeface="Tw Cen MT" panose="020B0602020104020603" pitchFamily="34" charset="0"/>
              </a:rPr>
              <a:t>Email: </a:t>
            </a:r>
            <a:r>
              <a:rPr lang="en-US" sz="1800" dirty="0">
                <a:latin typeface="Tw Cen MT" panose="020B0602020104020603" pitchFamily="34" charset="0"/>
              </a:rPr>
              <a:t>Rob.Heirene@Plymouth.ac.uk</a:t>
            </a:r>
          </a:p>
          <a:p>
            <a:pPr marL="0" indent="0">
              <a:buNone/>
            </a:pPr>
            <a:endParaRPr lang="en-US" sz="1800" dirty="0">
              <a:latin typeface="Tw Cen MT" panose="020B0602020104020603" pitchFamily="34" charset="0"/>
            </a:endParaRPr>
          </a:p>
          <a:p>
            <a:pPr>
              <a:buFontTx/>
              <a:buChar char="-"/>
            </a:pPr>
            <a:endParaRPr lang="en-US" sz="1400" b="1" dirty="0">
              <a:latin typeface="Tw Cen MT" panose="020B0602020104020603" pitchFamily="34" charset="0"/>
            </a:endParaRPr>
          </a:p>
        </p:txBody>
      </p:sp>
      <p:sp>
        <p:nvSpPr>
          <p:cNvPr id="3" name="Slide Number Placeholder 2">
            <a:extLst>
              <a:ext uri="{FF2B5EF4-FFF2-40B4-BE49-F238E27FC236}">
                <a16:creationId xmlns:a16="http://schemas.microsoft.com/office/drawing/2014/main" id="{5E53B158-0EDD-9041-97BA-0CE1BAD91FD9}"/>
              </a:ext>
            </a:extLst>
          </p:cNvPr>
          <p:cNvSpPr>
            <a:spLocks noGrp="1"/>
          </p:cNvSpPr>
          <p:nvPr>
            <p:ph type="sldNum" sz="quarter" idx="12"/>
          </p:nvPr>
        </p:nvSpPr>
        <p:spPr>
          <a:xfrm>
            <a:off x="8686799" y="4752194"/>
            <a:ext cx="351137" cy="273844"/>
          </a:xfrm>
          <a:prstGeom prst="rect">
            <a:avLst/>
          </a:prstGeom>
        </p:spPr>
        <p:txBody>
          <a:bodyPr vert="horz" lIns="91440" tIns="45720" rIns="91440" bIns="45720" rtlCol="0" anchor="ctr"/>
          <a:lstStyle>
            <a:defPPr>
              <a:defRPr lang="en-US"/>
            </a:defPPr>
            <a:lvl1pPr marL="0" algn="r"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AA10EC0-CC52-A246-A2C3-81389B6F8C64}" type="slidenum">
              <a:rPr lang="en-US" smtClean="0"/>
              <a:pPr/>
              <a:t>2</a:t>
            </a:fld>
            <a:endParaRPr lang="en-US" dirty="0">
              <a:latin typeface="Tw Cen MT" panose="020B0602020104020603" pitchFamily="34" charset="0"/>
            </a:endParaRPr>
          </a:p>
        </p:txBody>
      </p:sp>
      <p:sp>
        <p:nvSpPr>
          <p:cNvPr id="4" name="Title 3">
            <a:extLst>
              <a:ext uri="{FF2B5EF4-FFF2-40B4-BE49-F238E27FC236}">
                <a16:creationId xmlns:a16="http://schemas.microsoft.com/office/drawing/2014/main" id="{27F3AED9-2D83-8B4A-AC55-0A0C84F3EF76}"/>
              </a:ext>
            </a:extLst>
          </p:cNvPr>
          <p:cNvSpPr>
            <a:spLocks noGrp="1"/>
          </p:cNvSpPr>
          <p:nvPr>
            <p:ph type="title"/>
          </p:nvPr>
        </p:nvSpPr>
        <p:spPr/>
        <p:txBody>
          <a:bodyPr/>
          <a:lstStyle/>
          <a:p>
            <a:r>
              <a:rPr lang="en-US" dirty="0">
                <a:solidFill>
                  <a:srgbClr val="002060"/>
                </a:solidFill>
                <a:latin typeface="Tw Cen MT" panose="020B0602020104020603" pitchFamily="34" charset="0"/>
              </a:rPr>
              <a:t>About me</a:t>
            </a:r>
          </a:p>
        </p:txBody>
      </p:sp>
      <p:pic>
        <p:nvPicPr>
          <p:cNvPr id="1026" name="Picture 2">
            <a:extLst>
              <a:ext uri="{FF2B5EF4-FFF2-40B4-BE49-F238E27FC236}">
                <a16:creationId xmlns:a16="http://schemas.microsoft.com/office/drawing/2014/main" id="{1697D735-328C-452A-8A38-9EC45ACC12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005" y="1799273"/>
            <a:ext cx="4175433" cy="2348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896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20</a:t>
            </a:fld>
            <a:endParaRPr lang="en-US" dirty="0"/>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How can we increase physical activity?</a:t>
            </a:r>
          </a:p>
          <a:p>
            <a:r>
              <a:rPr lang="en-US" sz="1400" dirty="0">
                <a:solidFill>
                  <a:srgbClr val="002060"/>
                </a:solidFill>
              </a:rPr>
              <a:t>Why do people (not) exercise?</a:t>
            </a:r>
            <a:endParaRPr lang="en-AU" sz="1400" dirty="0">
              <a:solidFill>
                <a:srgbClr val="002060"/>
              </a:solidFill>
            </a:endParaRPr>
          </a:p>
        </p:txBody>
      </p:sp>
      <p:sp>
        <p:nvSpPr>
          <p:cNvPr id="5" name="Content Placeholder 1">
            <a:extLst>
              <a:ext uri="{FF2B5EF4-FFF2-40B4-BE49-F238E27FC236}">
                <a16:creationId xmlns:a16="http://schemas.microsoft.com/office/drawing/2014/main" id="{CC788C49-9025-4C90-A57D-2C80A3198785}"/>
              </a:ext>
            </a:extLst>
          </p:cNvPr>
          <p:cNvSpPr txBox="1">
            <a:spLocks/>
          </p:cNvSpPr>
          <p:nvPr/>
        </p:nvSpPr>
        <p:spPr>
          <a:xfrm>
            <a:off x="406103" y="1764000"/>
            <a:ext cx="4653567" cy="3572936"/>
          </a:xfrm>
          <a:prstGeom prst="rect">
            <a:avLst/>
          </a:prstGeom>
        </p:spPr>
        <p:txBody>
          <a:bodyPr vert="horz" lIns="90000" tIns="45720" rIns="91440" bIns="45720" numCol="1" rtlCol="0">
            <a:noAutofit/>
          </a:bodyPr>
          <a:lstStyle>
            <a:lvl1pPr marL="270000" indent="-270000" algn="l" defTabSz="685800" rtl="0" eaLnBrk="1" latinLnBrk="0" hangingPunct="1">
              <a:lnSpc>
                <a:spcPct val="100000"/>
              </a:lnSpc>
              <a:spcBef>
                <a:spcPts val="750"/>
              </a:spcBef>
              <a:buFont typeface="Arial" panose="020B0604020202020204" pitchFamily="34" charset="0"/>
              <a:buChar char="•"/>
              <a:defRPr sz="2600" kern="1200">
                <a:solidFill>
                  <a:schemeClr val="tx1"/>
                </a:solidFill>
                <a:latin typeface="+mj-lt"/>
                <a:ea typeface="+mn-ea"/>
                <a:cs typeface="+mn-cs"/>
              </a:defRPr>
            </a:lvl1pPr>
            <a:lvl2pPr marL="684000" indent="-288000" algn="l" defTabSz="685800" rtl="0" eaLnBrk="1" latinLnBrk="0" hangingPunct="1">
              <a:lnSpc>
                <a:spcPct val="100000"/>
              </a:lnSpc>
              <a:spcBef>
                <a:spcPts val="375"/>
              </a:spcBef>
              <a:buFont typeface="Arial" panose="020B0604020202020204" pitchFamily="34" charset="0"/>
              <a:buChar char="•"/>
              <a:defRPr sz="2300" kern="1200">
                <a:solidFill>
                  <a:schemeClr val="tx1"/>
                </a:solidFill>
                <a:latin typeface="+mj-lt"/>
                <a:ea typeface="+mn-ea"/>
                <a:cs typeface="+mn-cs"/>
              </a:defRPr>
            </a:lvl2pPr>
            <a:lvl3pPr marL="1037250" indent="-28080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j-lt"/>
                <a:ea typeface="+mn-ea"/>
                <a:cs typeface="+mn-cs"/>
              </a:defRPr>
            </a:lvl3pPr>
            <a:lvl4pPr marL="1332000" indent="-2592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j-lt"/>
                <a:ea typeface="+mn-ea"/>
                <a:cs typeface="+mn-cs"/>
              </a:defRPr>
            </a:lvl4pPr>
            <a:lvl5pPr marL="1579050" indent="-25200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spcBef>
                <a:spcPts val="100"/>
              </a:spcBef>
              <a:spcAft>
                <a:spcPts val="600"/>
              </a:spcAft>
              <a:buNone/>
            </a:pPr>
            <a:r>
              <a:rPr lang="en-AU" sz="1400" b="1" dirty="0">
                <a:latin typeface="Tw Cen MT" panose="020B0602020104020603" pitchFamily="34" charset="0"/>
              </a:rPr>
              <a:t>Exercise motivation inventory-2 (EMI-2; </a:t>
            </a:r>
            <a:r>
              <a:rPr lang="en-US" sz="1400" b="1" dirty="0">
                <a:latin typeface="Tw Cen MT" panose="020B0602020104020603" pitchFamily="34" charset="0"/>
              </a:rPr>
              <a:t>Markland &amp; </a:t>
            </a:r>
            <a:r>
              <a:rPr lang="en-US" sz="1400" b="1" dirty="0" err="1">
                <a:latin typeface="Tw Cen MT" panose="020B0602020104020603" pitchFamily="34" charset="0"/>
              </a:rPr>
              <a:t>Ingledew</a:t>
            </a:r>
            <a:r>
              <a:rPr lang="en-US" sz="1400" b="1" dirty="0">
                <a:latin typeface="Tw Cen MT" panose="020B0602020104020603" pitchFamily="34" charset="0"/>
              </a:rPr>
              <a:t>, 1997</a:t>
            </a:r>
            <a:r>
              <a:rPr lang="en-AU" sz="1400" b="1" dirty="0">
                <a:latin typeface="Tw Cen MT" panose="020B0602020104020603" pitchFamily="34" charset="0"/>
              </a:rPr>
              <a:t>):</a:t>
            </a:r>
            <a:endParaRPr lang="en-US" sz="1400" dirty="0">
              <a:latin typeface="Tw Cen MT" panose="020B0602020104020603" pitchFamily="34" charset="0"/>
            </a:endParaRPr>
          </a:p>
        </p:txBody>
      </p:sp>
      <p:sp>
        <p:nvSpPr>
          <p:cNvPr id="6" name="Content Placeholder 1">
            <a:extLst>
              <a:ext uri="{FF2B5EF4-FFF2-40B4-BE49-F238E27FC236}">
                <a16:creationId xmlns:a16="http://schemas.microsoft.com/office/drawing/2014/main" id="{BD9F1814-14A0-49AA-9C8B-0DA40D6E1279}"/>
              </a:ext>
            </a:extLst>
          </p:cNvPr>
          <p:cNvSpPr txBox="1">
            <a:spLocks/>
          </p:cNvSpPr>
          <p:nvPr/>
        </p:nvSpPr>
        <p:spPr>
          <a:xfrm>
            <a:off x="300081" y="2395959"/>
            <a:ext cx="3784250" cy="1914888"/>
          </a:xfrm>
          <a:prstGeom prst="rect">
            <a:avLst/>
          </a:prstGeom>
        </p:spPr>
        <p:txBody>
          <a:bodyPr vert="horz" lIns="90000" tIns="45720" rIns="91440" bIns="45720" numCol="2" rtlCol="0">
            <a:noAutofit/>
          </a:bodyPr>
          <a:lstStyle>
            <a:lvl1pPr marL="270000" indent="-270000" algn="l" defTabSz="685800" rtl="0" eaLnBrk="1" latinLnBrk="0" hangingPunct="1">
              <a:lnSpc>
                <a:spcPct val="100000"/>
              </a:lnSpc>
              <a:spcBef>
                <a:spcPts val="750"/>
              </a:spcBef>
              <a:buFont typeface="Arial" panose="020B0604020202020204" pitchFamily="34" charset="0"/>
              <a:buChar char="•"/>
              <a:defRPr sz="2600" kern="1200">
                <a:solidFill>
                  <a:schemeClr val="tx1"/>
                </a:solidFill>
                <a:latin typeface="+mj-lt"/>
                <a:ea typeface="+mn-ea"/>
                <a:cs typeface="+mn-cs"/>
              </a:defRPr>
            </a:lvl1pPr>
            <a:lvl2pPr marL="684000" indent="-288000" algn="l" defTabSz="685800" rtl="0" eaLnBrk="1" latinLnBrk="0" hangingPunct="1">
              <a:lnSpc>
                <a:spcPct val="100000"/>
              </a:lnSpc>
              <a:spcBef>
                <a:spcPts val="375"/>
              </a:spcBef>
              <a:buFont typeface="Arial" panose="020B0604020202020204" pitchFamily="34" charset="0"/>
              <a:buChar char="•"/>
              <a:defRPr sz="2300" kern="1200">
                <a:solidFill>
                  <a:schemeClr val="tx1"/>
                </a:solidFill>
                <a:latin typeface="+mj-lt"/>
                <a:ea typeface="+mn-ea"/>
                <a:cs typeface="+mn-cs"/>
              </a:defRPr>
            </a:lvl2pPr>
            <a:lvl3pPr marL="1037250" indent="-28080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j-lt"/>
                <a:ea typeface="+mn-ea"/>
                <a:cs typeface="+mn-cs"/>
              </a:defRPr>
            </a:lvl3pPr>
            <a:lvl4pPr marL="1332000" indent="-2592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j-lt"/>
                <a:ea typeface="+mn-ea"/>
                <a:cs typeface="+mn-cs"/>
              </a:defRPr>
            </a:lvl4pPr>
            <a:lvl5pPr marL="1579050" indent="-25200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100"/>
              </a:spcBef>
              <a:spcAft>
                <a:spcPts val="300"/>
              </a:spcAft>
              <a:buFontTx/>
              <a:buChar char="-"/>
            </a:pPr>
            <a:r>
              <a:rPr lang="en-AU" sz="1200" dirty="0">
                <a:latin typeface="Tw Cen MT" panose="020B0602020104020603" pitchFamily="34" charset="0"/>
              </a:rPr>
              <a:t>Stress management</a:t>
            </a:r>
          </a:p>
          <a:p>
            <a:pPr>
              <a:spcBef>
                <a:spcPts val="100"/>
              </a:spcBef>
              <a:spcAft>
                <a:spcPts val="300"/>
              </a:spcAft>
              <a:buFontTx/>
              <a:buChar char="-"/>
            </a:pPr>
            <a:r>
              <a:rPr lang="en-AU" sz="1200" dirty="0">
                <a:latin typeface="Tw Cen MT" panose="020B0602020104020603" pitchFamily="34" charset="0"/>
              </a:rPr>
              <a:t>Revitalisation</a:t>
            </a:r>
          </a:p>
          <a:p>
            <a:pPr>
              <a:spcBef>
                <a:spcPts val="100"/>
              </a:spcBef>
              <a:spcAft>
                <a:spcPts val="300"/>
              </a:spcAft>
              <a:buFontTx/>
              <a:buChar char="-"/>
            </a:pPr>
            <a:r>
              <a:rPr lang="en-AU" sz="1200" dirty="0">
                <a:latin typeface="Tw Cen MT" panose="020B0602020104020603" pitchFamily="34" charset="0"/>
              </a:rPr>
              <a:t>Enjoyment</a:t>
            </a:r>
          </a:p>
          <a:p>
            <a:pPr>
              <a:spcBef>
                <a:spcPts val="100"/>
              </a:spcBef>
              <a:spcAft>
                <a:spcPts val="300"/>
              </a:spcAft>
              <a:buFontTx/>
              <a:buChar char="-"/>
            </a:pPr>
            <a:r>
              <a:rPr lang="en-AU" sz="1200" dirty="0">
                <a:latin typeface="Tw Cen MT" panose="020B0602020104020603" pitchFamily="34" charset="0"/>
              </a:rPr>
              <a:t>Challenge</a:t>
            </a:r>
          </a:p>
          <a:p>
            <a:pPr>
              <a:spcBef>
                <a:spcPts val="100"/>
              </a:spcBef>
              <a:spcAft>
                <a:spcPts val="300"/>
              </a:spcAft>
              <a:buFontTx/>
              <a:buChar char="-"/>
            </a:pPr>
            <a:r>
              <a:rPr lang="en-AU" sz="1200" dirty="0">
                <a:latin typeface="Tw Cen MT" panose="020B0602020104020603" pitchFamily="34" charset="0"/>
              </a:rPr>
              <a:t>Social recognition</a:t>
            </a:r>
          </a:p>
          <a:p>
            <a:pPr>
              <a:spcBef>
                <a:spcPts val="100"/>
              </a:spcBef>
              <a:spcAft>
                <a:spcPts val="300"/>
              </a:spcAft>
              <a:buFontTx/>
              <a:buChar char="-"/>
            </a:pPr>
            <a:r>
              <a:rPr lang="en-AU" sz="1200" dirty="0">
                <a:latin typeface="Tw Cen MT" panose="020B0602020104020603" pitchFamily="34" charset="0"/>
              </a:rPr>
              <a:t>Affiliation</a:t>
            </a:r>
          </a:p>
          <a:p>
            <a:pPr>
              <a:spcBef>
                <a:spcPts val="100"/>
              </a:spcBef>
              <a:spcAft>
                <a:spcPts val="300"/>
              </a:spcAft>
              <a:buFontTx/>
              <a:buChar char="-"/>
            </a:pPr>
            <a:r>
              <a:rPr lang="en-AU" sz="1200" dirty="0">
                <a:latin typeface="Tw Cen MT" panose="020B0602020104020603" pitchFamily="34" charset="0"/>
              </a:rPr>
              <a:t>Competition</a:t>
            </a:r>
          </a:p>
          <a:p>
            <a:pPr>
              <a:spcBef>
                <a:spcPts val="100"/>
              </a:spcBef>
              <a:spcAft>
                <a:spcPts val="300"/>
              </a:spcAft>
              <a:buFontTx/>
              <a:buChar char="-"/>
            </a:pPr>
            <a:endParaRPr lang="en-AU" sz="1200" dirty="0">
              <a:latin typeface="Tw Cen MT" panose="020B0602020104020603" pitchFamily="34" charset="0"/>
            </a:endParaRPr>
          </a:p>
          <a:p>
            <a:pPr>
              <a:spcBef>
                <a:spcPts val="100"/>
              </a:spcBef>
              <a:spcAft>
                <a:spcPts val="300"/>
              </a:spcAft>
              <a:buFontTx/>
              <a:buChar char="-"/>
            </a:pPr>
            <a:endParaRPr lang="en-AU" sz="1200" dirty="0">
              <a:latin typeface="Tw Cen MT" panose="020B0602020104020603" pitchFamily="34" charset="0"/>
            </a:endParaRPr>
          </a:p>
          <a:p>
            <a:pPr>
              <a:spcBef>
                <a:spcPts val="100"/>
              </a:spcBef>
              <a:spcAft>
                <a:spcPts val="300"/>
              </a:spcAft>
              <a:buFontTx/>
              <a:buChar char="-"/>
            </a:pPr>
            <a:endParaRPr lang="en-AU" sz="1200" dirty="0">
              <a:latin typeface="Tw Cen MT" panose="020B0602020104020603" pitchFamily="34" charset="0"/>
            </a:endParaRPr>
          </a:p>
          <a:p>
            <a:pPr>
              <a:spcBef>
                <a:spcPts val="100"/>
              </a:spcBef>
              <a:spcAft>
                <a:spcPts val="300"/>
              </a:spcAft>
              <a:buFontTx/>
              <a:buChar char="-"/>
            </a:pPr>
            <a:endParaRPr lang="en-AU" sz="1200" dirty="0">
              <a:latin typeface="Tw Cen MT" panose="020B0602020104020603" pitchFamily="34" charset="0"/>
            </a:endParaRPr>
          </a:p>
          <a:p>
            <a:pPr>
              <a:spcBef>
                <a:spcPts val="100"/>
              </a:spcBef>
              <a:spcAft>
                <a:spcPts val="300"/>
              </a:spcAft>
              <a:buFontTx/>
              <a:buChar char="-"/>
            </a:pPr>
            <a:endParaRPr lang="en-AU" sz="1200" dirty="0">
              <a:latin typeface="Tw Cen MT" panose="020B0602020104020603" pitchFamily="34" charset="0"/>
            </a:endParaRPr>
          </a:p>
          <a:p>
            <a:pPr>
              <a:spcBef>
                <a:spcPts val="100"/>
              </a:spcBef>
              <a:spcAft>
                <a:spcPts val="300"/>
              </a:spcAft>
              <a:buFontTx/>
              <a:buChar char="-"/>
            </a:pPr>
            <a:endParaRPr lang="en-AU" sz="1200" dirty="0">
              <a:latin typeface="Tw Cen MT" panose="020B0602020104020603" pitchFamily="34" charset="0"/>
            </a:endParaRPr>
          </a:p>
          <a:p>
            <a:pPr>
              <a:spcBef>
                <a:spcPts val="100"/>
              </a:spcBef>
              <a:spcAft>
                <a:spcPts val="300"/>
              </a:spcAft>
              <a:buFontTx/>
              <a:buChar char="-"/>
            </a:pPr>
            <a:endParaRPr lang="en-AU" sz="1200" dirty="0">
              <a:latin typeface="Tw Cen MT" panose="020B0602020104020603" pitchFamily="34" charset="0"/>
            </a:endParaRPr>
          </a:p>
          <a:p>
            <a:pPr>
              <a:spcBef>
                <a:spcPts val="100"/>
              </a:spcBef>
              <a:spcAft>
                <a:spcPts val="300"/>
              </a:spcAft>
              <a:buFontTx/>
              <a:buChar char="-"/>
            </a:pPr>
            <a:endParaRPr lang="en-AU" sz="1200" dirty="0">
              <a:latin typeface="Tw Cen MT" panose="020B0602020104020603" pitchFamily="34" charset="0"/>
            </a:endParaRPr>
          </a:p>
          <a:p>
            <a:pPr marL="0" indent="0">
              <a:spcBef>
                <a:spcPts val="100"/>
              </a:spcBef>
              <a:spcAft>
                <a:spcPts val="300"/>
              </a:spcAft>
              <a:buNone/>
            </a:pPr>
            <a:endParaRPr lang="en-AU" sz="1200" dirty="0">
              <a:latin typeface="Tw Cen MT" panose="020B0602020104020603" pitchFamily="34" charset="0"/>
            </a:endParaRPr>
          </a:p>
          <a:p>
            <a:pPr>
              <a:spcBef>
                <a:spcPts val="100"/>
              </a:spcBef>
              <a:spcAft>
                <a:spcPts val="300"/>
              </a:spcAft>
              <a:buFontTx/>
              <a:buChar char="-"/>
            </a:pPr>
            <a:r>
              <a:rPr lang="en-AU" sz="1200" dirty="0">
                <a:latin typeface="Tw Cen MT" panose="020B0602020104020603" pitchFamily="34" charset="0"/>
              </a:rPr>
              <a:t>Health pressures</a:t>
            </a:r>
          </a:p>
          <a:p>
            <a:pPr>
              <a:spcBef>
                <a:spcPts val="100"/>
              </a:spcBef>
              <a:spcAft>
                <a:spcPts val="300"/>
              </a:spcAft>
              <a:buFontTx/>
              <a:buChar char="-"/>
            </a:pPr>
            <a:r>
              <a:rPr lang="en-AU" sz="1200" dirty="0">
                <a:latin typeface="Tw Cen MT" panose="020B0602020104020603" pitchFamily="34" charset="0"/>
              </a:rPr>
              <a:t>Ill-health avoidance</a:t>
            </a:r>
          </a:p>
          <a:p>
            <a:pPr>
              <a:spcBef>
                <a:spcPts val="100"/>
              </a:spcBef>
              <a:spcAft>
                <a:spcPts val="300"/>
              </a:spcAft>
              <a:buFontTx/>
              <a:buChar char="-"/>
            </a:pPr>
            <a:r>
              <a:rPr lang="en-AU" sz="1200" dirty="0">
                <a:latin typeface="Tw Cen MT" panose="020B0602020104020603" pitchFamily="34" charset="0"/>
              </a:rPr>
              <a:t>Positive health</a:t>
            </a:r>
          </a:p>
          <a:p>
            <a:pPr>
              <a:spcBef>
                <a:spcPts val="100"/>
              </a:spcBef>
              <a:spcAft>
                <a:spcPts val="300"/>
              </a:spcAft>
              <a:buFontTx/>
              <a:buChar char="-"/>
            </a:pPr>
            <a:r>
              <a:rPr lang="en-AU" sz="1200" dirty="0">
                <a:latin typeface="Tw Cen MT" panose="020B0602020104020603" pitchFamily="34" charset="0"/>
              </a:rPr>
              <a:t>Weight management</a:t>
            </a:r>
          </a:p>
          <a:p>
            <a:pPr>
              <a:spcBef>
                <a:spcPts val="100"/>
              </a:spcBef>
              <a:spcAft>
                <a:spcPts val="300"/>
              </a:spcAft>
              <a:buFontTx/>
              <a:buChar char="-"/>
            </a:pPr>
            <a:r>
              <a:rPr lang="en-AU" sz="1200" dirty="0">
                <a:latin typeface="Tw Cen MT" panose="020B0602020104020603" pitchFamily="34" charset="0"/>
              </a:rPr>
              <a:t>Appearance</a:t>
            </a:r>
          </a:p>
          <a:p>
            <a:pPr>
              <a:spcBef>
                <a:spcPts val="100"/>
              </a:spcBef>
              <a:spcAft>
                <a:spcPts val="300"/>
              </a:spcAft>
              <a:buFontTx/>
              <a:buChar char="-"/>
            </a:pPr>
            <a:r>
              <a:rPr lang="en-AU" sz="1200" dirty="0">
                <a:latin typeface="Tw Cen MT" panose="020B0602020104020603" pitchFamily="34" charset="0"/>
              </a:rPr>
              <a:t>Strength &amp; endurance</a:t>
            </a:r>
          </a:p>
          <a:p>
            <a:pPr>
              <a:spcBef>
                <a:spcPts val="100"/>
              </a:spcBef>
              <a:spcAft>
                <a:spcPts val="300"/>
              </a:spcAft>
              <a:buFontTx/>
              <a:buChar char="-"/>
            </a:pPr>
            <a:r>
              <a:rPr lang="en-AU" sz="1200" dirty="0">
                <a:latin typeface="Tw Cen MT" panose="020B0602020104020603" pitchFamily="34" charset="0"/>
              </a:rPr>
              <a:t>Nimbleness</a:t>
            </a:r>
          </a:p>
          <a:p>
            <a:pPr marL="0" indent="0">
              <a:spcBef>
                <a:spcPts val="100"/>
              </a:spcBef>
              <a:spcAft>
                <a:spcPts val="600"/>
              </a:spcAft>
              <a:buNone/>
            </a:pPr>
            <a:endParaRPr lang="en-US" sz="1400" dirty="0">
              <a:latin typeface="Tw Cen MT" panose="020B0602020104020603" pitchFamily="34" charset="0"/>
            </a:endParaRPr>
          </a:p>
          <a:p>
            <a:pPr>
              <a:spcBef>
                <a:spcPts val="100"/>
              </a:spcBef>
              <a:spcAft>
                <a:spcPts val="600"/>
              </a:spcAft>
            </a:pPr>
            <a:endParaRPr lang="en-US" sz="1400" dirty="0">
              <a:latin typeface="Tw Cen MT" panose="020B0602020104020603" pitchFamily="34" charset="0"/>
            </a:endParaRPr>
          </a:p>
          <a:p>
            <a:pPr>
              <a:spcBef>
                <a:spcPts val="100"/>
              </a:spcBef>
              <a:spcAft>
                <a:spcPts val="600"/>
              </a:spcAft>
            </a:pPr>
            <a:endParaRPr lang="en-US" sz="14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4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400" dirty="0">
              <a:latin typeface="Tw Cen MT" panose="020B0602020104020603" pitchFamily="34" charset="0"/>
            </a:endParaRPr>
          </a:p>
          <a:p>
            <a:pPr marL="0" indent="0" algn="ctr">
              <a:spcBef>
                <a:spcPts val="600"/>
              </a:spcBef>
              <a:buNone/>
            </a:pPr>
            <a:endParaRPr lang="en-US" sz="1400" dirty="0">
              <a:latin typeface="Tw Cen MT" panose="020B0602020104020603" pitchFamily="34" charset="0"/>
            </a:endParaRPr>
          </a:p>
        </p:txBody>
      </p:sp>
      <p:sp>
        <p:nvSpPr>
          <p:cNvPr id="8" name="Content Placeholder 1">
            <a:extLst>
              <a:ext uri="{FF2B5EF4-FFF2-40B4-BE49-F238E27FC236}">
                <a16:creationId xmlns:a16="http://schemas.microsoft.com/office/drawing/2014/main" id="{90687BB3-6042-4A6C-AC6F-A875DCF8E594}"/>
              </a:ext>
            </a:extLst>
          </p:cNvPr>
          <p:cNvSpPr txBox="1">
            <a:spLocks/>
          </p:cNvSpPr>
          <p:nvPr/>
        </p:nvSpPr>
        <p:spPr>
          <a:xfrm>
            <a:off x="5029201" y="609491"/>
            <a:ext cx="4114799" cy="3572936"/>
          </a:xfrm>
          <a:prstGeom prst="rect">
            <a:avLst/>
          </a:prstGeom>
        </p:spPr>
        <p:txBody>
          <a:bodyPr vert="horz" lIns="90000" tIns="45720" rIns="91440" bIns="45720" rtlCol="0">
            <a:noAutofit/>
          </a:bodyPr>
          <a:lstStyle>
            <a:lvl1pPr marL="270000" indent="-270000" algn="l" defTabSz="685800" rtl="0" eaLnBrk="1" latinLnBrk="0" hangingPunct="1">
              <a:lnSpc>
                <a:spcPct val="100000"/>
              </a:lnSpc>
              <a:spcBef>
                <a:spcPts val="750"/>
              </a:spcBef>
              <a:buFont typeface="Arial" panose="020B0604020202020204" pitchFamily="34" charset="0"/>
              <a:buChar char="•"/>
              <a:defRPr sz="2600" kern="1200">
                <a:solidFill>
                  <a:schemeClr val="tx1"/>
                </a:solidFill>
                <a:latin typeface="+mj-lt"/>
                <a:ea typeface="+mn-ea"/>
                <a:cs typeface="+mn-cs"/>
              </a:defRPr>
            </a:lvl1pPr>
            <a:lvl2pPr marL="684000" indent="-288000" algn="l" defTabSz="685800" rtl="0" eaLnBrk="1" latinLnBrk="0" hangingPunct="1">
              <a:lnSpc>
                <a:spcPct val="100000"/>
              </a:lnSpc>
              <a:spcBef>
                <a:spcPts val="375"/>
              </a:spcBef>
              <a:buFont typeface="Arial" panose="020B0604020202020204" pitchFamily="34" charset="0"/>
              <a:buChar char="•"/>
              <a:defRPr sz="2300" kern="1200">
                <a:solidFill>
                  <a:schemeClr val="tx1"/>
                </a:solidFill>
                <a:latin typeface="+mj-lt"/>
                <a:ea typeface="+mn-ea"/>
                <a:cs typeface="+mn-cs"/>
              </a:defRPr>
            </a:lvl2pPr>
            <a:lvl3pPr marL="1037250" indent="-28080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j-lt"/>
                <a:ea typeface="+mn-ea"/>
                <a:cs typeface="+mn-cs"/>
              </a:defRPr>
            </a:lvl3pPr>
            <a:lvl4pPr marL="1332000" indent="-2592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j-lt"/>
                <a:ea typeface="+mn-ea"/>
                <a:cs typeface="+mn-cs"/>
              </a:defRPr>
            </a:lvl4pPr>
            <a:lvl5pPr marL="1579050" indent="-25200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spcBef>
                <a:spcPts val="600"/>
              </a:spcBef>
              <a:buNone/>
            </a:pPr>
            <a:endParaRPr lang="en-US" sz="1800" dirty="0">
              <a:latin typeface="Tw Cen MT" panose="020B0602020104020603" pitchFamily="34" charset="0"/>
            </a:endParaRPr>
          </a:p>
          <a:p>
            <a:pPr marL="0" indent="0">
              <a:spcBef>
                <a:spcPts val="100"/>
              </a:spcBef>
              <a:spcAft>
                <a:spcPts val="600"/>
              </a:spcAft>
              <a:buNone/>
            </a:pPr>
            <a:r>
              <a:rPr lang="en-US" sz="1400" dirty="0">
                <a:latin typeface="Tw Cen MT" panose="020B0602020104020603" pitchFamily="34" charset="0"/>
              </a:rPr>
              <a:t>Personally, I exercise (or might exercise)…. </a:t>
            </a:r>
          </a:p>
          <a:p>
            <a:pPr marL="756900" lvl="1" indent="-342900">
              <a:spcBef>
                <a:spcPts val="100"/>
              </a:spcBef>
              <a:buAutoNum type="arabicPeriod"/>
            </a:pPr>
            <a:r>
              <a:rPr lang="en-US" sz="1100" dirty="0">
                <a:latin typeface="Tw Cen MT" panose="020B0602020104020603" pitchFamily="34" charset="0"/>
              </a:rPr>
              <a:t>To stay slim</a:t>
            </a:r>
          </a:p>
          <a:p>
            <a:pPr marL="756900" lvl="1" indent="-342900">
              <a:spcBef>
                <a:spcPts val="100"/>
              </a:spcBef>
              <a:buAutoNum type="arabicPeriod"/>
            </a:pPr>
            <a:r>
              <a:rPr lang="en-US" sz="1100" dirty="0">
                <a:latin typeface="Tw Cen MT" panose="020B0602020104020603" pitchFamily="34" charset="0"/>
              </a:rPr>
              <a:t>To avoid ill health</a:t>
            </a:r>
          </a:p>
          <a:p>
            <a:pPr marL="756900" lvl="1" indent="-342900">
              <a:spcBef>
                <a:spcPts val="100"/>
              </a:spcBef>
              <a:buAutoNum type="arabicPeriod"/>
            </a:pPr>
            <a:r>
              <a:rPr lang="en-US" sz="1100" dirty="0">
                <a:latin typeface="Tw Cen MT" panose="020B0602020104020603" pitchFamily="34" charset="0"/>
              </a:rPr>
              <a:t>Because it makes me feel good</a:t>
            </a:r>
          </a:p>
          <a:p>
            <a:pPr marL="756900" lvl="1" indent="-342900">
              <a:spcBef>
                <a:spcPts val="100"/>
              </a:spcBef>
              <a:buAutoNum type="arabicPeriod"/>
            </a:pPr>
            <a:r>
              <a:rPr lang="en-US" sz="1100" dirty="0">
                <a:latin typeface="Tw Cen MT" panose="020B0602020104020603" pitchFamily="34" charset="0"/>
              </a:rPr>
              <a:t>To help me look younger</a:t>
            </a:r>
          </a:p>
          <a:p>
            <a:pPr marL="756900" lvl="1" indent="-342900">
              <a:spcBef>
                <a:spcPts val="100"/>
              </a:spcBef>
              <a:buAutoNum type="arabicPeriod"/>
            </a:pPr>
            <a:r>
              <a:rPr lang="en-US" sz="1100" dirty="0">
                <a:latin typeface="Tw Cen MT" panose="020B0602020104020603" pitchFamily="34" charset="0"/>
              </a:rPr>
              <a:t>To show my worth to others</a:t>
            </a:r>
          </a:p>
          <a:p>
            <a:pPr marL="756900" lvl="1" indent="-342900">
              <a:spcBef>
                <a:spcPts val="100"/>
              </a:spcBef>
              <a:buAutoNum type="arabicPeriod"/>
            </a:pPr>
            <a:r>
              <a:rPr lang="en-US" sz="1100" dirty="0">
                <a:latin typeface="Tw Cen MT" panose="020B0602020104020603" pitchFamily="34" charset="0"/>
              </a:rPr>
              <a:t>To give me space to think</a:t>
            </a:r>
          </a:p>
          <a:p>
            <a:pPr marL="756900" lvl="1" indent="-342900">
              <a:spcBef>
                <a:spcPts val="100"/>
              </a:spcBef>
              <a:buAutoNum type="arabicPeriod"/>
            </a:pPr>
            <a:r>
              <a:rPr lang="en-US" sz="1100" dirty="0">
                <a:latin typeface="Tw Cen MT" panose="020B0602020104020603" pitchFamily="34" charset="0"/>
              </a:rPr>
              <a:t>To have a healthy body</a:t>
            </a:r>
          </a:p>
          <a:p>
            <a:pPr marL="756900" lvl="1" indent="-342900">
              <a:spcBef>
                <a:spcPts val="100"/>
              </a:spcBef>
              <a:buAutoNum type="arabicPeriod"/>
            </a:pPr>
            <a:r>
              <a:rPr lang="en-US" sz="1100" dirty="0">
                <a:latin typeface="Tw Cen MT" panose="020B0602020104020603" pitchFamily="34" charset="0"/>
              </a:rPr>
              <a:t>To build up my strength</a:t>
            </a:r>
          </a:p>
          <a:p>
            <a:pPr marL="756900" lvl="1" indent="-342900">
              <a:spcBef>
                <a:spcPts val="100"/>
              </a:spcBef>
              <a:buAutoNum type="arabicPeriod"/>
            </a:pPr>
            <a:r>
              <a:rPr lang="en-US" sz="1100" dirty="0">
                <a:latin typeface="Tw Cen MT" panose="020B0602020104020603" pitchFamily="34" charset="0"/>
              </a:rPr>
              <a:t>Because I enjoy the feeling of exerting myself</a:t>
            </a:r>
          </a:p>
          <a:p>
            <a:pPr marL="756900" lvl="1" indent="-342900">
              <a:spcBef>
                <a:spcPts val="100"/>
              </a:spcBef>
              <a:buAutoNum type="arabicPeriod"/>
            </a:pPr>
            <a:r>
              <a:rPr lang="en-US" sz="1100" dirty="0">
                <a:latin typeface="Tw Cen MT" panose="020B0602020104020603" pitchFamily="34" charset="0"/>
              </a:rPr>
              <a:t>To spend time with friends</a:t>
            </a:r>
          </a:p>
          <a:p>
            <a:pPr marL="756900" lvl="1" indent="-342900">
              <a:spcBef>
                <a:spcPts val="100"/>
              </a:spcBef>
              <a:buAutoNum type="arabicPeriod"/>
            </a:pPr>
            <a:r>
              <a:rPr lang="en-US" sz="1100" dirty="0">
                <a:latin typeface="Tw Cen MT" panose="020B0602020104020603" pitchFamily="34" charset="0"/>
              </a:rPr>
              <a:t>Because my doctor advised me to exercise</a:t>
            </a:r>
          </a:p>
          <a:p>
            <a:pPr marL="756900" lvl="1" indent="-342900">
              <a:spcBef>
                <a:spcPts val="100"/>
              </a:spcBef>
              <a:buAutoNum type="arabicPeriod"/>
            </a:pPr>
            <a:r>
              <a:rPr lang="en-US" sz="1100" dirty="0">
                <a:latin typeface="Tw Cen MT" panose="020B0602020104020603" pitchFamily="34" charset="0"/>
              </a:rPr>
              <a:t>Because I like trying to win in physical activities</a:t>
            </a:r>
          </a:p>
          <a:p>
            <a:pPr marL="756900" lvl="1" indent="-342900">
              <a:spcBef>
                <a:spcPts val="100"/>
              </a:spcBef>
              <a:buAutoNum type="arabicPeriod"/>
            </a:pPr>
            <a:r>
              <a:rPr lang="en-US" sz="1100" dirty="0">
                <a:latin typeface="Tw Cen MT" panose="020B0602020104020603" pitchFamily="34" charset="0"/>
              </a:rPr>
              <a:t>This day/become more agile</a:t>
            </a:r>
          </a:p>
          <a:p>
            <a:pPr marL="756900" lvl="1" indent="-342900">
              <a:spcBef>
                <a:spcPts val="100"/>
              </a:spcBef>
              <a:buAutoNum type="arabicPeriod"/>
            </a:pPr>
            <a:r>
              <a:rPr lang="en-US" sz="1100" dirty="0">
                <a:latin typeface="Tw Cen MT" panose="020B0602020104020603" pitchFamily="34" charset="0"/>
              </a:rPr>
              <a:t>To give me goals to work towards</a:t>
            </a:r>
          </a:p>
          <a:p>
            <a:pPr marL="756900" lvl="1" indent="-342900">
              <a:spcBef>
                <a:spcPts val="100"/>
              </a:spcBef>
              <a:buAutoNum type="arabicPeriod"/>
            </a:pPr>
            <a:r>
              <a:rPr lang="en-US" sz="1100" dirty="0">
                <a:latin typeface="Tw Cen MT" panose="020B0602020104020603" pitchFamily="34" charset="0"/>
              </a:rPr>
              <a:t>To lose weight</a:t>
            </a:r>
          </a:p>
          <a:p>
            <a:pPr marL="756900" lvl="1" indent="-342900">
              <a:spcBef>
                <a:spcPts val="100"/>
              </a:spcBef>
              <a:buAutoNum type="arabicPeriod"/>
            </a:pPr>
            <a:r>
              <a:rPr lang="en-US" sz="1100" dirty="0">
                <a:latin typeface="Tw Cen MT" panose="020B0602020104020603" pitchFamily="34" charset="0"/>
              </a:rPr>
              <a:t>To prevent health problems</a:t>
            </a:r>
          </a:p>
          <a:p>
            <a:pPr marL="756900" lvl="1" indent="-342900">
              <a:spcBef>
                <a:spcPts val="100"/>
              </a:spcBef>
              <a:buAutoNum type="arabicPeriod"/>
            </a:pPr>
            <a:r>
              <a:rPr lang="en-US" sz="1100" dirty="0">
                <a:latin typeface="Tw Cen MT" panose="020B0602020104020603" pitchFamily="34" charset="0"/>
              </a:rPr>
              <a:t>Because I find exercise invigorating</a:t>
            </a:r>
          </a:p>
          <a:p>
            <a:pPr marL="756900" lvl="1" indent="-342900">
              <a:spcBef>
                <a:spcPts val="100"/>
              </a:spcBef>
              <a:buAutoNum type="arabicPeriod"/>
            </a:pPr>
            <a:r>
              <a:rPr lang="en-US" sz="1100" dirty="0">
                <a:latin typeface="Tw Cen MT" panose="020B0602020104020603" pitchFamily="34" charset="0"/>
              </a:rPr>
              <a:t>To have a good body</a:t>
            </a:r>
          </a:p>
          <a:p>
            <a:pPr marL="756900" lvl="1" indent="-342900">
              <a:spcBef>
                <a:spcPts val="100"/>
              </a:spcBef>
              <a:buAutoNum type="arabicPeriod"/>
            </a:pPr>
            <a:r>
              <a:rPr lang="en-US" sz="1100" dirty="0">
                <a:latin typeface="Tw Cen MT" panose="020B0602020104020603" pitchFamily="34" charset="0"/>
              </a:rPr>
              <a:t>To compare my abilities with other peoples’</a:t>
            </a:r>
          </a:p>
          <a:p>
            <a:pPr marL="756900" lvl="1" indent="-342900">
              <a:spcBef>
                <a:spcPts val="100"/>
              </a:spcBef>
              <a:buAutoNum type="arabicPeriod"/>
            </a:pPr>
            <a:r>
              <a:rPr lang="en-US" sz="1100" dirty="0">
                <a:latin typeface="Tw Cen MT" panose="020B0602020104020603" pitchFamily="34" charset="0"/>
              </a:rPr>
              <a:t>Because it helps to reduce tension</a:t>
            </a:r>
          </a:p>
          <a:p>
            <a:pPr marL="756900" lvl="1" indent="-342900">
              <a:spcBef>
                <a:spcPts val="100"/>
              </a:spcBef>
              <a:spcAft>
                <a:spcPts val="600"/>
              </a:spcAft>
              <a:buAutoNum type="arabicPeriod"/>
            </a:pPr>
            <a:endParaRPr lang="en-US" sz="1800" dirty="0">
              <a:latin typeface="Tw Cen MT" panose="020B0602020104020603" pitchFamily="34" charset="0"/>
            </a:endParaRPr>
          </a:p>
          <a:p>
            <a:pPr marL="342900" indent="-342900">
              <a:spcBef>
                <a:spcPts val="100"/>
              </a:spcBef>
              <a:spcAft>
                <a:spcPts val="600"/>
              </a:spcAft>
              <a:buAutoNum type="arabicPeriod"/>
            </a:pPr>
            <a:endParaRPr lang="en-US" sz="14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4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400" dirty="0">
              <a:latin typeface="Tw Cen MT" panose="020B0602020104020603" pitchFamily="34" charset="0"/>
            </a:endParaRPr>
          </a:p>
          <a:p>
            <a:pPr marL="0" indent="0" algn="ctr">
              <a:spcBef>
                <a:spcPts val="600"/>
              </a:spcBef>
              <a:buNone/>
            </a:pPr>
            <a:endParaRPr lang="en-US" sz="1400" dirty="0">
              <a:latin typeface="Tw Cen MT" panose="020B0602020104020603" pitchFamily="34" charset="0"/>
            </a:endParaRPr>
          </a:p>
        </p:txBody>
      </p:sp>
      <p:pic>
        <p:nvPicPr>
          <p:cNvPr id="9" name="Graphic 8" descr="Line arrow: Clockwise curve with solid fill">
            <a:extLst>
              <a:ext uri="{FF2B5EF4-FFF2-40B4-BE49-F238E27FC236}">
                <a16:creationId xmlns:a16="http://schemas.microsoft.com/office/drawing/2014/main" id="{6EFD1A61-270B-496F-A369-AAF0EB35F5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7060213">
            <a:off x="4383838" y="1154557"/>
            <a:ext cx="1105569" cy="1105569"/>
          </a:xfrm>
          <a:prstGeom prst="rect">
            <a:avLst/>
          </a:prstGeom>
        </p:spPr>
      </p:pic>
    </p:spTree>
    <p:extLst>
      <p:ext uri="{BB962C8B-B14F-4D97-AF65-F5344CB8AC3E}">
        <p14:creationId xmlns:p14="http://schemas.microsoft.com/office/powerpoint/2010/main" val="130594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20" end="2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21" end="2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22" end="2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21</a:t>
            </a:fld>
            <a:endParaRPr lang="en-US" dirty="0"/>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How can we increase physical activity?</a:t>
            </a:r>
          </a:p>
          <a:p>
            <a:r>
              <a:rPr lang="en-US" sz="1400" dirty="0">
                <a:solidFill>
                  <a:srgbClr val="002060"/>
                </a:solidFill>
              </a:rPr>
              <a:t>Why do people (not) exercise?</a:t>
            </a:r>
            <a:endParaRPr lang="en-AU" sz="1400" dirty="0">
              <a:solidFill>
                <a:srgbClr val="002060"/>
              </a:solidFill>
            </a:endParaRPr>
          </a:p>
        </p:txBody>
      </p:sp>
      <p:sp>
        <p:nvSpPr>
          <p:cNvPr id="8" name="Content Placeholder 1">
            <a:extLst>
              <a:ext uri="{FF2B5EF4-FFF2-40B4-BE49-F238E27FC236}">
                <a16:creationId xmlns:a16="http://schemas.microsoft.com/office/drawing/2014/main" id="{7DD3E2EF-ABFE-4D45-AD92-648EBA88B8A8}"/>
              </a:ext>
            </a:extLst>
          </p:cNvPr>
          <p:cNvSpPr txBox="1">
            <a:spLocks/>
          </p:cNvSpPr>
          <p:nvPr/>
        </p:nvSpPr>
        <p:spPr>
          <a:xfrm>
            <a:off x="802080" y="1316180"/>
            <a:ext cx="4114799" cy="3572936"/>
          </a:xfrm>
          <a:prstGeom prst="rect">
            <a:avLst/>
          </a:prstGeom>
        </p:spPr>
        <p:txBody>
          <a:bodyPr vert="horz" lIns="90000" tIns="45720" rIns="91440" bIns="45720" rtlCol="0">
            <a:noAutofit/>
          </a:bodyPr>
          <a:lstStyle>
            <a:lvl1pPr marL="270000" indent="-270000" algn="l" defTabSz="685800" rtl="0" eaLnBrk="1" latinLnBrk="0" hangingPunct="1">
              <a:lnSpc>
                <a:spcPct val="100000"/>
              </a:lnSpc>
              <a:spcBef>
                <a:spcPts val="750"/>
              </a:spcBef>
              <a:buFont typeface="Arial" panose="020B0604020202020204" pitchFamily="34" charset="0"/>
              <a:buChar char="•"/>
              <a:defRPr sz="2600" kern="1200">
                <a:solidFill>
                  <a:schemeClr val="tx1"/>
                </a:solidFill>
                <a:latin typeface="+mj-lt"/>
                <a:ea typeface="+mn-ea"/>
                <a:cs typeface="+mn-cs"/>
              </a:defRPr>
            </a:lvl1pPr>
            <a:lvl2pPr marL="684000" indent="-288000" algn="l" defTabSz="685800" rtl="0" eaLnBrk="1" latinLnBrk="0" hangingPunct="1">
              <a:lnSpc>
                <a:spcPct val="100000"/>
              </a:lnSpc>
              <a:spcBef>
                <a:spcPts val="375"/>
              </a:spcBef>
              <a:buFont typeface="Arial" panose="020B0604020202020204" pitchFamily="34" charset="0"/>
              <a:buChar char="•"/>
              <a:defRPr sz="2300" kern="1200">
                <a:solidFill>
                  <a:schemeClr val="tx1"/>
                </a:solidFill>
                <a:latin typeface="+mj-lt"/>
                <a:ea typeface="+mn-ea"/>
                <a:cs typeface="+mn-cs"/>
              </a:defRPr>
            </a:lvl2pPr>
            <a:lvl3pPr marL="1037250" indent="-28080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j-lt"/>
                <a:ea typeface="+mn-ea"/>
                <a:cs typeface="+mn-cs"/>
              </a:defRPr>
            </a:lvl3pPr>
            <a:lvl4pPr marL="1332000" indent="-2592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j-lt"/>
                <a:ea typeface="+mn-ea"/>
                <a:cs typeface="+mn-cs"/>
              </a:defRPr>
            </a:lvl4pPr>
            <a:lvl5pPr marL="1579050" indent="-25200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spcBef>
                <a:spcPts val="600"/>
              </a:spcBef>
              <a:buNone/>
            </a:pPr>
            <a:endParaRPr lang="en-US" sz="1800" dirty="0">
              <a:latin typeface="Tw Cen MT" panose="020B0602020104020603" pitchFamily="34" charset="0"/>
            </a:endParaRPr>
          </a:p>
          <a:p>
            <a:pPr marL="0" indent="0">
              <a:spcBef>
                <a:spcPts val="100"/>
              </a:spcBef>
              <a:spcAft>
                <a:spcPts val="600"/>
              </a:spcAft>
              <a:buNone/>
            </a:pPr>
            <a:r>
              <a:rPr lang="en-AU" sz="1600" b="1" dirty="0">
                <a:latin typeface="Tw Cen MT" panose="020B0602020104020603" pitchFamily="34" charset="0"/>
              </a:rPr>
              <a:t>Commonly reported barriers to exercise (Baxter et al., 2015; </a:t>
            </a:r>
            <a:r>
              <a:rPr lang="en-US" sz="1600" b="1" dirty="0">
                <a:latin typeface="Tw Cen MT" panose="020B0602020104020603" pitchFamily="34" charset="0"/>
              </a:rPr>
              <a:t>Gómez-López Et al., 2010; </a:t>
            </a:r>
            <a:r>
              <a:rPr lang="en-AU" sz="1600" b="1" dirty="0">
                <a:latin typeface="Tw Cen MT" panose="020B0602020104020603" pitchFamily="34" charset="0"/>
              </a:rPr>
              <a:t>Lovell et al., 2010; </a:t>
            </a:r>
            <a:r>
              <a:rPr lang="en-AU" sz="1600" b="1" dirty="0" err="1">
                <a:latin typeface="Tw Cen MT" panose="020B0602020104020603" pitchFamily="34" charset="0"/>
              </a:rPr>
              <a:t>Johs</a:t>
            </a:r>
            <a:r>
              <a:rPr lang="en-AU" sz="1600" b="1" dirty="0">
                <a:latin typeface="Tw Cen MT" panose="020B0602020104020603" pitchFamily="34" charset="0"/>
              </a:rPr>
              <a:t> et al., 2019):</a:t>
            </a:r>
          </a:p>
          <a:p>
            <a:pPr>
              <a:spcBef>
                <a:spcPts val="100"/>
              </a:spcBef>
              <a:spcAft>
                <a:spcPts val="600"/>
              </a:spcAft>
            </a:pPr>
            <a:r>
              <a:rPr lang="en-US" sz="1200" dirty="0">
                <a:latin typeface="Tw Cen MT" panose="020B0602020104020603" pitchFamily="34" charset="0"/>
              </a:rPr>
              <a:t>Lack of time</a:t>
            </a:r>
          </a:p>
          <a:p>
            <a:pPr>
              <a:spcBef>
                <a:spcPts val="100"/>
              </a:spcBef>
              <a:spcAft>
                <a:spcPts val="600"/>
              </a:spcAft>
            </a:pPr>
            <a:r>
              <a:rPr lang="en-US" sz="1200" dirty="0">
                <a:latin typeface="Tw Cen MT" panose="020B0602020104020603" pitchFamily="34" charset="0"/>
              </a:rPr>
              <a:t>Physical exertion</a:t>
            </a:r>
          </a:p>
          <a:p>
            <a:pPr>
              <a:spcBef>
                <a:spcPts val="100"/>
              </a:spcBef>
              <a:spcAft>
                <a:spcPts val="600"/>
              </a:spcAft>
            </a:pPr>
            <a:r>
              <a:rPr lang="en-US" sz="1200" dirty="0">
                <a:latin typeface="Tw Cen MT" panose="020B0602020104020603" pitchFamily="34" charset="0"/>
              </a:rPr>
              <a:t>Not seeing its practicality or usefulness</a:t>
            </a:r>
          </a:p>
          <a:p>
            <a:pPr>
              <a:spcBef>
                <a:spcPts val="100"/>
              </a:spcBef>
              <a:spcAft>
                <a:spcPts val="600"/>
              </a:spcAft>
            </a:pPr>
            <a:r>
              <a:rPr lang="en-US" sz="1200" dirty="0">
                <a:latin typeface="Tw Cen MT" panose="020B0602020104020603" pitchFamily="34" charset="0"/>
              </a:rPr>
              <a:t>Lacking confidence in the activity (self-efficacy)</a:t>
            </a:r>
          </a:p>
          <a:p>
            <a:pPr>
              <a:spcBef>
                <a:spcPts val="100"/>
              </a:spcBef>
              <a:spcAft>
                <a:spcPts val="600"/>
              </a:spcAft>
            </a:pPr>
            <a:r>
              <a:rPr lang="en-US" sz="1200" dirty="0">
                <a:latin typeface="Tw Cen MT" panose="020B0602020104020603" pitchFamily="34" charset="0"/>
              </a:rPr>
              <a:t>Lack of social support</a:t>
            </a:r>
          </a:p>
          <a:p>
            <a:pPr>
              <a:spcBef>
                <a:spcPts val="100"/>
              </a:spcBef>
              <a:spcAft>
                <a:spcPts val="600"/>
              </a:spcAft>
            </a:pPr>
            <a:r>
              <a:rPr lang="en-US" sz="1200" dirty="0">
                <a:latin typeface="Tw Cen MT" panose="020B0602020104020603" pitchFamily="34" charset="0"/>
              </a:rPr>
              <a:t>Work or study related stress</a:t>
            </a:r>
          </a:p>
          <a:p>
            <a:pPr>
              <a:spcBef>
                <a:spcPts val="100"/>
              </a:spcBef>
              <a:spcAft>
                <a:spcPts val="600"/>
              </a:spcAft>
            </a:pPr>
            <a:r>
              <a:rPr lang="en-US" sz="1200" dirty="0">
                <a:latin typeface="Tw Cen MT" panose="020B0602020104020603" pitchFamily="34" charset="0"/>
              </a:rPr>
              <a:t>Fear of safety (population specific)</a:t>
            </a:r>
          </a:p>
          <a:p>
            <a:pPr>
              <a:spcBef>
                <a:spcPts val="100"/>
              </a:spcBef>
              <a:spcAft>
                <a:spcPts val="600"/>
              </a:spcAft>
            </a:pPr>
            <a:r>
              <a:rPr lang="en-US" sz="1200" dirty="0">
                <a:latin typeface="Tw Cen MT" panose="020B0602020104020603" pitchFamily="34" charset="0"/>
              </a:rPr>
              <a:t>Health-related challenges (population specific)</a:t>
            </a: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AU" sz="1200" dirty="0">
              <a:latin typeface="Tw Cen MT" panose="020B0602020104020603" pitchFamily="34" charset="0"/>
            </a:endParaRPr>
          </a:p>
          <a:p>
            <a:pPr marL="0" indent="0">
              <a:spcBef>
                <a:spcPts val="100"/>
              </a:spcBef>
              <a:spcAft>
                <a:spcPts val="600"/>
              </a:spcAft>
              <a:buNone/>
            </a:pPr>
            <a:endParaRPr lang="en-US" sz="1400" dirty="0">
              <a:latin typeface="Tw Cen MT" panose="020B0602020104020603" pitchFamily="34" charset="0"/>
            </a:endParaRPr>
          </a:p>
          <a:p>
            <a:pPr>
              <a:spcBef>
                <a:spcPts val="100"/>
              </a:spcBef>
              <a:spcAft>
                <a:spcPts val="600"/>
              </a:spcAft>
            </a:pPr>
            <a:endParaRPr lang="en-US" sz="1400" dirty="0">
              <a:latin typeface="Tw Cen MT" panose="020B0602020104020603" pitchFamily="34" charset="0"/>
            </a:endParaRPr>
          </a:p>
          <a:p>
            <a:pPr>
              <a:spcBef>
                <a:spcPts val="100"/>
              </a:spcBef>
              <a:spcAft>
                <a:spcPts val="600"/>
              </a:spcAft>
            </a:pPr>
            <a:endParaRPr lang="en-US" sz="14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4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400" dirty="0">
              <a:latin typeface="Tw Cen MT" panose="020B0602020104020603" pitchFamily="34" charset="0"/>
            </a:endParaRPr>
          </a:p>
          <a:p>
            <a:pPr marL="0" indent="0" algn="ctr">
              <a:spcBef>
                <a:spcPts val="600"/>
              </a:spcBef>
              <a:buNone/>
            </a:pPr>
            <a:endParaRPr lang="en-US" sz="1400" dirty="0">
              <a:latin typeface="Tw Cen MT" panose="020B0602020104020603" pitchFamily="34" charset="0"/>
            </a:endParaRPr>
          </a:p>
        </p:txBody>
      </p:sp>
      <p:pic>
        <p:nvPicPr>
          <p:cNvPr id="3074" name="Picture 2" descr="orange and black usb cable on brown wooden surface">
            <a:hlinkClick r:id="rId3"/>
            <a:extLst>
              <a:ext uri="{FF2B5EF4-FFF2-40B4-BE49-F238E27FC236}">
                <a16:creationId xmlns:a16="http://schemas.microsoft.com/office/drawing/2014/main" id="{617CDC3A-E42D-4BB8-979A-D1895B3D74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6325" y="2109551"/>
            <a:ext cx="3119106" cy="2080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5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22</a:t>
            </a:fld>
            <a:endParaRPr lang="en-US" dirty="0"/>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How can we increase physical activity?</a:t>
            </a:r>
          </a:p>
          <a:p>
            <a:r>
              <a:rPr lang="en-US" sz="1400" dirty="0">
                <a:solidFill>
                  <a:srgbClr val="002060"/>
                </a:solidFill>
              </a:rPr>
              <a:t>Why do people (not) exercise?</a:t>
            </a:r>
            <a:endParaRPr lang="en-AU" sz="1400" dirty="0">
              <a:solidFill>
                <a:srgbClr val="002060"/>
              </a:solidFill>
            </a:endParaRPr>
          </a:p>
        </p:txBody>
      </p:sp>
      <p:sp>
        <p:nvSpPr>
          <p:cNvPr id="7" name="Rectangle: Rounded Corners 6">
            <a:extLst>
              <a:ext uri="{FF2B5EF4-FFF2-40B4-BE49-F238E27FC236}">
                <a16:creationId xmlns:a16="http://schemas.microsoft.com/office/drawing/2014/main" id="{3FB600DE-8AE5-4C53-B695-B16F3363AB79}"/>
              </a:ext>
            </a:extLst>
          </p:cNvPr>
          <p:cNvSpPr/>
          <p:nvPr/>
        </p:nvSpPr>
        <p:spPr>
          <a:xfrm>
            <a:off x="4409424" y="1353488"/>
            <a:ext cx="4422060" cy="2436524"/>
          </a:xfrm>
          <a:custGeom>
            <a:avLst/>
            <a:gdLst>
              <a:gd name="connsiteX0" fmla="*/ 0 w 4422060"/>
              <a:gd name="connsiteY0" fmla="*/ 406095 h 2436524"/>
              <a:gd name="connsiteX1" fmla="*/ 406095 w 4422060"/>
              <a:gd name="connsiteY1" fmla="*/ 0 h 2436524"/>
              <a:gd name="connsiteX2" fmla="*/ 1007740 w 4422060"/>
              <a:gd name="connsiteY2" fmla="*/ 0 h 2436524"/>
              <a:gd name="connsiteX3" fmla="*/ 1609385 w 4422060"/>
              <a:gd name="connsiteY3" fmla="*/ 0 h 2436524"/>
              <a:gd name="connsiteX4" fmla="*/ 2102734 w 4422060"/>
              <a:gd name="connsiteY4" fmla="*/ 0 h 2436524"/>
              <a:gd name="connsiteX5" fmla="*/ 2776576 w 4422060"/>
              <a:gd name="connsiteY5" fmla="*/ 0 h 2436524"/>
              <a:gd name="connsiteX6" fmla="*/ 3269925 w 4422060"/>
              <a:gd name="connsiteY6" fmla="*/ 0 h 2436524"/>
              <a:gd name="connsiteX7" fmla="*/ 4015965 w 4422060"/>
              <a:gd name="connsiteY7" fmla="*/ 0 h 2436524"/>
              <a:gd name="connsiteX8" fmla="*/ 4422060 w 4422060"/>
              <a:gd name="connsiteY8" fmla="*/ 406095 h 2436524"/>
              <a:gd name="connsiteX9" fmla="*/ 4422060 w 4422060"/>
              <a:gd name="connsiteY9" fmla="*/ 898810 h 2436524"/>
              <a:gd name="connsiteX10" fmla="*/ 4422060 w 4422060"/>
              <a:gd name="connsiteY10" fmla="*/ 1407768 h 2436524"/>
              <a:gd name="connsiteX11" fmla="*/ 4422060 w 4422060"/>
              <a:gd name="connsiteY11" fmla="*/ 2030429 h 2436524"/>
              <a:gd name="connsiteX12" fmla="*/ 4015965 w 4422060"/>
              <a:gd name="connsiteY12" fmla="*/ 2436524 h 2436524"/>
              <a:gd name="connsiteX13" fmla="*/ 3522616 w 4422060"/>
              <a:gd name="connsiteY13" fmla="*/ 2436524 h 2436524"/>
              <a:gd name="connsiteX14" fmla="*/ 2920971 w 4422060"/>
              <a:gd name="connsiteY14" fmla="*/ 2436524 h 2436524"/>
              <a:gd name="connsiteX15" fmla="*/ 2427622 w 4422060"/>
              <a:gd name="connsiteY15" fmla="*/ 2436524 h 2436524"/>
              <a:gd name="connsiteX16" fmla="*/ 1934273 w 4422060"/>
              <a:gd name="connsiteY16" fmla="*/ 2436524 h 2436524"/>
              <a:gd name="connsiteX17" fmla="*/ 1260431 w 4422060"/>
              <a:gd name="connsiteY17" fmla="*/ 2436524 h 2436524"/>
              <a:gd name="connsiteX18" fmla="*/ 406095 w 4422060"/>
              <a:gd name="connsiteY18" fmla="*/ 2436524 h 2436524"/>
              <a:gd name="connsiteX19" fmla="*/ 0 w 4422060"/>
              <a:gd name="connsiteY19" fmla="*/ 2030429 h 2436524"/>
              <a:gd name="connsiteX20" fmla="*/ 0 w 4422060"/>
              <a:gd name="connsiteY20" fmla="*/ 1505228 h 2436524"/>
              <a:gd name="connsiteX21" fmla="*/ 0 w 4422060"/>
              <a:gd name="connsiteY21" fmla="*/ 1012513 h 2436524"/>
              <a:gd name="connsiteX22" fmla="*/ 0 w 4422060"/>
              <a:gd name="connsiteY22" fmla="*/ 406095 h 243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422060" h="2436524" fill="none" extrusionOk="0">
                <a:moveTo>
                  <a:pt x="0" y="406095"/>
                </a:moveTo>
                <a:cubicBezTo>
                  <a:pt x="-29175" y="165677"/>
                  <a:pt x="215739" y="-23743"/>
                  <a:pt x="406095" y="0"/>
                </a:cubicBezTo>
                <a:cubicBezTo>
                  <a:pt x="676558" y="-25577"/>
                  <a:pt x="850523" y="-3488"/>
                  <a:pt x="1007740" y="0"/>
                </a:cubicBezTo>
                <a:cubicBezTo>
                  <a:pt x="1164958" y="3488"/>
                  <a:pt x="1318814" y="7209"/>
                  <a:pt x="1609385" y="0"/>
                </a:cubicBezTo>
                <a:cubicBezTo>
                  <a:pt x="1899956" y="-7209"/>
                  <a:pt x="1910339" y="-9867"/>
                  <a:pt x="2102734" y="0"/>
                </a:cubicBezTo>
                <a:cubicBezTo>
                  <a:pt x="2295129" y="9867"/>
                  <a:pt x="2472834" y="-4358"/>
                  <a:pt x="2776576" y="0"/>
                </a:cubicBezTo>
                <a:cubicBezTo>
                  <a:pt x="3080318" y="4358"/>
                  <a:pt x="3039326" y="-2064"/>
                  <a:pt x="3269925" y="0"/>
                </a:cubicBezTo>
                <a:cubicBezTo>
                  <a:pt x="3500524" y="2064"/>
                  <a:pt x="3768729" y="6450"/>
                  <a:pt x="4015965" y="0"/>
                </a:cubicBezTo>
                <a:cubicBezTo>
                  <a:pt x="4235694" y="-10769"/>
                  <a:pt x="4451887" y="143384"/>
                  <a:pt x="4422060" y="406095"/>
                </a:cubicBezTo>
                <a:cubicBezTo>
                  <a:pt x="4434184" y="542475"/>
                  <a:pt x="4432077" y="763440"/>
                  <a:pt x="4422060" y="898810"/>
                </a:cubicBezTo>
                <a:cubicBezTo>
                  <a:pt x="4412043" y="1034181"/>
                  <a:pt x="4410305" y="1193036"/>
                  <a:pt x="4422060" y="1407768"/>
                </a:cubicBezTo>
                <a:cubicBezTo>
                  <a:pt x="4433815" y="1622500"/>
                  <a:pt x="4453026" y="1801789"/>
                  <a:pt x="4422060" y="2030429"/>
                </a:cubicBezTo>
                <a:cubicBezTo>
                  <a:pt x="4398002" y="2266955"/>
                  <a:pt x="4243582" y="2459109"/>
                  <a:pt x="4015965" y="2436524"/>
                </a:cubicBezTo>
                <a:cubicBezTo>
                  <a:pt x="3908734" y="2447787"/>
                  <a:pt x="3621906" y="2412666"/>
                  <a:pt x="3522616" y="2436524"/>
                </a:cubicBezTo>
                <a:cubicBezTo>
                  <a:pt x="3423326" y="2460382"/>
                  <a:pt x="3197586" y="2410414"/>
                  <a:pt x="2920971" y="2436524"/>
                </a:cubicBezTo>
                <a:cubicBezTo>
                  <a:pt x="2644357" y="2462634"/>
                  <a:pt x="2536452" y="2438755"/>
                  <a:pt x="2427622" y="2436524"/>
                </a:cubicBezTo>
                <a:cubicBezTo>
                  <a:pt x="2318792" y="2434293"/>
                  <a:pt x="2175458" y="2451752"/>
                  <a:pt x="1934273" y="2436524"/>
                </a:cubicBezTo>
                <a:cubicBezTo>
                  <a:pt x="1693088" y="2421296"/>
                  <a:pt x="1592163" y="2402870"/>
                  <a:pt x="1260431" y="2436524"/>
                </a:cubicBezTo>
                <a:cubicBezTo>
                  <a:pt x="928699" y="2470178"/>
                  <a:pt x="830300" y="2435193"/>
                  <a:pt x="406095" y="2436524"/>
                </a:cubicBezTo>
                <a:cubicBezTo>
                  <a:pt x="221908" y="2461056"/>
                  <a:pt x="5064" y="2233467"/>
                  <a:pt x="0" y="2030429"/>
                </a:cubicBezTo>
                <a:cubicBezTo>
                  <a:pt x="958" y="1918658"/>
                  <a:pt x="12855" y="1690413"/>
                  <a:pt x="0" y="1505228"/>
                </a:cubicBezTo>
                <a:cubicBezTo>
                  <a:pt x="-12855" y="1320043"/>
                  <a:pt x="18855" y="1233369"/>
                  <a:pt x="0" y="1012513"/>
                </a:cubicBezTo>
                <a:cubicBezTo>
                  <a:pt x="-18855" y="791658"/>
                  <a:pt x="-6422" y="667209"/>
                  <a:pt x="0" y="406095"/>
                </a:cubicBezTo>
                <a:close/>
              </a:path>
              <a:path w="4422060" h="2436524" stroke="0" extrusionOk="0">
                <a:moveTo>
                  <a:pt x="0" y="406095"/>
                </a:moveTo>
                <a:cubicBezTo>
                  <a:pt x="-25407" y="136405"/>
                  <a:pt x="213937" y="-9610"/>
                  <a:pt x="406095" y="0"/>
                </a:cubicBezTo>
                <a:cubicBezTo>
                  <a:pt x="681910" y="-27243"/>
                  <a:pt x="807039" y="19383"/>
                  <a:pt x="1007740" y="0"/>
                </a:cubicBezTo>
                <a:cubicBezTo>
                  <a:pt x="1208441" y="-19383"/>
                  <a:pt x="1383674" y="-636"/>
                  <a:pt x="1501089" y="0"/>
                </a:cubicBezTo>
                <a:cubicBezTo>
                  <a:pt x="1618504" y="636"/>
                  <a:pt x="1786094" y="-9512"/>
                  <a:pt x="1994438" y="0"/>
                </a:cubicBezTo>
                <a:cubicBezTo>
                  <a:pt x="2202782" y="9512"/>
                  <a:pt x="2307457" y="22681"/>
                  <a:pt x="2523885" y="0"/>
                </a:cubicBezTo>
                <a:cubicBezTo>
                  <a:pt x="2740313" y="-22681"/>
                  <a:pt x="3057377" y="-1118"/>
                  <a:pt x="3197728" y="0"/>
                </a:cubicBezTo>
                <a:cubicBezTo>
                  <a:pt x="3338079" y="1118"/>
                  <a:pt x="3690627" y="18540"/>
                  <a:pt x="4015965" y="0"/>
                </a:cubicBezTo>
                <a:cubicBezTo>
                  <a:pt x="4206492" y="16114"/>
                  <a:pt x="4450108" y="164185"/>
                  <a:pt x="4422060" y="406095"/>
                </a:cubicBezTo>
                <a:cubicBezTo>
                  <a:pt x="4427187" y="549316"/>
                  <a:pt x="4404140" y="797033"/>
                  <a:pt x="4422060" y="915053"/>
                </a:cubicBezTo>
                <a:cubicBezTo>
                  <a:pt x="4439980" y="1033073"/>
                  <a:pt x="4427982" y="1323296"/>
                  <a:pt x="4422060" y="1488984"/>
                </a:cubicBezTo>
                <a:cubicBezTo>
                  <a:pt x="4416138" y="1654672"/>
                  <a:pt x="4430729" y="1762719"/>
                  <a:pt x="4422060" y="2030429"/>
                </a:cubicBezTo>
                <a:cubicBezTo>
                  <a:pt x="4437238" y="2243663"/>
                  <a:pt x="4266540" y="2410401"/>
                  <a:pt x="4015965" y="2436524"/>
                </a:cubicBezTo>
                <a:cubicBezTo>
                  <a:pt x="3866145" y="2407823"/>
                  <a:pt x="3613119" y="2431850"/>
                  <a:pt x="3414320" y="2436524"/>
                </a:cubicBezTo>
                <a:cubicBezTo>
                  <a:pt x="3215521" y="2441198"/>
                  <a:pt x="2948841" y="2438303"/>
                  <a:pt x="2740478" y="2436524"/>
                </a:cubicBezTo>
                <a:cubicBezTo>
                  <a:pt x="2532115" y="2434745"/>
                  <a:pt x="2415444" y="2437956"/>
                  <a:pt x="2247129" y="2436524"/>
                </a:cubicBezTo>
                <a:cubicBezTo>
                  <a:pt x="2078814" y="2435092"/>
                  <a:pt x="1853718" y="2452185"/>
                  <a:pt x="1717681" y="2436524"/>
                </a:cubicBezTo>
                <a:cubicBezTo>
                  <a:pt x="1581644" y="2420863"/>
                  <a:pt x="1410357" y="2413792"/>
                  <a:pt x="1116036" y="2436524"/>
                </a:cubicBezTo>
                <a:cubicBezTo>
                  <a:pt x="821716" y="2459256"/>
                  <a:pt x="580780" y="2404804"/>
                  <a:pt x="406095" y="2436524"/>
                </a:cubicBezTo>
                <a:cubicBezTo>
                  <a:pt x="192777" y="2451324"/>
                  <a:pt x="20579" y="2258247"/>
                  <a:pt x="0" y="2030429"/>
                </a:cubicBezTo>
                <a:cubicBezTo>
                  <a:pt x="15628" y="1870077"/>
                  <a:pt x="15483" y="1652180"/>
                  <a:pt x="0" y="1488984"/>
                </a:cubicBezTo>
                <a:cubicBezTo>
                  <a:pt x="-15483" y="1325788"/>
                  <a:pt x="-7605" y="1146128"/>
                  <a:pt x="0" y="980026"/>
                </a:cubicBezTo>
                <a:cubicBezTo>
                  <a:pt x="7605" y="813924"/>
                  <a:pt x="27855" y="603069"/>
                  <a:pt x="0" y="406095"/>
                </a:cubicBezTo>
                <a:close/>
              </a:path>
            </a:pathLst>
          </a:custGeom>
          <a:ln w="28575">
            <a:solidFill>
              <a:schemeClr val="bg1"/>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spcBef>
                <a:spcPts val="100"/>
              </a:spcBef>
              <a:spcAft>
                <a:spcPts val="600"/>
              </a:spcAft>
            </a:pPr>
            <a:r>
              <a:rPr lang="en-AU" sz="1400" b="1" dirty="0">
                <a:latin typeface="Tw Cen MT" panose="020B0602020104020603" pitchFamily="34" charset="0"/>
              </a:rPr>
              <a:t>Cultural differences: Perceived barriers among regional indigenous Australians (</a:t>
            </a:r>
            <a:r>
              <a:rPr lang="en-US" sz="1400" b="1" dirty="0" err="1">
                <a:latin typeface="Tw Cen MT" panose="020B0602020104020603" pitchFamily="34" charset="0"/>
              </a:rPr>
              <a:t>Sushames</a:t>
            </a:r>
            <a:r>
              <a:rPr lang="en-US" sz="1400" b="1" dirty="0">
                <a:latin typeface="Tw Cen MT" panose="020B0602020104020603" pitchFamily="34" charset="0"/>
              </a:rPr>
              <a:t> et al., 2017):</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Sorry business </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Transport </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Having to travel away from community</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Lack of community infrastructure</a:t>
            </a:r>
          </a:p>
          <a:p>
            <a:pPr>
              <a:spcBef>
                <a:spcPts val="100"/>
              </a:spcBef>
              <a:spcAft>
                <a:spcPts val="600"/>
              </a:spcAft>
            </a:pPr>
            <a:r>
              <a:rPr lang="en-US" sz="1400" b="1" dirty="0">
                <a:latin typeface="Tw Cen MT" panose="020B0602020104020603" pitchFamily="34" charset="0"/>
              </a:rPr>
              <a:t>Personal &amp; societal factors affecting exercise levels (Bauman et al., 2012):</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Self-efficacy</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Perceived behavioural control</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Perceived access to recreation facilities</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Density of exercise facilities</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Policy that facilitates exercise</a:t>
            </a: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p:txBody>
      </p:sp>
      <p:pic>
        <p:nvPicPr>
          <p:cNvPr id="2050" name="Picture 2" descr="Ayers Rock Australia">
            <a:extLst>
              <a:ext uri="{FF2B5EF4-FFF2-40B4-BE49-F238E27FC236}">
                <a16:creationId xmlns:a16="http://schemas.microsoft.com/office/drawing/2014/main" id="{3B3FB3A5-3CDE-4FAC-AFB0-4E968BB06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283" y="1874336"/>
            <a:ext cx="3165591" cy="2374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31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23</a:t>
            </a:fld>
            <a:endParaRPr lang="en-US" dirty="0"/>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How can we increase physical activity?</a:t>
            </a:r>
          </a:p>
          <a:p>
            <a:r>
              <a:rPr lang="en-US" sz="1400" dirty="0">
                <a:solidFill>
                  <a:srgbClr val="002060"/>
                </a:solidFill>
              </a:rPr>
              <a:t>Interventions to improve activity levels</a:t>
            </a:r>
            <a:endParaRPr lang="en-AU" sz="1400" dirty="0">
              <a:solidFill>
                <a:srgbClr val="002060"/>
              </a:solidFill>
            </a:endParaRPr>
          </a:p>
        </p:txBody>
      </p:sp>
      <p:sp>
        <p:nvSpPr>
          <p:cNvPr id="7" name="Rectangle: Rounded Corners 6">
            <a:extLst>
              <a:ext uri="{FF2B5EF4-FFF2-40B4-BE49-F238E27FC236}">
                <a16:creationId xmlns:a16="http://schemas.microsoft.com/office/drawing/2014/main" id="{3FB600DE-8AE5-4C53-B695-B16F3363AB79}"/>
              </a:ext>
            </a:extLst>
          </p:cNvPr>
          <p:cNvSpPr/>
          <p:nvPr/>
        </p:nvSpPr>
        <p:spPr>
          <a:xfrm>
            <a:off x="4654088" y="2094268"/>
            <a:ext cx="4422060" cy="2436524"/>
          </a:xfrm>
          <a:custGeom>
            <a:avLst/>
            <a:gdLst>
              <a:gd name="connsiteX0" fmla="*/ 0 w 4422060"/>
              <a:gd name="connsiteY0" fmla="*/ 406095 h 2436524"/>
              <a:gd name="connsiteX1" fmla="*/ 406095 w 4422060"/>
              <a:gd name="connsiteY1" fmla="*/ 0 h 2436524"/>
              <a:gd name="connsiteX2" fmla="*/ 1007740 w 4422060"/>
              <a:gd name="connsiteY2" fmla="*/ 0 h 2436524"/>
              <a:gd name="connsiteX3" fmla="*/ 1609385 w 4422060"/>
              <a:gd name="connsiteY3" fmla="*/ 0 h 2436524"/>
              <a:gd name="connsiteX4" fmla="*/ 2102734 w 4422060"/>
              <a:gd name="connsiteY4" fmla="*/ 0 h 2436524"/>
              <a:gd name="connsiteX5" fmla="*/ 2776576 w 4422060"/>
              <a:gd name="connsiteY5" fmla="*/ 0 h 2436524"/>
              <a:gd name="connsiteX6" fmla="*/ 3269925 w 4422060"/>
              <a:gd name="connsiteY6" fmla="*/ 0 h 2436524"/>
              <a:gd name="connsiteX7" fmla="*/ 4015965 w 4422060"/>
              <a:gd name="connsiteY7" fmla="*/ 0 h 2436524"/>
              <a:gd name="connsiteX8" fmla="*/ 4422060 w 4422060"/>
              <a:gd name="connsiteY8" fmla="*/ 406095 h 2436524"/>
              <a:gd name="connsiteX9" fmla="*/ 4422060 w 4422060"/>
              <a:gd name="connsiteY9" fmla="*/ 898810 h 2436524"/>
              <a:gd name="connsiteX10" fmla="*/ 4422060 w 4422060"/>
              <a:gd name="connsiteY10" fmla="*/ 1407768 h 2436524"/>
              <a:gd name="connsiteX11" fmla="*/ 4422060 w 4422060"/>
              <a:gd name="connsiteY11" fmla="*/ 2030429 h 2436524"/>
              <a:gd name="connsiteX12" fmla="*/ 4015965 w 4422060"/>
              <a:gd name="connsiteY12" fmla="*/ 2436524 h 2436524"/>
              <a:gd name="connsiteX13" fmla="*/ 3522616 w 4422060"/>
              <a:gd name="connsiteY13" fmla="*/ 2436524 h 2436524"/>
              <a:gd name="connsiteX14" fmla="*/ 2920971 w 4422060"/>
              <a:gd name="connsiteY14" fmla="*/ 2436524 h 2436524"/>
              <a:gd name="connsiteX15" fmla="*/ 2427622 w 4422060"/>
              <a:gd name="connsiteY15" fmla="*/ 2436524 h 2436524"/>
              <a:gd name="connsiteX16" fmla="*/ 1934273 w 4422060"/>
              <a:gd name="connsiteY16" fmla="*/ 2436524 h 2436524"/>
              <a:gd name="connsiteX17" fmla="*/ 1260431 w 4422060"/>
              <a:gd name="connsiteY17" fmla="*/ 2436524 h 2436524"/>
              <a:gd name="connsiteX18" fmla="*/ 406095 w 4422060"/>
              <a:gd name="connsiteY18" fmla="*/ 2436524 h 2436524"/>
              <a:gd name="connsiteX19" fmla="*/ 0 w 4422060"/>
              <a:gd name="connsiteY19" fmla="*/ 2030429 h 2436524"/>
              <a:gd name="connsiteX20" fmla="*/ 0 w 4422060"/>
              <a:gd name="connsiteY20" fmla="*/ 1505228 h 2436524"/>
              <a:gd name="connsiteX21" fmla="*/ 0 w 4422060"/>
              <a:gd name="connsiteY21" fmla="*/ 1012513 h 2436524"/>
              <a:gd name="connsiteX22" fmla="*/ 0 w 4422060"/>
              <a:gd name="connsiteY22" fmla="*/ 406095 h 243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422060" h="2436524" fill="none" extrusionOk="0">
                <a:moveTo>
                  <a:pt x="0" y="406095"/>
                </a:moveTo>
                <a:cubicBezTo>
                  <a:pt x="-29175" y="165677"/>
                  <a:pt x="215739" y="-23743"/>
                  <a:pt x="406095" y="0"/>
                </a:cubicBezTo>
                <a:cubicBezTo>
                  <a:pt x="676558" y="-25577"/>
                  <a:pt x="850523" y="-3488"/>
                  <a:pt x="1007740" y="0"/>
                </a:cubicBezTo>
                <a:cubicBezTo>
                  <a:pt x="1164958" y="3488"/>
                  <a:pt x="1318814" y="7209"/>
                  <a:pt x="1609385" y="0"/>
                </a:cubicBezTo>
                <a:cubicBezTo>
                  <a:pt x="1899956" y="-7209"/>
                  <a:pt x="1910339" y="-9867"/>
                  <a:pt x="2102734" y="0"/>
                </a:cubicBezTo>
                <a:cubicBezTo>
                  <a:pt x="2295129" y="9867"/>
                  <a:pt x="2472834" y="-4358"/>
                  <a:pt x="2776576" y="0"/>
                </a:cubicBezTo>
                <a:cubicBezTo>
                  <a:pt x="3080318" y="4358"/>
                  <a:pt x="3039326" y="-2064"/>
                  <a:pt x="3269925" y="0"/>
                </a:cubicBezTo>
                <a:cubicBezTo>
                  <a:pt x="3500524" y="2064"/>
                  <a:pt x="3768729" y="6450"/>
                  <a:pt x="4015965" y="0"/>
                </a:cubicBezTo>
                <a:cubicBezTo>
                  <a:pt x="4235694" y="-10769"/>
                  <a:pt x="4451887" y="143384"/>
                  <a:pt x="4422060" y="406095"/>
                </a:cubicBezTo>
                <a:cubicBezTo>
                  <a:pt x="4434184" y="542475"/>
                  <a:pt x="4432077" y="763440"/>
                  <a:pt x="4422060" y="898810"/>
                </a:cubicBezTo>
                <a:cubicBezTo>
                  <a:pt x="4412043" y="1034181"/>
                  <a:pt x="4410305" y="1193036"/>
                  <a:pt x="4422060" y="1407768"/>
                </a:cubicBezTo>
                <a:cubicBezTo>
                  <a:pt x="4433815" y="1622500"/>
                  <a:pt x="4453026" y="1801789"/>
                  <a:pt x="4422060" y="2030429"/>
                </a:cubicBezTo>
                <a:cubicBezTo>
                  <a:pt x="4398002" y="2266955"/>
                  <a:pt x="4243582" y="2459109"/>
                  <a:pt x="4015965" y="2436524"/>
                </a:cubicBezTo>
                <a:cubicBezTo>
                  <a:pt x="3908734" y="2447787"/>
                  <a:pt x="3621906" y="2412666"/>
                  <a:pt x="3522616" y="2436524"/>
                </a:cubicBezTo>
                <a:cubicBezTo>
                  <a:pt x="3423326" y="2460382"/>
                  <a:pt x="3197586" y="2410414"/>
                  <a:pt x="2920971" y="2436524"/>
                </a:cubicBezTo>
                <a:cubicBezTo>
                  <a:pt x="2644357" y="2462634"/>
                  <a:pt x="2536452" y="2438755"/>
                  <a:pt x="2427622" y="2436524"/>
                </a:cubicBezTo>
                <a:cubicBezTo>
                  <a:pt x="2318792" y="2434293"/>
                  <a:pt x="2175458" y="2451752"/>
                  <a:pt x="1934273" y="2436524"/>
                </a:cubicBezTo>
                <a:cubicBezTo>
                  <a:pt x="1693088" y="2421296"/>
                  <a:pt x="1592163" y="2402870"/>
                  <a:pt x="1260431" y="2436524"/>
                </a:cubicBezTo>
                <a:cubicBezTo>
                  <a:pt x="928699" y="2470178"/>
                  <a:pt x="830300" y="2435193"/>
                  <a:pt x="406095" y="2436524"/>
                </a:cubicBezTo>
                <a:cubicBezTo>
                  <a:pt x="221908" y="2461056"/>
                  <a:pt x="5064" y="2233467"/>
                  <a:pt x="0" y="2030429"/>
                </a:cubicBezTo>
                <a:cubicBezTo>
                  <a:pt x="958" y="1918658"/>
                  <a:pt x="12855" y="1690413"/>
                  <a:pt x="0" y="1505228"/>
                </a:cubicBezTo>
                <a:cubicBezTo>
                  <a:pt x="-12855" y="1320043"/>
                  <a:pt x="18855" y="1233369"/>
                  <a:pt x="0" y="1012513"/>
                </a:cubicBezTo>
                <a:cubicBezTo>
                  <a:pt x="-18855" y="791658"/>
                  <a:pt x="-6422" y="667209"/>
                  <a:pt x="0" y="406095"/>
                </a:cubicBezTo>
                <a:close/>
              </a:path>
              <a:path w="4422060" h="2436524" stroke="0" extrusionOk="0">
                <a:moveTo>
                  <a:pt x="0" y="406095"/>
                </a:moveTo>
                <a:cubicBezTo>
                  <a:pt x="-25407" y="136405"/>
                  <a:pt x="213937" y="-9610"/>
                  <a:pt x="406095" y="0"/>
                </a:cubicBezTo>
                <a:cubicBezTo>
                  <a:pt x="681910" y="-27243"/>
                  <a:pt x="807039" y="19383"/>
                  <a:pt x="1007740" y="0"/>
                </a:cubicBezTo>
                <a:cubicBezTo>
                  <a:pt x="1208441" y="-19383"/>
                  <a:pt x="1383674" y="-636"/>
                  <a:pt x="1501089" y="0"/>
                </a:cubicBezTo>
                <a:cubicBezTo>
                  <a:pt x="1618504" y="636"/>
                  <a:pt x="1786094" y="-9512"/>
                  <a:pt x="1994438" y="0"/>
                </a:cubicBezTo>
                <a:cubicBezTo>
                  <a:pt x="2202782" y="9512"/>
                  <a:pt x="2307457" y="22681"/>
                  <a:pt x="2523885" y="0"/>
                </a:cubicBezTo>
                <a:cubicBezTo>
                  <a:pt x="2740313" y="-22681"/>
                  <a:pt x="3057377" y="-1118"/>
                  <a:pt x="3197728" y="0"/>
                </a:cubicBezTo>
                <a:cubicBezTo>
                  <a:pt x="3338079" y="1118"/>
                  <a:pt x="3690627" y="18540"/>
                  <a:pt x="4015965" y="0"/>
                </a:cubicBezTo>
                <a:cubicBezTo>
                  <a:pt x="4206492" y="16114"/>
                  <a:pt x="4450108" y="164185"/>
                  <a:pt x="4422060" y="406095"/>
                </a:cubicBezTo>
                <a:cubicBezTo>
                  <a:pt x="4427187" y="549316"/>
                  <a:pt x="4404140" y="797033"/>
                  <a:pt x="4422060" y="915053"/>
                </a:cubicBezTo>
                <a:cubicBezTo>
                  <a:pt x="4439980" y="1033073"/>
                  <a:pt x="4427982" y="1323296"/>
                  <a:pt x="4422060" y="1488984"/>
                </a:cubicBezTo>
                <a:cubicBezTo>
                  <a:pt x="4416138" y="1654672"/>
                  <a:pt x="4430729" y="1762719"/>
                  <a:pt x="4422060" y="2030429"/>
                </a:cubicBezTo>
                <a:cubicBezTo>
                  <a:pt x="4437238" y="2243663"/>
                  <a:pt x="4266540" y="2410401"/>
                  <a:pt x="4015965" y="2436524"/>
                </a:cubicBezTo>
                <a:cubicBezTo>
                  <a:pt x="3866145" y="2407823"/>
                  <a:pt x="3613119" y="2431850"/>
                  <a:pt x="3414320" y="2436524"/>
                </a:cubicBezTo>
                <a:cubicBezTo>
                  <a:pt x="3215521" y="2441198"/>
                  <a:pt x="2948841" y="2438303"/>
                  <a:pt x="2740478" y="2436524"/>
                </a:cubicBezTo>
                <a:cubicBezTo>
                  <a:pt x="2532115" y="2434745"/>
                  <a:pt x="2415444" y="2437956"/>
                  <a:pt x="2247129" y="2436524"/>
                </a:cubicBezTo>
                <a:cubicBezTo>
                  <a:pt x="2078814" y="2435092"/>
                  <a:pt x="1853718" y="2452185"/>
                  <a:pt x="1717681" y="2436524"/>
                </a:cubicBezTo>
                <a:cubicBezTo>
                  <a:pt x="1581644" y="2420863"/>
                  <a:pt x="1410357" y="2413792"/>
                  <a:pt x="1116036" y="2436524"/>
                </a:cubicBezTo>
                <a:cubicBezTo>
                  <a:pt x="821716" y="2459256"/>
                  <a:pt x="580780" y="2404804"/>
                  <a:pt x="406095" y="2436524"/>
                </a:cubicBezTo>
                <a:cubicBezTo>
                  <a:pt x="192777" y="2451324"/>
                  <a:pt x="20579" y="2258247"/>
                  <a:pt x="0" y="2030429"/>
                </a:cubicBezTo>
                <a:cubicBezTo>
                  <a:pt x="15628" y="1870077"/>
                  <a:pt x="15483" y="1652180"/>
                  <a:pt x="0" y="1488984"/>
                </a:cubicBezTo>
                <a:cubicBezTo>
                  <a:pt x="-15483" y="1325788"/>
                  <a:pt x="-7605" y="1146128"/>
                  <a:pt x="0" y="980026"/>
                </a:cubicBezTo>
                <a:cubicBezTo>
                  <a:pt x="7605" y="813924"/>
                  <a:pt x="27855" y="603069"/>
                  <a:pt x="0" y="406095"/>
                </a:cubicBezTo>
                <a:close/>
              </a:path>
            </a:pathLst>
          </a:custGeom>
          <a:ln w="28575">
            <a:solidFill>
              <a:schemeClr val="bg1"/>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p:txBody>
      </p:sp>
      <p:pic>
        <p:nvPicPr>
          <p:cNvPr id="2" name="Online Media 1" title="MOVE IT AUS">
            <a:hlinkClick r:id="" action="ppaction://media"/>
            <a:extLst>
              <a:ext uri="{FF2B5EF4-FFF2-40B4-BE49-F238E27FC236}">
                <a16:creationId xmlns:a16="http://schemas.microsoft.com/office/drawing/2014/main" id="{3C3DC948-2C6D-4A5E-A900-70CA06632E69}"/>
              </a:ext>
            </a:extLst>
          </p:cNvPr>
          <p:cNvPicPr>
            <a:picLocks noRot="1" noChangeAspect="1"/>
          </p:cNvPicPr>
          <p:nvPr>
            <a:videoFile r:link="rId1"/>
          </p:nvPr>
        </p:nvPicPr>
        <p:blipFill>
          <a:blip r:embed="rId4"/>
          <a:stretch>
            <a:fillRect/>
          </a:stretch>
        </p:blipFill>
        <p:spPr>
          <a:xfrm>
            <a:off x="238644" y="1554009"/>
            <a:ext cx="5225731" cy="2952538"/>
          </a:xfrm>
          <a:prstGeom prst="rect">
            <a:avLst/>
          </a:prstGeom>
        </p:spPr>
      </p:pic>
      <p:sp>
        <p:nvSpPr>
          <p:cNvPr id="10" name="Rectangle: Rounded Corners 9">
            <a:extLst>
              <a:ext uri="{FF2B5EF4-FFF2-40B4-BE49-F238E27FC236}">
                <a16:creationId xmlns:a16="http://schemas.microsoft.com/office/drawing/2014/main" id="{D171B6A6-A56F-D5B4-647B-5AF83A5DF32A}"/>
              </a:ext>
            </a:extLst>
          </p:cNvPr>
          <p:cNvSpPr/>
          <p:nvPr/>
        </p:nvSpPr>
        <p:spPr>
          <a:xfrm>
            <a:off x="5656713" y="1837874"/>
            <a:ext cx="3205654" cy="2436524"/>
          </a:xfrm>
          <a:custGeom>
            <a:avLst/>
            <a:gdLst>
              <a:gd name="connsiteX0" fmla="*/ 0 w 3205654"/>
              <a:gd name="connsiteY0" fmla="*/ 406095 h 2436524"/>
              <a:gd name="connsiteX1" fmla="*/ 406095 w 3205654"/>
              <a:gd name="connsiteY1" fmla="*/ 0 h 2436524"/>
              <a:gd name="connsiteX2" fmla="*/ 980526 w 3205654"/>
              <a:gd name="connsiteY2" fmla="*/ 0 h 2436524"/>
              <a:gd name="connsiteX3" fmla="*/ 1602827 w 3205654"/>
              <a:gd name="connsiteY3" fmla="*/ 0 h 2436524"/>
              <a:gd name="connsiteX4" fmla="*/ 2153324 w 3205654"/>
              <a:gd name="connsiteY4" fmla="*/ 0 h 2436524"/>
              <a:gd name="connsiteX5" fmla="*/ 2799559 w 3205654"/>
              <a:gd name="connsiteY5" fmla="*/ 0 h 2436524"/>
              <a:gd name="connsiteX6" fmla="*/ 3205654 w 3205654"/>
              <a:gd name="connsiteY6" fmla="*/ 406095 h 2436524"/>
              <a:gd name="connsiteX7" fmla="*/ 3205654 w 3205654"/>
              <a:gd name="connsiteY7" fmla="*/ 898810 h 2436524"/>
              <a:gd name="connsiteX8" fmla="*/ 3205654 w 3205654"/>
              <a:gd name="connsiteY8" fmla="*/ 1472741 h 2436524"/>
              <a:gd name="connsiteX9" fmla="*/ 3205654 w 3205654"/>
              <a:gd name="connsiteY9" fmla="*/ 2030429 h 2436524"/>
              <a:gd name="connsiteX10" fmla="*/ 2799559 w 3205654"/>
              <a:gd name="connsiteY10" fmla="*/ 2436524 h 2436524"/>
              <a:gd name="connsiteX11" fmla="*/ 2272997 w 3205654"/>
              <a:gd name="connsiteY11" fmla="*/ 2436524 h 2436524"/>
              <a:gd name="connsiteX12" fmla="*/ 1626762 w 3205654"/>
              <a:gd name="connsiteY12" fmla="*/ 2436524 h 2436524"/>
              <a:gd name="connsiteX13" fmla="*/ 1076265 w 3205654"/>
              <a:gd name="connsiteY13" fmla="*/ 2436524 h 2436524"/>
              <a:gd name="connsiteX14" fmla="*/ 406095 w 3205654"/>
              <a:gd name="connsiteY14" fmla="*/ 2436524 h 2436524"/>
              <a:gd name="connsiteX15" fmla="*/ 0 w 3205654"/>
              <a:gd name="connsiteY15" fmla="*/ 2030429 h 2436524"/>
              <a:gd name="connsiteX16" fmla="*/ 0 w 3205654"/>
              <a:gd name="connsiteY16" fmla="*/ 1537714 h 2436524"/>
              <a:gd name="connsiteX17" fmla="*/ 0 w 3205654"/>
              <a:gd name="connsiteY17" fmla="*/ 996270 h 2436524"/>
              <a:gd name="connsiteX18" fmla="*/ 0 w 3205654"/>
              <a:gd name="connsiteY18" fmla="*/ 406095 h 243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205654" h="2436524" fill="none" extrusionOk="0">
                <a:moveTo>
                  <a:pt x="0" y="406095"/>
                </a:moveTo>
                <a:cubicBezTo>
                  <a:pt x="-21983" y="195195"/>
                  <a:pt x="201327" y="-46554"/>
                  <a:pt x="406095" y="0"/>
                </a:cubicBezTo>
                <a:cubicBezTo>
                  <a:pt x="670183" y="-18551"/>
                  <a:pt x="795209" y="-25516"/>
                  <a:pt x="980526" y="0"/>
                </a:cubicBezTo>
                <a:cubicBezTo>
                  <a:pt x="1165843" y="25516"/>
                  <a:pt x="1338511" y="-18463"/>
                  <a:pt x="1602827" y="0"/>
                </a:cubicBezTo>
                <a:cubicBezTo>
                  <a:pt x="1867143" y="18463"/>
                  <a:pt x="1986882" y="11257"/>
                  <a:pt x="2153324" y="0"/>
                </a:cubicBezTo>
                <a:cubicBezTo>
                  <a:pt x="2319766" y="-11257"/>
                  <a:pt x="2624640" y="-2725"/>
                  <a:pt x="2799559" y="0"/>
                </a:cubicBezTo>
                <a:cubicBezTo>
                  <a:pt x="3023423" y="7793"/>
                  <a:pt x="3208708" y="229474"/>
                  <a:pt x="3205654" y="406095"/>
                </a:cubicBezTo>
                <a:cubicBezTo>
                  <a:pt x="3185269" y="562203"/>
                  <a:pt x="3189923" y="654506"/>
                  <a:pt x="3205654" y="898810"/>
                </a:cubicBezTo>
                <a:cubicBezTo>
                  <a:pt x="3221385" y="1143115"/>
                  <a:pt x="3218228" y="1229342"/>
                  <a:pt x="3205654" y="1472741"/>
                </a:cubicBezTo>
                <a:cubicBezTo>
                  <a:pt x="3193080" y="1716140"/>
                  <a:pt x="3192448" y="1866835"/>
                  <a:pt x="3205654" y="2030429"/>
                </a:cubicBezTo>
                <a:cubicBezTo>
                  <a:pt x="3178425" y="2266985"/>
                  <a:pt x="3011775" y="2484904"/>
                  <a:pt x="2799559" y="2436524"/>
                </a:cubicBezTo>
                <a:cubicBezTo>
                  <a:pt x="2653489" y="2433073"/>
                  <a:pt x="2508810" y="2441050"/>
                  <a:pt x="2272997" y="2436524"/>
                </a:cubicBezTo>
                <a:cubicBezTo>
                  <a:pt x="2037184" y="2431998"/>
                  <a:pt x="1826256" y="2454178"/>
                  <a:pt x="1626762" y="2436524"/>
                </a:cubicBezTo>
                <a:cubicBezTo>
                  <a:pt x="1427269" y="2418870"/>
                  <a:pt x="1296328" y="2413971"/>
                  <a:pt x="1076265" y="2436524"/>
                </a:cubicBezTo>
                <a:cubicBezTo>
                  <a:pt x="856202" y="2459077"/>
                  <a:pt x="561075" y="2438279"/>
                  <a:pt x="406095" y="2436524"/>
                </a:cubicBezTo>
                <a:cubicBezTo>
                  <a:pt x="157757" y="2448770"/>
                  <a:pt x="3337" y="2277294"/>
                  <a:pt x="0" y="2030429"/>
                </a:cubicBezTo>
                <a:cubicBezTo>
                  <a:pt x="-12067" y="1885237"/>
                  <a:pt x="11910" y="1770950"/>
                  <a:pt x="0" y="1537714"/>
                </a:cubicBezTo>
                <a:cubicBezTo>
                  <a:pt x="-11910" y="1304478"/>
                  <a:pt x="6102" y="1253200"/>
                  <a:pt x="0" y="996270"/>
                </a:cubicBezTo>
                <a:cubicBezTo>
                  <a:pt x="-6102" y="739340"/>
                  <a:pt x="-6294" y="623109"/>
                  <a:pt x="0" y="406095"/>
                </a:cubicBezTo>
                <a:close/>
              </a:path>
              <a:path w="3205654" h="2436524" stroke="0" extrusionOk="0">
                <a:moveTo>
                  <a:pt x="0" y="406095"/>
                </a:moveTo>
                <a:cubicBezTo>
                  <a:pt x="-25407" y="136405"/>
                  <a:pt x="213937" y="-9610"/>
                  <a:pt x="406095" y="0"/>
                </a:cubicBezTo>
                <a:cubicBezTo>
                  <a:pt x="681991" y="4199"/>
                  <a:pt x="881157" y="9817"/>
                  <a:pt x="1004461" y="0"/>
                </a:cubicBezTo>
                <a:cubicBezTo>
                  <a:pt x="1127765" y="-9817"/>
                  <a:pt x="1310747" y="3747"/>
                  <a:pt x="1531023" y="0"/>
                </a:cubicBezTo>
                <a:cubicBezTo>
                  <a:pt x="1751299" y="-3747"/>
                  <a:pt x="1900968" y="-4365"/>
                  <a:pt x="2057585" y="0"/>
                </a:cubicBezTo>
                <a:cubicBezTo>
                  <a:pt x="2214202" y="4365"/>
                  <a:pt x="2612766" y="35934"/>
                  <a:pt x="2799559" y="0"/>
                </a:cubicBezTo>
                <a:cubicBezTo>
                  <a:pt x="3062296" y="-25216"/>
                  <a:pt x="3201035" y="232289"/>
                  <a:pt x="3205654" y="406095"/>
                </a:cubicBezTo>
                <a:cubicBezTo>
                  <a:pt x="3223241" y="628743"/>
                  <a:pt x="3216542" y="794384"/>
                  <a:pt x="3205654" y="898810"/>
                </a:cubicBezTo>
                <a:cubicBezTo>
                  <a:pt x="3194766" y="1003237"/>
                  <a:pt x="3224200" y="1196602"/>
                  <a:pt x="3205654" y="1440254"/>
                </a:cubicBezTo>
                <a:cubicBezTo>
                  <a:pt x="3187108" y="1683906"/>
                  <a:pt x="3191332" y="1792313"/>
                  <a:pt x="3205654" y="2030429"/>
                </a:cubicBezTo>
                <a:cubicBezTo>
                  <a:pt x="3191548" y="2270043"/>
                  <a:pt x="3040931" y="2413191"/>
                  <a:pt x="2799559" y="2436524"/>
                </a:cubicBezTo>
                <a:cubicBezTo>
                  <a:pt x="2529595" y="2459678"/>
                  <a:pt x="2384069" y="2420509"/>
                  <a:pt x="2201193" y="2436524"/>
                </a:cubicBezTo>
                <a:cubicBezTo>
                  <a:pt x="2018317" y="2452539"/>
                  <a:pt x="1805320" y="2460726"/>
                  <a:pt x="1650696" y="2436524"/>
                </a:cubicBezTo>
                <a:cubicBezTo>
                  <a:pt x="1496072" y="2412322"/>
                  <a:pt x="1292063" y="2410779"/>
                  <a:pt x="1076265" y="2436524"/>
                </a:cubicBezTo>
                <a:cubicBezTo>
                  <a:pt x="860467" y="2462269"/>
                  <a:pt x="671928" y="2458114"/>
                  <a:pt x="406095" y="2436524"/>
                </a:cubicBezTo>
                <a:cubicBezTo>
                  <a:pt x="180765" y="2423743"/>
                  <a:pt x="-9027" y="2288306"/>
                  <a:pt x="0" y="2030429"/>
                </a:cubicBezTo>
                <a:cubicBezTo>
                  <a:pt x="21171" y="1779482"/>
                  <a:pt x="1177" y="1748269"/>
                  <a:pt x="0" y="1521471"/>
                </a:cubicBezTo>
                <a:cubicBezTo>
                  <a:pt x="-1177" y="1294673"/>
                  <a:pt x="19206" y="1146046"/>
                  <a:pt x="0" y="1028756"/>
                </a:cubicBezTo>
                <a:cubicBezTo>
                  <a:pt x="-19206" y="911466"/>
                  <a:pt x="-26537" y="608361"/>
                  <a:pt x="0" y="406095"/>
                </a:cubicBezTo>
                <a:close/>
              </a:path>
            </a:pathLst>
          </a:custGeom>
          <a:ln w="28575">
            <a:solidFill>
              <a:schemeClr val="bg1"/>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lgn="ctr">
              <a:spcBef>
                <a:spcPts val="100"/>
              </a:spcBef>
              <a:spcAft>
                <a:spcPts val="600"/>
              </a:spcAft>
            </a:pPr>
            <a:r>
              <a:rPr lang="en-US" sz="1600" b="1" dirty="0">
                <a:latin typeface="Tw Cen MT" panose="020B0602020104020603" pitchFamily="34" charset="0"/>
              </a:rPr>
              <a:t>Mass media campaigns: Are they effective?</a:t>
            </a:r>
            <a:endParaRPr lang="en-US" sz="1200" dirty="0">
              <a:latin typeface="Tw Cen MT" panose="020B0602020104020603" pitchFamily="34" charset="0"/>
            </a:endParaRPr>
          </a:p>
          <a:p>
            <a:pPr>
              <a:spcBef>
                <a:spcPts val="100"/>
              </a:spcBef>
              <a:spcAft>
                <a:spcPts val="600"/>
              </a:spcAft>
            </a:pPr>
            <a:r>
              <a:rPr lang="en-US" sz="1400" dirty="0" err="1">
                <a:latin typeface="Tw Cen MT" panose="020B0602020104020603" pitchFamily="34" charset="0"/>
              </a:rPr>
              <a:t>Abioye</a:t>
            </a:r>
            <a:r>
              <a:rPr lang="en-US" sz="1400" dirty="0">
                <a:latin typeface="Tw Cen MT" panose="020B0602020104020603" pitchFamily="34" charset="0"/>
              </a:rPr>
              <a:t> et al. (2013):</a:t>
            </a:r>
          </a:p>
          <a:p>
            <a:pPr marL="171450" indent="-171450">
              <a:lnSpc>
                <a:spcPct val="150000"/>
              </a:lnSpc>
              <a:spcBef>
                <a:spcPts val="100"/>
              </a:spcBef>
              <a:spcAft>
                <a:spcPts val="600"/>
              </a:spcAft>
              <a:buFont typeface="Wingdings" panose="05000000000000000000" pitchFamily="2" charset="2"/>
              <a:buChar char="ü"/>
            </a:pPr>
            <a:r>
              <a:rPr lang="en-US" sz="1200" dirty="0">
                <a:latin typeface="Tw Cen MT" panose="020B0602020104020603" pitchFamily="34" charset="0"/>
              </a:rPr>
              <a:t>Improved walking levels</a:t>
            </a:r>
          </a:p>
          <a:p>
            <a:pPr marL="171450" indent="-171450">
              <a:lnSpc>
                <a:spcPct val="150000"/>
              </a:lnSpc>
              <a:spcBef>
                <a:spcPts val="100"/>
              </a:spcBef>
              <a:spcAft>
                <a:spcPts val="600"/>
              </a:spcAft>
              <a:buFont typeface="Tw Cen MT" panose="020B0602020104020603" pitchFamily="34" charset="0"/>
              <a:buChar char="×"/>
            </a:pPr>
            <a:r>
              <a:rPr lang="en-US" sz="1200" dirty="0">
                <a:latin typeface="Tw Cen MT" panose="020B0602020104020603" pitchFamily="34" charset="0"/>
              </a:rPr>
              <a:t>Reduce sedentary behaviour</a:t>
            </a:r>
          </a:p>
          <a:p>
            <a:pPr marL="171450" indent="-171450">
              <a:lnSpc>
                <a:spcPct val="150000"/>
              </a:lnSpc>
              <a:spcBef>
                <a:spcPts val="100"/>
              </a:spcBef>
              <a:spcAft>
                <a:spcPts val="600"/>
              </a:spcAft>
              <a:buFont typeface="Tw Cen MT" panose="020B0602020104020603" pitchFamily="34" charset="0"/>
              <a:buChar char="×"/>
            </a:pPr>
            <a:r>
              <a:rPr lang="en-US" sz="1200" dirty="0">
                <a:latin typeface="Tw Cen MT" panose="020B0602020104020603" pitchFamily="34" charset="0"/>
              </a:rPr>
              <a:t>Achieve recommended levels of physical activity</a:t>
            </a:r>
          </a:p>
          <a:p>
            <a:pPr>
              <a:spcBef>
                <a:spcPts val="100"/>
              </a:spcBef>
              <a:spcAft>
                <a:spcPts val="600"/>
              </a:spcAft>
            </a:pPr>
            <a:endParaRPr lang="en-US" sz="1200" dirty="0">
              <a:latin typeface="Tw Cen MT" panose="020B0602020104020603" pitchFamily="34" charset="0"/>
            </a:endParaRPr>
          </a:p>
        </p:txBody>
      </p:sp>
    </p:spTree>
    <p:extLst>
      <p:ext uri="{BB962C8B-B14F-4D97-AF65-F5344CB8AC3E}">
        <p14:creationId xmlns:p14="http://schemas.microsoft.com/office/powerpoint/2010/main" val="20992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21" fill="hold" display="0">
                  <p:stCondLst>
                    <p:cond delay="indefinite"/>
                  </p:stCondLst>
                </p:cTn>
                <p:tgtEl>
                  <p:spTgt spid="2"/>
                </p:tgtEl>
              </p:cMediaNode>
            </p:video>
            <p:seq concurrent="1" nextAc="seek">
              <p:cTn id="22" restart="whenNotActive" fill="hold" evtFilter="cancelBubble" nodeType="interactiveSeq">
                <p:stCondLst>
                  <p:cond evt="onClick" delay="0">
                    <p:tgtEl>
                      <p:spTgt spid="2"/>
                    </p:tgtEl>
                  </p:cond>
                </p:stCondLst>
                <p:endSync evt="end" delay="0">
                  <p:rtn val="all"/>
                </p:endSync>
                <p:childTnLst>
                  <p:par>
                    <p:cTn id="23" fill="hold">
                      <p:stCondLst>
                        <p:cond delay="0"/>
                      </p:stCondLst>
                      <p:childTnLst>
                        <p:par>
                          <p:cTn id="24" fill="hold">
                            <p:stCondLst>
                              <p:cond delay="0"/>
                            </p:stCondLst>
                            <p:childTnLst>
                              <p:par>
                                <p:cTn id="25" presetID="2" presetClass="mediacall" presetSubtype="0" fill="hold" nodeType="clickEffect">
                                  <p:stCondLst>
                                    <p:cond delay="0"/>
                                  </p:stCondLst>
                                  <p:childTnLst>
                                    <p:cmd type="call" cmd="togglePause">
                                      <p:cBhvr>
                                        <p:cTn id="26"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24</a:t>
            </a:fld>
            <a:endParaRPr lang="en-US" dirty="0"/>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How can we increase physical activity?</a:t>
            </a:r>
          </a:p>
          <a:p>
            <a:r>
              <a:rPr lang="en-US" sz="1400" dirty="0">
                <a:solidFill>
                  <a:srgbClr val="002060"/>
                </a:solidFill>
              </a:rPr>
              <a:t>Interventions to improve activity levels</a:t>
            </a:r>
            <a:endParaRPr lang="en-AU" sz="1400" dirty="0">
              <a:solidFill>
                <a:srgbClr val="002060"/>
              </a:solidFill>
            </a:endParaRPr>
          </a:p>
        </p:txBody>
      </p:sp>
      <p:sp>
        <p:nvSpPr>
          <p:cNvPr id="7" name="Rectangle: Rounded Corners 6">
            <a:extLst>
              <a:ext uri="{FF2B5EF4-FFF2-40B4-BE49-F238E27FC236}">
                <a16:creationId xmlns:a16="http://schemas.microsoft.com/office/drawing/2014/main" id="{3FB600DE-8AE5-4C53-B695-B16F3363AB79}"/>
              </a:ext>
            </a:extLst>
          </p:cNvPr>
          <p:cNvSpPr/>
          <p:nvPr/>
        </p:nvSpPr>
        <p:spPr>
          <a:xfrm>
            <a:off x="4654088" y="2094268"/>
            <a:ext cx="4422060" cy="2436524"/>
          </a:xfrm>
          <a:custGeom>
            <a:avLst/>
            <a:gdLst>
              <a:gd name="connsiteX0" fmla="*/ 0 w 4422060"/>
              <a:gd name="connsiteY0" fmla="*/ 406095 h 2436524"/>
              <a:gd name="connsiteX1" fmla="*/ 406095 w 4422060"/>
              <a:gd name="connsiteY1" fmla="*/ 0 h 2436524"/>
              <a:gd name="connsiteX2" fmla="*/ 1007740 w 4422060"/>
              <a:gd name="connsiteY2" fmla="*/ 0 h 2436524"/>
              <a:gd name="connsiteX3" fmla="*/ 1609385 w 4422060"/>
              <a:gd name="connsiteY3" fmla="*/ 0 h 2436524"/>
              <a:gd name="connsiteX4" fmla="*/ 2102734 w 4422060"/>
              <a:gd name="connsiteY4" fmla="*/ 0 h 2436524"/>
              <a:gd name="connsiteX5" fmla="*/ 2776576 w 4422060"/>
              <a:gd name="connsiteY5" fmla="*/ 0 h 2436524"/>
              <a:gd name="connsiteX6" fmla="*/ 3269925 w 4422060"/>
              <a:gd name="connsiteY6" fmla="*/ 0 h 2436524"/>
              <a:gd name="connsiteX7" fmla="*/ 4015965 w 4422060"/>
              <a:gd name="connsiteY7" fmla="*/ 0 h 2436524"/>
              <a:gd name="connsiteX8" fmla="*/ 4422060 w 4422060"/>
              <a:gd name="connsiteY8" fmla="*/ 406095 h 2436524"/>
              <a:gd name="connsiteX9" fmla="*/ 4422060 w 4422060"/>
              <a:gd name="connsiteY9" fmla="*/ 898810 h 2436524"/>
              <a:gd name="connsiteX10" fmla="*/ 4422060 w 4422060"/>
              <a:gd name="connsiteY10" fmla="*/ 1407768 h 2436524"/>
              <a:gd name="connsiteX11" fmla="*/ 4422060 w 4422060"/>
              <a:gd name="connsiteY11" fmla="*/ 2030429 h 2436524"/>
              <a:gd name="connsiteX12" fmla="*/ 4015965 w 4422060"/>
              <a:gd name="connsiteY12" fmla="*/ 2436524 h 2436524"/>
              <a:gd name="connsiteX13" fmla="*/ 3522616 w 4422060"/>
              <a:gd name="connsiteY13" fmla="*/ 2436524 h 2436524"/>
              <a:gd name="connsiteX14" fmla="*/ 2920971 w 4422060"/>
              <a:gd name="connsiteY14" fmla="*/ 2436524 h 2436524"/>
              <a:gd name="connsiteX15" fmla="*/ 2427622 w 4422060"/>
              <a:gd name="connsiteY15" fmla="*/ 2436524 h 2436524"/>
              <a:gd name="connsiteX16" fmla="*/ 1934273 w 4422060"/>
              <a:gd name="connsiteY16" fmla="*/ 2436524 h 2436524"/>
              <a:gd name="connsiteX17" fmla="*/ 1260431 w 4422060"/>
              <a:gd name="connsiteY17" fmla="*/ 2436524 h 2436524"/>
              <a:gd name="connsiteX18" fmla="*/ 406095 w 4422060"/>
              <a:gd name="connsiteY18" fmla="*/ 2436524 h 2436524"/>
              <a:gd name="connsiteX19" fmla="*/ 0 w 4422060"/>
              <a:gd name="connsiteY19" fmla="*/ 2030429 h 2436524"/>
              <a:gd name="connsiteX20" fmla="*/ 0 w 4422060"/>
              <a:gd name="connsiteY20" fmla="*/ 1505228 h 2436524"/>
              <a:gd name="connsiteX21" fmla="*/ 0 w 4422060"/>
              <a:gd name="connsiteY21" fmla="*/ 1012513 h 2436524"/>
              <a:gd name="connsiteX22" fmla="*/ 0 w 4422060"/>
              <a:gd name="connsiteY22" fmla="*/ 406095 h 243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422060" h="2436524" fill="none" extrusionOk="0">
                <a:moveTo>
                  <a:pt x="0" y="406095"/>
                </a:moveTo>
                <a:cubicBezTo>
                  <a:pt x="-29175" y="165677"/>
                  <a:pt x="215739" y="-23743"/>
                  <a:pt x="406095" y="0"/>
                </a:cubicBezTo>
                <a:cubicBezTo>
                  <a:pt x="676558" y="-25577"/>
                  <a:pt x="850523" y="-3488"/>
                  <a:pt x="1007740" y="0"/>
                </a:cubicBezTo>
                <a:cubicBezTo>
                  <a:pt x="1164958" y="3488"/>
                  <a:pt x="1318814" y="7209"/>
                  <a:pt x="1609385" y="0"/>
                </a:cubicBezTo>
                <a:cubicBezTo>
                  <a:pt x="1899956" y="-7209"/>
                  <a:pt x="1910339" y="-9867"/>
                  <a:pt x="2102734" y="0"/>
                </a:cubicBezTo>
                <a:cubicBezTo>
                  <a:pt x="2295129" y="9867"/>
                  <a:pt x="2472834" y="-4358"/>
                  <a:pt x="2776576" y="0"/>
                </a:cubicBezTo>
                <a:cubicBezTo>
                  <a:pt x="3080318" y="4358"/>
                  <a:pt x="3039326" y="-2064"/>
                  <a:pt x="3269925" y="0"/>
                </a:cubicBezTo>
                <a:cubicBezTo>
                  <a:pt x="3500524" y="2064"/>
                  <a:pt x="3768729" y="6450"/>
                  <a:pt x="4015965" y="0"/>
                </a:cubicBezTo>
                <a:cubicBezTo>
                  <a:pt x="4235694" y="-10769"/>
                  <a:pt x="4451887" y="143384"/>
                  <a:pt x="4422060" y="406095"/>
                </a:cubicBezTo>
                <a:cubicBezTo>
                  <a:pt x="4434184" y="542475"/>
                  <a:pt x="4432077" y="763440"/>
                  <a:pt x="4422060" y="898810"/>
                </a:cubicBezTo>
                <a:cubicBezTo>
                  <a:pt x="4412043" y="1034181"/>
                  <a:pt x="4410305" y="1193036"/>
                  <a:pt x="4422060" y="1407768"/>
                </a:cubicBezTo>
                <a:cubicBezTo>
                  <a:pt x="4433815" y="1622500"/>
                  <a:pt x="4453026" y="1801789"/>
                  <a:pt x="4422060" y="2030429"/>
                </a:cubicBezTo>
                <a:cubicBezTo>
                  <a:pt x="4398002" y="2266955"/>
                  <a:pt x="4243582" y="2459109"/>
                  <a:pt x="4015965" y="2436524"/>
                </a:cubicBezTo>
                <a:cubicBezTo>
                  <a:pt x="3908734" y="2447787"/>
                  <a:pt x="3621906" y="2412666"/>
                  <a:pt x="3522616" y="2436524"/>
                </a:cubicBezTo>
                <a:cubicBezTo>
                  <a:pt x="3423326" y="2460382"/>
                  <a:pt x="3197586" y="2410414"/>
                  <a:pt x="2920971" y="2436524"/>
                </a:cubicBezTo>
                <a:cubicBezTo>
                  <a:pt x="2644357" y="2462634"/>
                  <a:pt x="2536452" y="2438755"/>
                  <a:pt x="2427622" y="2436524"/>
                </a:cubicBezTo>
                <a:cubicBezTo>
                  <a:pt x="2318792" y="2434293"/>
                  <a:pt x="2175458" y="2451752"/>
                  <a:pt x="1934273" y="2436524"/>
                </a:cubicBezTo>
                <a:cubicBezTo>
                  <a:pt x="1693088" y="2421296"/>
                  <a:pt x="1592163" y="2402870"/>
                  <a:pt x="1260431" y="2436524"/>
                </a:cubicBezTo>
                <a:cubicBezTo>
                  <a:pt x="928699" y="2470178"/>
                  <a:pt x="830300" y="2435193"/>
                  <a:pt x="406095" y="2436524"/>
                </a:cubicBezTo>
                <a:cubicBezTo>
                  <a:pt x="221908" y="2461056"/>
                  <a:pt x="5064" y="2233467"/>
                  <a:pt x="0" y="2030429"/>
                </a:cubicBezTo>
                <a:cubicBezTo>
                  <a:pt x="958" y="1918658"/>
                  <a:pt x="12855" y="1690413"/>
                  <a:pt x="0" y="1505228"/>
                </a:cubicBezTo>
                <a:cubicBezTo>
                  <a:pt x="-12855" y="1320043"/>
                  <a:pt x="18855" y="1233369"/>
                  <a:pt x="0" y="1012513"/>
                </a:cubicBezTo>
                <a:cubicBezTo>
                  <a:pt x="-18855" y="791658"/>
                  <a:pt x="-6422" y="667209"/>
                  <a:pt x="0" y="406095"/>
                </a:cubicBezTo>
                <a:close/>
              </a:path>
              <a:path w="4422060" h="2436524" stroke="0" extrusionOk="0">
                <a:moveTo>
                  <a:pt x="0" y="406095"/>
                </a:moveTo>
                <a:cubicBezTo>
                  <a:pt x="-25407" y="136405"/>
                  <a:pt x="213937" y="-9610"/>
                  <a:pt x="406095" y="0"/>
                </a:cubicBezTo>
                <a:cubicBezTo>
                  <a:pt x="681910" y="-27243"/>
                  <a:pt x="807039" y="19383"/>
                  <a:pt x="1007740" y="0"/>
                </a:cubicBezTo>
                <a:cubicBezTo>
                  <a:pt x="1208441" y="-19383"/>
                  <a:pt x="1383674" y="-636"/>
                  <a:pt x="1501089" y="0"/>
                </a:cubicBezTo>
                <a:cubicBezTo>
                  <a:pt x="1618504" y="636"/>
                  <a:pt x="1786094" y="-9512"/>
                  <a:pt x="1994438" y="0"/>
                </a:cubicBezTo>
                <a:cubicBezTo>
                  <a:pt x="2202782" y="9512"/>
                  <a:pt x="2307457" y="22681"/>
                  <a:pt x="2523885" y="0"/>
                </a:cubicBezTo>
                <a:cubicBezTo>
                  <a:pt x="2740313" y="-22681"/>
                  <a:pt x="3057377" y="-1118"/>
                  <a:pt x="3197728" y="0"/>
                </a:cubicBezTo>
                <a:cubicBezTo>
                  <a:pt x="3338079" y="1118"/>
                  <a:pt x="3690627" y="18540"/>
                  <a:pt x="4015965" y="0"/>
                </a:cubicBezTo>
                <a:cubicBezTo>
                  <a:pt x="4206492" y="16114"/>
                  <a:pt x="4450108" y="164185"/>
                  <a:pt x="4422060" y="406095"/>
                </a:cubicBezTo>
                <a:cubicBezTo>
                  <a:pt x="4427187" y="549316"/>
                  <a:pt x="4404140" y="797033"/>
                  <a:pt x="4422060" y="915053"/>
                </a:cubicBezTo>
                <a:cubicBezTo>
                  <a:pt x="4439980" y="1033073"/>
                  <a:pt x="4427982" y="1323296"/>
                  <a:pt x="4422060" y="1488984"/>
                </a:cubicBezTo>
                <a:cubicBezTo>
                  <a:pt x="4416138" y="1654672"/>
                  <a:pt x="4430729" y="1762719"/>
                  <a:pt x="4422060" y="2030429"/>
                </a:cubicBezTo>
                <a:cubicBezTo>
                  <a:pt x="4437238" y="2243663"/>
                  <a:pt x="4266540" y="2410401"/>
                  <a:pt x="4015965" y="2436524"/>
                </a:cubicBezTo>
                <a:cubicBezTo>
                  <a:pt x="3866145" y="2407823"/>
                  <a:pt x="3613119" y="2431850"/>
                  <a:pt x="3414320" y="2436524"/>
                </a:cubicBezTo>
                <a:cubicBezTo>
                  <a:pt x="3215521" y="2441198"/>
                  <a:pt x="2948841" y="2438303"/>
                  <a:pt x="2740478" y="2436524"/>
                </a:cubicBezTo>
                <a:cubicBezTo>
                  <a:pt x="2532115" y="2434745"/>
                  <a:pt x="2415444" y="2437956"/>
                  <a:pt x="2247129" y="2436524"/>
                </a:cubicBezTo>
                <a:cubicBezTo>
                  <a:pt x="2078814" y="2435092"/>
                  <a:pt x="1853718" y="2452185"/>
                  <a:pt x="1717681" y="2436524"/>
                </a:cubicBezTo>
                <a:cubicBezTo>
                  <a:pt x="1581644" y="2420863"/>
                  <a:pt x="1410357" y="2413792"/>
                  <a:pt x="1116036" y="2436524"/>
                </a:cubicBezTo>
                <a:cubicBezTo>
                  <a:pt x="821716" y="2459256"/>
                  <a:pt x="580780" y="2404804"/>
                  <a:pt x="406095" y="2436524"/>
                </a:cubicBezTo>
                <a:cubicBezTo>
                  <a:pt x="192777" y="2451324"/>
                  <a:pt x="20579" y="2258247"/>
                  <a:pt x="0" y="2030429"/>
                </a:cubicBezTo>
                <a:cubicBezTo>
                  <a:pt x="15628" y="1870077"/>
                  <a:pt x="15483" y="1652180"/>
                  <a:pt x="0" y="1488984"/>
                </a:cubicBezTo>
                <a:cubicBezTo>
                  <a:pt x="-15483" y="1325788"/>
                  <a:pt x="-7605" y="1146128"/>
                  <a:pt x="0" y="980026"/>
                </a:cubicBezTo>
                <a:cubicBezTo>
                  <a:pt x="7605" y="813924"/>
                  <a:pt x="27855" y="603069"/>
                  <a:pt x="0" y="406095"/>
                </a:cubicBezTo>
                <a:close/>
              </a:path>
            </a:pathLst>
          </a:custGeom>
          <a:ln w="28575">
            <a:solidFill>
              <a:schemeClr val="bg1"/>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p:txBody>
      </p:sp>
      <p:pic>
        <p:nvPicPr>
          <p:cNvPr id="4" name="Online Media 3" title="This Girl Can – what about you?">
            <a:hlinkClick r:id="" action="ppaction://media"/>
            <a:extLst>
              <a:ext uri="{FF2B5EF4-FFF2-40B4-BE49-F238E27FC236}">
                <a16:creationId xmlns:a16="http://schemas.microsoft.com/office/drawing/2014/main" id="{3E0136B9-F81F-C1CC-5071-6FE20337547F}"/>
              </a:ext>
            </a:extLst>
          </p:cNvPr>
          <p:cNvPicPr>
            <a:picLocks noRot="1" noChangeAspect="1"/>
          </p:cNvPicPr>
          <p:nvPr>
            <a:videoFile r:link="rId1"/>
          </p:nvPr>
        </p:nvPicPr>
        <p:blipFill>
          <a:blip r:embed="rId4"/>
          <a:stretch>
            <a:fillRect/>
          </a:stretch>
        </p:blipFill>
        <p:spPr>
          <a:xfrm>
            <a:off x="3653483" y="1383135"/>
            <a:ext cx="5246404" cy="2964218"/>
          </a:xfrm>
          <a:prstGeom prst="rect">
            <a:avLst/>
          </a:prstGeom>
        </p:spPr>
      </p:pic>
      <p:sp>
        <p:nvSpPr>
          <p:cNvPr id="10" name="Rectangle: Rounded Corners 9">
            <a:extLst>
              <a:ext uri="{FF2B5EF4-FFF2-40B4-BE49-F238E27FC236}">
                <a16:creationId xmlns:a16="http://schemas.microsoft.com/office/drawing/2014/main" id="{37AF0820-BDB9-24AF-8E93-6996197B9E28}"/>
              </a:ext>
            </a:extLst>
          </p:cNvPr>
          <p:cNvSpPr/>
          <p:nvPr/>
        </p:nvSpPr>
        <p:spPr>
          <a:xfrm>
            <a:off x="160788" y="1827898"/>
            <a:ext cx="3205654" cy="2436524"/>
          </a:xfrm>
          <a:custGeom>
            <a:avLst/>
            <a:gdLst>
              <a:gd name="connsiteX0" fmla="*/ 0 w 3205654"/>
              <a:gd name="connsiteY0" fmla="*/ 406095 h 2436524"/>
              <a:gd name="connsiteX1" fmla="*/ 406095 w 3205654"/>
              <a:gd name="connsiteY1" fmla="*/ 0 h 2436524"/>
              <a:gd name="connsiteX2" fmla="*/ 980526 w 3205654"/>
              <a:gd name="connsiteY2" fmla="*/ 0 h 2436524"/>
              <a:gd name="connsiteX3" fmla="*/ 1602827 w 3205654"/>
              <a:gd name="connsiteY3" fmla="*/ 0 h 2436524"/>
              <a:gd name="connsiteX4" fmla="*/ 2153324 w 3205654"/>
              <a:gd name="connsiteY4" fmla="*/ 0 h 2436524"/>
              <a:gd name="connsiteX5" fmla="*/ 2799559 w 3205654"/>
              <a:gd name="connsiteY5" fmla="*/ 0 h 2436524"/>
              <a:gd name="connsiteX6" fmla="*/ 3205654 w 3205654"/>
              <a:gd name="connsiteY6" fmla="*/ 406095 h 2436524"/>
              <a:gd name="connsiteX7" fmla="*/ 3205654 w 3205654"/>
              <a:gd name="connsiteY7" fmla="*/ 898810 h 2436524"/>
              <a:gd name="connsiteX8" fmla="*/ 3205654 w 3205654"/>
              <a:gd name="connsiteY8" fmla="*/ 1472741 h 2436524"/>
              <a:gd name="connsiteX9" fmla="*/ 3205654 w 3205654"/>
              <a:gd name="connsiteY9" fmla="*/ 2030429 h 2436524"/>
              <a:gd name="connsiteX10" fmla="*/ 2799559 w 3205654"/>
              <a:gd name="connsiteY10" fmla="*/ 2436524 h 2436524"/>
              <a:gd name="connsiteX11" fmla="*/ 2272997 w 3205654"/>
              <a:gd name="connsiteY11" fmla="*/ 2436524 h 2436524"/>
              <a:gd name="connsiteX12" fmla="*/ 1626762 w 3205654"/>
              <a:gd name="connsiteY12" fmla="*/ 2436524 h 2436524"/>
              <a:gd name="connsiteX13" fmla="*/ 1076265 w 3205654"/>
              <a:gd name="connsiteY13" fmla="*/ 2436524 h 2436524"/>
              <a:gd name="connsiteX14" fmla="*/ 406095 w 3205654"/>
              <a:gd name="connsiteY14" fmla="*/ 2436524 h 2436524"/>
              <a:gd name="connsiteX15" fmla="*/ 0 w 3205654"/>
              <a:gd name="connsiteY15" fmla="*/ 2030429 h 2436524"/>
              <a:gd name="connsiteX16" fmla="*/ 0 w 3205654"/>
              <a:gd name="connsiteY16" fmla="*/ 1537714 h 2436524"/>
              <a:gd name="connsiteX17" fmla="*/ 0 w 3205654"/>
              <a:gd name="connsiteY17" fmla="*/ 996270 h 2436524"/>
              <a:gd name="connsiteX18" fmla="*/ 0 w 3205654"/>
              <a:gd name="connsiteY18" fmla="*/ 406095 h 243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205654" h="2436524" fill="none" extrusionOk="0">
                <a:moveTo>
                  <a:pt x="0" y="406095"/>
                </a:moveTo>
                <a:cubicBezTo>
                  <a:pt x="-21983" y="195195"/>
                  <a:pt x="201327" y="-46554"/>
                  <a:pt x="406095" y="0"/>
                </a:cubicBezTo>
                <a:cubicBezTo>
                  <a:pt x="670183" y="-18551"/>
                  <a:pt x="795209" y="-25516"/>
                  <a:pt x="980526" y="0"/>
                </a:cubicBezTo>
                <a:cubicBezTo>
                  <a:pt x="1165843" y="25516"/>
                  <a:pt x="1338511" y="-18463"/>
                  <a:pt x="1602827" y="0"/>
                </a:cubicBezTo>
                <a:cubicBezTo>
                  <a:pt x="1867143" y="18463"/>
                  <a:pt x="1986882" y="11257"/>
                  <a:pt x="2153324" y="0"/>
                </a:cubicBezTo>
                <a:cubicBezTo>
                  <a:pt x="2319766" y="-11257"/>
                  <a:pt x="2624640" y="-2725"/>
                  <a:pt x="2799559" y="0"/>
                </a:cubicBezTo>
                <a:cubicBezTo>
                  <a:pt x="3023423" y="7793"/>
                  <a:pt x="3208708" y="229474"/>
                  <a:pt x="3205654" y="406095"/>
                </a:cubicBezTo>
                <a:cubicBezTo>
                  <a:pt x="3185269" y="562203"/>
                  <a:pt x="3189923" y="654506"/>
                  <a:pt x="3205654" y="898810"/>
                </a:cubicBezTo>
                <a:cubicBezTo>
                  <a:pt x="3221385" y="1143115"/>
                  <a:pt x="3218228" y="1229342"/>
                  <a:pt x="3205654" y="1472741"/>
                </a:cubicBezTo>
                <a:cubicBezTo>
                  <a:pt x="3193080" y="1716140"/>
                  <a:pt x="3192448" y="1866835"/>
                  <a:pt x="3205654" y="2030429"/>
                </a:cubicBezTo>
                <a:cubicBezTo>
                  <a:pt x="3178425" y="2266985"/>
                  <a:pt x="3011775" y="2484904"/>
                  <a:pt x="2799559" y="2436524"/>
                </a:cubicBezTo>
                <a:cubicBezTo>
                  <a:pt x="2653489" y="2433073"/>
                  <a:pt x="2508810" y="2441050"/>
                  <a:pt x="2272997" y="2436524"/>
                </a:cubicBezTo>
                <a:cubicBezTo>
                  <a:pt x="2037184" y="2431998"/>
                  <a:pt x="1826256" y="2454178"/>
                  <a:pt x="1626762" y="2436524"/>
                </a:cubicBezTo>
                <a:cubicBezTo>
                  <a:pt x="1427269" y="2418870"/>
                  <a:pt x="1296328" y="2413971"/>
                  <a:pt x="1076265" y="2436524"/>
                </a:cubicBezTo>
                <a:cubicBezTo>
                  <a:pt x="856202" y="2459077"/>
                  <a:pt x="561075" y="2438279"/>
                  <a:pt x="406095" y="2436524"/>
                </a:cubicBezTo>
                <a:cubicBezTo>
                  <a:pt x="157757" y="2448770"/>
                  <a:pt x="3337" y="2277294"/>
                  <a:pt x="0" y="2030429"/>
                </a:cubicBezTo>
                <a:cubicBezTo>
                  <a:pt x="-12067" y="1885237"/>
                  <a:pt x="11910" y="1770950"/>
                  <a:pt x="0" y="1537714"/>
                </a:cubicBezTo>
                <a:cubicBezTo>
                  <a:pt x="-11910" y="1304478"/>
                  <a:pt x="6102" y="1253200"/>
                  <a:pt x="0" y="996270"/>
                </a:cubicBezTo>
                <a:cubicBezTo>
                  <a:pt x="-6102" y="739340"/>
                  <a:pt x="-6294" y="623109"/>
                  <a:pt x="0" y="406095"/>
                </a:cubicBezTo>
                <a:close/>
              </a:path>
              <a:path w="3205654" h="2436524" stroke="0" extrusionOk="0">
                <a:moveTo>
                  <a:pt x="0" y="406095"/>
                </a:moveTo>
                <a:cubicBezTo>
                  <a:pt x="-25407" y="136405"/>
                  <a:pt x="213937" y="-9610"/>
                  <a:pt x="406095" y="0"/>
                </a:cubicBezTo>
                <a:cubicBezTo>
                  <a:pt x="681991" y="4199"/>
                  <a:pt x="881157" y="9817"/>
                  <a:pt x="1004461" y="0"/>
                </a:cubicBezTo>
                <a:cubicBezTo>
                  <a:pt x="1127765" y="-9817"/>
                  <a:pt x="1310747" y="3747"/>
                  <a:pt x="1531023" y="0"/>
                </a:cubicBezTo>
                <a:cubicBezTo>
                  <a:pt x="1751299" y="-3747"/>
                  <a:pt x="1900968" y="-4365"/>
                  <a:pt x="2057585" y="0"/>
                </a:cubicBezTo>
                <a:cubicBezTo>
                  <a:pt x="2214202" y="4365"/>
                  <a:pt x="2612766" y="35934"/>
                  <a:pt x="2799559" y="0"/>
                </a:cubicBezTo>
                <a:cubicBezTo>
                  <a:pt x="3062296" y="-25216"/>
                  <a:pt x="3201035" y="232289"/>
                  <a:pt x="3205654" y="406095"/>
                </a:cubicBezTo>
                <a:cubicBezTo>
                  <a:pt x="3223241" y="628743"/>
                  <a:pt x="3216542" y="794384"/>
                  <a:pt x="3205654" y="898810"/>
                </a:cubicBezTo>
                <a:cubicBezTo>
                  <a:pt x="3194766" y="1003237"/>
                  <a:pt x="3224200" y="1196602"/>
                  <a:pt x="3205654" y="1440254"/>
                </a:cubicBezTo>
                <a:cubicBezTo>
                  <a:pt x="3187108" y="1683906"/>
                  <a:pt x="3191332" y="1792313"/>
                  <a:pt x="3205654" y="2030429"/>
                </a:cubicBezTo>
                <a:cubicBezTo>
                  <a:pt x="3191548" y="2270043"/>
                  <a:pt x="3040931" y="2413191"/>
                  <a:pt x="2799559" y="2436524"/>
                </a:cubicBezTo>
                <a:cubicBezTo>
                  <a:pt x="2529595" y="2459678"/>
                  <a:pt x="2384069" y="2420509"/>
                  <a:pt x="2201193" y="2436524"/>
                </a:cubicBezTo>
                <a:cubicBezTo>
                  <a:pt x="2018317" y="2452539"/>
                  <a:pt x="1805320" y="2460726"/>
                  <a:pt x="1650696" y="2436524"/>
                </a:cubicBezTo>
                <a:cubicBezTo>
                  <a:pt x="1496072" y="2412322"/>
                  <a:pt x="1292063" y="2410779"/>
                  <a:pt x="1076265" y="2436524"/>
                </a:cubicBezTo>
                <a:cubicBezTo>
                  <a:pt x="860467" y="2462269"/>
                  <a:pt x="671928" y="2458114"/>
                  <a:pt x="406095" y="2436524"/>
                </a:cubicBezTo>
                <a:cubicBezTo>
                  <a:pt x="180765" y="2423743"/>
                  <a:pt x="-9027" y="2288306"/>
                  <a:pt x="0" y="2030429"/>
                </a:cubicBezTo>
                <a:cubicBezTo>
                  <a:pt x="21171" y="1779482"/>
                  <a:pt x="1177" y="1748269"/>
                  <a:pt x="0" y="1521471"/>
                </a:cubicBezTo>
                <a:cubicBezTo>
                  <a:pt x="-1177" y="1294673"/>
                  <a:pt x="19206" y="1146046"/>
                  <a:pt x="0" y="1028756"/>
                </a:cubicBezTo>
                <a:cubicBezTo>
                  <a:pt x="-19206" y="911466"/>
                  <a:pt x="-26537" y="608361"/>
                  <a:pt x="0" y="406095"/>
                </a:cubicBezTo>
                <a:close/>
              </a:path>
            </a:pathLst>
          </a:custGeom>
          <a:ln w="28575">
            <a:solidFill>
              <a:schemeClr val="bg1"/>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lgn="ctr">
              <a:spcBef>
                <a:spcPts val="100"/>
              </a:spcBef>
              <a:spcAft>
                <a:spcPts val="600"/>
              </a:spcAft>
            </a:pPr>
            <a:r>
              <a:rPr lang="en-US" sz="1600" b="1" dirty="0">
                <a:latin typeface="Tw Cen MT" panose="020B0602020104020603" pitchFamily="34" charset="0"/>
                <a:hlinkClick r:id="rId5"/>
              </a:rPr>
              <a:t>This Girl Can (TGC) campaigns</a:t>
            </a:r>
            <a:endParaRPr lang="en-US" sz="1600" b="1" dirty="0">
              <a:latin typeface="Tw Cen MT" panose="020B0602020104020603" pitchFamily="34" charset="0"/>
            </a:endParaRPr>
          </a:p>
          <a:p>
            <a:pPr algn="ctr">
              <a:spcBef>
                <a:spcPts val="100"/>
              </a:spcBef>
              <a:spcAft>
                <a:spcPts val="600"/>
              </a:spcAft>
            </a:pPr>
            <a:r>
              <a:rPr lang="en-US" sz="1600" b="1" dirty="0">
                <a:latin typeface="Tw Cen MT" panose="020B0602020104020603" pitchFamily="34" charset="0"/>
              </a:rPr>
              <a:t> (2015-2012)</a:t>
            </a:r>
            <a:endParaRPr lang="en-US" sz="1200" dirty="0">
              <a:latin typeface="Tw Cen MT" panose="020B0602020104020603" pitchFamily="34" charset="0"/>
            </a:endParaRPr>
          </a:p>
          <a:p>
            <a:pPr>
              <a:spcBef>
                <a:spcPts val="100"/>
              </a:spcBef>
              <a:spcAft>
                <a:spcPts val="600"/>
              </a:spcAft>
            </a:pPr>
            <a:r>
              <a:rPr lang="en-US" sz="1400" dirty="0">
                <a:latin typeface="Tw Cen MT" panose="020B0602020104020603" pitchFamily="34" charset="0"/>
              </a:rPr>
              <a:t>Manifesto: “Woman come in all shapes and sizes and all levels of ability. It doesn’t matter if you’re rubbish or an expert. The brilliant thing is you’re a woman and you’re doing something”.</a:t>
            </a:r>
          </a:p>
          <a:p>
            <a:pPr>
              <a:spcBef>
                <a:spcPts val="100"/>
              </a:spcBef>
              <a:spcAft>
                <a:spcPts val="600"/>
              </a:spcAft>
            </a:pPr>
            <a:endParaRPr lang="en-US" sz="1400" dirty="0">
              <a:latin typeface="Tw Cen MT" panose="020B0602020104020603" pitchFamily="34" charset="0"/>
            </a:endParaRPr>
          </a:p>
          <a:p>
            <a:pPr>
              <a:spcBef>
                <a:spcPts val="100"/>
              </a:spcBef>
              <a:spcAft>
                <a:spcPts val="600"/>
              </a:spcAft>
            </a:pPr>
            <a:r>
              <a:rPr lang="en-US" sz="1400" dirty="0">
                <a:latin typeface="Tw Cen MT" panose="020B0602020104020603" pitchFamily="34" charset="0"/>
              </a:rPr>
              <a:t>Huge increases in participation– why so effective?</a:t>
            </a:r>
          </a:p>
          <a:p>
            <a:pPr marL="285750" indent="-285750">
              <a:spcBef>
                <a:spcPts val="100"/>
              </a:spcBef>
              <a:spcAft>
                <a:spcPts val="600"/>
              </a:spcAft>
              <a:buFontTx/>
              <a:buChar char="-"/>
            </a:pPr>
            <a:r>
              <a:rPr lang="en-US" sz="1400" dirty="0">
                <a:latin typeface="Tw Cen MT" panose="020B0602020104020603" pitchFamily="34" charset="0"/>
              </a:rPr>
              <a:t>Directly targeted perceived barriers to exercise!</a:t>
            </a:r>
          </a:p>
          <a:p>
            <a:pPr marL="285750" indent="-285750">
              <a:spcBef>
                <a:spcPts val="100"/>
              </a:spcBef>
              <a:spcAft>
                <a:spcPts val="600"/>
              </a:spcAft>
              <a:buFontTx/>
              <a:buChar char="-"/>
            </a:pPr>
            <a:endParaRPr lang="en-US" sz="1400" dirty="0">
              <a:latin typeface="Tw Cen MT" panose="020B0602020104020603" pitchFamily="34" charset="0"/>
            </a:endParaRPr>
          </a:p>
          <a:p>
            <a:pPr>
              <a:spcBef>
                <a:spcPts val="100"/>
              </a:spcBef>
              <a:spcAft>
                <a:spcPts val="600"/>
              </a:spcAft>
            </a:pPr>
            <a:endParaRPr lang="en-US" sz="14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p:txBody>
      </p:sp>
    </p:spTree>
    <p:extLst>
      <p:ext uri="{BB962C8B-B14F-4D97-AF65-F5344CB8AC3E}">
        <p14:creationId xmlns:p14="http://schemas.microsoft.com/office/powerpoint/2010/main" val="255955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9" fill="hold" display="0">
                  <p:stCondLst>
                    <p:cond delay="indefinite"/>
                  </p:stCondLst>
                </p:cTn>
                <p:tgtEl>
                  <p:spTgt spid="4"/>
                </p:tgtEl>
              </p:cMediaNode>
            </p:video>
            <p:seq concurrent="1" nextAc="seek">
              <p:cTn id="20" restart="whenNotActive" fill="hold" evtFilter="cancelBubble" nodeType="interactiveSeq">
                <p:stCondLst>
                  <p:cond evt="onClick" delay="0">
                    <p:tgtEl>
                      <p:spTgt spid="4"/>
                    </p:tgtEl>
                  </p:cond>
                </p:stCondLst>
                <p:endSync evt="end" delay="0">
                  <p:rtn val="all"/>
                </p:endSync>
                <p:childTnLst>
                  <p:par>
                    <p:cTn id="21" fill="hold">
                      <p:stCondLst>
                        <p:cond delay="0"/>
                      </p:stCondLst>
                      <p:childTnLst>
                        <p:par>
                          <p:cTn id="22" fill="hold">
                            <p:stCondLst>
                              <p:cond delay="0"/>
                            </p:stCondLst>
                            <p:childTnLst>
                              <p:par>
                                <p:cTn id="23" presetID="2" presetClass="mediacall" presetSubtype="0" fill="hold" nodeType="clickEffect">
                                  <p:stCondLst>
                                    <p:cond delay="0"/>
                                  </p:stCondLst>
                                  <p:childTnLst>
                                    <p:cmd type="call" cmd="togglePause">
                                      <p:cBhvr>
                                        <p:cTn id="24"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25</a:t>
            </a:fld>
            <a:endParaRPr lang="en-US" dirty="0"/>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How can we increase physical activity?</a:t>
            </a:r>
          </a:p>
          <a:p>
            <a:r>
              <a:rPr lang="en-US" sz="1400" dirty="0">
                <a:solidFill>
                  <a:srgbClr val="002060"/>
                </a:solidFill>
              </a:rPr>
              <a:t>Interventions to improve activity levels</a:t>
            </a:r>
            <a:endParaRPr lang="en-AU" sz="1400" dirty="0">
              <a:solidFill>
                <a:srgbClr val="002060"/>
              </a:solidFill>
            </a:endParaRPr>
          </a:p>
        </p:txBody>
      </p:sp>
      <p:sp>
        <p:nvSpPr>
          <p:cNvPr id="7" name="Rectangle: Rounded Corners 6">
            <a:extLst>
              <a:ext uri="{FF2B5EF4-FFF2-40B4-BE49-F238E27FC236}">
                <a16:creationId xmlns:a16="http://schemas.microsoft.com/office/drawing/2014/main" id="{3FB600DE-8AE5-4C53-B695-B16F3363AB79}"/>
              </a:ext>
            </a:extLst>
          </p:cNvPr>
          <p:cNvSpPr/>
          <p:nvPr/>
        </p:nvSpPr>
        <p:spPr>
          <a:xfrm>
            <a:off x="4654088" y="2094268"/>
            <a:ext cx="4422060" cy="2436524"/>
          </a:xfrm>
          <a:custGeom>
            <a:avLst/>
            <a:gdLst>
              <a:gd name="connsiteX0" fmla="*/ 0 w 4422060"/>
              <a:gd name="connsiteY0" fmla="*/ 406095 h 2436524"/>
              <a:gd name="connsiteX1" fmla="*/ 406095 w 4422060"/>
              <a:gd name="connsiteY1" fmla="*/ 0 h 2436524"/>
              <a:gd name="connsiteX2" fmla="*/ 1007740 w 4422060"/>
              <a:gd name="connsiteY2" fmla="*/ 0 h 2436524"/>
              <a:gd name="connsiteX3" fmla="*/ 1609385 w 4422060"/>
              <a:gd name="connsiteY3" fmla="*/ 0 h 2436524"/>
              <a:gd name="connsiteX4" fmla="*/ 2102734 w 4422060"/>
              <a:gd name="connsiteY4" fmla="*/ 0 h 2436524"/>
              <a:gd name="connsiteX5" fmla="*/ 2776576 w 4422060"/>
              <a:gd name="connsiteY5" fmla="*/ 0 h 2436524"/>
              <a:gd name="connsiteX6" fmla="*/ 3269925 w 4422060"/>
              <a:gd name="connsiteY6" fmla="*/ 0 h 2436524"/>
              <a:gd name="connsiteX7" fmla="*/ 4015965 w 4422060"/>
              <a:gd name="connsiteY7" fmla="*/ 0 h 2436524"/>
              <a:gd name="connsiteX8" fmla="*/ 4422060 w 4422060"/>
              <a:gd name="connsiteY8" fmla="*/ 406095 h 2436524"/>
              <a:gd name="connsiteX9" fmla="*/ 4422060 w 4422060"/>
              <a:gd name="connsiteY9" fmla="*/ 898810 h 2436524"/>
              <a:gd name="connsiteX10" fmla="*/ 4422060 w 4422060"/>
              <a:gd name="connsiteY10" fmla="*/ 1407768 h 2436524"/>
              <a:gd name="connsiteX11" fmla="*/ 4422060 w 4422060"/>
              <a:gd name="connsiteY11" fmla="*/ 2030429 h 2436524"/>
              <a:gd name="connsiteX12" fmla="*/ 4015965 w 4422060"/>
              <a:gd name="connsiteY12" fmla="*/ 2436524 h 2436524"/>
              <a:gd name="connsiteX13" fmla="*/ 3522616 w 4422060"/>
              <a:gd name="connsiteY13" fmla="*/ 2436524 h 2436524"/>
              <a:gd name="connsiteX14" fmla="*/ 2920971 w 4422060"/>
              <a:gd name="connsiteY14" fmla="*/ 2436524 h 2436524"/>
              <a:gd name="connsiteX15" fmla="*/ 2427622 w 4422060"/>
              <a:gd name="connsiteY15" fmla="*/ 2436524 h 2436524"/>
              <a:gd name="connsiteX16" fmla="*/ 1934273 w 4422060"/>
              <a:gd name="connsiteY16" fmla="*/ 2436524 h 2436524"/>
              <a:gd name="connsiteX17" fmla="*/ 1260431 w 4422060"/>
              <a:gd name="connsiteY17" fmla="*/ 2436524 h 2436524"/>
              <a:gd name="connsiteX18" fmla="*/ 406095 w 4422060"/>
              <a:gd name="connsiteY18" fmla="*/ 2436524 h 2436524"/>
              <a:gd name="connsiteX19" fmla="*/ 0 w 4422060"/>
              <a:gd name="connsiteY19" fmla="*/ 2030429 h 2436524"/>
              <a:gd name="connsiteX20" fmla="*/ 0 w 4422060"/>
              <a:gd name="connsiteY20" fmla="*/ 1505228 h 2436524"/>
              <a:gd name="connsiteX21" fmla="*/ 0 w 4422060"/>
              <a:gd name="connsiteY21" fmla="*/ 1012513 h 2436524"/>
              <a:gd name="connsiteX22" fmla="*/ 0 w 4422060"/>
              <a:gd name="connsiteY22" fmla="*/ 406095 h 243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422060" h="2436524" fill="none" extrusionOk="0">
                <a:moveTo>
                  <a:pt x="0" y="406095"/>
                </a:moveTo>
                <a:cubicBezTo>
                  <a:pt x="-29175" y="165677"/>
                  <a:pt x="215739" y="-23743"/>
                  <a:pt x="406095" y="0"/>
                </a:cubicBezTo>
                <a:cubicBezTo>
                  <a:pt x="676558" y="-25577"/>
                  <a:pt x="850523" y="-3488"/>
                  <a:pt x="1007740" y="0"/>
                </a:cubicBezTo>
                <a:cubicBezTo>
                  <a:pt x="1164958" y="3488"/>
                  <a:pt x="1318814" y="7209"/>
                  <a:pt x="1609385" y="0"/>
                </a:cubicBezTo>
                <a:cubicBezTo>
                  <a:pt x="1899956" y="-7209"/>
                  <a:pt x="1910339" y="-9867"/>
                  <a:pt x="2102734" y="0"/>
                </a:cubicBezTo>
                <a:cubicBezTo>
                  <a:pt x="2295129" y="9867"/>
                  <a:pt x="2472834" y="-4358"/>
                  <a:pt x="2776576" y="0"/>
                </a:cubicBezTo>
                <a:cubicBezTo>
                  <a:pt x="3080318" y="4358"/>
                  <a:pt x="3039326" y="-2064"/>
                  <a:pt x="3269925" y="0"/>
                </a:cubicBezTo>
                <a:cubicBezTo>
                  <a:pt x="3500524" y="2064"/>
                  <a:pt x="3768729" y="6450"/>
                  <a:pt x="4015965" y="0"/>
                </a:cubicBezTo>
                <a:cubicBezTo>
                  <a:pt x="4235694" y="-10769"/>
                  <a:pt x="4451887" y="143384"/>
                  <a:pt x="4422060" y="406095"/>
                </a:cubicBezTo>
                <a:cubicBezTo>
                  <a:pt x="4434184" y="542475"/>
                  <a:pt x="4432077" y="763440"/>
                  <a:pt x="4422060" y="898810"/>
                </a:cubicBezTo>
                <a:cubicBezTo>
                  <a:pt x="4412043" y="1034181"/>
                  <a:pt x="4410305" y="1193036"/>
                  <a:pt x="4422060" y="1407768"/>
                </a:cubicBezTo>
                <a:cubicBezTo>
                  <a:pt x="4433815" y="1622500"/>
                  <a:pt x="4453026" y="1801789"/>
                  <a:pt x="4422060" y="2030429"/>
                </a:cubicBezTo>
                <a:cubicBezTo>
                  <a:pt x="4398002" y="2266955"/>
                  <a:pt x="4243582" y="2459109"/>
                  <a:pt x="4015965" y="2436524"/>
                </a:cubicBezTo>
                <a:cubicBezTo>
                  <a:pt x="3908734" y="2447787"/>
                  <a:pt x="3621906" y="2412666"/>
                  <a:pt x="3522616" y="2436524"/>
                </a:cubicBezTo>
                <a:cubicBezTo>
                  <a:pt x="3423326" y="2460382"/>
                  <a:pt x="3197586" y="2410414"/>
                  <a:pt x="2920971" y="2436524"/>
                </a:cubicBezTo>
                <a:cubicBezTo>
                  <a:pt x="2644357" y="2462634"/>
                  <a:pt x="2536452" y="2438755"/>
                  <a:pt x="2427622" y="2436524"/>
                </a:cubicBezTo>
                <a:cubicBezTo>
                  <a:pt x="2318792" y="2434293"/>
                  <a:pt x="2175458" y="2451752"/>
                  <a:pt x="1934273" y="2436524"/>
                </a:cubicBezTo>
                <a:cubicBezTo>
                  <a:pt x="1693088" y="2421296"/>
                  <a:pt x="1592163" y="2402870"/>
                  <a:pt x="1260431" y="2436524"/>
                </a:cubicBezTo>
                <a:cubicBezTo>
                  <a:pt x="928699" y="2470178"/>
                  <a:pt x="830300" y="2435193"/>
                  <a:pt x="406095" y="2436524"/>
                </a:cubicBezTo>
                <a:cubicBezTo>
                  <a:pt x="221908" y="2461056"/>
                  <a:pt x="5064" y="2233467"/>
                  <a:pt x="0" y="2030429"/>
                </a:cubicBezTo>
                <a:cubicBezTo>
                  <a:pt x="958" y="1918658"/>
                  <a:pt x="12855" y="1690413"/>
                  <a:pt x="0" y="1505228"/>
                </a:cubicBezTo>
                <a:cubicBezTo>
                  <a:pt x="-12855" y="1320043"/>
                  <a:pt x="18855" y="1233369"/>
                  <a:pt x="0" y="1012513"/>
                </a:cubicBezTo>
                <a:cubicBezTo>
                  <a:pt x="-18855" y="791658"/>
                  <a:pt x="-6422" y="667209"/>
                  <a:pt x="0" y="406095"/>
                </a:cubicBezTo>
                <a:close/>
              </a:path>
              <a:path w="4422060" h="2436524" stroke="0" extrusionOk="0">
                <a:moveTo>
                  <a:pt x="0" y="406095"/>
                </a:moveTo>
                <a:cubicBezTo>
                  <a:pt x="-25407" y="136405"/>
                  <a:pt x="213937" y="-9610"/>
                  <a:pt x="406095" y="0"/>
                </a:cubicBezTo>
                <a:cubicBezTo>
                  <a:pt x="681910" y="-27243"/>
                  <a:pt x="807039" y="19383"/>
                  <a:pt x="1007740" y="0"/>
                </a:cubicBezTo>
                <a:cubicBezTo>
                  <a:pt x="1208441" y="-19383"/>
                  <a:pt x="1383674" y="-636"/>
                  <a:pt x="1501089" y="0"/>
                </a:cubicBezTo>
                <a:cubicBezTo>
                  <a:pt x="1618504" y="636"/>
                  <a:pt x="1786094" y="-9512"/>
                  <a:pt x="1994438" y="0"/>
                </a:cubicBezTo>
                <a:cubicBezTo>
                  <a:pt x="2202782" y="9512"/>
                  <a:pt x="2307457" y="22681"/>
                  <a:pt x="2523885" y="0"/>
                </a:cubicBezTo>
                <a:cubicBezTo>
                  <a:pt x="2740313" y="-22681"/>
                  <a:pt x="3057377" y="-1118"/>
                  <a:pt x="3197728" y="0"/>
                </a:cubicBezTo>
                <a:cubicBezTo>
                  <a:pt x="3338079" y="1118"/>
                  <a:pt x="3690627" y="18540"/>
                  <a:pt x="4015965" y="0"/>
                </a:cubicBezTo>
                <a:cubicBezTo>
                  <a:pt x="4206492" y="16114"/>
                  <a:pt x="4450108" y="164185"/>
                  <a:pt x="4422060" y="406095"/>
                </a:cubicBezTo>
                <a:cubicBezTo>
                  <a:pt x="4427187" y="549316"/>
                  <a:pt x="4404140" y="797033"/>
                  <a:pt x="4422060" y="915053"/>
                </a:cubicBezTo>
                <a:cubicBezTo>
                  <a:pt x="4439980" y="1033073"/>
                  <a:pt x="4427982" y="1323296"/>
                  <a:pt x="4422060" y="1488984"/>
                </a:cubicBezTo>
                <a:cubicBezTo>
                  <a:pt x="4416138" y="1654672"/>
                  <a:pt x="4430729" y="1762719"/>
                  <a:pt x="4422060" y="2030429"/>
                </a:cubicBezTo>
                <a:cubicBezTo>
                  <a:pt x="4437238" y="2243663"/>
                  <a:pt x="4266540" y="2410401"/>
                  <a:pt x="4015965" y="2436524"/>
                </a:cubicBezTo>
                <a:cubicBezTo>
                  <a:pt x="3866145" y="2407823"/>
                  <a:pt x="3613119" y="2431850"/>
                  <a:pt x="3414320" y="2436524"/>
                </a:cubicBezTo>
                <a:cubicBezTo>
                  <a:pt x="3215521" y="2441198"/>
                  <a:pt x="2948841" y="2438303"/>
                  <a:pt x="2740478" y="2436524"/>
                </a:cubicBezTo>
                <a:cubicBezTo>
                  <a:pt x="2532115" y="2434745"/>
                  <a:pt x="2415444" y="2437956"/>
                  <a:pt x="2247129" y="2436524"/>
                </a:cubicBezTo>
                <a:cubicBezTo>
                  <a:pt x="2078814" y="2435092"/>
                  <a:pt x="1853718" y="2452185"/>
                  <a:pt x="1717681" y="2436524"/>
                </a:cubicBezTo>
                <a:cubicBezTo>
                  <a:pt x="1581644" y="2420863"/>
                  <a:pt x="1410357" y="2413792"/>
                  <a:pt x="1116036" y="2436524"/>
                </a:cubicBezTo>
                <a:cubicBezTo>
                  <a:pt x="821716" y="2459256"/>
                  <a:pt x="580780" y="2404804"/>
                  <a:pt x="406095" y="2436524"/>
                </a:cubicBezTo>
                <a:cubicBezTo>
                  <a:pt x="192777" y="2451324"/>
                  <a:pt x="20579" y="2258247"/>
                  <a:pt x="0" y="2030429"/>
                </a:cubicBezTo>
                <a:cubicBezTo>
                  <a:pt x="15628" y="1870077"/>
                  <a:pt x="15483" y="1652180"/>
                  <a:pt x="0" y="1488984"/>
                </a:cubicBezTo>
                <a:cubicBezTo>
                  <a:pt x="-15483" y="1325788"/>
                  <a:pt x="-7605" y="1146128"/>
                  <a:pt x="0" y="980026"/>
                </a:cubicBezTo>
                <a:cubicBezTo>
                  <a:pt x="7605" y="813924"/>
                  <a:pt x="27855" y="603069"/>
                  <a:pt x="0" y="406095"/>
                </a:cubicBezTo>
                <a:close/>
              </a:path>
            </a:pathLst>
          </a:custGeom>
          <a:ln w="28575">
            <a:solidFill>
              <a:schemeClr val="bg1"/>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p:txBody>
      </p:sp>
      <p:sp>
        <p:nvSpPr>
          <p:cNvPr id="9" name="Rectangle: Rounded Corners 8">
            <a:extLst>
              <a:ext uri="{FF2B5EF4-FFF2-40B4-BE49-F238E27FC236}">
                <a16:creationId xmlns:a16="http://schemas.microsoft.com/office/drawing/2014/main" id="{376659F8-C983-4854-9845-F208224B91CE}"/>
              </a:ext>
            </a:extLst>
          </p:cNvPr>
          <p:cNvSpPr/>
          <p:nvPr/>
        </p:nvSpPr>
        <p:spPr>
          <a:xfrm>
            <a:off x="464053" y="1218827"/>
            <a:ext cx="4422060" cy="2436524"/>
          </a:xfrm>
          <a:custGeom>
            <a:avLst/>
            <a:gdLst>
              <a:gd name="connsiteX0" fmla="*/ 0 w 4422060"/>
              <a:gd name="connsiteY0" fmla="*/ 406095 h 2436524"/>
              <a:gd name="connsiteX1" fmla="*/ 406095 w 4422060"/>
              <a:gd name="connsiteY1" fmla="*/ 0 h 2436524"/>
              <a:gd name="connsiteX2" fmla="*/ 1007740 w 4422060"/>
              <a:gd name="connsiteY2" fmla="*/ 0 h 2436524"/>
              <a:gd name="connsiteX3" fmla="*/ 1609385 w 4422060"/>
              <a:gd name="connsiteY3" fmla="*/ 0 h 2436524"/>
              <a:gd name="connsiteX4" fmla="*/ 2102734 w 4422060"/>
              <a:gd name="connsiteY4" fmla="*/ 0 h 2436524"/>
              <a:gd name="connsiteX5" fmla="*/ 2776576 w 4422060"/>
              <a:gd name="connsiteY5" fmla="*/ 0 h 2436524"/>
              <a:gd name="connsiteX6" fmla="*/ 3269925 w 4422060"/>
              <a:gd name="connsiteY6" fmla="*/ 0 h 2436524"/>
              <a:gd name="connsiteX7" fmla="*/ 4015965 w 4422060"/>
              <a:gd name="connsiteY7" fmla="*/ 0 h 2436524"/>
              <a:gd name="connsiteX8" fmla="*/ 4422060 w 4422060"/>
              <a:gd name="connsiteY8" fmla="*/ 406095 h 2436524"/>
              <a:gd name="connsiteX9" fmla="*/ 4422060 w 4422060"/>
              <a:gd name="connsiteY9" fmla="*/ 898810 h 2436524"/>
              <a:gd name="connsiteX10" fmla="*/ 4422060 w 4422060"/>
              <a:gd name="connsiteY10" fmla="*/ 1407768 h 2436524"/>
              <a:gd name="connsiteX11" fmla="*/ 4422060 w 4422060"/>
              <a:gd name="connsiteY11" fmla="*/ 2030429 h 2436524"/>
              <a:gd name="connsiteX12" fmla="*/ 4015965 w 4422060"/>
              <a:gd name="connsiteY12" fmla="*/ 2436524 h 2436524"/>
              <a:gd name="connsiteX13" fmla="*/ 3522616 w 4422060"/>
              <a:gd name="connsiteY13" fmla="*/ 2436524 h 2436524"/>
              <a:gd name="connsiteX14" fmla="*/ 2920971 w 4422060"/>
              <a:gd name="connsiteY14" fmla="*/ 2436524 h 2436524"/>
              <a:gd name="connsiteX15" fmla="*/ 2427622 w 4422060"/>
              <a:gd name="connsiteY15" fmla="*/ 2436524 h 2436524"/>
              <a:gd name="connsiteX16" fmla="*/ 1934273 w 4422060"/>
              <a:gd name="connsiteY16" fmla="*/ 2436524 h 2436524"/>
              <a:gd name="connsiteX17" fmla="*/ 1260431 w 4422060"/>
              <a:gd name="connsiteY17" fmla="*/ 2436524 h 2436524"/>
              <a:gd name="connsiteX18" fmla="*/ 406095 w 4422060"/>
              <a:gd name="connsiteY18" fmla="*/ 2436524 h 2436524"/>
              <a:gd name="connsiteX19" fmla="*/ 0 w 4422060"/>
              <a:gd name="connsiteY19" fmla="*/ 2030429 h 2436524"/>
              <a:gd name="connsiteX20" fmla="*/ 0 w 4422060"/>
              <a:gd name="connsiteY20" fmla="*/ 1505228 h 2436524"/>
              <a:gd name="connsiteX21" fmla="*/ 0 w 4422060"/>
              <a:gd name="connsiteY21" fmla="*/ 1012513 h 2436524"/>
              <a:gd name="connsiteX22" fmla="*/ 0 w 4422060"/>
              <a:gd name="connsiteY22" fmla="*/ 406095 h 243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422060" h="2436524" fill="none" extrusionOk="0">
                <a:moveTo>
                  <a:pt x="0" y="406095"/>
                </a:moveTo>
                <a:cubicBezTo>
                  <a:pt x="-29175" y="165677"/>
                  <a:pt x="215739" y="-23743"/>
                  <a:pt x="406095" y="0"/>
                </a:cubicBezTo>
                <a:cubicBezTo>
                  <a:pt x="676558" y="-25577"/>
                  <a:pt x="850523" y="-3488"/>
                  <a:pt x="1007740" y="0"/>
                </a:cubicBezTo>
                <a:cubicBezTo>
                  <a:pt x="1164958" y="3488"/>
                  <a:pt x="1318814" y="7209"/>
                  <a:pt x="1609385" y="0"/>
                </a:cubicBezTo>
                <a:cubicBezTo>
                  <a:pt x="1899956" y="-7209"/>
                  <a:pt x="1910339" y="-9867"/>
                  <a:pt x="2102734" y="0"/>
                </a:cubicBezTo>
                <a:cubicBezTo>
                  <a:pt x="2295129" y="9867"/>
                  <a:pt x="2472834" y="-4358"/>
                  <a:pt x="2776576" y="0"/>
                </a:cubicBezTo>
                <a:cubicBezTo>
                  <a:pt x="3080318" y="4358"/>
                  <a:pt x="3039326" y="-2064"/>
                  <a:pt x="3269925" y="0"/>
                </a:cubicBezTo>
                <a:cubicBezTo>
                  <a:pt x="3500524" y="2064"/>
                  <a:pt x="3768729" y="6450"/>
                  <a:pt x="4015965" y="0"/>
                </a:cubicBezTo>
                <a:cubicBezTo>
                  <a:pt x="4235694" y="-10769"/>
                  <a:pt x="4451887" y="143384"/>
                  <a:pt x="4422060" y="406095"/>
                </a:cubicBezTo>
                <a:cubicBezTo>
                  <a:pt x="4434184" y="542475"/>
                  <a:pt x="4432077" y="763440"/>
                  <a:pt x="4422060" y="898810"/>
                </a:cubicBezTo>
                <a:cubicBezTo>
                  <a:pt x="4412043" y="1034181"/>
                  <a:pt x="4410305" y="1193036"/>
                  <a:pt x="4422060" y="1407768"/>
                </a:cubicBezTo>
                <a:cubicBezTo>
                  <a:pt x="4433815" y="1622500"/>
                  <a:pt x="4453026" y="1801789"/>
                  <a:pt x="4422060" y="2030429"/>
                </a:cubicBezTo>
                <a:cubicBezTo>
                  <a:pt x="4398002" y="2266955"/>
                  <a:pt x="4243582" y="2459109"/>
                  <a:pt x="4015965" y="2436524"/>
                </a:cubicBezTo>
                <a:cubicBezTo>
                  <a:pt x="3908734" y="2447787"/>
                  <a:pt x="3621906" y="2412666"/>
                  <a:pt x="3522616" y="2436524"/>
                </a:cubicBezTo>
                <a:cubicBezTo>
                  <a:pt x="3423326" y="2460382"/>
                  <a:pt x="3197586" y="2410414"/>
                  <a:pt x="2920971" y="2436524"/>
                </a:cubicBezTo>
                <a:cubicBezTo>
                  <a:pt x="2644357" y="2462634"/>
                  <a:pt x="2536452" y="2438755"/>
                  <a:pt x="2427622" y="2436524"/>
                </a:cubicBezTo>
                <a:cubicBezTo>
                  <a:pt x="2318792" y="2434293"/>
                  <a:pt x="2175458" y="2451752"/>
                  <a:pt x="1934273" y="2436524"/>
                </a:cubicBezTo>
                <a:cubicBezTo>
                  <a:pt x="1693088" y="2421296"/>
                  <a:pt x="1592163" y="2402870"/>
                  <a:pt x="1260431" y="2436524"/>
                </a:cubicBezTo>
                <a:cubicBezTo>
                  <a:pt x="928699" y="2470178"/>
                  <a:pt x="830300" y="2435193"/>
                  <a:pt x="406095" y="2436524"/>
                </a:cubicBezTo>
                <a:cubicBezTo>
                  <a:pt x="221908" y="2461056"/>
                  <a:pt x="5064" y="2233467"/>
                  <a:pt x="0" y="2030429"/>
                </a:cubicBezTo>
                <a:cubicBezTo>
                  <a:pt x="958" y="1918658"/>
                  <a:pt x="12855" y="1690413"/>
                  <a:pt x="0" y="1505228"/>
                </a:cubicBezTo>
                <a:cubicBezTo>
                  <a:pt x="-12855" y="1320043"/>
                  <a:pt x="18855" y="1233369"/>
                  <a:pt x="0" y="1012513"/>
                </a:cubicBezTo>
                <a:cubicBezTo>
                  <a:pt x="-18855" y="791658"/>
                  <a:pt x="-6422" y="667209"/>
                  <a:pt x="0" y="406095"/>
                </a:cubicBezTo>
                <a:close/>
              </a:path>
              <a:path w="4422060" h="2436524" stroke="0" extrusionOk="0">
                <a:moveTo>
                  <a:pt x="0" y="406095"/>
                </a:moveTo>
                <a:cubicBezTo>
                  <a:pt x="-25407" y="136405"/>
                  <a:pt x="213937" y="-9610"/>
                  <a:pt x="406095" y="0"/>
                </a:cubicBezTo>
                <a:cubicBezTo>
                  <a:pt x="681910" y="-27243"/>
                  <a:pt x="807039" y="19383"/>
                  <a:pt x="1007740" y="0"/>
                </a:cubicBezTo>
                <a:cubicBezTo>
                  <a:pt x="1208441" y="-19383"/>
                  <a:pt x="1383674" y="-636"/>
                  <a:pt x="1501089" y="0"/>
                </a:cubicBezTo>
                <a:cubicBezTo>
                  <a:pt x="1618504" y="636"/>
                  <a:pt x="1786094" y="-9512"/>
                  <a:pt x="1994438" y="0"/>
                </a:cubicBezTo>
                <a:cubicBezTo>
                  <a:pt x="2202782" y="9512"/>
                  <a:pt x="2307457" y="22681"/>
                  <a:pt x="2523885" y="0"/>
                </a:cubicBezTo>
                <a:cubicBezTo>
                  <a:pt x="2740313" y="-22681"/>
                  <a:pt x="3057377" y="-1118"/>
                  <a:pt x="3197728" y="0"/>
                </a:cubicBezTo>
                <a:cubicBezTo>
                  <a:pt x="3338079" y="1118"/>
                  <a:pt x="3690627" y="18540"/>
                  <a:pt x="4015965" y="0"/>
                </a:cubicBezTo>
                <a:cubicBezTo>
                  <a:pt x="4206492" y="16114"/>
                  <a:pt x="4450108" y="164185"/>
                  <a:pt x="4422060" y="406095"/>
                </a:cubicBezTo>
                <a:cubicBezTo>
                  <a:pt x="4427187" y="549316"/>
                  <a:pt x="4404140" y="797033"/>
                  <a:pt x="4422060" y="915053"/>
                </a:cubicBezTo>
                <a:cubicBezTo>
                  <a:pt x="4439980" y="1033073"/>
                  <a:pt x="4427982" y="1323296"/>
                  <a:pt x="4422060" y="1488984"/>
                </a:cubicBezTo>
                <a:cubicBezTo>
                  <a:pt x="4416138" y="1654672"/>
                  <a:pt x="4430729" y="1762719"/>
                  <a:pt x="4422060" y="2030429"/>
                </a:cubicBezTo>
                <a:cubicBezTo>
                  <a:pt x="4437238" y="2243663"/>
                  <a:pt x="4266540" y="2410401"/>
                  <a:pt x="4015965" y="2436524"/>
                </a:cubicBezTo>
                <a:cubicBezTo>
                  <a:pt x="3866145" y="2407823"/>
                  <a:pt x="3613119" y="2431850"/>
                  <a:pt x="3414320" y="2436524"/>
                </a:cubicBezTo>
                <a:cubicBezTo>
                  <a:pt x="3215521" y="2441198"/>
                  <a:pt x="2948841" y="2438303"/>
                  <a:pt x="2740478" y="2436524"/>
                </a:cubicBezTo>
                <a:cubicBezTo>
                  <a:pt x="2532115" y="2434745"/>
                  <a:pt x="2415444" y="2437956"/>
                  <a:pt x="2247129" y="2436524"/>
                </a:cubicBezTo>
                <a:cubicBezTo>
                  <a:pt x="2078814" y="2435092"/>
                  <a:pt x="1853718" y="2452185"/>
                  <a:pt x="1717681" y="2436524"/>
                </a:cubicBezTo>
                <a:cubicBezTo>
                  <a:pt x="1581644" y="2420863"/>
                  <a:pt x="1410357" y="2413792"/>
                  <a:pt x="1116036" y="2436524"/>
                </a:cubicBezTo>
                <a:cubicBezTo>
                  <a:pt x="821716" y="2459256"/>
                  <a:pt x="580780" y="2404804"/>
                  <a:pt x="406095" y="2436524"/>
                </a:cubicBezTo>
                <a:cubicBezTo>
                  <a:pt x="192777" y="2451324"/>
                  <a:pt x="20579" y="2258247"/>
                  <a:pt x="0" y="2030429"/>
                </a:cubicBezTo>
                <a:cubicBezTo>
                  <a:pt x="15628" y="1870077"/>
                  <a:pt x="15483" y="1652180"/>
                  <a:pt x="0" y="1488984"/>
                </a:cubicBezTo>
                <a:cubicBezTo>
                  <a:pt x="-15483" y="1325788"/>
                  <a:pt x="-7605" y="1146128"/>
                  <a:pt x="0" y="980026"/>
                </a:cubicBezTo>
                <a:cubicBezTo>
                  <a:pt x="7605" y="813924"/>
                  <a:pt x="27855" y="603069"/>
                  <a:pt x="0" y="406095"/>
                </a:cubicBezTo>
                <a:close/>
              </a:path>
            </a:pathLst>
          </a:custGeom>
          <a:ln w="28575">
            <a:solidFill>
              <a:schemeClr val="bg1"/>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lgn="ctr">
              <a:spcBef>
                <a:spcPts val="100"/>
              </a:spcBef>
              <a:spcAft>
                <a:spcPts val="600"/>
              </a:spcAft>
            </a:pPr>
            <a:r>
              <a:rPr lang="en-US" sz="1600" b="1" dirty="0" err="1">
                <a:latin typeface="Tw Cen MT" panose="020B0602020104020603" pitchFamily="34" charset="0"/>
              </a:rPr>
              <a:t>Craike</a:t>
            </a:r>
            <a:r>
              <a:rPr lang="en-US" sz="1600" b="1" dirty="0">
                <a:latin typeface="Tw Cen MT" panose="020B0602020104020603" pitchFamily="34" charset="0"/>
              </a:rPr>
              <a:t> et al. (2018): Improving physical activity in disadvantaged groups</a:t>
            </a:r>
          </a:p>
          <a:p>
            <a:pPr>
              <a:spcBef>
                <a:spcPts val="100"/>
              </a:spcBef>
              <a:spcAft>
                <a:spcPts val="600"/>
              </a:spcAft>
            </a:pPr>
            <a:r>
              <a:rPr lang="en-US" sz="1400" b="1" dirty="0">
                <a:latin typeface="Tw Cen MT" panose="020B0602020104020603" pitchFamily="34" charset="0"/>
              </a:rPr>
              <a:t>Preschool children</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Parent focused family-based interventions in community settings</a:t>
            </a:r>
          </a:p>
          <a:p>
            <a:pPr marL="358775" indent="-92075">
              <a:spcBef>
                <a:spcPts val="100"/>
              </a:spcBef>
              <a:spcAft>
                <a:spcPts val="600"/>
              </a:spcAft>
              <a:buFontTx/>
              <a:buChar char="-"/>
            </a:pPr>
            <a:r>
              <a:rPr lang="en-AU" sz="1200" i="1" dirty="0">
                <a:latin typeface="Tw Cen MT" panose="020B0602020104020603" pitchFamily="34" charset="0"/>
              </a:rPr>
              <a:t>Intensive interventions with many contacts over a long period</a:t>
            </a:r>
          </a:p>
          <a:p>
            <a:pPr marL="358775" indent="-92075">
              <a:spcBef>
                <a:spcPts val="100"/>
              </a:spcBef>
              <a:spcAft>
                <a:spcPts val="600"/>
              </a:spcAft>
              <a:buFontTx/>
              <a:buChar char="-"/>
            </a:pPr>
            <a:r>
              <a:rPr lang="en-AU" sz="1200" i="1" dirty="0">
                <a:latin typeface="Tw Cen MT" panose="020B0602020104020603" pitchFamily="34" charset="0"/>
              </a:rPr>
              <a:t>High levels of parental engagement</a:t>
            </a:r>
          </a:p>
          <a:p>
            <a:pPr marL="358775" indent="-92075">
              <a:spcBef>
                <a:spcPts val="100"/>
              </a:spcBef>
              <a:spcAft>
                <a:spcPts val="600"/>
              </a:spcAft>
              <a:buFontTx/>
              <a:buChar char="-"/>
            </a:pPr>
            <a:r>
              <a:rPr lang="en-AU" sz="1200" i="1" dirty="0">
                <a:latin typeface="Tw Cen MT" panose="020B0602020104020603" pitchFamily="34" charset="0"/>
              </a:rPr>
              <a:t>Use of behaviour change techniques such as goal setting</a:t>
            </a:r>
          </a:p>
          <a:p>
            <a:pPr marL="358775" indent="-92075">
              <a:spcBef>
                <a:spcPts val="100"/>
              </a:spcBef>
              <a:spcAft>
                <a:spcPts val="600"/>
              </a:spcAft>
              <a:buFontTx/>
              <a:buChar char="-"/>
            </a:pPr>
            <a:r>
              <a:rPr lang="en-AU" sz="1200" i="1" dirty="0">
                <a:latin typeface="Tw Cen MT" panose="020B0602020104020603" pitchFamily="34" charset="0"/>
              </a:rPr>
              <a:t>Focus on skill building not just knowledge acquisition</a:t>
            </a:r>
          </a:p>
          <a:p>
            <a:pPr>
              <a:spcBef>
                <a:spcPts val="100"/>
              </a:spcBef>
              <a:spcAft>
                <a:spcPts val="600"/>
              </a:spcAft>
            </a:pPr>
            <a:r>
              <a:rPr lang="en-US" sz="1400" b="1" dirty="0">
                <a:latin typeface="Tw Cen MT" panose="020B0602020104020603" pitchFamily="34" charset="0"/>
              </a:rPr>
              <a:t>Primary-school-aged children</a:t>
            </a:r>
          </a:p>
          <a:p>
            <a:pPr marL="285750" indent="-285750">
              <a:spcBef>
                <a:spcPts val="100"/>
              </a:spcBef>
              <a:spcAft>
                <a:spcPts val="600"/>
              </a:spcAft>
              <a:buFont typeface="Arial" panose="020B0604020202020204" pitchFamily="34" charset="0"/>
              <a:buChar char="•"/>
            </a:pPr>
            <a:r>
              <a:rPr lang="en-US" sz="1200" dirty="0">
                <a:latin typeface="Tw Cen MT" panose="020B0602020104020603" pitchFamily="34" charset="0"/>
              </a:rPr>
              <a:t>School-based interventions</a:t>
            </a:r>
          </a:p>
          <a:p>
            <a:pPr marL="358775" indent="-92075">
              <a:spcBef>
                <a:spcPts val="100"/>
              </a:spcBef>
              <a:spcAft>
                <a:spcPts val="600"/>
              </a:spcAft>
              <a:buFontTx/>
              <a:buChar char="-"/>
              <a:tabLst>
                <a:tab pos="358775" algn="l"/>
              </a:tabLst>
            </a:pPr>
            <a:r>
              <a:rPr lang="en-US" sz="1200" i="1" dirty="0">
                <a:latin typeface="Tw Cen MT" panose="020B0602020104020603" pitchFamily="34" charset="0"/>
              </a:rPr>
              <a:t>Embedded into school curriculum</a:t>
            </a:r>
          </a:p>
          <a:p>
            <a:pPr marL="358775" indent="-92075">
              <a:spcBef>
                <a:spcPts val="100"/>
              </a:spcBef>
              <a:spcAft>
                <a:spcPts val="600"/>
              </a:spcAft>
              <a:buFontTx/>
              <a:buChar char="-"/>
              <a:tabLst>
                <a:tab pos="358775" algn="l"/>
              </a:tabLst>
            </a:pPr>
            <a:r>
              <a:rPr lang="en-US" sz="1200" i="1" dirty="0">
                <a:latin typeface="Tw Cen MT" panose="020B0602020104020603" pitchFamily="34" charset="0"/>
              </a:rPr>
              <a:t>Provide additional opportunities for physical activity</a:t>
            </a:r>
          </a:p>
          <a:p>
            <a:pPr marL="358775" indent="-92075">
              <a:spcBef>
                <a:spcPts val="100"/>
              </a:spcBef>
              <a:spcAft>
                <a:spcPts val="600"/>
              </a:spcAft>
              <a:buFontTx/>
              <a:buChar char="-"/>
              <a:tabLst>
                <a:tab pos="358775" algn="l"/>
              </a:tabLst>
            </a:pPr>
            <a:r>
              <a:rPr lang="en-US" sz="1200" i="1" dirty="0">
                <a:latin typeface="Tw Cen MT" panose="020B0602020104020603" pitchFamily="34" charset="0"/>
              </a:rPr>
              <a:t>Embed school-based physical activity into policy</a:t>
            </a:r>
          </a:p>
          <a:p>
            <a:pPr marL="171450" indent="-171450">
              <a:spcBef>
                <a:spcPts val="100"/>
              </a:spcBef>
              <a:spcAft>
                <a:spcPts val="600"/>
              </a:spcAft>
              <a:buFontTx/>
              <a:buChar char="-"/>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p:txBody>
      </p:sp>
      <p:pic>
        <p:nvPicPr>
          <p:cNvPr id="6146" name="Picture 2" descr="kids on test climb rock">
            <a:hlinkClick r:id="rId3"/>
            <a:extLst>
              <a:ext uri="{FF2B5EF4-FFF2-40B4-BE49-F238E27FC236}">
                <a16:creationId xmlns:a16="http://schemas.microsoft.com/office/drawing/2014/main" id="{E75CF5B7-C6F6-4764-8A08-1F0E47F208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6349" y="1872866"/>
            <a:ext cx="3341113" cy="2605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82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26</a:t>
            </a:fld>
            <a:endParaRPr lang="en-US" dirty="0"/>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How can we increase physical activity?</a:t>
            </a:r>
          </a:p>
          <a:p>
            <a:r>
              <a:rPr lang="en-US" sz="1400" dirty="0">
                <a:solidFill>
                  <a:srgbClr val="002060"/>
                </a:solidFill>
              </a:rPr>
              <a:t>Interventions to improve activity levels</a:t>
            </a:r>
            <a:endParaRPr lang="en-AU" sz="1400" dirty="0">
              <a:solidFill>
                <a:srgbClr val="002060"/>
              </a:solidFill>
            </a:endParaRPr>
          </a:p>
        </p:txBody>
      </p:sp>
      <p:sp>
        <p:nvSpPr>
          <p:cNvPr id="7" name="Rectangle: Rounded Corners 6">
            <a:extLst>
              <a:ext uri="{FF2B5EF4-FFF2-40B4-BE49-F238E27FC236}">
                <a16:creationId xmlns:a16="http://schemas.microsoft.com/office/drawing/2014/main" id="{3FB600DE-8AE5-4C53-B695-B16F3363AB79}"/>
              </a:ext>
            </a:extLst>
          </p:cNvPr>
          <p:cNvSpPr/>
          <p:nvPr/>
        </p:nvSpPr>
        <p:spPr>
          <a:xfrm>
            <a:off x="4615876" y="2094268"/>
            <a:ext cx="4422060" cy="2436524"/>
          </a:xfrm>
          <a:custGeom>
            <a:avLst/>
            <a:gdLst>
              <a:gd name="connsiteX0" fmla="*/ 0 w 4422060"/>
              <a:gd name="connsiteY0" fmla="*/ 406095 h 2436524"/>
              <a:gd name="connsiteX1" fmla="*/ 406095 w 4422060"/>
              <a:gd name="connsiteY1" fmla="*/ 0 h 2436524"/>
              <a:gd name="connsiteX2" fmla="*/ 1007740 w 4422060"/>
              <a:gd name="connsiteY2" fmla="*/ 0 h 2436524"/>
              <a:gd name="connsiteX3" fmla="*/ 1609385 w 4422060"/>
              <a:gd name="connsiteY3" fmla="*/ 0 h 2436524"/>
              <a:gd name="connsiteX4" fmla="*/ 2102734 w 4422060"/>
              <a:gd name="connsiteY4" fmla="*/ 0 h 2436524"/>
              <a:gd name="connsiteX5" fmla="*/ 2776576 w 4422060"/>
              <a:gd name="connsiteY5" fmla="*/ 0 h 2436524"/>
              <a:gd name="connsiteX6" fmla="*/ 3269925 w 4422060"/>
              <a:gd name="connsiteY6" fmla="*/ 0 h 2436524"/>
              <a:gd name="connsiteX7" fmla="*/ 4015965 w 4422060"/>
              <a:gd name="connsiteY7" fmla="*/ 0 h 2436524"/>
              <a:gd name="connsiteX8" fmla="*/ 4422060 w 4422060"/>
              <a:gd name="connsiteY8" fmla="*/ 406095 h 2436524"/>
              <a:gd name="connsiteX9" fmla="*/ 4422060 w 4422060"/>
              <a:gd name="connsiteY9" fmla="*/ 898810 h 2436524"/>
              <a:gd name="connsiteX10" fmla="*/ 4422060 w 4422060"/>
              <a:gd name="connsiteY10" fmla="*/ 1407768 h 2436524"/>
              <a:gd name="connsiteX11" fmla="*/ 4422060 w 4422060"/>
              <a:gd name="connsiteY11" fmla="*/ 2030429 h 2436524"/>
              <a:gd name="connsiteX12" fmla="*/ 4015965 w 4422060"/>
              <a:gd name="connsiteY12" fmla="*/ 2436524 h 2436524"/>
              <a:gd name="connsiteX13" fmla="*/ 3522616 w 4422060"/>
              <a:gd name="connsiteY13" fmla="*/ 2436524 h 2436524"/>
              <a:gd name="connsiteX14" fmla="*/ 2920971 w 4422060"/>
              <a:gd name="connsiteY14" fmla="*/ 2436524 h 2436524"/>
              <a:gd name="connsiteX15" fmla="*/ 2427622 w 4422060"/>
              <a:gd name="connsiteY15" fmla="*/ 2436524 h 2436524"/>
              <a:gd name="connsiteX16" fmla="*/ 1934273 w 4422060"/>
              <a:gd name="connsiteY16" fmla="*/ 2436524 h 2436524"/>
              <a:gd name="connsiteX17" fmla="*/ 1260431 w 4422060"/>
              <a:gd name="connsiteY17" fmla="*/ 2436524 h 2436524"/>
              <a:gd name="connsiteX18" fmla="*/ 406095 w 4422060"/>
              <a:gd name="connsiteY18" fmla="*/ 2436524 h 2436524"/>
              <a:gd name="connsiteX19" fmla="*/ 0 w 4422060"/>
              <a:gd name="connsiteY19" fmla="*/ 2030429 h 2436524"/>
              <a:gd name="connsiteX20" fmla="*/ 0 w 4422060"/>
              <a:gd name="connsiteY20" fmla="*/ 1505228 h 2436524"/>
              <a:gd name="connsiteX21" fmla="*/ 0 w 4422060"/>
              <a:gd name="connsiteY21" fmla="*/ 1012513 h 2436524"/>
              <a:gd name="connsiteX22" fmla="*/ 0 w 4422060"/>
              <a:gd name="connsiteY22" fmla="*/ 406095 h 243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422060" h="2436524" fill="none" extrusionOk="0">
                <a:moveTo>
                  <a:pt x="0" y="406095"/>
                </a:moveTo>
                <a:cubicBezTo>
                  <a:pt x="-29175" y="165677"/>
                  <a:pt x="215739" y="-23743"/>
                  <a:pt x="406095" y="0"/>
                </a:cubicBezTo>
                <a:cubicBezTo>
                  <a:pt x="676558" y="-25577"/>
                  <a:pt x="850523" y="-3488"/>
                  <a:pt x="1007740" y="0"/>
                </a:cubicBezTo>
                <a:cubicBezTo>
                  <a:pt x="1164958" y="3488"/>
                  <a:pt x="1318814" y="7209"/>
                  <a:pt x="1609385" y="0"/>
                </a:cubicBezTo>
                <a:cubicBezTo>
                  <a:pt x="1899956" y="-7209"/>
                  <a:pt x="1910339" y="-9867"/>
                  <a:pt x="2102734" y="0"/>
                </a:cubicBezTo>
                <a:cubicBezTo>
                  <a:pt x="2295129" y="9867"/>
                  <a:pt x="2472834" y="-4358"/>
                  <a:pt x="2776576" y="0"/>
                </a:cubicBezTo>
                <a:cubicBezTo>
                  <a:pt x="3080318" y="4358"/>
                  <a:pt x="3039326" y="-2064"/>
                  <a:pt x="3269925" y="0"/>
                </a:cubicBezTo>
                <a:cubicBezTo>
                  <a:pt x="3500524" y="2064"/>
                  <a:pt x="3768729" y="6450"/>
                  <a:pt x="4015965" y="0"/>
                </a:cubicBezTo>
                <a:cubicBezTo>
                  <a:pt x="4235694" y="-10769"/>
                  <a:pt x="4451887" y="143384"/>
                  <a:pt x="4422060" y="406095"/>
                </a:cubicBezTo>
                <a:cubicBezTo>
                  <a:pt x="4434184" y="542475"/>
                  <a:pt x="4432077" y="763440"/>
                  <a:pt x="4422060" y="898810"/>
                </a:cubicBezTo>
                <a:cubicBezTo>
                  <a:pt x="4412043" y="1034181"/>
                  <a:pt x="4410305" y="1193036"/>
                  <a:pt x="4422060" y="1407768"/>
                </a:cubicBezTo>
                <a:cubicBezTo>
                  <a:pt x="4433815" y="1622500"/>
                  <a:pt x="4453026" y="1801789"/>
                  <a:pt x="4422060" y="2030429"/>
                </a:cubicBezTo>
                <a:cubicBezTo>
                  <a:pt x="4398002" y="2266955"/>
                  <a:pt x="4243582" y="2459109"/>
                  <a:pt x="4015965" y="2436524"/>
                </a:cubicBezTo>
                <a:cubicBezTo>
                  <a:pt x="3908734" y="2447787"/>
                  <a:pt x="3621906" y="2412666"/>
                  <a:pt x="3522616" y="2436524"/>
                </a:cubicBezTo>
                <a:cubicBezTo>
                  <a:pt x="3423326" y="2460382"/>
                  <a:pt x="3197586" y="2410414"/>
                  <a:pt x="2920971" y="2436524"/>
                </a:cubicBezTo>
                <a:cubicBezTo>
                  <a:pt x="2644357" y="2462634"/>
                  <a:pt x="2536452" y="2438755"/>
                  <a:pt x="2427622" y="2436524"/>
                </a:cubicBezTo>
                <a:cubicBezTo>
                  <a:pt x="2318792" y="2434293"/>
                  <a:pt x="2175458" y="2451752"/>
                  <a:pt x="1934273" y="2436524"/>
                </a:cubicBezTo>
                <a:cubicBezTo>
                  <a:pt x="1693088" y="2421296"/>
                  <a:pt x="1592163" y="2402870"/>
                  <a:pt x="1260431" y="2436524"/>
                </a:cubicBezTo>
                <a:cubicBezTo>
                  <a:pt x="928699" y="2470178"/>
                  <a:pt x="830300" y="2435193"/>
                  <a:pt x="406095" y="2436524"/>
                </a:cubicBezTo>
                <a:cubicBezTo>
                  <a:pt x="221908" y="2461056"/>
                  <a:pt x="5064" y="2233467"/>
                  <a:pt x="0" y="2030429"/>
                </a:cubicBezTo>
                <a:cubicBezTo>
                  <a:pt x="958" y="1918658"/>
                  <a:pt x="12855" y="1690413"/>
                  <a:pt x="0" y="1505228"/>
                </a:cubicBezTo>
                <a:cubicBezTo>
                  <a:pt x="-12855" y="1320043"/>
                  <a:pt x="18855" y="1233369"/>
                  <a:pt x="0" y="1012513"/>
                </a:cubicBezTo>
                <a:cubicBezTo>
                  <a:pt x="-18855" y="791658"/>
                  <a:pt x="-6422" y="667209"/>
                  <a:pt x="0" y="406095"/>
                </a:cubicBezTo>
                <a:close/>
              </a:path>
              <a:path w="4422060" h="2436524" stroke="0" extrusionOk="0">
                <a:moveTo>
                  <a:pt x="0" y="406095"/>
                </a:moveTo>
                <a:cubicBezTo>
                  <a:pt x="-25407" y="136405"/>
                  <a:pt x="213937" y="-9610"/>
                  <a:pt x="406095" y="0"/>
                </a:cubicBezTo>
                <a:cubicBezTo>
                  <a:pt x="681910" y="-27243"/>
                  <a:pt x="807039" y="19383"/>
                  <a:pt x="1007740" y="0"/>
                </a:cubicBezTo>
                <a:cubicBezTo>
                  <a:pt x="1208441" y="-19383"/>
                  <a:pt x="1383674" y="-636"/>
                  <a:pt x="1501089" y="0"/>
                </a:cubicBezTo>
                <a:cubicBezTo>
                  <a:pt x="1618504" y="636"/>
                  <a:pt x="1786094" y="-9512"/>
                  <a:pt x="1994438" y="0"/>
                </a:cubicBezTo>
                <a:cubicBezTo>
                  <a:pt x="2202782" y="9512"/>
                  <a:pt x="2307457" y="22681"/>
                  <a:pt x="2523885" y="0"/>
                </a:cubicBezTo>
                <a:cubicBezTo>
                  <a:pt x="2740313" y="-22681"/>
                  <a:pt x="3057377" y="-1118"/>
                  <a:pt x="3197728" y="0"/>
                </a:cubicBezTo>
                <a:cubicBezTo>
                  <a:pt x="3338079" y="1118"/>
                  <a:pt x="3690627" y="18540"/>
                  <a:pt x="4015965" y="0"/>
                </a:cubicBezTo>
                <a:cubicBezTo>
                  <a:pt x="4206492" y="16114"/>
                  <a:pt x="4450108" y="164185"/>
                  <a:pt x="4422060" y="406095"/>
                </a:cubicBezTo>
                <a:cubicBezTo>
                  <a:pt x="4427187" y="549316"/>
                  <a:pt x="4404140" y="797033"/>
                  <a:pt x="4422060" y="915053"/>
                </a:cubicBezTo>
                <a:cubicBezTo>
                  <a:pt x="4439980" y="1033073"/>
                  <a:pt x="4427982" y="1323296"/>
                  <a:pt x="4422060" y="1488984"/>
                </a:cubicBezTo>
                <a:cubicBezTo>
                  <a:pt x="4416138" y="1654672"/>
                  <a:pt x="4430729" y="1762719"/>
                  <a:pt x="4422060" y="2030429"/>
                </a:cubicBezTo>
                <a:cubicBezTo>
                  <a:pt x="4437238" y="2243663"/>
                  <a:pt x="4266540" y="2410401"/>
                  <a:pt x="4015965" y="2436524"/>
                </a:cubicBezTo>
                <a:cubicBezTo>
                  <a:pt x="3866145" y="2407823"/>
                  <a:pt x="3613119" y="2431850"/>
                  <a:pt x="3414320" y="2436524"/>
                </a:cubicBezTo>
                <a:cubicBezTo>
                  <a:pt x="3215521" y="2441198"/>
                  <a:pt x="2948841" y="2438303"/>
                  <a:pt x="2740478" y="2436524"/>
                </a:cubicBezTo>
                <a:cubicBezTo>
                  <a:pt x="2532115" y="2434745"/>
                  <a:pt x="2415444" y="2437956"/>
                  <a:pt x="2247129" y="2436524"/>
                </a:cubicBezTo>
                <a:cubicBezTo>
                  <a:pt x="2078814" y="2435092"/>
                  <a:pt x="1853718" y="2452185"/>
                  <a:pt x="1717681" y="2436524"/>
                </a:cubicBezTo>
                <a:cubicBezTo>
                  <a:pt x="1581644" y="2420863"/>
                  <a:pt x="1410357" y="2413792"/>
                  <a:pt x="1116036" y="2436524"/>
                </a:cubicBezTo>
                <a:cubicBezTo>
                  <a:pt x="821716" y="2459256"/>
                  <a:pt x="580780" y="2404804"/>
                  <a:pt x="406095" y="2436524"/>
                </a:cubicBezTo>
                <a:cubicBezTo>
                  <a:pt x="192777" y="2451324"/>
                  <a:pt x="20579" y="2258247"/>
                  <a:pt x="0" y="2030429"/>
                </a:cubicBezTo>
                <a:cubicBezTo>
                  <a:pt x="15628" y="1870077"/>
                  <a:pt x="15483" y="1652180"/>
                  <a:pt x="0" y="1488984"/>
                </a:cubicBezTo>
                <a:cubicBezTo>
                  <a:pt x="-15483" y="1325788"/>
                  <a:pt x="-7605" y="1146128"/>
                  <a:pt x="0" y="980026"/>
                </a:cubicBezTo>
                <a:cubicBezTo>
                  <a:pt x="7605" y="813924"/>
                  <a:pt x="27855" y="603069"/>
                  <a:pt x="0" y="406095"/>
                </a:cubicBezTo>
                <a:close/>
              </a:path>
            </a:pathLst>
          </a:custGeom>
          <a:ln w="28575">
            <a:solidFill>
              <a:schemeClr val="bg1"/>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p:txBody>
      </p:sp>
      <p:sp>
        <p:nvSpPr>
          <p:cNvPr id="8" name="Rectangle: Rounded Corners 7">
            <a:extLst>
              <a:ext uri="{FF2B5EF4-FFF2-40B4-BE49-F238E27FC236}">
                <a16:creationId xmlns:a16="http://schemas.microsoft.com/office/drawing/2014/main" id="{538100FE-9F27-4B7E-9606-55DF97DD591B}"/>
              </a:ext>
            </a:extLst>
          </p:cNvPr>
          <p:cNvSpPr/>
          <p:nvPr/>
        </p:nvSpPr>
        <p:spPr>
          <a:xfrm>
            <a:off x="572414" y="1974805"/>
            <a:ext cx="3026779" cy="2436524"/>
          </a:xfrm>
          <a:custGeom>
            <a:avLst/>
            <a:gdLst>
              <a:gd name="connsiteX0" fmla="*/ 0 w 3026779"/>
              <a:gd name="connsiteY0" fmla="*/ 406095 h 2436524"/>
              <a:gd name="connsiteX1" fmla="*/ 406095 w 3026779"/>
              <a:gd name="connsiteY1" fmla="*/ 0 h 2436524"/>
              <a:gd name="connsiteX2" fmla="*/ 937596 w 3026779"/>
              <a:gd name="connsiteY2" fmla="*/ 0 h 2436524"/>
              <a:gd name="connsiteX3" fmla="*/ 1513390 w 3026779"/>
              <a:gd name="connsiteY3" fmla="*/ 0 h 2436524"/>
              <a:gd name="connsiteX4" fmla="*/ 2022745 w 3026779"/>
              <a:gd name="connsiteY4" fmla="*/ 0 h 2436524"/>
              <a:gd name="connsiteX5" fmla="*/ 2620684 w 3026779"/>
              <a:gd name="connsiteY5" fmla="*/ 0 h 2436524"/>
              <a:gd name="connsiteX6" fmla="*/ 3026779 w 3026779"/>
              <a:gd name="connsiteY6" fmla="*/ 406095 h 2436524"/>
              <a:gd name="connsiteX7" fmla="*/ 3026779 w 3026779"/>
              <a:gd name="connsiteY7" fmla="*/ 898810 h 2436524"/>
              <a:gd name="connsiteX8" fmla="*/ 3026779 w 3026779"/>
              <a:gd name="connsiteY8" fmla="*/ 1472741 h 2436524"/>
              <a:gd name="connsiteX9" fmla="*/ 3026779 w 3026779"/>
              <a:gd name="connsiteY9" fmla="*/ 2030429 h 2436524"/>
              <a:gd name="connsiteX10" fmla="*/ 2620684 w 3026779"/>
              <a:gd name="connsiteY10" fmla="*/ 2436524 h 2436524"/>
              <a:gd name="connsiteX11" fmla="*/ 2133474 w 3026779"/>
              <a:gd name="connsiteY11" fmla="*/ 2436524 h 2436524"/>
              <a:gd name="connsiteX12" fmla="*/ 1535535 w 3026779"/>
              <a:gd name="connsiteY12" fmla="*/ 2436524 h 2436524"/>
              <a:gd name="connsiteX13" fmla="*/ 1026180 w 3026779"/>
              <a:gd name="connsiteY13" fmla="*/ 2436524 h 2436524"/>
              <a:gd name="connsiteX14" fmla="*/ 406095 w 3026779"/>
              <a:gd name="connsiteY14" fmla="*/ 2436524 h 2436524"/>
              <a:gd name="connsiteX15" fmla="*/ 0 w 3026779"/>
              <a:gd name="connsiteY15" fmla="*/ 2030429 h 2436524"/>
              <a:gd name="connsiteX16" fmla="*/ 0 w 3026779"/>
              <a:gd name="connsiteY16" fmla="*/ 1537714 h 2436524"/>
              <a:gd name="connsiteX17" fmla="*/ 0 w 3026779"/>
              <a:gd name="connsiteY17" fmla="*/ 996270 h 2436524"/>
              <a:gd name="connsiteX18" fmla="*/ 0 w 3026779"/>
              <a:gd name="connsiteY18" fmla="*/ 406095 h 243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26779" h="2436524" fill="none" extrusionOk="0">
                <a:moveTo>
                  <a:pt x="0" y="406095"/>
                </a:moveTo>
                <a:cubicBezTo>
                  <a:pt x="-21983" y="195195"/>
                  <a:pt x="201327" y="-46554"/>
                  <a:pt x="406095" y="0"/>
                </a:cubicBezTo>
                <a:cubicBezTo>
                  <a:pt x="631550" y="15583"/>
                  <a:pt x="788868" y="10185"/>
                  <a:pt x="937596" y="0"/>
                </a:cubicBezTo>
                <a:cubicBezTo>
                  <a:pt x="1086324" y="-10185"/>
                  <a:pt x="1390358" y="24561"/>
                  <a:pt x="1513390" y="0"/>
                </a:cubicBezTo>
                <a:cubicBezTo>
                  <a:pt x="1636422" y="-24561"/>
                  <a:pt x="1909873" y="-18334"/>
                  <a:pt x="2022745" y="0"/>
                </a:cubicBezTo>
                <a:cubicBezTo>
                  <a:pt x="2135617" y="18334"/>
                  <a:pt x="2365337" y="-16858"/>
                  <a:pt x="2620684" y="0"/>
                </a:cubicBezTo>
                <a:cubicBezTo>
                  <a:pt x="2844548" y="7793"/>
                  <a:pt x="3029833" y="229474"/>
                  <a:pt x="3026779" y="406095"/>
                </a:cubicBezTo>
                <a:cubicBezTo>
                  <a:pt x="3006394" y="562203"/>
                  <a:pt x="3011048" y="654506"/>
                  <a:pt x="3026779" y="898810"/>
                </a:cubicBezTo>
                <a:cubicBezTo>
                  <a:pt x="3042510" y="1143115"/>
                  <a:pt x="3039353" y="1229342"/>
                  <a:pt x="3026779" y="1472741"/>
                </a:cubicBezTo>
                <a:cubicBezTo>
                  <a:pt x="3014205" y="1716140"/>
                  <a:pt x="3013573" y="1866835"/>
                  <a:pt x="3026779" y="2030429"/>
                </a:cubicBezTo>
                <a:cubicBezTo>
                  <a:pt x="2999550" y="2266985"/>
                  <a:pt x="2832900" y="2484904"/>
                  <a:pt x="2620684" y="2436524"/>
                </a:cubicBezTo>
                <a:cubicBezTo>
                  <a:pt x="2515071" y="2430324"/>
                  <a:pt x="2234043" y="2447537"/>
                  <a:pt x="2133474" y="2436524"/>
                </a:cubicBezTo>
                <a:cubicBezTo>
                  <a:pt x="2032905" y="2425512"/>
                  <a:pt x="1824739" y="2461027"/>
                  <a:pt x="1535535" y="2436524"/>
                </a:cubicBezTo>
                <a:cubicBezTo>
                  <a:pt x="1246331" y="2412021"/>
                  <a:pt x="1230506" y="2451007"/>
                  <a:pt x="1026180" y="2436524"/>
                </a:cubicBezTo>
                <a:cubicBezTo>
                  <a:pt x="821854" y="2422041"/>
                  <a:pt x="619441" y="2444372"/>
                  <a:pt x="406095" y="2436524"/>
                </a:cubicBezTo>
                <a:cubicBezTo>
                  <a:pt x="157757" y="2448770"/>
                  <a:pt x="3337" y="2277294"/>
                  <a:pt x="0" y="2030429"/>
                </a:cubicBezTo>
                <a:cubicBezTo>
                  <a:pt x="-12067" y="1885237"/>
                  <a:pt x="11910" y="1770950"/>
                  <a:pt x="0" y="1537714"/>
                </a:cubicBezTo>
                <a:cubicBezTo>
                  <a:pt x="-11910" y="1304478"/>
                  <a:pt x="6102" y="1253200"/>
                  <a:pt x="0" y="996270"/>
                </a:cubicBezTo>
                <a:cubicBezTo>
                  <a:pt x="-6102" y="739340"/>
                  <a:pt x="-6294" y="623109"/>
                  <a:pt x="0" y="406095"/>
                </a:cubicBezTo>
                <a:close/>
              </a:path>
              <a:path w="3026779" h="2436524" stroke="0" extrusionOk="0">
                <a:moveTo>
                  <a:pt x="0" y="406095"/>
                </a:moveTo>
                <a:cubicBezTo>
                  <a:pt x="-25407" y="136405"/>
                  <a:pt x="213937" y="-9610"/>
                  <a:pt x="406095" y="0"/>
                </a:cubicBezTo>
                <a:cubicBezTo>
                  <a:pt x="637894" y="24734"/>
                  <a:pt x="811333" y="9153"/>
                  <a:pt x="959742" y="0"/>
                </a:cubicBezTo>
                <a:cubicBezTo>
                  <a:pt x="1108151" y="-9153"/>
                  <a:pt x="1277524" y="-19699"/>
                  <a:pt x="1446952" y="0"/>
                </a:cubicBezTo>
                <a:cubicBezTo>
                  <a:pt x="1616380" y="19699"/>
                  <a:pt x="1712004" y="-14792"/>
                  <a:pt x="1934161" y="0"/>
                </a:cubicBezTo>
                <a:cubicBezTo>
                  <a:pt x="2156318" y="14792"/>
                  <a:pt x="2370064" y="-8715"/>
                  <a:pt x="2620684" y="0"/>
                </a:cubicBezTo>
                <a:cubicBezTo>
                  <a:pt x="2883421" y="-25216"/>
                  <a:pt x="3022160" y="232289"/>
                  <a:pt x="3026779" y="406095"/>
                </a:cubicBezTo>
                <a:cubicBezTo>
                  <a:pt x="3044366" y="628743"/>
                  <a:pt x="3037667" y="794384"/>
                  <a:pt x="3026779" y="898810"/>
                </a:cubicBezTo>
                <a:cubicBezTo>
                  <a:pt x="3015891" y="1003237"/>
                  <a:pt x="3045325" y="1196602"/>
                  <a:pt x="3026779" y="1440254"/>
                </a:cubicBezTo>
                <a:cubicBezTo>
                  <a:pt x="3008233" y="1683906"/>
                  <a:pt x="3012457" y="1792313"/>
                  <a:pt x="3026779" y="2030429"/>
                </a:cubicBezTo>
                <a:cubicBezTo>
                  <a:pt x="3012673" y="2270043"/>
                  <a:pt x="2862056" y="2413191"/>
                  <a:pt x="2620684" y="2436524"/>
                </a:cubicBezTo>
                <a:cubicBezTo>
                  <a:pt x="2465377" y="2464130"/>
                  <a:pt x="2340604" y="2452776"/>
                  <a:pt x="2067037" y="2436524"/>
                </a:cubicBezTo>
                <a:cubicBezTo>
                  <a:pt x="1793470" y="2420272"/>
                  <a:pt x="1779561" y="2448437"/>
                  <a:pt x="1557681" y="2436524"/>
                </a:cubicBezTo>
                <a:cubicBezTo>
                  <a:pt x="1335801" y="2424611"/>
                  <a:pt x="1191808" y="2410899"/>
                  <a:pt x="1026180" y="2436524"/>
                </a:cubicBezTo>
                <a:cubicBezTo>
                  <a:pt x="860552" y="2462149"/>
                  <a:pt x="633534" y="2439883"/>
                  <a:pt x="406095" y="2436524"/>
                </a:cubicBezTo>
                <a:cubicBezTo>
                  <a:pt x="180765" y="2423743"/>
                  <a:pt x="-9027" y="2288306"/>
                  <a:pt x="0" y="2030429"/>
                </a:cubicBezTo>
                <a:cubicBezTo>
                  <a:pt x="21171" y="1779482"/>
                  <a:pt x="1177" y="1748269"/>
                  <a:pt x="0" y="1521471"/>
                </a:cubicBezTo>
                <a:cubicBezTo>
                  <a:pt x="-1177" y="1294673"/>
                  <a:pt x="19206" y="1146046"/>
                  <a:pt x="0" y="1028756"/>
                </a:cubicBezTo>
                <a:cubicBezTo>
                  <a:pt x="-19206" y="911466"/>
                  <a:pt x="-26537" y="608361"/>
                  <a:pt x="0" y="406095"/>
                </a:cubicBezTo>
                <a:close/>
              </a:path>
            </a:pathLst>
          </a:custGeom>
          <a:ln w="28575">
            <a:solidFill>
              <a:srgbClr val="002060"/>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lgn="ctr">
              <a:spcBef>
                <a:spcPts val="100"/>
              </a:spcBef>
            </a:pPr>
            <a:r>
              <a:rPr lang="en-US" sz="1400" b="1" dirty="0">
                <a:latin typeface="Tw Cen MT" panose="020B0602020104020603" pitchFamily="34" charset="0"/>
              </a:rPr>
              <a:t>Issues with this literature</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Poor reporting standards</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Use of non-validated physical activity measures</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High probability of selection bias</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Low proportion of eligible participants agreeing to participate</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High attrition rates</a:t>
            </a:r>
          </a:p>
          <a:p>
            <a:pPr marL="171450" indent="-171450">
              <a:spcBef>
                <a:spcPts val="100"/>
              </a:spcBef>
              <a:spcAft>
                <a:spcPts val="600"/>
              </a:spcAft>
              <a:buFont typeface="Arial" panose="020B0604020202020204" pitchFamily="34" charset="0"/>
              <a:buChar char="•"/>
            </a:pPr>
            <a:r>
              <a:rPr lang="en-AU" sz="1200" dirty="0">
                <a:latin typeface="Tw Cen MT" panose="020B0602020104020603" pitchFamily="34" charset="0"/>
              </a:rPr>
              <a:t>Lack of long-term follow-up</a:t>
            </a:r>
          </a:p>
          <a:p>
            <a:pPr marL="171450" indent="-171450">
              <a:spcBef>
                <a:spcPts val="100"/>
              </a:spcBef>
              <a:spcAft>
                <a:spcPts val="600"/>
              </a:spcAft>
              <a:buFont typeface="Arial" panose="020B0604020202020204" pitchFamily="34" charset="0"/>
              <a:buChar char="•"/>
            </a:pPr>
            <a:endParaRPr lang="en-US" sz="1200" dirty="0">
              <a:latin typeface="Tw Cen MT" panose="020B0602020104020603" pitchFamily="34" charset="0"/>
            </a:endParaRPr>
          </a:p>
        </p:txBody>
      </p:sp>
      <p:sp>
        <p:nvSpPr>
          <p:cNvPr id="9" name="Rectangle: Rounded Corners 8">
            <a:extLst>
              <a:ext uri="{FF2B5EF4-FFF2-40B4-BE49-F238E27FC236}">
                <a16:creationId xmlns:a16="http://schemas.microsoft.com/office/drawing/2014/main" id="{376659F8-C983-4854-9845-F208224B91CE}"/>
              </a:ext>
            </a:extLst>
          </p:cNvPr>
          <p:cNvSpPr/>
          <p:nvPr/>
        </p:nvSpPr>
        <p:spPr>
          <a:xfrm>
            <a:off x="4149526" y="1716537"/>
            <a:ext cx="4422060" cy="2436524"/>
          </a:xfrm>
          <a:custGeom>
            <a:avLst/>
            <a:gdLst>
              <a:gd name="connsiteX0" fmla="*/ 0 w 4422060"/>
              <a:gd name="connsiteY0" fmla="*/ 406095 h 2436524"/>
              <a:gd name="connsiteX1" fmla="*/ 406095 w 4422060"/>
              <a:gd name="connsiteY1" fmla="*/ 0 h 2436524"/>
              <a:gd name="connsiteX2" fmla="*/ 1007740 w 4422060"/>
              <a:gd name="connsiteY2" fmla="*/ 0 h 2436524"/>
              <a:gd name="connsiteX3" fmla="*/ 1609385 w 4422060"/>
              <a:gd name="connsiteY3" fmla="*/ 0 h 2436524"/>
              <a:gd name="connsiteX4" fmla="*/ 2102734 w 4422060"/>
              <a:gd name="connsiteY4" fmla="*/ 0 h 2436524"/>
              <a:gd name="connsiteX5" fmla="*/ 2776576 w 4422060"/>
              <a:gd name="connsiteY5" fmla="*/ 0 h 2436524"/>
              <a:gd name="connsiteX6" fmla="*/ 3269925 w 4422060"/>
              <a:gd name="connsiteY6" fmla="*/ 0 h 2436524"/>
              <a:gd name="connsiteX7" fmla="*/ 4015965 w 4422060"/>
              <a:gd name="connsiteY7" fmla="*/ 0 h 2436524"/>
              <a:gd name="connsiteX8" fmla="*/ 4422060 w 4422060"/>
              <a:gd name="connsiteY8" fmla="*/ 406095 h 2436524"/>
              <a:gd name="connsiteX9" fmla="*/ 4422060 w 4422060"/>
              <a:gd name="connsiteY9" fmla="*/ 898810 h 2436524"/>
              <a:gd name="connsiteX10" fmla="*/ 4422060 w 4422060"/>
              <a:gd name="connsiteY10" fmla="*/ 1407768 h 2436524"/>
              <a:gd name="connsiteX11" fmla="*/ 4422060 w 4422060"/>
              <a:gd name="connsiteY11" fmla="*/ 2030429 h 2436524"/>
              <a:gd name="connsiteX12" fmla="*/ 4015965 w 4422060"/>
              <a:gd name="connsiteY12" fmla="*/ 2436524 h 2436524"/>
              <a:gd name="connsiteX13" fmla="*/ 3522616 w 4422060"/>
              <a:gd name="connsiteY13" fmla="*/ 2436524 h 2436524"/>
              <a:gd name="connsiteX14" fmla="*/ 2920971 w 4422060"/>
              <a:gd name="connsiteY14" fmla="*/ 2436524 h 2436524"/>
              <a:gd name="connsiteX15" fmla="*/ 2427622 w 4422060"/>
              <a:gd name="connsiteY15" fmla="*/ 2436524 h 2436524"/>
              <a:gd name="connsiteX16" fmla="*/ 1934273 w 4422060"/>
              <a:gd name="connsiteY16" fmla="*/ 2436524 h 2436524"/>
              <a:gd name="connsiteX17" fmla="*/ 1260431 w 4422060"/>
              <a:gd name="connsiteY17" fmla="*/ 2436524 h 2436524"/>
              <a:gd name="connsiteX18" fmla="*/ 406095 w 4422060"/>
              <a:gd name="connsiteY18" fmla="*/ 2436524 h 2436524"/>
              <a:gd name="connsiteX19" fmla="*/ 0 w 4422060"/>
              <a:gd name="connsiteY19" fmla="*/ 2030429 h 2436524"/>
              <a:gd name="connsiteX20" fmla="*/ 0 w 4422060"/>
              <a:gd name="connsiteY20" fmla="*/ 1505228 h 2436524"/>
              <a:gd name="connsiteX21" fmla="*/ 0 w 4422060"/>
              <a:gd name="connsiteY21" fmla="*/ 1012513 h 2436524"/>
              <a:gd name="connsiteX22" fmla="*/ 0 w 4422060"/>
              <a:gd name="connsiteY22" fmla="*/ 406095 h 243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422060" h="2436524" fill="none" extrusionOk="0">
                <a:moveTo>
                  <a:pt x="0" y="406095"/>
                </a:moveTo>
                <a:cubicBezTo>
                  <a:pt x="-29175" y="165677"/>
                  <a:pt x="215739" y="-23743"/>
                  <a:pt x="406095" y="0"/>
                </a:cubicBezTo>
                <a:cubicBezTo>
                  <a:pt x="676558" y="-25577"/>
                  <a:pt x="850523" y="-3488"/>
                  <a:pt x="1007740" y="0"/>
                </a:cubicBezTo>
                <a:cubicBezTo>
                  <a:pt x="1164958" y="3488"/>
                  <a:pt x="1318814" y="7209"/>
                  <a:pt x="1609385" y="0"/>
                </a:cubicBezTo>
                <a:cubicBezTo>
                  <a:pt x="1899956" y="-7209"/>
                  <a:pt x="1910339" y="-9867"/>
                  <a:pt x="2102734" y="0"/>
                </a:cubicBezTo>
                <a:cubicBezTo>
                  <a:pt x="2295129" y="9867"/>
                  <a:pt x="2472834" y="-4358"/>
                  <a:pt x="2776576" y="0"/>
                </a:cubicBezTo>
                <a:cubicBezTo>
                  <a:pt x="3080318" y="4358"/>
                  <a:pt x="3039326" y="-2064"/>
                  <a:pt x="3269925" y="0"/>
                </a:cubicBezTo>
                <a:cubicBezTo>
                  <a:pt x="3500524" y="2064"/>
                  <a:pt x="3768729" y="6450"/>
                  <a:pt x="4015965" y="0"/>
                </a:cubicBezTo>
                <a:cubicBezTo>
                  <a:pt x="4235694" y="-10769"/>
                  <a:pt x="4451887" y="143384"/>
                  <a:pt x="4422060" y="406095"/>
                </a:cubicBezTo>
                <a:cubicBezTo>
                  <a:pt x="4434184" y="542475"/>
                  <a:pt x="4432077" y="763440"/>
                  <a:pt x="4422060" y="898810"/>
                </a:cubicBezTo>
                <a:cubicBezTo>
                  <a:pt x="4412043" y="1034181"/>
                  <a:pt x="4410305" y="1193036"/>
                  <a:pt x="4422060" y="1407768"/>
                </a:cubicBezTo>
                <a:cubicBezTo>
                  <a:pt x="4433815" y="1622500"/>
                  <a:pt x="4453026" y="1801789"/>
                  <a:pt x="4422060" y="2030429"/>
                </a:cubicBezTo>
                <a:cubicBezTo>
                  <a:pt x="4398002" y="2266955"/>
                  <a:pt x="4243582" y="2459109"/>
                  <a:pt x="4015965" y="2436524"/>
                </a:cubicBezTo>
                <a:cubicBezTo>
                  <a:pt x="3908734" y="2447787"/>
                  <a:pt x="3621906" y="2412666"/>
                  <a:pt x="3522616" y="2436524"/>
                </a:cubicBezTo>
                <a:cubicBezTo>
                  <a:pt x="3423326" y="2460382"/>
                  <a:pt x="3197586" y="2410414"/>
                  <a:pt x="2920971" y="2436524"/>
                </a:cubicBezTo>
                <a:cubicBezTo>
                  <a:pt x="2644357" y="2462634"/>
                  <a:pt x="2536452" y="2438755"/>
                  <a:pt x="2427622" y="2436524"/>
                </a:cubicBezTo>
                <a:cubicBezTo>
                  <a:pt x="2318792" y="2434293"/>
                  <a:pt x="2175458" y="2451752"/>
                  <a:pt x="1934273" y="2436524"/>
                </a:cubicBezTo>
                <a:cubicBezTo>
                  <a:pt x="1693088" y="2421296"/>
                  <a:pt x="1592163" y="2402870"/>
                  <a:pt x="1260431" y="2436524"/>
                </a:cubicBezTo>
                <a:cubicBezTo>
                  <a:pt x="928699" y="2470178"/>
                  <a:pt x="830300" y="2435193"/>
                  <a:pt x="406095" y="2436524"/>
                </a:cubicBezTo>
                <a:cubicBezTo>
                  <a:pt x="221908" y="2461056"/>
                  <a:pt x="5064" y="2233467"/>
                  <a:pt x="0" y="2030429"/>
                </a:cubicBezTo>
                <a:cubicBezTo>
                  <a:pt x="958" y="1918658"/>
                  <a:pt x="12855" y="1690413"/>
                  <a:pt x="0" y="1505228"/>
                </a:cubicBezTo>
                <a:cubicBezTo>
                  <a:pt x="-12855" y="1320043"/>
                  <a:pt x="18855" y="1233369"/>
                  <a:pt x="0" y="1012513"/>
                </a:cubicBezTo>
                <a:cubicBezTo>
                  <a:pt x="-18855" y="791658"/>
                  <a:pt x="-6422" y="667209"/>
                  <a:pt x="0" y="406095"/>
                </a:cubicBezTo>
                <a:close/>
              </a:path>
              <a:path w="4422060" h="2436524" stroke="0" extrusionOk="0">
                <a:moveTo>
                  <a:pt x="0" y="406095"/>
                </a:moveTo>
                <a:cubicBezTo>
                  <a:pt x="-25407" y="136405"/>
                  <a:pt x="213937" y="-9610"/>
                  <a:pt x="406095" y="0"/>
                </a:cubicBezTo>
                <a:cubicBezTo>
                  <a:pt x="681910" y="-27243"/>
                  <a:pt x="807039" y="19383"/>
                  <a:pt x="1007740" y="0"/>
                </a:cubicBezTo>
                <a:cubicBezTo>
                  <a:pt x="1208441" y="-19383"/>
                  <a:pt x="1383674" y="-636"/>
                  <a:pt x="1501089" y="0"/>
                </a:cubicBezTo>
                <a:cubicBezTo>
                  <a:pt x="1618504" y="636"/>
                  <a:pt x="1786094" y="-9512"/>
                  <a:pt x="1994438" y="0"/>
                </a:cubicBezTo>
                <a:cubicBezTo>
                  <a:pt x="2202782" y="9512"/>
                  <a:pt x="2307457" y="22681"/>
                  <a:pt x="2523885" y="0"/>
                </a:cubicBezTo>
                <a:cubicBezTo>
                  <a:pt x="2740313" y="-22681"/>
                  <a:pt x="3057377" y="-1118"/>
                  <a:pt x="3197728" y="0"/>
                </a:cubicBezTo>
                <a:cubicBezTo>
                  <a:pt x="3338079" y="1118"/>
                  <a:pt x="3690627" y="18540"/>
                  <a:pt x="4015965" y="0"/>
                </a:cubicBezTo>
                <a:cubicBezTo>
                  <a:pt x="4206492" y="16114"/>
                  <a:pt x="4450108" y="164185"/>
                  <a:pt x="4422060" y="406095"/>
                </a:cubicBezTo>
                <a:cubicBezTo>
                  <a:pt x="4427187" y="549316"/>
                  <a:pt x="4404140" y="797033"/>
                  <a:pt x="4422060" y="915053"/>
                </a:cubicBezTo>
                <a:cubicBezTo>
                  <a:pt x="4439980" y="1033073"/>
                  <a:pt x="4427982" y="1323296"/>
                  <a:pt x="4422060" y="1488984"/>
                </a:cubicBezTo>
                <a:cubicBezTo>
                  <a:pt x="4416138" y="1654672"/>
                  <a:pt x="4430729" y="1762719"/>
                  <a:pt x="4422060" y="2030429"/>
                </a:cubicBezTo>
                <a:cubicBezTo>
                  <a:pt x="4437238" y="2243663"/>
                  <a:pt x="4266540" y="2410401"/>
                  <a:pt x="4015965" y="2436524"/>
                </a:cubicBezTo>
                <a:cubicBezTo>
                  <a:pt x="3866145" y="2407823"/>
                  <a:pt x="3613119" y="2431850"/>
                  <a:pt x="3414320" y="2436524"/>
                </a:cubicBezTo>
                <a:cubicBezTo>
                  <a:pt x="3215521" y="2441198"/>
                  <a:pt x="2948841" y="2438303"/>
                  <a:pt x="2740478" y="2436524"/>
                </a:cubicBezTo>
                <a:cubicBezTo>
                  <a:pt x="2532115" y="2434745"/>
                  <a:pt x="2415444" y="2437956"/>
                  <a:pt x="2247129" y="2436524"/>
                </a:cubicBezTo>
                <a:cubicBezTo>
                  <a:pt x="2078814" y="2435092"/>
                  <a:pt x="1853718" y="2452185"/>
                  <a:pt x="1717681" y="2436524"/>
                </a:cubicBezTo>
                <a:cubicBezTo>
                  <a:pt x="1581644" y="2420863"/>
                  <a:pt x="1410357" y="2413792"/>
                  <a:pt x="1116036" y="2436524"/>
                </a:cubicBezTo>
                <a:cubicBezTo>
                  <a:pt x="821716" y="2459256"/>
                  <a:pt x="580780" y="2404804"/>
                  <a:pt x="406095" y="2436524"/>
                </a:cubicBezTo>
                <a:cubicBezTo>
                  <a:pt x="192777" y="2451324"/>
                  <a:pt x="20579" y="2258247"/>
                  <a:pt x="0" y="2030429"/>
                </a:cubicBezTo>
                <a:cubicBezTo>
                  <a:pt x="15628" y="1870077"/>
                  <a:pt x="15483" y="1652180"/>
                  <a:pt x="0" y="1488984"/>
                </a:cubicBezTo>
                <a:cubicBezTo>
                  <a:pt x="-15483" y="1325788"/>
                  <a:pt x="-7605" y="1146128"/>
                  <a:pt x="0" y="980026"/>
                </a:cubicBezTo>
                <a:cubicBezTo>
                  <a:pt x="7605" y="813924"/>
                  <a:pt x="27855" y="603069"/>
                  <a:pt x="0" y="406095"/>
                </a:cubicBezTo>
                <a:close/>
              </a:path>
            </a:pathLst>
          </a:custGeom>
          <a:ln w="28575">
            <a:solidFill>
              <a:schemeClr val="bg1"/>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lgn="ctr">
              <a:spcBef>
                <a:spcPts val="100"/>
              </a:spcBef>
              <a:spcAft>
                <a:spcPts val="600"/>
              </a:spcAft>
            </a:pPr>
            <a:r>
              <a:rPr lang="en-US" sz="1600" b="1" dirty="0" err="1">
                <a:latin typeface="Tw Cen MT" panose="020B0602020104020603" pitchFamily="34" charset="0"/>
              </a:rPr>
              <a:t>Craike</a:t>
            </a:r>
            <a:r>
              <a:rPr lang="en-US" sz="1600" b="1" dirty="0">
                <a:latin typeface="Tw Cen MT" panose="020B0602020104020603" pitchFamily="34" charset="0"/>
              </a:rPr>
              <a:t> et al. (2018): Improving physical activity in disadvantaged groups</a:t>
            </a:r>
            <a:endParaRPr lang="en-AU" sz="1600" dirty="0">
              <a:latin typeface="Tw Cen MT" panose="020B0602020104020603" pitchFamily="34" charset="0"/>
            </a:endParaRPr>
          </a:p>
          <a:p>
            <a:pPr>
              <a:spcBef>
                <a:spcPts val="100"/>
              </a:spcBef>
              <a:spcAft>
                <a:spcPts val="600"/>
              </a:spcAft>
            </a:pPr>
            <a:r>
              <a:rPr lang="en-US" sz="1400" b="1" dirty="0">
                <a:latin typeface="Tw Cen MT" panose="020B0602020104020603" pitchFamily="34" charset="0"/>
              </a:rPr>
              <a:t>Adolescents</a:t>
            </a:r>
          </a:p>
          <a:p>
            <a:pPr marL="285750" indent="-285750">
              <a:spcBef>
                <a:spcPts val="100"/>
              </a:spcBef>
              <a:spcAft>
                <a:spcPts val="600"/>
              </a:spcAft>
              <a:buFont typeface="Arial" panose="020B0604020202020204" pitchFamily="34" charset="0"/>
              <a:buChar char="•"/>
            </a:pPr>
            <a:r>
              <a:rPr lang="en-US" sz="1400" dirty="0">
                <a:latin typeface="Tw Cen MT" panose="020B0602020104020603" pitchFamily="34" charset="0"/>
              </a:rPr>
              <a:t>Limited evidence of intervention effectiveness</a:t>
            </a:r>
          </a:p>
          <a:p>
            <a:pPr marL="285750" indent="-285750">
              <a:spcBef>
                <a:spcPts val="100"/>
              </a:spcBef>
              <a:spcAft>
                <a:spcPts val="600"/>
              </a:spcAft>
              <a:buFont typeface="Arial" panose="020B0604020202020204" pitchFamily="34" charset="0"/>
              <a:buChar char="•"/>
            </a:pPr>
            <a:r>
              <a:rPr lang="en-US" sz="1400" dirty="0">
                <a:latin typeface="Tw Cen MT" panose="020B0602020104020603" pitchFamily="34" charset="0"/>
              </a:rPr>
              <a:t>Recommendations to involve adolescents &amp; family</a:t>
            </a:r>
          </a:p>
          <a:p>
            <a:pPr>
              <a:spcBef>
                <a:spcPts val="100"/>
              </a:spcBef>
              <a:spcAft>
                <a:spcPts val="600"/>
              </a:spcAft>
            </a:pPr>
            <a:r>
              <a:rPr lang="en-US" sz="1400" b="1" dirty="0">
                <a:latin typeface="Tw Cen MT" panose="020B0602020104020603" pitchFamily="34" charset="0"/>
              </a:rPr>
              <a:t>Adults</a:t>
            </a:r>
          </a:p>
          <a:p>
            <a:pPr marL="285750" indent="-285750">
              <a:spcBef>
                <a:spcPts val="100"/>
              </a:spcBef>
              <a:spcAft>
                <a:spcPts val="600"/>
              </a:spcAft>
              <a:buFont typeface="Arial" panose="020B0604020202020204" pitchFamily="34" charset="0"/>
              <a:buChar char="•"/>
            </a:pPr>
            <a:r>
              <a:rPr lang="en-US" sz="1400" dirty="0">
                <a:latin typeface="Tw Cen MT" panose="020B0602020104020603" pitchFamily="34" charset="0"/>
              </a:rPr>
              <a:t>Mixed evidence of effectiveness</a:t>
            </a:r>
          </a:p>
          <a:p>
            <a:pPr marL="285750" indent="-285750">
              <a:spcBef>
                <a:spcPts val="100"/>
              </a:spcBef>
              <a:spcAft>
                <a:spcPts val="600"/>
              </a:spcAft>
              <a:buFont typeface="Arial" panose="020B0604020202020204" pitchFamily="34" charset="0"/>
              <a:buChar char="•"/>
            </a:pPr>
            <a:r>
              <a:rPr lang="en-US" sz="1400" dirty="0">
                <a:latin typeface="Tw Cen MT" panose="020B0602020104020603" pitchFamily="34" charset="0"/>
              </a:rPr>
              <a:t>Group based interventions</a:t>
            </a:r>
          </a:p>
          <a:p>
            <a:pPr marL="285750" indent="-285750">
              <a:spcBef>
                <a:spcPts val="100"/>
              </a:spcBef>
              <a:spcAft>
                <a:spcPts val="600"/>
              </a:spcAft>
              <a:buFont typeface="Arial" panose="020B0604020202020204" pitchFamily="34" charset="0"/>
              <a:buChar char="•"/>
            </a:pPr>
            <a:r>
              <a:rPr lang="en-US" sz="1400" dirty="0">
                <a:latin typeface="Tw Cen MT" panose="020B0602020104020603" pitchFamily="34" charset="0"/>
              </a:rPr>
              <a:t>Focus on physical activity only</a:t>
            </a:r>
          </a:p>
          <a:p>
            <a:pPr marL="285750" indent="-285750">
              <a:spcBef>
                <a:spcPts val="100"/>
              </a:spcBef>
              <a:spcAft>
                <a:spcPts val="600"/>
              </a:spcAft>
              <a:buFont typeface="Arial" panose="020B0604020202020204" pitchFamily="34" charset="0"/>
              <a:buChar char="•"/>
            </a:pPr>
            <a:endParaRPr lang="en-US" sz="1400" dirty="0">
              <a:latin typeface="Tw Cen MT" panose="020B0602020104020603" pitchFamily="34" charset="0"/>
            </a:endParaRPr>
          </a:p>
          <a:p>
            <a:pPr>
              <a:spcBef>
                <a:spcPts val="100"/>
              </a:spcBef>
              <a:spcAft>
                <a:spcPts val="600"/>
              </a:spcAft>
            </a:pPr>
            <a:endParaRPr lang="en-US" sz="14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p:txBody>
      </p:sp>
    </p:spTree>
    <p:extLst>
      <p:ext uri="{BB962C8B-B14F-4D97-AF65-F5344CB8AC3E}">
        <p14:creationId xmlns:p14="http://schemas.microsoft.com/office/powerpoint/2010/main" val="319529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27</a:t>
            </a:fld>
            <a:endParaRPr lang="en-US" dirty="0"/>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Physical activity as an intervention</a:t>
            </a:r>
          </a:p>
          <a:p>
            <a:r>
              <a:rPr lang="en-US" sz="1400" dirty="0">
                <a:solidFill>
                  <a:srgbClr val="002060"/>
                </a:solidFill>
              </a:rPr>
              <a:t>Depression</a:t>
            </a:r>
            <a:endParaRPr lang="en-AU" sz="1400" dirty="0">
              <a:solidFill>
                <a:srgbClr val="002060"/>
              </a:solidFill>
            </a:endParaRPr>
          </a:p>
        </p:txBody>
      </p:sp>
      <p:sp>
        <p:nvSpPr>
          <p:cNvPr id="7" name="Rectangle: Rounded Corners 6">
            <a:extLst>
              <a:ext uri="{FF2B5EF4-FFF2-40B4-BE49-F238E27FC236}">
                <a16:creationId xmlns:a16="http://schemas.microsoft.com/office/drawing/2014/main" id="{3FB600DE-8AE5-4C53-B695-B16F3363AB79}"/>
              </a:ext>
            </a:extLst>
          </p:cNvPr>
          <p:cNvSpPr/>
          <p:nvPr/>
        </p:nvSpPr>
        <p:spPr>
          <a:xfrm>
            <a:off x="4615876" y="2094268"/>
            <a:ext cx="4422060" cy="2436524"/>
          </a:xfrm>
          <a:custGeom>
            <a:avLst/>
            <a:gdLst>
              <a:gd name="connsiteX0" fmla="*/ 0 w 4422060"/>
              <a:gd name="connsiteY0" fmla="*/ 406095 h 2436524"/>
              <a:gd name="connsiteX1" fmla="*/ 406095 w 4422060"/>
              <a:gd name="connsiteY1" fmla="*/ 0 h 2436524"/>
              <a:gd name="connsiteX2" fmla="*/ 1007740 w 4422060"/>
              <a:gd name="connsiteY2" fmla="*/ 0 h 2436524"/>
              <a:gd name="connsiteX3" fmla="*/ 1609385 w 4422060"/>
              <a:gd name="connsiteY3" fmla="*/ 0 h 2436524"/>
              <a:gd name="connsiteX4" fmla="*/ 2102734 w 4422060"/>
              <a:gd name="connsiteY4" fmla="*/ 0 h 2436524"/>
              <a:gd name="connsiteX5" fmla="*/ 2776576 w 4422060"/>
              <a:gd name="connsiteY5" fmla="*/ 0 h 2436524"/>
              <a:gd name="connsiteX6" fmla="*/ 3269925 w 4422060"/>
              <a:gd name="connsiteY6" fmla="*/ 0 h 2436524"/>
              <a:gd name="connsiteX7" fmla="*/ 4015965 w 4422060"/>
              <a:gd name="connsiteY7" fmla="*/ 0 h 2436524"/>
              <a:gd name="connsiteX8" fmla="*/ 4422060 w 4422060"/>
              <a:gd name="connsiteY8" fmla="*/ 406095 h 2436524"/>
              <a:gd name="connsiteX9" fmla="*/ 4422060 w 4422060"/>
              <a:gd name="connsiteY9" fmla="*/ 898810 h 2436524"/>
              <a:gd name="connsiteX10" fmla="*/ 4422060 w 4422060"/>
              <a:gd name="connsiteY10" fmla="*/ 1407768 h 2436524"/>
              <a:gd name="connsiteX11" fmla="*/ 4422060 w 4422060"/>
              <a:gd name="connsiteY11" fmla="*/ 2030429 h 2436524"/>
              <a:gd name="connsiteX12" fmla="*/ 4015965 w 4422060"/>
              <a:gd name="connsiteY12" fmla="*/ 2436524 h 2436524"/>
              <a:gd name="connsiteX13" fmla="*/ 3522616 w 4422060"/>
              <a:gd name="connsiteY13" fmla="*/ 2436524 h 2436524"/>
              <a:gd name="connsiteX14" fmla="*/ 2920971 w 4422060"/>
              <a:gd name="connsiteY14" fmla="*/ 2436524 h 2436524"/>
              <a:gd name="connsiteX15" fmla="*/ 2427622 w 4422060"/>
              <a:gd name="connsiteY15" fmla="*/ 2436524 h 2436524"/>
              <a:gd name="connsiteX16" fmla="*/ 1934273 w 4422060"/>
              <a:gd name="connsiteY16" fmla="*/ 2436524 h 2436524"/>
              <a:gd name="connsiteX17" fmla="*/ 1260431 w 4422060"/>
              <a:gd name="connsiteY17" fmla="*/ 2436524 h 2436524"/>
              <a:gd name="connsiteX18" fmla="*/ 406095 w 4422060"/>
              <a:gd name="connsiteY18" fmla="*/ 2436524 h 2436524"/>
              <a:gd name="connsiteX19" fmla="*/ 0 w 4422060"/>
              <a:gd name="connsiteY19" fmla="*/ 2030429 h 2436524"/>
              <a:gd name="connsiteX20" fmla="*/ 0 w 4422060"/>
              <a:gd name="connsiteY20" fmla="*/ 1505228 h 2436524"/>
              <a:gd name="connsiteX21" fmla="*/ 0 w 4422060"/>
              <a:gd name="connsiteY21" fmla="*/ 1012513 h 2436524"/>
              <a:gd name="connsiteX22" fmla="*/ 0 w 4422060"/>
              <a:gd name="connsiteY22" fmla="*/ 406095 h 243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422060" h="2436524" fill="none" extrusionOk="0">
                <a:moveTo>
                  <a:pt x="0" y="406095"/>
                </a:moveTo>
                <a:cubicBezTo>
                  <a:pt x="-29175" y="165677"/>
                  <a:pt x="215739" y="-23743"/>
                  <a:pt x="406095" y="0"/>
                </a:cubicBezTo>
                <a:cubicBezTo>
                  <a:pt x="676558" y="-25577"/>
                  <a:pt x="850523" y="-3488"/>
                  <a:pt x="1007740" y="0"/>
                </a:cubicBezTo>
                <a:cubicBezTo>
                  <a:pt x="1164958" y="3488"/>
                  <a:pt x="1318814" y="7209"/>
                  <a:pt x="1609385" y="0"/>
                </a:cubicBezTo>
                <a:cubicBezTo>
                  <a:pt x="1899956" y="-7209"/>
                  <a:pt x="1910339" y="-9867"/>
                  <a:pt x="2102734" y="0"/>
                </a:cubicBezTo>
                <a:cubicBezTo>
                  <a:pt x="2295129" y="9867"/>
                  <a:pt x="2472834" y="-4358"/>
                  <a:pt x="2776576" y="0"/>
                </a:cubicBezTo>
                <a:cubicBezTo>
                  <a:pt x="3080318" y="4358"/>
                  <a:pt x="3039326" y="-2064"/>
                  <a:pt x="3269925" y="0"/>
                </a:cubicBezTo>
                <a:cubicBezTo>
                  <a:pt x="3500524" y="2064"/>
                  <a:pt x="3768729" y="6450"/>
                  <a:pt x="4015965" y="0"/>
                </a:cubicBezTo>
                <a:cubicBezTo>
                  <a:pt x="4235694" y="-10769"/>
                  <a:pt x="4451887" y="143384"/>
                  <a:pt x="4422060" y="406095"/>
                </a:cubicBezTo>
                <a:cubicBezTo>
                  <a:pt x="4434184" y="542475"/>
                  <a:pt x="4432077" y="763440"/>
                  <a:pt x="4422060" y="898810"/>
                </a:cubicBezTo>
                <a:cubicBezTo>
                  <a:pt x="4412043" y="1034181"/>
                  <a:pt x="4410305" y="1193036"/>
                  <a:pt x="4422060" y="1407768"/>
                </a:cubicBezTo>
                <a:cubicBezTo>
                  <a:pt x="4433815" y="1622500"/>
                  <a:pt x="4453026" y="1801789"/>
                  <a:pt x="4422060" y="2030429"/>
                </a:cubicBezTo>
                <a:cubicBezTo>
                  <a:pt x="4398002" y="2266955"/>
                  <a:pt x="4243582" y="2459109"/>
                  <a:pt x="4015965" y="2436524"/>
                </a:cubicBezTo>
                <a:cubicBezTo>
                  <a:pt x="3908734" y="2447787"/>
                  <a:pt x="3621906" y="2412666"/>
                  <a:pt x="3522616" y="2436524"/>
                </a:cubicBezTo>
                <a:cubicBezTo>
                  <a:pt x="3423326" y="2460382"/>
                  <a:pt x="3197586" y="2410414"/>
                  <a:pt x="2920971" y="2436524"/>
                </a:cubicBezTo>
                <a:cubicBezTo>
                  <a:pt x="2644357" y="2462634"/>
                  <a:pt x="2536452" y="2438755"/>
                  <a:pt x="2427622" y="2436524"/>
                </a:cubicBezTo>
                <a:cubicBezTo>
                  <a:pt x="2318792" y="2434293"/>
                  <a:pt x="2175458" y="2451752"/>
                  <a:pt x="1934273" y="2436524"/>
                </a:cubicBezTo>
                <a:cubicBezTo>
                  <a:pt x="1693088" y="2421296"/>
                  <a:pt x="1592163" y="2402870"/>
                  <a:pt x="1260431" y="2436524"/>
                </a:cubicBezTo>
                <a:cubicBezTo>
                  <a:pt x="928699" y="2470178"/>
                  <a:pt x="830300" y="2435193"/>
                  <a:pt x="406095" y="2436524"/>
                </a:cubicBezTo>
                <a:cubicBezTo>
                  <a:pt x="221908" y="2461056"/>
                  <a:pt x="5064" y="2233467"/>
                  <a:pt x="0" y="2030429"/>
                </a:cubicBezTo>
                <a:cubicBezTo>
                  <a:pt x="958" y="1918658"/>
                  <a:pt x="12855" y="1690413"/>
                  <a:pt x="0" y="1505228"/>
                </a:cubicBezTo>
                <a:cubicBezTo>
                  <a:pt x="-12855" y="1320043"/>
                  <a:pt x="18855" y="1233369"/>
                  <a:pt x="0" y="1012513"/>
                </a:cubicBezTo>
                <a:cubicBezTo>
                  <a:pt x="-18855" y="791658"/>
                  <a:pt x="-6422" y="667209"/>
                  <a:pt x="0" y="406095"/>
                </a:cubicBezTo>
                <a:close/>
              </a:path>
              <a:path w="4422060" h="2436524" stroke="0" extrusionOk="0">
                <a:moveTo>
                  <a:pt x="0" y="406095"/>
                </a:moveTo>
                <a:cubicBezTo>
                  <a:pt x="-25407" y="136405"/>
                  <a:pt x="213937" y="-9610"/>
                  <a:pt x="406095" y="0"/>
                </a:cubicBezTo>
                <a:cubicBezTo>
                  <a:pt x="681910" y="-27243"/>
                  <a:pt x="807039" y="19383"/>
                  <a:pt x="1007740" y="0"/>
                </a:cubicBezTo>
                <a:cubicBezTo>
                  <a:pt x="1208441" y="-19383"/>
                  <a:pt x="1383674" y="-636"/>
                  <a:pt x="1501089" y="0"/>
                </a:cubicBezTo>
                <a:cubicBezTo>
                  <a:pt x="1618504" y="636"/>
                  <a:pt x="1786094" y="-9512"/>
                  <a:pt x="1994438" y="0"/>
                </a:cubicBezTo>
                <a:cubicBezTo>
                  <a:pt x="2202782" y="9512"/>
                  <a:pt x="2307457" y="22681"/>
                  <a:pt x="2523885" y="0"/>
                </a:cubicBezTo>
                <a:cubicBezTo>
                  <a:pt x="2740313" y="-22681"/>
                  <a:pt x="3057377" y="-1118"/>
                  <a:pt x="3197728" y="0"/>
                </a:cubicBezTo>
                <a:cubicBezTo>
                  <a:pt x="3338079" y="1118"/>
                  <a:pt x="3690627" y="18540"/>
                  <a:pt x="4015965" y="0"/>
                </a:cubicBezTo>
                <a:cubicBezTo>
                  <a:pt x="4206492" y="16114"/>
                  <a:pt x="4450108" y="164185"/>
                  <a:pt x="4422060" y="406095"/>
                </a:cubicBezTo>
                <a:cubicBezTo>
                  <a:pt x="4427187" y="549316"/>
                  <a:pt x="4404140" y="797033"/>
                  <a:pt x="4422060" y="915053"/>
                </a:cubicBezTo>
                <a:cubicBezTo>
                  <a:pt x="4439980" y="1033073"/>
                  <a:pt x="4427982" y="1323296"/>
                  <a:pt x="4422060" y="1488984"/>
                </a:cubicBezTo>
                <a:cubicBezTo>
                  <a:pt x="4416138" y="1654672"/>
                  <a:pt x="4430729" y="1762719"/>
                  <a:pt x="4422060" y="2030429"/>
                </a:cubicBezTo>
                <a:cubicBezTo>
                  <a:pt x="4437238" y="2243663"/>
                  <a:pt x="4266540" y="2410401"/>
                  <a:pt x="4015965" y="2436524"/>
                </a:cubicBezTo>
                <a:cubicBezTo>
                  <a:pt x="3866145" y="2407823"/>
                  <a:pt x="3613119" y="2431850"/>
                  <a:pt x="3414320" y="2436524"/>
                </a:cubicBezTo>
                <a:cubicBezTo>
                  <a:pt x="3215521" y="2441198"/>
                  <a:pt x="2948841" y="2438303"/>
                  <a:pt x="2740478" y="2436524"/>
                </a:cubicBezTo>
                <a:cubicBezTo>
                  <a:pt x="2532115" y="2434745"/>
                  <a:pt x="2415444" y="2437956"/>
                  <a:pt x="2247129" y="2436524"/>
                </a:cubicBezTo>
                <a:cubicBezTo>
                  <a:pt x="2078814" y="2435092"/>
                  <a:pt x="1853718" y="2452185"/>
                  <a:pt x="1717681" y="2436524"/>
                </a:cubicBezTo>
                <a:cubicBezTo>
                  <a:pt x="1581644" y="2420863"/>
                  <a:pt x="1410357" y="2413792"/>
                  <a:pt x="1116036" y="2436524"/>
                </a:cubicBezTo>
                <a:cubicBezTo>
                  <a:pt x="821716" y="2459256"/>
                  <a:pt x="580780" y="2404804"/>
                  <a:pt x="406095" y="2436524"/>
                </a:cubicBezTo>
                <a:cubicBezTo>
                  <a:pt x="192777" y="2451324"/>
                  <a:pt x="20579" y="2258247"/>
                  <a:pt x="0" y="2030429"/>
                </a:cubicBezTo>
                <a:cubicBezTo>
                  <a:pt x="15628" y="1870077"/>
                  <a:pt x="15483" y="1652180"/>
                  <a:pt x="0" y="1488984"/>
                </a:cubicBezTo>
                <a:cubicBezTo>
                  <a:pt x="-15483" y="1325788"/>
                  <a:pt x="-7605" y="1146128"/>
                  <a:pt x="0" y="980026"/>
                </a:cubicBezTo>
                <a:cubicBezTo>
                  <a:pt x="7605" y="813924"/>
                  <a:pt x="27855" y="603069"/>
                  <a:pt x="0" y="406095"/>
                </a:cubicBezTo>
                <a:close/>
              </a:path>
            </a:pathLst>
          </a:custGeom>
          <a:ln w="28575">
            <a:solidFill>
              <a:schemeClr val="bg1"/>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p:txBody>
      </p:sp>
      <p:sp>
        <p:nvSpPr>
          <p:cNvPr id="9" name="Rectangle: Rounded Corners 8">
            <a:extLst>
              <a:ext uri="{FF2B5EF4-FFF2-40B4-BE49-F238E27FC236}">
                <a16:creationId xmlns:a16="http://schemas.microsoft.com/office/drawing/2014/main" id="{376659F8-C983-4854-9845-F208224B91CE}"/>
              </a:ext>
            </a:extLst>
          </p:cNvPr>
          <p:cNvSpPr/>
          <p:nvPr/>
        </p:nvSpPr>
        <p:spPr>
          <a:xfrm>
            <a:off x="4051139" y="1129712"/>
            <a:ext cx="4811228" cy="3186774"/>
          </a:xfrm>
          <a:custGeom>
            <a:avLst/>
            <a:gdLst>
              <a:gd name="connsiteX0" fmla="*/ 0 w 4811228"/>
              <a:gd name="connsiteY0" fmla="*/ 531140 h 3186774"/>
              <a:gd name="connsiteX1" fmla="*/ 531140 w 4811228"/>
              <a:gd name="connsiteY1" fmla="*/ 0 h 3186774"/>
              <a:gd name="connsiteX2" fmla="*/ 1043496 w 4811228"/>
              <a:gd name="connsiteY2" fmla="*/ 0 h 3186774"/>
              <a:gd name="connsiteX3" fmla="*/ 1743300 w 4811228"/>
              <a:gd name="connsiteY3" fmla="*/ 0 h 3186774"/>
              <a:gd name="connsiteX4" fmla="*/ 2255656 w 4811228"/>
              <a:gd name="connsiteY4" fmla="*/ 0 h 3186774"/>
              <a:gd name="connsiteX5" fmla="*/ 2880481 w 4811228"/>
              <a:gd name="connsiteY5" fmla="*/ 0 h 3186774"/>
              <a:gd name="connsiteX6" fmla="*/ 3467816 w 4811228"/>
              <a:gd name="connsiteY6" fmla="*/ 0 h 3186774"/>
              <a:gd name="connsiteX7" fmla="*/ 4280088 w 4811228"/>
              <a:gd name="connsiteY7" fmla="*/ 0 h 3186774"/>
              <a:gd name="connsiteX8" fmla="*/ 4811228 w 4811228"/>
              <a:gd name="connsiteY8" fmla="*/ 531140 h 3186774"/>
              <a:gd name="connsiteX9" fmla="*/ 4811228 w 4811228"/>
              <a:gd name="connsiteY9" fmla="*/ 1083508 h 3186774"/>
              <a:gd name="connsiteX10" fmla="*/ 4811228 w 4811228"/>
              <a:gd name="connsiteY10" fmla="*/ 1614632 h 3186774"/>
              <a:gd name="connsiteX11" fmla="*/ 4811228 w 4811228"/>
              <a:gd name="connsiteY11" fmla="*/ 2082021 h 3186774"/>
              <a:gd name="connsiteX12" fmla="*/ 4811228 w 4811228"/>
              <a:gd name="connsiteY12" fmla="*/ 2655634 h 3186774"/>
              <a:gd name="connsiteX13" fmla="*/ 4280088 w 4811228"/>
              <a:gd name="connsiteY13" fmla="*/ 3186774 h 3186774"/>
              <a:gd name="connsiteX14" fmla="*/ 3692753 w 4811228"/>
              <a:gd name="connsiteY14" fmla="*/ 3186774 h 3186774"/>
              <a:gd name="connsiteX15" fmla="*/ 2992949 w 4811228"/>
              <a:gd name="connsiteY15" fmla="*/ 3186774 h 3186774"/>
              <a:gd name="connsiteX16" fmla="*/ 2480593 w 4811228"/>
              <a:gd name="connsiteY16" fmla="*/ 3186774 h 3186774"/>
              <a:gd name="connsiteX17" fmla="*/ 1893258 w 4811228"/>
              <a:gd name="connsiteY17" fmla="*/ 3186774 h 3186774"/>
              <a:gd name="connsiteX18" fmla="*/ 1230944 w 4811228"/>
              <a:gd name="connsiteY18" fmla="*/ 3186774 h 3186774"/>
              <a:gd name="connsiteX19" fmla="*/ 531140 w 4811228"/>
              <a:gd name="connsiteY19" fmla="*/ 3186774 h 3186774"/>
              <a:gd name="connsiteX20" fmla="*/ 0 w 4811228"/>
              <a:gd name="connsiteY20" fmla="*/ 2655634 h 3186774"/>
              <a:gd name="connsiteX21" fmla="*/ 0 w 4811228"/>
              <a:gd name="connsiteY21" fmla="*/ 2167000 h 3186774"/>
              <a:gd name="connsiteX22" fmla="*/ 0 w 4811228"/>
              <a:gd name="connsiteY22" fmla="*/ 1614632 h 3186774"/>
              <a:gd name="connsiteX23" fmla="*/ 0 w 4811228"/>
              <a:gd name="connsiteY23" fmla="*/ 1041019 h 3186774"/>
              <a:gd name="connsiteX24" fmla="*/ 0 w 4811228"/>
              <a:gd name="connsiteY24" fmla="*/ 531140 h 318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11228" h="3186774" fill="none" extrusionOk="0">
                <a:moveTo>
                  <a:pt x="0" y="531140"/>
                </a:moveTo>
                <a:cubicBezTo>
                  <a:pt x="-1451" y="264952"/>
                  <a:pt x="241416" y="56459"/>
                  <a:pt x="531140" y="0"/>
                </a:cubicBezTo>
                <a:cubicBezTo>
                  <a:pt x="723512" y="-1405"/>
                  <a:pt x="858388" y="4697"/>
                  <a:pt x="1043496" y="0"/>
                </a:cubicBezTo>
                <a:cubicBezTo>
                  <a:pt x="1228604" y="-4697"/>
                  <a:pt x="1407070" y="-27479"/>
                  <a:pt x="1743300" y="0"/>
                </a:cubicBezTo>
                <a:cubicBezTo>
                  <a:pt x="2079530" y="27479"/>
                  <a:pt x="2071852" y="7371"/>
                  <a:pt x="2255656" y="0"/>
                </a:cubicBezTo>
                <a:cubicBezTo>
                  <a:pt x="2439460" y="-7371"/>
                  <a:pt x="2569226" y="-26962"/>
                  <a:pt x="2880481" y="0"/>
                </a:cubicBezTo>
                <a:cubicBezTo>
                  <a:pt x="3191736" y="26962"/>
                  <a:pt x="3323020" y="-9462"/>
                  <a:pt x="3467816" y="0"/>
                </a:cubicBezTo>
                <a:cubicBezTo>
                  <a:pt x="3612613" y="9462"/>
                  <a:pt x="3915781" y="17992"/>
                  <a:pt x="4280088" y="0"/>
                </a:cubicBezTo>
                <a:cubicBezTo>
                  <a:pt x="4609906" y="6142"/>
                  <a:pt x="4823764" y="236749"/>
                  <a:pt x="4811228" y="531140"/>
                </a:cubicBezTo>
                <a:cubicBezTo>
                  <a:pt x="4828089" y="716560"/>
                  <a:pt x="4832011" y="882274"/>
                  <a:pt x="4811228" y="1083508"/>
                </a:cubicBezTo>
                <a:cubicBezTo>
                  <a:pt x="4790445" y="1284742"/>
                  <a:pt x="4798773" y="1415162"/>
                  <a:pt x="4811228" y="1614632"/>
                </a:cubicBezTo>
                <a:cubicBezTo>
                  <a:pt x="4823683" y="1814102"/>
                  <a:pt x="4790711" y="1900774"/>
                  <a:pt x="4811228" y="2082021"/>
                </a:cubicBezTo>
                <a:cubicBezTo>
                  <a:pt x="4831745" y="2263268"/>
                  <a:pt x="4807874" y="2461834"/>
                  <a:pt x="4811228" y="2655634"/>
                </a:cubicBezTo>
                <a:cubicBezTo>
                  <a:pt x="4803820" y="2951157"/>
                  <a:pt x="4594323" y="3191551"/>
                  <a:pt x="4280088" y="3186774"/>
                </a:cubicBezTo>
                <a:cubicBezTo>
                  <a:pt x="4091977" y="3189045"/>
                  <a:pt x="3867711" y="3184807"/>
                  <a:pt x="3692753" y="3186774"/>
                </a:cubicBezTo>
                <a:cubicBezTo>
                  <a:pt x="3517795" y="3188741"/>
                  <a:pt x="3221932" y="3214136"/>
                  <a:pt x="2992949" y="3186774"/>
                </a:cubicBezTo>
                <a:cubicBezTo>
                  <a:pt x="2763966" y="3159412"/>
                  <a:pt x="2628469" y="3190442"/>
                  <a:pt x="2480593" y="3186774"/>
                </a:cubicBezTo>
                <a:cubicBezTo>
                  <a:pt x="2332717" y="3183106"/>
                  <a:pt x="2021985" y="3185496"/>
                  <a:pt x="1893258" y="3186774"/>
                </a:cubicBezTo>
                <a:cubicBezTo>
                  <a:pt x="1764531" y="3188052"/>
                  <a:pt x="1452933" y="3198200"/>
                  <a:pt x="1230944" y="3186774"/>
                </a:cubicBezTo>
                <a:cubicBezTo>
                  <a:pt x="1008955" y="3175348"/>
                  <a:pt x="751581" y="3183038"/>
                  <a:pt x="531140" y="3186774"/>
                </a:cubicBezTo>
                <a:cubicBezTo>
                  <a:pt x="252342" y="3189574"/>
                  <a:pt x="-6948" y="2949001"/>
                  <a:pt x="0" y="2655634"/>
                </a:cubicBezTo>
                <a:cubicBezTo>
                  <a:pt x="1639" y="2461441"/>
                  <a:pt x="-12799" y="2276182"/>
                  <a:pt x="0" y="2167000"/>
                </a:cubicBezTo>
                <a:cubicBezTo>
                  <a:pt x="12799" y="2057818"/>
                  <a:pt x="9607" y="1877259"/>
                  <a:pt x="0" y="1614632"/>
                </a:cubicBezTo>
                <a:cubicBezTo>
                  <a:pt x="-9607" y="1352005"/>
                  <a:pt x="-11611" y="1180324"/>
                  <a:pt x="0" y="1041019"/>
                </a:cubicBezTo>
                <a:cubicBezTo>
                  <a:pt x="11611" y="901714"/>
                  <a:pt x="-22706" y="742982"/>
                  <a:pt x="0" y="531140"/>
                </a:cubicBezTo>
                <a:close/>
              </a:path>
              <a:path w="4811228" h="3186774" stroke="0" extrusionOk="0">
                <a:moveTo>
                  <a:pt x="0" y="531140"/>
                </a:moveTo>
                <a:cubicBezTo>
                  <a:pt x="-14426" y="212015"/>
                  <a:pt x="260861" y="-6899"/>
                  <a:pt x="531140" y="0"/>
                </a:cubicBezTo>
                <a:cubicBezTo>
                  <a:pt x="724031" y="19010"/>
                  <a:pt x="914782" y="-14397"/>
                  <a:pt x="1155965" y="0"/>
                </a:cubicBezTo>
                <a:cubicBezTo>
                  <a:pt x="1397148" y="14397"/>
                  <a:pt x="1424917" y="3409"/>
                  <a:pt x="1668321" y="0"/>
                </a:cubicBezTo>
                <a:cubicBezTo>
                  <a:pt x="1911725" y="-3409"/>
                  <a:pt x="1958779" y="2276"/>
                  <a:pt x="2180677" y="0"/>
                </a:cubicBezTo>
                <a:cubicBezTo>
                  <a:pt x="2402575" y="-2276"/>
                  <a:pt x="2479864" y="-20680"/>
                  <a:pt x="2730523" y="0"/>
                </a:cubicBezTo>
                <a:cubicBezTo>
                  <a:pt x="2981182" y="20680"/>
                  <a:pt x="3235831" y="-3675"/>
                  <a:pt x="3430326" y="0"/>
                </a:cubicBezTo>
                <a:cubicBezTo>
                  <a:pt x="3624821" y="3675"/>
                  <a:pt x="4024412" y="7748"/>
                  <a:pt x="4280088" y="0"/>
                </a:cubicBezTo>
                <a:cubicBezTo>
                  <a:pt x="4539448" y="16223"/>
                  <a:pt x="4835496" y="222546"/>
                  <a:pt x="4811228" y="531140"/>
                </a:cubicBezTo>
                <a:cubicBezTo>
                  <a:pt x="4798564" y="707033"/>
                  <a:pt x="4813446" y="819886"/>
                  <a:pt x="4811228" y="1019774"/>
                </a:cubicBezTo>
                <a:cubicBezTo>
                  <a:pt x="4809010" y="1219662"/>
                  <a:pt x="4800119" y="1428530"/>
                  <a:pt x="4811228" y="1593387"/>
                </a:cubicBezTo>
                <a:cubicBezTo>
                  <a:pt x="4822337" y="1758244"/>
                  <a:pt x="4795037" y="1885934"/>
                  <a:pt x="4811228" y="2103266"/>
                </a:cubicBezTo>
                <a:cubicBezTo>
                  <a:pt x="4827419" y="2320598"/>
                  <a:pt x="4815856" y="2392918"/>
                  <a:pt x="4811228" y="2655634"/>
                </a:cubicBezTo>
                <a:cubicBezTo>
                  <a:pt x="4842987" y="2954937"/>
                  <a:pt x="4550212" y="3254803"/>
                  <a:pt x="4280088" y="3186774"/>
                </a:cubicBezTo>
                <a:cubicBezTo>
                  <a:pt x="4041443" y="3199530"/>
                  <a:pt x="3987812" y="3186100"/>
                  <a:pt x="3767732" y="3186774"/>
                </a:cubicBezTo>
                <a:cubicBezTo>
                  <a:pt x="3547652" y="3187448"/>
                  <a:pt x="3457563" y="3166986"/>
                  <a:pt x="3255376" y="3186774"/>
                </a:cubicBezTo>
                <a:cubicBezTo>
                  <a:pt x="3053189" y="3206562"/>
                  <a:pt x="2923656" y="3184922"/>
                  <a:pt x="2705530" y="3186774"/>
                </a:cubicBezTo>
                <a:cubicBezTo>
                  <a:pt x="2487404" y="3188626"/>
                  <a:pt x="2227585" y="3175306"/>
                  <a:pt x="2080705" y="3186774"/>
                </a:cubicBezTo>
                <a:cubicBezTo>
                  <a:pt x="1933825" y="3198242"/>
                  <a:pt x="1738089" y="3197771"/>
                  <a:pt x="1568349" y="3186774"/>
                </a:cubicBezTo>
                <a:cubicBezTo>
                  <a:pt x="1398609" y="3175777"/>
                  <a:pt x="920841" y="3170385"/>
                  <a:pt x="531140" y="3186774"/>
                </a:cubicBezTo>
                <a:cubicBezTo>
                  <a:pt x="183908" y="3219574"/>
                  <a:pt x="22055" y="2896352"/>
                  <a:pt x="0" y="2655634"/>
                </a:cubicBezTo>
                <a:cubicBezTo>
                  <a:pt x="24914" y="2451552"/>
                  <a:pt x="17688" y="2393545"/>
                  <a:pt x="0" y="2145755"/>
                </a:cubicBezTo>
                <a:cubicBezTo>
                  <a:pt x="-17688" y="1897965"/>
                  <a:pt x="17886" y="1713272"/>
                  <a:pt x="0" y="1593387"/>
                </a:cubicBezTo>
                <a:cubicBezTo>
                  <a:pt x="-17886" y="1473502"/>
                  <a:pt x="-13937" y="1224003"/>
                  <a:pt x="0" y="1104753"/>
                </a:cubicBezTo>
                <a:cubicBezTo>
                  <a:pt x="13937" y="985503"/>
                  <a:pt x="-17834" y="779928"/>
                  <a:pt x="0" y="531140"/>
                </a:cubicBezTo>
                <a:close/>
              </a:path>
            </a:pathLst>
          </a:custGeom>
          <a:ln w="28575">
            <a:solidFill>
              <a:schemeClr val="bg1"/>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spcBef>
                <a:spcPts val="100"/>
              </a:spcBef>
              <a:spcAft>
                <a:spcPts val="600"/>
              </a:spcAft>
            </a:pPr>
            <a:r>
              <a:rPr lang="en-US" sz="1600" b="1" dirty="0">
                <a:latin typeface="Tw Cen MT" panose="020B0602020104020603" pitchFamily="34" charset="0"/>
              </a:rPr>
              <a:t>Is exercise an effective intervention for depression?</a:t>
            </a:r>
          </a:p>
          <a:p>
            <a:pPr marL="285750" indent="-285750">
              <a:spcBef>
                <a:spcPts val="100"/>
              </a:spcBef>
              <a:spcAft>
                <a:spcPts val="600"/>
              </a:spcAft>
              <a:buFont typeface="Arial" panose="020B0604020202020204" pitchFamily="34" charset="0"/>
              <a:buChar char="•"/>
            </a:pPr>
            <a:r>
              <a:rPr lang="en-US" sz="1400" dirty="0">
                <a:latin typeface="Tw Cen MT" panose="020B0602020104020603" pitchFamily="34" charset="0"/>
              </a:rPr>
              <a:t>Large scale meta-analyses indicate that exercise-based interventions have a beneficial effect on depressive symptoms across a wide age range (Hu et al., 2020)</a:t>
            </a:r>
          </a:p>
          <a:p>
            <a:pPr marL="285750" indent="-285750">
              <a:spcBef>
                <a:spcPts val="100"/>
              </a:spcBef>
              <a:spcAft>
                <a:spcPts val="600"/>
              </a:spcAft>
              <a:buFont typeface="Arial" panose="020B0604020202020204" pitchFamily="34" charset="0"/>
              <a:buChar char="•"/>
            </a:pPr>
            <a:r>
              <a:rPr lang="en-US" sz="1400" dirty="0">
                <a:latin typeface="Tw Cen MT" panose="020B0602020104020603" pitchFamily="34" charset="0"/>
              </a:rPr>
              <a:t>Poor study quality may inflate effects (Krogh et al., 2017) </a:t>
            </a:r>
          </a:p>
          <a:p>
            <a:pPr>
              <a:spcBef>
                <a:spcPts val="100"/>
              </a:spcBef>
              <a:spcAft>
                <a:spcPts val="600"/>
              </a:spcAft>
            </a:pPr>
            <a:endParaRPr lang="en-US" sz="1400" dirty="0">
              <a:latin typeface="Tw Cen MT" panose="020B0602020104020603" pitchFamily="34" charset="0"/>
            </a:endParaRPr>
          </a:p>
          <a:p>
            <a:pPr>
              <a:spcBef>
                <a:spcPts val="100"/>
              </a:spcBef>
              <a:spcAft>
                <a:spcPts val="600"/>
              </a:spcAft>
            </a:pPr>
            <a:r>
              <a:rPr lang="en-US" sz="1600" b="1" dirty="0">
                <a:latin typeface="Tw Cen MT" panose="020B0602020104020603" pitchFamily="34" charset="0"/>
              </a:rPr>
              <a:t>Bouldering/rock climbing as a treatment for depression?</a:t>
            </a:r>
          </a:p>
          <a:p>
            <a:pPr marL="285750" indent="-285750">
              <a:spcBef>
                <a:spcPts val="100"/>
              </a:spcBef>
              <a:spcAft>
                <a:spcPts val="600"/>
              </a:spcAft>
              <a:buFont typeface="Arial" panose="020B0604020202020204" pitchFamily="34" charset="0"/>
              <a:buChar char="•"/>
            </a:pPr>
            <a:r>
              <a:rPr lang="en-US" sz="1400" dirty="0">
                <a:latin typeface="Tw Cen MT" panose="020B0602020104020603" pitchFamily="34" charset="0"/>
              </a:rPr>
              <a:t>Bouldering psychotherapy (BPT) shows initial promise (</a:t>
            </a:r>
            <a:r>
              <a:rPr lang="en-US" sz="1400" dirty="0" err="1">
                <a:latin typeface="Tw Cen MT" panose="020B0602020104020603" pitchFamily="34" charset="0"/>
              </a:rPr>
              <a:t>Luttenberger</a:t>
            </a:r>
            <a:r>
              <a:rPr lang="en-US" sz="1400" dirty="0">
                <a:latin typeface="Tw Cen MT" panose="020B0602020104020603" pitchFamily="34" charset="0"/>
              </a:rPr>
              <a:t> et al., 2015)</a:t>
            </a:r>
          </a:p>
          <a:p>
            <a:pPr marL="285750" indent="-285750">
              <a:spcBef>
                <a:spcPts val="100"/>
              </a:spcBef>
              <a:spcAft>
                <a:spcPts val="600"/>
              </a:spcAft>
              <a:buFont typeface="Arial" panose="020B0604020202020204" pitchFamily="34" charset="0"/>
              <a:buChar char="•"/>
            </a:pPr>
            <a:r>
              <a:rPr lang="en-US" sz="1400" dirty="0">
                <a:latin typeface="Tw Cen MT" panose="020B0602020104020603" pitchFamily="34" charset="0"/>
              </a:rPr>
              <a:t>BPT effects last or 12 months (Schwarz et al., 2019)</a:t>
            </a:r>
          </a:p>
          <a:p>
            <a:pPr marL="285750" indent="-285750">
              <a:spcBef>
                <a:spcPts val="100"/>
              </a:spcBef>
              <a:spcAft>
                <a:spcPts val="600"/>
              </a:spcAft>
              <a:buFont typeface="Arial" panose="020B0604020202020204" pitchFamily="34" charset="0"/>
              <a:buChar char="•"/>
            </a:pPr>
            <a:r>
              <a:rPr lang="en-US" sz="1400" dirty="0">
                <a:latin typeface="Tw Cen MT" panose="020B0602020104020603" pitchFamily="34" charset="0"/>
              </a:rPr>
              <a:t>BPT more effective than exercise alone (</a:t>
            </a:r>
            <a:r>
              <a:rPr lang="en-US" sz="1400" dirty="0" err="1">
                <a:latin typeface="Tw Cen MT" panose="020B0602020104020603" pitchFamily="34" charset="0"/>
              </a:rPr>
              <a:t>Karg</a:t>
            </a:r>
            <a:r>
              <a:rPr lang="en-US" sz="1400" dirty="0">
                <a:latin typeface="Tw Cen MT" panose="020B0602020104020603" pitchFamily="34" charset="0"/>
              </a:rPr>
              <a:t> et al., 2020)</a:t>
            </a: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p:txBody>
      </p:sp>
      <p:pic>
        <p:nvPicPr>
          <p:cNvPr id="8194" name="Picture 2" descr="man in black t-shirt and black shorts running on road during daytime">
            <a:hlinkClick r:id="rId3"/>
            <a:extLst>
              <a:ext uri="{FF2B5EF4-FFF2-40B4-BE49-F238E27FC236}">
                <a16:creationId xmlns:a16="http://schemas.microsoft.com/office/drawing/2014/main" id="{D2DF61DC-7E6C-4FC3-9857-8DCD69DCE6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713" y="1914686"/>
            <a:ext cx="3456439" cy="230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64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28</a:t>
            </a:fld>
            <a:endParaRPr lang="en-US" dirty="0"/>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408751"/>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Physical activity as an intervention</a:t>
            </a:r>
          </a:p>
          <a:p>
            <a:r>
              <a:rPr lang="en-US" sz="1400" dirty="0">
                <a:solidFill>
                  <a:srgbClr val="002060"/>
                </a:solidFill>
              </a:rPr>
              <a:t>Addiction</a:t>
            </a:r>
            <a:endParaRPr lang="en-AU" sz="1400" dirty="0">
              <a:solidFill>
                <a:srgbClr val="002060"/>
              </a:solidFill>
            </a:endParaRPr>
          </a:p>
        </p:txBody>
      </p:sp>
      <p:sp>
        <p:nvSpPr>
          <p:cNvPr id="7" name="Rectangle: Rounded Corners 6">
            <a:extLst>
              <a:ext uri="{FF2B5EF4-FFF2-40B4-BE49-F238E27FC236}">
                <a16:creationId xmlns:a16="http://schemas.microsoft.com/office/drawing/2014/main" id="{3FB600DE-8AE5-4C53-B695-B16F3363AB79}"/>
              </a:ext>
            </a:extLst>
          </p:cNvPr>
          <p:cNvSpPr/>
          <p:nvPr/>
        </p:nvSpPr>
        <p:spPr>
          <a:xfrm>
            <a:off x="4615876" y="2094268"/>
            <a:ext cx="4422060" cy="2436524"/>
          </a:xfrm>
          <a:custGeom>
            <a:avLst/>
            <a:gdLst>
              <a:gd name="connsiteX0" fmla="*/ 0 w 4422060"/>
              <a:gd name="connsiteY0" fmla="*/ 406095 h 2436524"/>
              <a:gd name="connsiteX1" fmla="*/ 406095 w 4422060"/>
              <a:gd name="connsiteY1" fmla="*/ 0 h 2436524"/>
              <a:gd name="connsiteX2" fmla="*/ 1007740 w 4422060"/>
              <a:gd name="connsiteY2" fmla="*/ 0 h 2436524"/>
              <a:gd name="connsiteX3" fmla="*/ 1609385 w 4422060"/>
              <a:gd name="connsiteY3" fmla="*/ 0 h 2436524"/>
              <a:gd name="connsiteX4" fmla="*/ 2102734 w 4422060"/>
              <a:gd name="connsiteY4" fmla="*/ 0 h 2436524"/>
              <a:gd name="connsiteX5" fmla="*/ 2776576 w 4422060"/>
              <a:gd name="connsiteY5" fmla="*/ 0 h 2436524"/>
              <a:gd name="connsiteX6" fmla="*/ 3269925 w 4422060"/>
              <a:gd name="connsiteY6" fmla="*/ 0 h 2436524"/>
              <a:gd name="connsiteX7" fmla="*/ 4015965 w 4422060"/>
              <a:gd name="connsiteY7" fmla="*/ 0 h 2436524"/>
              <a:gd name="connsiteX8" fmla="*/ 4422060 w 4422060"/>
              <a:gd name="connsiteY8" fmla="*/ 406095 h 2436524"/>
              <a:gd name="connsiteX9" fmla="*/ 4422060 w 4422060"/>
              <a:gd name="connsiteY9" fmla="*/ 898810 h 2436524"/>
              <a:gd name="connsiteX10" fmla="*/ 4422060 w 4422060"/>
              <a:gd name="connsiteY10" fmla="*/ 1407768 h 2436524"/>
              <a:gd name="connsiteX11" fmla="*/ 4422060 w 4422060"/>
              <a:gd name="connsiteY11" fmla="*/ 2030429 h 2436524"/>
              <a:gd name="connsiteX12" fmla="*/ 4015965 w 4422060"/>
              <a:gd name="connsiteY12" fmla="*/ 2436524 h 2436524"/>
              <a:gd name="connsiteX13" fmla="*/ 3522616 w 4422060"/>
              <a:gd name="connsiteY13" fmla="*/ 2436524 h 2436524"/>
              <a:gd name="connsiteX14" fmla="*/ 2920971 w 4422060"/>
              <a:gd name="connsiteY14" fmla="*/ 2436524 h 2436524"/>
              <a:gd name="connsiteX15" fmla="*/ 2427622 w 4422060"/>
              <a:gd name="connsiteY15" fmla="*/ 2436524 h 2436524"/>
              <a:gd name="connsiteX16" fmla="*/ 1934273 w 4422060"/>
              <a:gd name="connsiteY16" fmla="*/ 2436524 h 2436524"/>
              <a:gd name="connsiteX17" fmla="*/ 1260431 w 4422060"/>
              <a:gd name="connsiteY17" fmla="*/ 2436524 h 2436524"/>
              <a:gd name="connsiteX18" fmla="*/ 406095 w 4422060"/>
              <a:gd name="connsiteY18" fmla="*/ 2436524 h 2436524"/>
              <a:gd name="connsiteX19" fmla="*/ 0 w 4422060"/>
              <a:gd name="connsiteY19" fmla="*/ 2030429 h 2436524"/>
              <a:gd name="connsiteX20" fmla="*/ 0 w 4422060"/>
              <a:gd name="connsiteY20" fmla="*/ 1505228 h 2436524"/>
              <a:gd name="connsiteX21" fmla="*/ 0 w 4422060"/>
              <a:gd name="connsiteY21" fmla="*/ 1012513 h 2436524"/>
              <a:gd name="connsiteX22" fmla="*/ 0 w 4422060"/>
              <a:gd name="connsiteY22" fmla="*/ 406095 h 243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422060" h="2436524" fill="none" extrusionOk="0">
                <a:moveTo>
                  <a:pt x="0" y="406095"/>
                </a:moveTo>
                <a:cubicBezTo>
                  <a:pt x="-29175" y="165677"/>
                  <a:pt x="215739" y="-23743"/>
                  <a:pt x="406095" y="0"/>
                </a:cubicBezTo>
                <a:cubicBezTo>
                  <a:pt x="676558" y="-25577"/>
                  <a:pt x="850523" y="-3488"/>
                  <a:pt x="1007740" y="0"/>
                </a:cubicBezTo>
                <a:cubicBezTo>
                  <a:pt x="1164958" y="3488"/>
                  <a:pt x="1318814" y="7209"/>
                  <a:pt x="1609385" y="0"/>
                </a:cubicBezTo>
                <a:cubicBezTo>
                  <a:pt x="1899956" y="-7209"/>
                  <a:pt x="1910339" y="-9867"/>
                  <a:pt x="2102734" y="0"/>
                </a:cubicBezTo>
                <a:cubicBezTo>
                  <a:pt x="2295129" y="9867"/>
                  <a:pt x="2472834" y="-4358"/>
                  <a:pt x="2776576" y="0"/>
                </a:cubicBezTo>
                <a:cubicBezTo>
                  <a:pt x="3080318" y="4358"/>
                  <a:pt x="3039326" y="-2064"/>
                  <a:pt x="3269925" y="0"/>
                </a:cubicBezTo>
                <a:cubicBezTo>
                  <a:pt x="3500524" y="2064"/>
                  <a:pt x="3768729" y="6450"/>
                  <a:pt x="4015965" y="0"/>
                </a:cubicBezTo>
                <a:cubicBezTo>
                  <a:pt x="4235694" y="-10769"/>
                  <a:pt x="4451887" y="143384"/>
                  <a:pt x="4422060" y="406095"/>
                </a:cubicBezTo>
                <a:cubicBezTo>
                  <a:pt x="4434184" y="542475"/>
                  <a:pt x="4432077" y="763440"/>
                  <a:pt x="4422060" y="898810"/>
                </a:cubicBezTo>
                <a:cubicBezTo>
                  <a:pt x="4412043" y="1034181"/>
                  <a:pt x="4410305" y="1193036"/>
                  <a:pt x="4422060" y="1407768"/>
                </a:cubicBezTo>
                <a:cubicBezTo>
                  <a:pt x="4433815" y="1622500"/>
                  <a:pt x="4453026" y="1801789"/>
                  <a:pt x="4422060" y="2030429"/>
                </a:cubicBezTo>
                <a:cubicBezTo>
                  <a:pt x="4398002" y="2266955"/>
                  <a:pt x="4243582" y="2459109"/>
                  <a:pt x="4015965" y="2436524"/>
                </a:cubicBezTo>
                <a:cubicBezTo>
                  <a:pt x="3908734" y="2447787"/>
                  <a:pt x="3621906" y="2412666"/>
                  <a:pt x="3522616" y="2436524"/>
                </a:cubicBezTo>
                <a:cubicBezTo>
                  <a:pt x="3423326" y="2460382"/>
                  <a:pt x="3197586" y="2410414"/>
                  <a:pt x="2920971" y="2436524"/>
                </a:cubicBezTo>
                <a:cubicBezTo>
                  <a:pt x="2644357" y="2462634"/>
                  <a:pt x="2536452" y="2438755"/>
                  <a:pt x="2427622" y="2436524"/>
                </a:cubicBezTo>
                <a:cubicBezTo>
                  <a:pt x="2318792" y="2434293"/>
                  <a:pt x="2175458" y="2451752"/>
                  <a:pt x="1934273" y="2436524"/>
                </a:cubicBezTo>
                <a:cubicBezTo>
                  <a:pt x="1693088" y="2421296"/>
                  <a:pt x="1592163" y="2402870"/>
                  <a:pt x="1260431" y="2436524"/>
                </a:cubicBezTo>
                <a:cubicBezTo>
                  <a:pt x="928699" y="2470178"/>
                  <a:pt x="830300" y="2435193"/>
                  <a:pt x="406095" y="2436524"/>
                </a:cubicBezTo>
                <a:cubicBezTo>
                  <a:pt x="221908" y="2461056"/>
                  <a:pt x="5064" y="2233467"/>
                  <a:pt x="0" y="2030429"/>
                </a:cubicBezTo>
                <a:cubicBezTo>
                  <a:pt x="958" y="1918658"/>
                  <a:pt x="12855" y="1690413"/>
                  <a:pt x="0" y="1505228"/>
                </a:cubicBezTo>
                <a:cubicBezTo>
                  <a:pt x="-12855" y="1320043"/>
                  <a:pt x="18855" y="1233369"/>
                  <a:pt x="0" y="1012513"/>
                </a:cubicBezTo>
                <a:cubicBezTo>
                  <a:pt x="-18855" y="791658"/>
                  <a:pt x="-6422" y="667209"/>
                  <a:pt x="0" y="406095"/>
                </a:cubicBezTo>
                <a:close/>
              </a:path>
              <a:path w="4422060" h="2436524" stroke="0" extrusionOk="0">
                <a:moveTo>
                  <a:pt x="0" y="406095"/>
                </a:moveTo>
                <a:cubicBezTo>
                  <a:pt x="-25407" y="136405"/>
                  <a:pt x="213937" y="-9610"/>
                  <a:pt x="406095" y="0"/>
                </a:cubicBezTo>
                <a:cubicBezTo>
                  <a:pt x="681910" y="-27243"/>
                  <a:pt x="807039" y="19383"/>
                  <a:pt x="1007740" y="0"/>
                </a:cubicBezTo>
                <a:cubicBezTo>
                  <a:pt x="1208441" y="-19383"/>
                  <a:pt x="1383674" y="-636"/>
                  <a:pt x="1501089" y="0"/>
                </a:cubicBezTo>
                <a:cubicBezTo>
                  <a:pt x="1618504" y="636"/>
                  <a:pt x="1786094" y="-9512"/>
                  <a:pt x="1994438" y="0"/>
                </a:cubicBezTo>
                <a:cubicBezTo>
                  <a:pt x="2202782" y="9512"/>
                  <a:pt x="2307457" y="22681"/>
                  <a:pt x="2523885" y="0"/>
                </a:cubicBezTo>
                <a:cubicBezTo>
                  <a:pt x="2740313" y="-22681"/>
                  <a:pt x="3057377" y="-1118"/>
                  <a:pt x="3197728" y="0"/>
                </a:cubicBezTo>
                <a:cubicBezTo>
                  <a:pt x="3338079" y="1118"/>
                  <a:pt x="3690627" y="18540"/>
                  <a:pt x="4015965" y="0"/>
                </a:cubicBezTo>
                <a:cubicBezTo>
                  <a:pt x="4206492" y="16114"/>
                  <a:pt x="4450108" y="164185"/>
                  <a:pt x="4422060" y="406095"/>
                </a:cubicBezTo>
                <a:cubicBezTo>
                  <a:pt x="4427187" y="549316"/>
                  <a:pt x="4404140" y="797033"/>
                  <a:pt x="4422060" y="915053"/>
                </a:cubicBezTo>
                <a:cubicBezTo>
                  <a:pt x="4439980" y="1033073"/>
                  <a:pt x="4427982" y="1323296"/>
                  <a:pt x="4422060" y="1488984"/>
                </a:cubicBezTo>
                <a:cubicBezTo>
                  <a:pt x="4416138" y="1654672"/>
                  <a:pt x="4430729" y="1762719"/>
                  <a:pt x="4422060" y="2030429"/>
                </a:cubicBezTo>
                <a:cubicBezTo>
                  <a:pt x="4437238" y="2243663"/>
                  <a:pt x="4266540" y="2410401"/>
                  <a:pt x="4015965" y="2436524"/>
                </a:cubicBezTo>
                <a:cubicBezTo>
                  <a:pt x="3866145" y="2407823"/>
                  <a:pt x="3613119" y="2431850"/>
                  <a:pt x="3414320" y="2436524"/>
                </a:cubicBezTo>
                <a:cubicBezTo>
                  <a:pt x="3215521" y="2441198"/>
                  <a:pt x="2948841" y="2438303"/>
                  <a:pt x="2740478" y="2436524"/>
                </a:cubicBezTo>
                <a:cubicBezTo>
                  <a:pt x="2532115" y="2434745"/>
                  <a:pt x="2415444" y="2437956"/>
                  <a:pt x="2247129" y="2436524"/>
                </a:cubicBezTo>
                <a:cubicBezTo>
                  <a:pt x="2078814" y="2435092"/>
                  <a:pt x="1853718" y="2452185"/>
                  <a:pt x="1717681" y="2436524"/>
                </a:cubicBezTo>
                <a:cubicBezTo>
                  <a:pt x="1581644" y="2420863"/>
                  <a:pt x="1410357" y="2413792"/>
                  <a:pt x="1116036" y="2436524"/>
                </a:cubicBezTo>
                <a:cubicBezTo>
                  <a:pt x="821716" y="2459256"/>
                  <a:pt x="580780" y="2404804"/>
                  <a:pt x="406095" y="2436524"/>
                </a:cubicBezTo>
                <a:cubicBezTo>
                  <a:pt x="192777" y="2451324"/>
                  <a:pt x="20579" y="2258247"/>
                  <a:pt x="0" y="2030429"/>
                </a:cubicBezTo>
                <a:cubicBezTo>
                  <a:pt x="15628" y="1870077"/>
                  <a:pt x="15483" y="1652180"/>
                  <a:pt x="0" y="1488984"/>
                </a:cubicBezTo>
                <a:cubicBezTo>
                  <a:pt x="-15483" y="1325788"/>
                  <a:pt x="-7605" y="1146128"/>
                  <a:pt x="0" y="980026"/>
                </a:cubicBezTo>
                <a:cubicBezTo>
                  <a:pt x="7605" y="813924"/>
                  <a:pt x="27855" y="603069"/>
                  <a:pt x="0" y="406095"/>
                </a:cubicBezTo>
                <a:close/>
              </a:path>
            </a:pathLst>
          </a:custGeom>
          <a:ln w="28575">
            <a:solidFill>
              <a:schemeClr val="bg1"/>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a:p>
            <a:pPr>
              <a:spcBef>
                <a:spcPts val="100"/>
              </a:spcBef>
              <a:spcAft>
                <a:spcPts val="600"/>
              </a:spcAft>
            </a:pPr>
            <a:endParaRPr lang="en-US" sz="1200" dirty="0">
              <a:latin typeface="Tw Cen MT" panose="020B0602020104020603" pitchFamily="34" charset="0"/>
            </a:endParaRPr>
          </a:p>
        </p:txBody>
      </p:sp>
      <p:sp>
        <p:nvSpPr>
          <p:cNvPr id="9" name="Rectangle: Rounded Corners 8">
            <a:extLst>
              <a:ext uri="{FF2B5EF4-FFF2-40B4-BE49-F238E27FC236}">
                <a16:creationId xmlns:a16="http://schemas.microsoft.com/office/drawing/2014/main" id="{376659F8-C983-4854-9845-F208224B91CE}"/>
              </a:ext>
            </a:extLst>
          </p:cNvPr>
          <p:cNvSpPr/>
          <p:nvPr/>
        </p:nvSpPr>
        <p:spPr>
          <a:xfrm>
            <a:off x="237578" y="1379391"/>
            <a:ext cx="5098351" cy="3239709"/>
          </a:xfrm>
          <a:custGeom>
            <a:avLst/>
            <a:gdLst>
              <a:gd name="connsiteX0" fmla="*/ 0 w 5098351"/>
              <a:gd name="connsiteY0" fmla="*/ 539962 h 3239709"/>
              <a:gd name="connsiteX1" fmla="*/ 539962 w 5098351"/>
              <a:gd name="connsiteY1" fmla="*/ 0 h 3239709"/>
              <a:gd name="connsiteX2" fmla="*/ 1089147 w 5098351"/>
              <a:gd name="connsiteY2" fmla="*/ 0 h 3239709"/>
              <a:gd name="connsiteX3" fmla="*/ 1839253 w 5098351"/>
              <a:gd name="connsiteY3" fmla="*/ 0 h 3239709"/>
              <a:gd name="connsiteX4" fmla="*/ 2388438 w 5098351"/>
              <a:gd name="connsiteY4" fmla="*/ 0 h 3239709"/>
              <a:gd name="connsiteX5" fmla="*/ 3058176 w 5098351"/>
              <a:gd name="connsiteY5" fmla="*/ 0 h 3239709"/>
              <a:gd name="connsiteX6" fmla="*/ 3687730 w 5098351"/>
              <a:gd name="connsiteY6" fmla="*/ 0 h 3239709"/>
              <a:gd name="connsiteX7" fmla="*/ 4558389 w 5098351"/>
              <a:gd name="connsiteY7" fmla="*/ 0 h 3239709"/>
              <a:gd name="connsiteX8" fmla="*/ 5098351 w 5098351"/>
              <a:gd name="connsiteY8" fmla="*/ 539962 h 3239709"/>
              <a:gd name="connsiteX9" fmla="*/ 5098351 w 5098351"/>
              <a:gd name="connsiteY9" fmla="*/ 1101506 h 3239709"/>
              <a:gd name="connsiteX10" fmla="*/ 5098351 w 5098351"/>
              <a:gd name="connsiteY10" fmla="*/ 1641452 h 3239709"/>
              <a:gd name="connsiteX11" fmla="*/ 5098351 w 5098351"/>
              <a:gd name="connsiteY11" fmla="*/ 2116605 h 3239709"/>
              <a:gd name="connsiteX12" fmla="*/ 5098351 w 5098351"/>
              <a:gd name="connsiteY12" fmla="*/ 2699747 h 3239709"/>
              <a:gd name="connsiteX13" fmla="*/ 4558389 w 5098351"/>
              <a:gd name="connsiteY13" fmla="*/ 3239709 h 3239709"/>
              <a:gd name="connsiteX14" fmla="*/ 3928835 w 5098351"/>
              <a:gd name="connsiteY14" fmla="*/ 3239709 h 3239709"/>
              <a:gd name="connsiteX15" fmla="*/ 3178729 w 5098351"/>
              <a:gd name="connsiteY15" fmla="*/ 3239709 h 3239709"/>
              <a:gd name="connsiteX16" fmla="*/ 2629544 w 5098351"/>
              <a:gd name="connsiteY16" fmla="*/ 3239709 h 3239709"/>
              <a:gd name="connsiteX17" fmla="*/ 1999990 w 5098351"/>
              <a:gd name="connsiteY17" fmla="*/ 3239709 h 3239709"/>
              <a:gd name="connsiteX18" fmla="*/ 1290068 w 5098351"/>
              <a:gd name="connsiteY18" fmla="*/ 3239709 h 3239709"/>
              <a:gd name="connsiteX19" fmla="*/ 539962 w 5098351"/>
              <a:gd name="connsiteY19" fmla="*/ 3239709 h 3239709"/>
              <a:gd name="connsiteX20" fmla="*/ 0 w 5098351"/>
              <a:gd name="connsiteY20" fmla="*/ 2699747 h 3239709"/>
              <a:gd name="connsiteX21" fmla="*/ 0 w 5098351"/>
              <a:gd name="connsiteY21" fmla="*/ 2202996 h 3239709"/>
              <a:gd name="connsiteX22" fmla="*/ 0 w 5098351"/>
              <a:gd name="connsiteY22" fmla="*/ 1641452 h 3239709"/>
              <a:gd name="connsiteX23" fmla="*/ 0 w 5098351"/>
              <a:gd name="connsiteY23" fmla="*/ 1058310 h 3239709"/>
              <a:gd name="connsiteX24" fmla="*/ 0 w 5098351"/>
              <a:gd name="connsiteY24" fmla="*/ 539962 h 323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98351" h="3239709" fill="none" extrusionOk="0">
                <a:moveTo>
                  <a:pt x="0" y="539962"/>
                </a:moveTo>
                <a:cubicBezTo>
                  <a:pt x="-1431" y="268540"/>
                  <a:pt x="243481" y="27033"/>
                  <a:pt x="539962" y="0"/>
                </a:cubicBezTo>
                <a:cubicBezTo>
                  <a:pt x="670535" y="18569"/>
                  <a:pt x="954490" y="19043"/>
                  <a:pt x="1089147" y="0"/>
                </a:cubicBezTo>
                <a:cubicBezTo>
                  <a:pt x="1223804" y="-19043"/>
                  <a:pt x="1514484" y="22821"/>
                  <a:pt x="1839253" y="0"/>
                </a:cubicBezTo>
                <a:cubicBezTo>
                  <a:pt x="2164022" y="-22821"/>
                  <a:pt x="2169219" y="6727"/>
                  <a:pt x="2388438" y="0"/>
                </a:cubicBezTo>
                <a:cubicBezTo>
                  <a:pt x="2607658" y="-6727"/>
                  <a:pt x="2901799" y="32821"/>
                  <a:pt x="3058176" y="0"/>
                </a:cubicBezTo>
                <a:cubicBezTo>
                  <a:pt x="3214553" y="-32821"/>
                  <a:pt x="3410271" y="-2583"/>
                  <a:pt x="3687730" y="0"/>
                </a:cubicBezTo>
                <a:cubicBezTo>
                  <a:pt x="3965189" y="2583"/>
                  <a:pt x="4289882" y="35331"/>
                  <a:pt x="4558389" y="0"/>
                </a:cubicBezTo>
                <a:cubicBezTo>
                  <a:pt x="4877501" y="3519"/>
                  <a:pt x="5120691" y="239877"/>
                  <a:pt x="5098351" y="539962"/>
                </a:cubicBezTo>
                <a:cubicBezTo>
                  <a:pt x="5110655" y="690340"/>
                  <a:pt x="5080750" y="889690"/>
                  <a:pt x="5098351" y="1101506"/>
                </a:cubicBezTo>
                <a:cubicBezTo>
                  <a:pt x="5115952" y="1313322"/>
                  <a:pt x="5095693" y="1401248"/>
                  <a:pt x="5098351" y="1641452"/>
                </a:cubicBezTo>
                <a:cubicBezTo>
                  <a:pt x="5101009" y="1881656"/>
                  <a:pt x="5112691" y="2001296"/>
                  <a:pt x="5098351" y="2116605"/>
                </a:cubicBezTo>
                <a:cubicBezTo>
                  <a:pt x="5084011" y="2231914"/>
                  <a:pt x="5113526" y="2557735"/>
                  <a:pt x="5098351" y="2699747"/>
                </a:cubicBezTo>
                <a:cubicBezTo>
                  <a:pt x="5050000" y="3012203"/>
                  <a:pt x="4928500" y="3256146"/>
                  <a:pt x="4558389" y="3239709"/>
                </a:cubicBezTo>
                <a:cubicBezTo>
                  <a:pt x="4343438" y="3247062"/>
                  <a:pt x="4100476" y="3218593"/>
                  <a:pt x="3928835" y="3239709"/>
                </a:cubicBezTo>
                <a:cubicBezTo>
                  <a:pt x="3757194" y="3260825"/>
                  <a:pt x="3455805" y="3255277"/>
                  <a:pt x="3178729" y="3239709"/>
                </a:cubicBezTo>
                <a:cubicBezTo>
                  <a:pt x="2901653" y="3224141"/>
                  <a:pt x="2846727" y="3250501"/>
                  <a:pt x="2629544" y="3239709"/>
                </a:cubicBezTo>
                <a:cubicBezTo>
                  <a:pt x="2412362" y="3228917"/>
                  <a:pt x="2191906" y="3236897"/>
                  <a:pt x="1999990" y="3239709"/>
                </a:cubicBezTo>
                <a:cubicBezTo>
                  <a:pt x="1808074" y="3242521"/>
                  <a:pt x="1548225" y="3241494"/>
                  <a:pt x="1290068" y="3239709"/>
                </a:cubicBezTo>
                <a:cubicBezTo>
                  <a:pt x="1031911" y="3237924"/>
                  <a:pt x="834904" y="3236088"/>
                  <a:pt x="539962" y="3239709"/>
                </a:cubicBezTo>
                <a:cubicBezTo>
                  <a:pt x="290739" y="3249139"/>
                  <a:pt x="-62442" y="2998198"/>
                  <a:pt x="0" y="2699747"/>
                </a:cubicBezTo>
                <a:cubicBezTo>
                  <a:pt x="7058" y="2496807"/>
                  <a:pt x="-18813" y="2412989"/>
                  <a:pt x="0" y="2202996"/>
                </a:cubicBezTo>
                <a:cubicBezTo>
                  <a:pt x="18813" y="1993003"/>
                  <a:pt x="-27782" y="1812329"/>
                  <a:pt x="0" y="1641452"/>
                </a:cubicBezTo>
                <a:cubicBezTo>
                  <a:pt x="27782" y="1470575"/>
                  <a:pt x="-8298" y="1292711"/>
                  <a:pt x="0" y="1058310"/>
                </a:cubicBezTo>
                <a:cubicBezTo>
                  <a:pt x="8298" y="823909"/>
                  <a:pt x="-19604" y="687610"/>
                  <a:pt x="0" y="539962"/>
                </a:cubicBezTo>
                <a:close/>
              </a:path>
              <a:path w="5098351" h="3239709" stroke="0" extrusionOk="0">
                <a:moveTo>
                  <a:pt x="0" y="539962"/>
                </a:moveTo>
                <a:cubicBezTo>
                  <a:pt x="-12880" y="218728"/>
                  <a:pt x="252412" y="-3190"/>
                  <a:pt x="539962" y="0"/>
                </a:cubicBezTo>
                <a:cubicBezTo>
                  <a:pt x="806436" y="21890"/>
                  <a:pt x="1009281" y="-3228"/>
                  <a:pt x="1209700" y="0"/>
                </a:cubicBezTo>
                <a:cubicBezTo>
                  <a:pt x="1410119" y="3228"/>
                  <a:pt x="1603989" y="1613"/>
                  <a:pt x="1758885" y="0"/>
                </a:cubicBezTo>
                <a:cubicBezTo>
                  <a:pt x="1913781" y="-1613"/>
                  <a:pt x="2067239" y="-8946"/>
                  <a:pt x="2308070" y="0"/>
                </a:cubicBezTo>
                <a:cubicBezTo>
                  <a:pt x="2548901" y="8946"/>
                  <a:pt x="2663000" y="24530"/>
                  <a:pt x="2897439" y="0"/>
                </a:cubicBezTo>
                <a:cubicBezTo>
                  <a:pt x="3131878" y="-24530"/>
                  <a:pt x="3423309" y="19457"/>
                  <a:pt x="3647546" y="0"/>
                </a:cubicBezTo>
                <a:cubicBezTo>
                  <a:pt x="3871783" y="-19457"/>
                  <a:pt x="4278037" y="32456"/>
                  <a:pt x="4558389" y="0"/>
                </a:cubicBezTo>
                <a:cubicBezTo>
                  <a:pt x="4850515" y="2906"/>
                  <a:pt x="5122862" y="226342"/>
                  <a:pt x="5098351" y="539962"/>
                </a:cubicBezTo>
                <a:cubicBezTo>
                  <a:pt x="5086998" y="641487"/>
                  <a:pt x="5077348" y="888720"/>
                  <a:pt x="5098351" y="1036713"/>
                </a:cubicBezTo>
                <a:cubicBezTo>
                  <a:pt x="5119354" y="1184706"/>
                  <a:pt x="5113529" y="1438378"/>
                  <a:pt x="5098351" y="1619855"/>
                </a:cubicBezTo>
                <a:cubicBezTo>
                  <a:pt x="5083173" y="1801332"/>
                  <a:pt x="5120601" y="1920945"/>
                  <a:pt x="5098351" y="2138203"/>
                </a:cubicBezTo>
                <a:cubicBezTo>
                  <a:pt x="5076101" y="2355461"/>
                  <a:pt x="5106134" y="2465769"/>
                  <a:pt x="5098351" y="2699747"/>
                </a:cubicBezTo>
                <a:cubicBezTo>
                  <a:pt x="5131762" y="3004233"/>
                  <a:pt x="4853575" y="3248579"/>
                  <a:pt x="4558389" y="3239709"/>
                </a:cubicBezTo>
                <a:cubicBezTo>
                  <a:pt x="4347848" y="3258750"/>
                  <a:pt x="4226703" y="3254492"/>
                  <a:pt x="4009204" y="3239709"/>
                </a:cubicBezTo>
                <a:cubicBezTo>
                  <a:pt x="3791706" y="3224926"/>
                  <a:pt x="3642619" y="3264813"/>
                  <a:pt x="3460019" y="3239709"/>
                </a:cubicBezTo>
                <a:cubicBezTo>
                  <a:pt x="3277419" y="3214605"/>
                  <a:pt x="3138049" y="3227722"/>
                  <a:pt x="2870650" y="3239709"/>
                </a:cubicBezTo>
                <a:cubicBezTo>
                  <a:pt x="2603251" y="3251696"/>
                  <a:pt x="2338055" y="3242236"/>
                  <a:pt x="2200912" y="3239709"/>
                </a:cubicBezTo>
                <a:cubicBezTo>
                  <a:pt x="2063769" y="3237182"/>
                  <a:pt x="1826839" y="3219395"/>
                  <a:pt x="1651727" y="3239709"/>
                </a:cubicBezTo>
                <a:cubicBezTo>
                  <a:pt x="1476615" y="3260023"/>
                  <a:pt x="770431" y="3278624"/>
                  <a:pt x="539962" y="3239709"/>
                </a:cubicBezTo>
                <a:cubicBezTo>
                  <a:pt x="196943" y="3266980"/>
                  <a:pt x="17038" y="2957307"/>
                  <a:pt x="0" y="2699747"/>
                </a:cubicBezTo>
                <a:cubicBezTo>
                  <a:pt x="-6438" y="2574075"/>
                  <a:pt x="-10931" y="2399916"/>
                  <a:pt x="0" y="2181399"/>
                </a:cubicBezTo>
                <a:cubicBezTo>
                  <a:pt x="10931" y="1962882"/>
                  <a:pt x="-23138" y="1793775"/>
                  <a:pt x="0" y="1619855"/>
                </a:cubicBezTo>
                <a:cubicBezTo>
                  <a:pt x="23138" y="1445935"/>
                  <a:pt x="-22358" y="1299048"/>
                  <a:pt x="0" y="1123104"/>
                </a:cubicBezTo>
                <a:cubicBezTo>
                  <a:pt x="22358" y="947160"/>
                  <a:pt x="-17936" y="659400"/>
                  <a:pt x="0" y="539962"/>
                </a:cubicBezTo>
                <a:close/>
              </a:path>
            </a:pathLst>
          </a:custGeom>
          <a:ln w="28575">
            <a:solidFill>
              <a:schemeClr val="bg1"/>
            </a:solidFill>
            <a:extLst>
              <a:ext uri="{C807C97D-BFC1-408E-A445-0C87EB9F89A2}">
                <ask:lineSketchStyleProps xmlns:ask="http://schemas.microsoft.com/office/drawing/2018/sketchyshapes" sd="230372431">
                  <a:prstGeom prst="round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36000" tIns="0" rIns="0" bIns="0" rtlCol="0" anchor="t" anchorCtr="0"/>
          <a:lstStyle/>
          <a:p>
            <a:pPr>
              <a:spcBef>
                <a:spcPts val="100"/>
              </a:spcBef>
              <a:spcAft>
                <a:spcPts val="600"/>
              </a:spcAft>
            </a:pPr>
            <a:r>
              <a:rPr lang="en-US" sz="1600" b="1" dirty="0">
                <a:latin typeface="Tw Cen MT" panose="020B0602020104020603" pitchFamily="34" charset="0"/>
              </a:rPr>
              <a:t>Can physical activity be used to help those with addictions?</a:t>
            </a:r>
          </a:p>
          <a:p>
            <a:pPr marL="285750" indent="-285750">
              <a:spcBef>
                <a:spcPts val="100"/>
              </a:spcBef>
              <a:spcAft>
                <a:spcPts val="600"/>
              </a:spcAft>
              <a:buFont typeface="Arial" panose="020B0604020202020204" pitchFamily="34" charset="0"/>
              <a:buChar char="•"/>
            </a:pPr>
            <a:r>
              <a:rPr lang="en-US" sz="1400" dirty="0">
                <a:latin typeface="Tw Cen MT" panose="020B0602020104020603" pitchFamily="34" charset="0"/>
              </a:rPr>
              <a:t>Exercise can target many of the risk factors for relapse in those with SUDs (Weinstock et al., 2017)</a:t>
            </a:r>
          </a:p>
          <a:p>
            <a:pPr marL="285750" indent="-285750">
              <a:spcBef>
                <a:spcPts val="100"/>
              </a:spcBef>
              <a:spcAft>
                <a:spcPts val="600"/>
              </a:spcAft>
              <a:buFont typeface="Arial" panose="020B0604020202020204" pitchFamily="34" charset="0"/>
              <a:buChar char="•"/>
            </a:pPr>
            <a:r>
              <a:rPr lang="en-US" sz="1400" dirty="0">
                <a:latin typeface="Tw Cen MT" panose="020B0602020104020603" pitchFamily="34" charset="0"/>
              </a:rPr>
              <a:t>Limited but promising evidence that exercise is a useful adjunct to SUD treatments (e.g., Brown et al., 2014)</a:t>
            </a:r>
          </a:p>
          <a:p>
            <a:pPr marL="285750" indent="-285750">
              <a:spcBef>
                <a:spcPts val="100"/>
              </a:spcBef>
              <a:spcAft>
                <a:spcPts val="600"/>
              </a:spcAft>
              <a:buFont typeface="Arial" panose="020B0604020202020204" pitchFamily="34" charset="0"/>
              <a:buChar char="•"/>
            </a:pPr>
            <a:r>
              <a:rPr lang="en-US" sz="1400" dirty="0">
                <a:latin typeface="Tw Cen MT" panose="020B0602020104020603" pitchFamily="34" charset="0"/>
              </a:rPr>
              <a:t>Limited evidence that sport-based interventions can prevent excessive alcohol use (e.g., </a:t>
            </a:r>
            <a:r>
              <a:rPr lang="en-US" sz="1400" dirty="0" err="1">
                <a:latin typeface="Tw Cen MT" panose="020B0602020104020603" pitchFamily="34" charset="0"/>
              </a:rPr>
              <a:t>Werch</a:t>
            </a:r>
            <a:r>
              <a:rPr lang="en-US" sz="1400" dirty="0">
                <a:latin typeface="Tw Cen MT" panose="020B0602020104020603" pitchFamily="34" charset="0"/>
              </a:rPr>
              <a:t> et al., 2003)</a:t>
            </a:r>
            <a:endParaRPr lang="en-US" sz="1400" b="1" dirty="0">
              <a:latin typeface="Tw Cen MT" panose="020B0602020104020603" pitchFamily="34" charset="0"/>
            </a:endParaRPr>
          </a:p>
          <a:p>
            <a:pPr>
              <a:spcBef>
                <a:spcPts val="100"/>
              </a:spcBef>
              <a:spcAft>
                <a:spcPts val="600"/>
              </a:spcAft>
            </a:pPr>
            <a:r>
              <a:rPr lang="en-US" sz="1600" b="1" dirty="0">
                <a:latin typeface="Tw Cen MT" panose="020B0602020104020603" pitchFamily="34" charset="0"/>
              </a:rPr>
              <a:t>Extreme Sports &amp; Addiction(?)</a:t>
            </a:r>
            <a:endParaRPr lang="en-US" sz="1600" dirty="0">
              <a:latin typeface="Tw Cen MT" panose="020B0602020104020603" pitchFamily="34" charset="0"/>
            </a:endParaRPr>
          </a:p>
          <a:p>
            <a:pPr marL="285750" indent="-285750">
              <a:spcBef>
                <a:spcPts val="100"/>
              </a:spcBef>
              <a:spcAft>
                <a:spcPts val="600"/>
              </a:spcAft>
              <a:buFont typeface="Arial" panose="020B0604020202020204" pitchFamily="34" charset="0"/>
              <a:buChar char="•"/>
            </a:pPr>
            <a:r>
              <a:rPr lang="en-US" sz="1400" dirty="0">
                <a:latin typeface="Tw Cen MT" panose="020B0602020104020603" pitchFamily="34" charset="0"/>
              </a:rPr>
              <a:t>Heirene et al. (2016): Could extreme sports act as a “substitute” for drug use?</a:t>
            </a:r>
          </a:p>
          <a:p>
            <a:pPr marL="285750" indent="-285750">
              <a:spcBef>
                <a:spcPts val="100"/>
              </a:spcBef>
              <a:spcAft>
                <a:spcPts val="600"/>
              </a:spcAft>
              <a:buFont typeface="Arial" panose="020B0604020202020204" pitchFamily="34" charset="0"/>
              <a:buChar char="•"/>
            </a:pPr>
            <a:r>
              <a:rPr lang="en-US" sz="1400" dirty="0">
                <a:latin typeface="Tw Cen MT" panose="020B0602020104020603" pitchFamily="34" charset="0"/>
                <a:hlinkClick r:id="rId3"/>
              </a:rPr>
              <a:t>Anaheim Lighthouse: sobriety and extreme sports</a:t>
            </a:r>
            <a:endParaRPr lang="en-US" sz="1400" dirty="0">
              <a:latin typeface="Tw Cen MT" panose="020B0602020104020603" pitchFamily="34" charset="0"/>
            </a:endParaRPr>
          </a:p>
          <a:p>
            <a:pPr>
              <a:spcBef>
                <a:spcPts val="100"/>
              </a:spcBef>
              <a:spcAft>
                <a:spcPts val="600"/>
              </a:spcAft>
            </a:pPr>
            <a:endParaRPr lang="en-US" sz="1400" dirty="0">
              <a:latin typeface="Tw Cen MT" panose="020B0602020104020603" pitchFamily="34" charset="0"/>
            </a:endParaRPr>
          </a:p>
          <a:p>
            <a:pPr>
              <a:spcBef>
                <a:spcPts val="100"/>
              </a:spcBef>
              <a:spcAft>
                <a:spcPts val="600"/>
              </a:spcAft>
            </a:pPr>
            <a:endParaRPr lang="en-US" sz="1400" dirty="0">
              <a:latin typeface="Tw Cen MT" panose="020B0602020104020603" pitchFamily="34" charset="0"/>
            </a:endParaRPr>
          </a:p>
          <a:p>
            <a:pPr>
              <a:spcBef>
                <a:spcPts val="100"/>
              </a:spcBef>
              <a:spcAft>
                <a:spcPts val="600"/>
              </a:spcAft>
            </a:pPr>
            <a:endParaRPr lang="en-US" sz="1200" b="1" dirty="0">
              <a:latin typeface="Tw Cen MT" panose="020B0602020104020603" pitchFamily="34" charset="0"/>
            </a:endParaRPr>
          </a:p>
          <a:p>
            <a:pPr>
              <a:spcBef>
                <a:spcPts val="100"/>
              </a:spcBef>
              <a:spcAft>
                <a:spcPts val="600"/>
              </a:spcAft>
            </a:pPr>
            <a:endParaRPr lang="en-US" sz="1200" b="1" dirty="0">
              <a:latin typeface="Tw Cen MT" panose="020B0602020104020603" pitchFamily="34" charset="0"/>
            </a:endParaRPr>
          </a:p>
          <a:p>
            <a:pPr>
              <a:spcBef>
                <a:spcPts val="100"/>
              </a:spcBef>
              <a:spcAft>
                <a:spcPts val="600"/>
              </a:spcAft>
            </a:pPr>
            <a:endParaRPr lang="en-US" sz="1200" b="1" dirty="0">
              <a:latin typeface="Tw Cen MT" panose="020B0602020104020603" pitchFamily="34" charset="0"/>
            </a:endParaRPr>
          </a:p>
          <a:p>
            <a:pPr>
              <a:spcBef>
                <a:spcPts val="100"/>
              </a:spcBef>
              <a:spcAft>
                <a:spcPts val="600"/>
              </a:spcAft>
            </a:pPr>
            <a:endParaRPr lang="en-US" sz="1200" b="1" dirty="0">
              <a:latin typeface="Tw Cen MT" panose="020B0602020104020603" pitchFamily="34" charset="0"/>
            </a:endParaRPr>
          </a:p>
          <a:p>
            <a:pPr>
              <a:spcBef>
                <a:spcPts val="100"/>
              </a:spcBef>
              <a:spcAft>
                <a:spcPts val="600"/>
              </a:spcAft>
            </a:pPr>
            <a:endParaRPr lang="en-US" sz="1200" b="1" dirty="0">
              <a:latin typeface="Tw Cen MT" panose="020B0602020104020603" pitchFamily="34" charset="0"/>
            </a:endParaRPr>
          </a:p>
        </p:txBody>
      </p:sp>
      <p:pic>
        <p:nvPicPr>
          <p:cNvPr id="7170" name="Picture 2">
            <a:extLst>
              <a:ext uri="{FF2B5EF4-FFF2-40B4-BE49-F238E27FC236}">
                <a16:creationId xmlns:a16="http://schemas.microsoft.com/office/drawing/2014/main" id="{FB7AD500-5C60-4EB0-8F33-A1AF9FB631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9647" y="2094268"/>
            <a:ext cx="2994002" cy="2245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59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29</a:t>
            </a:fld>
            <a:endParaRPr lang="en-US" dirty="0"/>
          </a:p>
        </p:txBody>
      </p:sp>
      <p:sp>
        <p:nvSpPr>
          <p:cNvPr id="5" name="Title 3">
            <a:extLst>
              <a:ext uri="{FF2B5EF4-FFF2-40B4-BE49-F238E27FC236}">
                <a16:creationId xmlns:a16="http://schemas.microsoft.com/office/drawing/2014/main" id="{7155B146-241C-4057-9FD0-014DB5118186}"/>
              </a:ext>
            </a:extLst>
          </p:cNvPr>
          <p:cNvSpPr txBox="1">
            <a:spLocks/>
          </p:cNvSpPr>
          <p:nvPr/>
        </p:nvSpPr>
        <p:spPr>
          <a:xfrm>
            <a:off x="846269" y="2407313"/>
            <a:ext cx="4545544" cy="1311232"/>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pPr>
              <a:lnSpc>
                <a:spcPct val="150000"/>
              </a:lnSpc>
            </a:pPr>
            <a:endParaRPr lang="en-US" sz="2000" dirty="0">
              <a:solidFill>
                <a:srgbClr val="002060"/>
              </a:solidFill>
            </a:endParaRPr>
          </a:p>
          <a:p>
            <a:pPr>
              <a:spcBef>
                <a:spcPts val="100"/>
              </a:spcBef>
            </a:pPr>
            <a:endParaRPr lang="en-US" sz="1800" dirty="0">
              <a:solidFill>
                <a:srgbClr val="002060"/>
              </a:solidFill>
              <a:latin typeface="Tw Cen MT" panose="020B0602020104020603" pitchFamily="34" charset="0"/>
            </a:endParaRPr>
          </a:p>
          <a:p>
            <a:pPr>
              <a:spcBef>
                <a:spcPts val="100"/>
              </a:spcBef>
              <a:spcAft>
                <a:spcPts val="1200"/>
              </a:spcAft>
            </a:pPr>
            <a:r>
              <a:rPr lang="en-US" sz="1600" dirty="0">
                <a:solidFill>
                  <a:srgbClr val="002060"/>
                </a:solidFill>
                <a:latin typeface="Tw Cen MT" panose="020B0602020104020603" pitchFamily="34" charset="0"/>
              </a:rPr>
              <a:t>Should doctors </a:t>
            </a:r>
            <a:r>
              <a:rPr lang="en-US" sz="1600" i="1" u="sng" dirty="0">
                <a:solidFill>
                  <a:srgbClr val="002060"/>
                </a:solidFill>
                <a:latin typeface="Tw Cen MT" panose="020B0602020104020603" pitchFamily="34" charset="0"/>
              </a:rPr>
              <a:t>prescribe</a:t>
            </a:r>
            <a:r>
              <a:rPr lang="en-US" sz="1600" dirty="0">
                <a:solidFill>
                  <a:srgbClr val="002060"/>
                </a:solidFill>
                <a:latin typeface="Tw Cen MT" panose="020B0602020104020603" pitchFamily="34" charset="0"/>
              </a:rPr>
              <a:t> physical activity?</a:t>
            </a:r>
          </a:p>
          <a:p>
            <a:pPr marL="285750" indent="-285750">
              <a:spcBef>
                <a:spcPts val="100"/>
              </a:spcBef>
              <a:spcAft>
                <a:spcPts val="1200"/>
              </a:spcAft>
              <a:buFont typeface="Arial" panose="020B0604020202020204" pitchFamily="34" charset="0"/>
              <a:buChar char="•"/>
            </a:pPr>
            <a:r>
              <a:rPr lang="en-US" sz="1400" b="0" dirty="0">
                <a:solidFill>
                  <a:srgbClr val="002060"/>
                </a:solidFill>
                <a:latin typeface="Tw Cen MT" panose="020B0602020104020603" pitchFamily="34" charset="0"/>
              </a:rPr>
              <a:t>Login to </a:t>
            </a:r>
            <a:r>
              <a:rPr lang="en-US" sz="1400" b="0" dirty="0" err="1">
                <a:solidFill>
                  <a:srgbClr val="002060"/>
                </a:solidFill>
                <a:latin typeface="Tw Cen MT" panose="020B0602020104020603" pitchFamily="34" charset="0"/>
              </a:rPr>
              <a:t>Menti</a:t>
            </a:r>
            <a:r>
              <a:rPr lang="en-US" sz="1400" b="0" dirty="0">
                <a:solidFill>
                  <a:srgbClr val="002060"/>
                </a:solidFill>
                <a:latin typeface="Tw Cen MT" panose="020B0602020104020603" pitchFamily="34" charset="0"/>
              </a:rPr>
              <a:t> and add your thoughts</a:t>
            </a:r>
          </a:p>
          <a:p>
            <a:pPr marL="285750" indent="-285750">
              <a:spcBef>
                <a:spcPts val="100"/>
              </a:spcBef>
              <a:spcAft>
                <a:spcPts val="1200"/>
              </a:spcAft>
              <a:buFont typeface="Arial" panose="020B0604020202020204" pitchFamily="34" charset="0"/>
              <a:buChar char="•"/>
            </a:pPr>
            <a:r>
              <a:rPr lang="en-US" sz="1400" b="0" dirty="0">
                <a:solidFill>
                  <a:srgbClr val="002060"/>
                </a:solidFill>
                <a:latin typeface="Tw Cen MT" panose="020B0602020104020603" pitchFamily="34" charset="0"/>
              </a:rPr>
              <a:t>Do some research – what does the scientific literature say about this strategy?</a:t>
            </a:r>
          </a:p>
          <a:p>
            <a:pPr marL="285750" indent="-285750">
              <a:spcBef>
                <a:spcPts val="100"/>
              </a:spcBef>
              <a:spcAft>
                <a:spcPts val="1200"/>
              </a:spcAft>
              <a:buFont typeface="Arial" panose="020B0604020202020204" pitchFamily="34" charset="0"/>
              <a:buChar char="•"/>
            </a:pPr>
            <a:r>
              <a:rPr lang="en-US" sz="1400" b="0" dirty="0">
                <a:solidFill>
                  <a:srgbClr val="002060"/>
                </a:solidFill>
                <a:latin typeface="Tw Cen MT" panose="020B0602020104020603" pitchFamily="34" charset="0"/>
              </a:rPr>
              <a:t>Class discussion</a:t>
            </a:r>
            <a:endParaRPr lang="en-US" sz="1100" b="0" dirty="0">
              <a:solidFill>
                <a:srgbClr val="002060"/>
              </a:solidFill>
            </a:endParaRPr>
          </a:p>
          <a:p>
            <a:pPr marL="361950">
              <a:lnSpc>
                <a:spcPct val="150000"/>
              </a:lnSpc>
            </a:pPr>
            <a:endParaRPr lang="en-US" sz="1200" b="0" dirty="0">
              <a:solidFill>
                <a:srgbClr val="002060"/>
              </a:solidFill>
            </a:endParaRPr>
          </a:p>
          <a:p>
            <a:pPr marL="892175" indent="-530225">
              <a:lnSpc>
                <a:spcPct val="150000"/>
              </a:lnSpc>
              <a:buFontTx/>
              <a:buChar char="-"/>
            </a:pPr>
            <a:endParaRPr lang="en-US" sz="1400" dirty="0">
              <a:solidFill>
                <a:srgbClr val="002060"/>
              </a:solidFill>
            </a:endParaRPr>
          </a:p>
          <a:p>
            <a:endParaRPr lang="en-AU" sz="2000" dirty="0">
              <a:solidFill>
                <a:srgbClr val="002060"/>
              </a:solidFill>
            </a:endParaRPr>
          </a:p>
        </p:txBody>
      </p:sp>
      <p:sp>
        <p:nvSpPr>
          <p:cNvPr id="12" name="Title 3">
            <a:extLst>
              <a:ext uri="{FF2B5EF4-FFF2-40B4-BE49-F238E27FC236}">
                <a16:creationId xmlns:a16="http://schemas.microsoft.com/office/drawing/2014/main" id="{0860D581-D607-4FB2-AA39-A26C18D1BCA5}"/>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Physical activity as an intervention</a:t>
            </a:r>
          </a:p>
          <a:p>
            <a:r>
              <a:rPr lang="en-US" sz="1400" dirty="0">
                <a:solidFill>
                  <a:srgbClr val="002060"/>
                </a:solidFill>
                <a:latin typeface="Tw Cen MT" panose="020B0602020104020603" pitchFamily="34" charset="0"/>
              </a:rPr>
              <a:t>Interactive task</a:t>
            </a:r>
            <a:endParaRPr lang="en-US" sz="1600" dirty="0">
              <a:solidFill>
                <a:srgbClr val="002060"/>
              </a:solidFill>
              <a:latin typeface="Tw Cen MT" panose="020B0602020104020603" pitchFamily="34" charset="0"/>
            </a:endParaRPr>
          </a:p>
        </p:txBody>
      </p:sp>
      <p:grpSp>
        <p:nvGrpSpPr>
          <p:cNvPr id="21" name="Group 20">
            <a:extLst>
              <a:ext uri="{FF2B5EF4-FFF2-40B4-BE49-F238E27FC236}">
                <a16:creationId xmlns:a16="http://schemas.microsoft.com/office/drawing/2014/main" id="{C11DE9CE-BF85-4179-9FD1-95EF5B78A8CB}"/>
              </a:ext>
            </a:extLst>
          </p:cNvPr>
          <p:cNvGrpSpPr/>
          <p:nvPr/>
        </p:nvGrpSpPr>
        <p:grpSpPr>
          <a:xfrm>
            <a:off x="5109029" y="1518868"/>
            <a:ext cx="3516405" cy="3088122"/>
            <a:chOff x="4542127" y="595440"/>
            <a:chExt cx="4572000" cy="3781283"/>
          </a:xfrm>
        </p:grpSpPr>
        <p:sp>
          <p:nvSpPr>
            <p:cNvPr id="22" name="Rectangle: Rounded Corners 21">
              <a:extLst>
                <a:ext uri="{FF2B5EF4-FFF2-40B4-BE49-F238E27FC236}">
                  <a16:creationId xmlns:a16="http://schemas.microsoft.com/office/drawing/2014/main" id="{EEAEB27D-A84A-40C5-B449-BC8DBAB12DDE}"/>
                </a:ext>
              </a:extLst>
            </p:cNvPr>
            <p:cNvSpPr/>
            <p:nvPr/>
          </p:nvSpPr>
          <p:spPr>
            <a:xfrm>
              <a:off x="5277473" y="595440"/>
              <a:ext cx="3194841" cy="37812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a:p>
          </p:txBody>
        </p:sp>
        <p:pic>
          <p:nvPicPr>
            <p:cNvPr id="23" name="Picture 22" descr="Qr code&#10;&#10;Description automatically generated">
              <a:extLst>
                <a:ext uri="{FF2B5EF4-FFF2-40B4-BE49-F238E27FC236}">
                  <a16:creationId xmlns:a16="http://schemas.microsoft.com/office/drawing/2014/main" id="{646FD739-FDE9-4AC3-BB33-944D592AE794}"/>
                </a:ext>
              </a:extLst>
            </p:cNvPr>
            <p:cNvPicPr>
              <a:picLocks noChangeAspect="1"/>
            </p:cNvPicPr>
            <p:nvPr/>
          </p:nvPicPr>
          <p:blipFill>
            <a:blip r:embed="rId3"/>
            <a:stretch>
              <a:fillRect/>
            </a:stretch>
          </p:blipFill>
          <p:spPr>
            <a:xfrm>
              <a:off x="6121996" y="2200185"/>
              <a:ext cx="1505798" cy="1505796"/>
            </a:xfrm>
            <a:prstGeom prst="rect">
              <a:avLst/>
            </a:prstGeom>
          </p:spPr>
        </p:pic>
        <p:sp>
          <p:nvSpPr>
            <p:cNvPr id="24" name="TextBox 23">
              <a:extLst>
                <a:ext uri="{FF2B5EF4-FFF2-40B4-BE49-F238E27FC236}">
                  <a16:creationId xmlns:a16="http://schemas.microsoft.com/office/drawing/2014/main" id="{47AF8684-C983-4219-A229-A06108C7E61D}"/>
                </a:ext>
              </a:extLst>
            </p:cNvPr>
            <p:cNvSpPr txBox="1"/>
            <p:nvPr/>
          </p:nvSpPr>
          <p:spPr>
            <a:xfrm>
              <a:off x="4542127" y="3593922"/>
              <a:ext cx="4572000" cy="466287"/>
            </a:xfrm>
            <a:prstGeom prst="rect">
              <a:avLst/>
            </a:prstGeom>
            <a:noFill/>
          </p:spPr>
          <p:txBody>
            <a:bodyPr wrap="square">
              <a:spAutoFit/>
            </a:bodyPr>
            <a:lstStyle/>
            <a:p>
              <a:pPr marL="361950" indent="-361950" algn="ctr">
                <a:lnSpc>
                  <a:spcPct val="150000"/>
                </a:lnSpc>
              </a:pPr>
              <a:r>
                <a:rPr lang="en-US" sz="1400" dirty="0">
                  <a:latin typeface="Tw Cen MT" panose="020B0602020104020603" pitchFamily="34" charset="0"/>
                  <a:hlinkClick r:id="rId4"/>
                </a:rPr>
                <a:t>https://www.menti.com/</a:t>
              </a:r>
              <a:endParaRPr lang="en-US" sz="1400" dirty="0">
                <a:latin typeface="Tw Cen MT" panose="020B0602020104020603" pitchFamily="34" charset="0"/>
              </a:endParaRPr>
            </a:p>
          </p:txBody>
        </p:sp>
        <p:sp>
          <p:nvSpPr>
            <p:cNvPr id="25" name="TextBox 24">
              <a:extLst>
                <a:ext uri="{FF2B5EF4-FFF2-40B4-BE49-F238E27FC236}">
                  <a16:creationId xmlns:a16="http://schemas.microsoft.com/office/drawing/2014/main" id="{7DD523F5-943C-451C-85B4-AF1049872F6B}"/>
                </a:ext>
              </a:extLst>
            </p:cNvPr>
            <p:cNvSpPr txBox="1"/>
            <p:nvPr/>
          </p:nvSpPr>
          <p:spPr>
            <a:xfrm>
              <a:off x="5596108" y="882434"/>
              <a:ext cx="2464036" cy="1413226"/>
            </a:xfrm>
            <a:prstGeom prst="rect">
              <a:avLst/>
            </a:prstGeom>
            <a:noFill/>
          </p:spPr>
          <p:txBody>
            <a:bodyPr wrap="square">
              <a:spAutoFit/>
            </a:bodyPr>
            <a:lstStyle/>
            <a:p>
              <a:pPr algn="ctr"/>
              <a:r>
                <a:rPr lang="en-US" sz="1600" dirty="0">
                  <a:latin typeface="Tw Cen MT" panose="020B0602020104020603" pitchFamily="34" charset="0"/>
                </a:rPr>
                <a:t>Please go to the following site &amp; enter this number:</a:t>
              </a:r>
              <a:endParaRPr lang="en-US" sz="1600" b="1" dirty="0">
                <a:latin typeface="Tw Cen MT" panose="020B0602020104020603" pitchFamily="34" charset="0"/>
              </a:endParaRPr>
            </a:p>
            <a:p>
              <a:pPr algn="ctr">
                <a:spcBef>
                  <a:spcPts val="600"/>
                </a:spcBef>
              </a:pPr>
              <a:r>
                <a:rPr lang="en-AU" sz="1600" b="0" i="0" dirty="0">
                  <a:solidFill>
                    <a:srgbClr val="252B36"/>
                  </a:solidFill>
                  <a:effectLst/>
                  <a:latin typeface="MentiText"/>
                </a:rPr>
                <a:t> </a:t>
              </a:r>
              <a:r>
                <a:rPr lang="en-AU" sz="1600" b="1" i="0" dirty="0">
                  <a:solidFill>
                    <a:srgbClr val="252B36"/>
                  </a:solidFill>
                  <a:effectLst/>
                  <a:latin typeface="MentiText"/>
                </a:rPr>
                <a:t>TBC</a:t>
              </a:r>
              <a:endParaRPr lang="en-US" sz="1600" dirty="0">
                <a:highlight>
                  <a:srgbClr val="FFFF00"/>
                </a:highlight>
                <a:latin typeface="Tw Cen MT" panose="020B0602020104020603" pitchFamily="34" charset="0"/>
              </a:endParaRPr>
            </a:p>
          </p:txBody>
        </p:sp>
      </p:grpSp>
    </p:spTree>
    <p:extLst>
      <p:ext uri="{BB962C8B-B14F-4D97-AF65-F5344CB8AC3E}">
        <p14:creationId xmlns:p14="http://schemas.microsoft.com/office/powerpoint/2010/main" val="465287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9665744-9FBC-46F6-B28B-B3362933D012}"/>
              </a:ext>
            </a:extLst>
          </p:cNvPr>
          <p:cNvSpPr>
            <a:spLocks noGrp="1"/>
          </p:cNvSpPr>
          <p:nvPr>
            <p:ph type="sldNum" sz="quarter" idx="12"/>
          </p:nvPr>
        </p:nvSpPr>
        <p:spPr>
          <a:xfrm>
            <a:off x="8686799" y="4752194"/>
            <a:ext cx="351137" cy="273844"/>
          </a:xfrm>
          <a:prstGeom prst="rect">
            <a:avLst/>
          </a:prstGeom>
        </p:spPr>
        <p:txBody>
          <a:bodyPr vert="horz" lIns="91440" tIns="45720" rIns="91440" bIns="45720" rtlCol="0" anchor="ctr"/>
          <a:lstStyle>
            <a:defPPr>
              <a:defRPr lang="en-US"/>
            </a:defPPr>
            <a:lvl1pPr marL="0" algn="r"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AA10EC0-CC52-A246-A2C3-81389B6F8C64}" type="slidenum">
              <a:rPr lang="en-US" smtClean="0"/>
              <a:pPr/>
              <a:t>3</a:t>
            </a:fld>
            <a:endParaRPr lang="en-US" dirty="0"/>
          </a:p>
        </p:txBody>
      </p:sp>
      <p:sp>
        <p:nvSpPr>
          <p:cNvPr id="4" name="Title 3">
            <a:extLst>
              <a:ext uri="{FF2B5EF4-FFF2-40B4-BE49-F238E27FC236}">
                <a16:creationId xmlns:a16="http://schemas.microsoft.com/office/drawing/2014/main" id="{B205929D-F318-4F97-9DD3-7BB5E86679E6}"/>
              </a:ext>
            </a:extLst>
          </p:cNvPr>
          <p:cNvSpPr>
            <a:spLocks noGrp="1"/>
          </p:cNvSpPr>
          <p:nvPr>
            <p:ph type="title"/>
          </p:nvPr>
        </p:nvSpPr>
        <p:spPr/>
        <p:txBody>
          <a:bodyPr/>
          <a:lstStyle/>
          <a:p>
            <a:r>
              <a:rPr lang="en-US" dirty="0">
                <a:solidFill>
                  <a:srgbClr val="002060"/>
                </a:solidFill>
              </a:rPr>
              <a:t>About today’s class</a:t>
            </a:r>
            <a:endParaRPr lang="en-AU" dirty="0">
              <a:solidFill>
                <a:srgbClr val="002060"/>
              </a:solidFill>
            </a:endParaRPr>
          </a:p>
        </p:txBody>
      </p:sp>
      <p:pic>
        <p:nvPicPr>
          <p:cNvPr id="13" name="Graphic 12" descr="Latte Cup with solid fill">
            <a:extLst>
              <a:ext uri="{FF2B5EF4-FFF2-40B4-BE49-F238E27FC236}">
                <a16:creationId xmlns:a16="http://schemas.microsoft.com/office/drawing/2014/main" id="{F053A857-33B3-4189-AC54-2019E61C4D9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02326" y="4300008"/>
            <a:ext cx="514501" cy="514501"/>
          </a:xfrm>
          <a:prstGeom prst="rect">
            <a:avLst/>
          </a:prstGeom>
        </p:spPr>
      </p:pic>
      <p:pic>
        <p:nvPicPr>
          <p:cNvPr id="15" name="Graphic 14" descr="Coffee with solid fill">
            <a:extLst>
              <a:ext uri="{FF2B5EF4-FFF2-40B4-BE49-F238E27FC236}">
                <a16:creationId xmlns:a16="http://schemas.microsoft.com/office/drawing/2014/main" id="{EB178013-1D0F-491D-BA10-D8B81FF5009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75511" y="4300007"/>
            <a:ext cx="514502" cy="514502"/>
          </a:xfrm>
          <a:prstGeom prst="rect">
            <a:avLst/>
          </a:prstGeom>
        </p:spPr>
      </p:pic>
      <p:pic>
        <p:nvPicPr>
          <p:cNvPr id="14" name="Graphic 13" descr="Thought with solid fill">
            <a:extLst>
              <a:ext uri="{FF2B5EF4-FFF2-40B4-BE49-F238E27FC236}">
                <a16:creationId xmlns:a16="http://schemas.microsoft.com/office/drawing/2014/main" id="{010F6FE2-28AA-4429-9AA6-1D3BF15909D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15286" y="3972182"/>
            <a:ext cx="467860" cy="467860"/>
          </a:xfrm>
          <a:prstGeom prst="rect">
            <a:avLst/>
          </a:prstGeom>
        </p:spPr>
      </p:pic>
      <p:pic>
        <p:nvPicPr>
          <p:cNvPr id="16" name="Graphic 15" descr="Chat with solid fill">
            <a:extLst>
              <a:ext uri="{FF2B5EF4-FFF2-40B4-BE49-F238E27FC236}">
                <a16:creationId xmlns:a16="http://schemas.microsoft.com/office/drawing/2014/main" id="{1E3484A9-5842-417D-81D7-46A2DCD1B8E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047318" y="3972182"/>
            <a:ext cx="467860" cy="467860"/>
          </a:xfrm>
          <a:prstGeom prst="rect">
            <a:avLst/>
          </a:prstGeom>
        </p:spPr>
      </p:pic>
      <p:sp>
        <p:nvSpPr>
          <p:cNvPr id="10" name="Content Placeholder 1">
            <a:extLst>
              <a:ext uri="{FF2B5EF4-FFF2-40B4-BE49-F238E27FC236}">
                <a16:creationId xmlns:a16="http://schemas.microsoft.com/office/drawing/2014/main" id="{9A4EF6A0-DBCF-54B9-2132-3198FAE63614}"/>
              </a:ext>
            </a:extLst>
          </p:cNvPr>
          <p:cNvSpPr txBox="1">
            <a:spLocks/>
          </p:cNvSpPr>
          <p:nvPr/>
        </p:nvSpPr>
        <p:spPr>
          <a:xfrm>
            <a:off x="1195827" y="1489827"/>
            <a:ext cx="2969693" cy="3398762"/>
          </a:xfrm>
          <a:prstGeom prst="rect">
            <a:avLst/>
          </a:prstGeom>
        </p:spPr>
        <p:txBody>
          <a:bodyPr vert="horz" lIns="90000" tIns="45720" rIns="91440" bIns="45720" rtlCol="0">
            <a:noAutofit/>
          </a:bodyPr>
          <a:lstStyle>
            <a:lvl1pPr marL="270000" indent="-270000" algn="l" defTabSz="685800" rtl="0" eaLnBrk="1" latinLnBrk="0" hangingPunct="1">
              <a:lnSpc>
                <a:spcPct val="100000"/>
              </a:lnSpc>
              <a:spcBef>
                <a:spcPts val="750"/>
              </a:spcBef>
              <a:buFont typeface="Arial" panose="020B0604020202020204" pitchFamily="34" charset="0"/>
              <a:buChar char="•"/>
              <a:defRPr sz="2600" kern="1200">
                <a:solidFill>
                  <a:schemeClr val="tx1"/>
                </a:solidFill>
                <a:latin typeface="+mj-lt"/>
                <a:ea typeface="+mn-ea"/>
                <a:cs typeface="+mn-cs"/>
              </a:defRPr>
            </a:lvl1pPr>
            <a:lvl2pPr marL="684000" indent="-288000" algn="l" defTabSz="685800" rtl="0" eaLnBrk="1" latinLnBrk="0" hangingPunct="1">
              <a:lnSpc>
                <a:spcPct val="100000"/>
              </a:lnSpc>
              <a:spcBef>
                <a:spcPts val="375"/>
              </a:spcBef>
              <a:buFont typeface="Arial" panose="020B0604020202020204" pitchFamily="34" charset="0"/>
              <a:buChar char="•"/>
              <a:defRPr sz="2300" kern="1200">
                <a:solidFill>
                  <a:schemeClr val="tx1"/>
                </a:solidFill>
                <a:latin typeface="+mj-lt"/>
                <a:ea typeface="+mn-ea"/>
                <a:cs typeface="+mn-cs"/>
              </a:defRPr>
            </a:lvl2pPr>
            <a:lvl3pPr marL="1037250" indent="-28080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j-lt"/>
                <a:ea typeface="+mn-ea"/>
                <a:cs typeface="+mn-cs"/>
              </a:defRPr>
            </a:lvl3pPr>
            <a:lvl4pPr marL="1332000" indent="-2592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j-lt"/>
                <a:ea typeface="+mn-ea"/>
                <a:cs typeface="+mn-cs"/>
              </a:defRPr>
            </a:lvl4pPr>
            <a:lvl5pPr marL="1579050" indent="-25200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spcBef>
                <a:spcPts val="100"/>
              </a:spcBef>
              <a:buFont typeface="Arial" panose="020B0604020202020204" pitchFamily="34" charset="0"/>
              <a:buNone/>
            </a:pPr>
            <a:r>
              <a:rPr lang="en-US" sz="1800" b="1" dirty="0">
                <a:latin typeface="Tw Cen MT" panose="020B0602020104020603" pitchFamily="34" charset="0"/>
              </a:rPr>
              <a:t>Block 1</a:t>
            </a:r>
            <a:endParaRPr lang="en-US" sz="1200" dirty="0">
              <a:latin typeface="Tw Cen MT" panose="020B0602020104020603" pitchFamily="34" charset="0"/>
            </a:endParaRPr>
          </a:p>
          <a:p>
            <a:pPr>
              <a:spcBef>
                <a:spcPts val="100"/>
              </a:spcBef>
            </a:pPr>
            <a:r>
              <a:rPr lang="en-US" sz="1400" dirty="0" err="1">
                <a:latin typeface="Tw Cen MT" panose="020B0602020104020603" pitchFamily="34" charset="0"/>
              </a:rPr>
              <a:t>Healthspan</a:t>
            </a:r>
            <a:endParaRPr lang="en-US" sz="1400" dirty="0">
              <a:latin typeface="Tw Cen MT" panose="020B0602020104020603" pitchFamily="34" charset="0"/>
            </a:endParaRPr>
          </a:p>
          <a:p>
            <a:pPr>
              <a:spcBef>
                <a:spcPts val="100"/>
              </a:spcBef>
            </a:pPr>
            <a:r>
              <a:rPr lang="en-US" sz="1400" dirty="0">
                <a:latin typeface="Tw Cen MT" panose="020B0602020104020603" pitchFamily="34" charset="0"/>
              </a:rPr>
              <a:t>Importance of physical activity</a:t>
            </a:r>
          </a:p>
          <a:p>
            <a:pPr marL="539750" indent="-182563">
              <a:spcBef>
                <a:spcPts val="100"/>
              </a:spcBef>
              <a:buFontTx/>
              <a:buChar char="-"/>
              <a:tabLst>
                <a:tab pos="539750" algn="l"/>
              </a:tabLst>
            </a:pPr>
            <a:r>
              <a:rPr lang="en-US" sz="1200" dirty="0">
                <a:latin typeface="Tw Cen MT" panose="020B0602020104020603" pitchFamily="34" charset="0"/>
              </a:rPr>
              <a:t>Levels of activity</a:t>
            </a:r>
          </a:p>
          <a:p>
            <a:pPr marL="539750" indent="-182563">
              <a:spcBef>
                <a:spcPts val="100"/>
              </a:spcBef>
              <a:buFontTx/>
              <a:buChar char="-"/>
              <a:tabLst>
                <a:tab pos="539750" algn="l"/>
              </a:tabLst>
            </a:pPr>
            <a:r>
              <a:rPr lang="en-US" sz="1200" dirty="0">
                <a:latin typeface="Tw Cen MT" panose="020B0602020104020603" pitchFamily="34" charset="0"/>
              </a:rPr>
              <a:t>Burden of disease caused by physical inactivity</a:t>
            </a:r>
          </a:p>
          <a:p>
            <a:pPr marL="539750" indent="-182563">
              <a:spcBef>
                <a:spcPts val="100"/>
              </a:spcBef>
              <a:buFontTx/>
              <a:buChar char="-"/>
              <a:tabLst>
                <a:tab pos="539750" algn="l"/>
              </a:tabLst>
            </a:pPr>
            <a:r>
              <a:rPr lang="en-US" sz="1200" dirty="0">
                <a:latin typeface="Tw Cen MT" panose="020B0602020104020603" pitchFamily="34" charset="0"/>
              </a:rPr>
              <a:t>Physical (in)activity and mental health </a:t>
            </a:r>
          </a:p>
          <a:p>
            <a:pPr marL="539750" indent="-182563">
              <a:spcBef>
                <a:spcPts val="100"/>
              </a:spcBef>
              <a:buFontTx/>
              <a:buChar char="-"/>
              <a:tabLst>
                <a:tab pos="539750" algn="l"/>
              </a:tabLst>
            </a:pPr>
            <a:r>
              <a:rPr lang="en-US" sz="1200" dirty="0">
                <a:latin typeface="Tw Cen MT" panose="020B0602020104020603" pitchFamily="34" charset="0"/>
              </a:rPr>
              <a:t>Why is exercise good for us?</a:t>
            </a:r>
          </a:p>
          <a:p>
            <a:pPr marL="539750" indent="-182563">
              <a:spcBef>
                <a:spcPts val="100"/>
              </a:spcBef>
              <a:buFontTx/>
              <a:buChar char="-"/>
              <a:tabLst>
                <a:tab pos="539750" algn="l"/>
              </a:tabLst>
            </a:pPr>
            <a:r>
              <a:rPr lang="en-US" sz="1200" dirty="0">
                <a:latin typeface="Tw Cen MT" panose="020B0602020104020603" pitchFamily="34" charset="0"/>
              </a:rPr>
              <a:t>Who is (not) exercising?</a:t>
            </a:r>
          </a:p>
          <a:p>
            <a:pPr marL="357187" indent="0">
              <a:spcBef>
                <a:spcPts val="100"/>
              </a:spcBef>
              <a:buNone/>
              <a:tabLst>
                <a:tab pos="539750" algn="l"/>
              </a:tabLst>
            </a:pPr>
            <a:endParaRPr lang="en-US" sz="1400" dirty="0">
              <a:latin typeface="Tw Cen MT" panose="020B0602020104020603" pitchFamily="34" charset="0"/>
            </a:endParaRPr>
          </a:p>
          <a:p>
            <a:pPr>
              <a:spcBef>
                <a:spcPts val="100"/>
              </a:spcBef>
              <a:tabLst>
                <a:tab pos="539750" algn="l"/>
              </a:tabLst>
            </a:pPr>
            <a:r>
              <a:rPr lang="en-US" sz="1400" dirty="0">
                <a:latin typeface="Tw Cen MT" panose="020B0602020104020603" pitchFamily="34" charset="0"/>
              </a:rPr>
              <a:t>Interactive task: How much are </a:t>
            </a:r>
            <a:r>
              <a:rPr lang="en-US" sz="1400" i="1" dirty="0">
                <a:latin typeface="Tw Cen MT" panose="020B0602020104020603" pitchFamily="34" charset="0"/>
              </a:rPr>
              <a:t>we</a:t>
            </a:r>
            <a:r>
              <a:rPr lang="en-US" sz="1400" dirty="0">
                <a:latin typeface="Tw Cen MT" panose="020B0602020104020603" pitchFamily="34" charset="0"/>
              </a:rPr>
              <a:t> exercising?</a:t>
            </a:r>
            <a:endParaRPr lang="en-US" sz="600" dirty="0">
              <a:latin typeface="Tw Cen MT" panose="020B0602020104020603" pitchFamily="34" charset="0"/>
            </a:endParaRPr>
          </a:p>
          <a:p>
            <a:pPr marL="0" indent="0">
              <a:spcBef>
                <a:spcPts val="100"/>
              </a:spcBef>
              <a:buNone/>
            </a:pPr>
            <a:endParaRPr lang="en-US" sz="600" dirty="0">
              <a:latin typeface="Tw Cen MT" panose="020B0602020104020603" pitchFamily="34" charset="0"/>
            </a:endParaRPr>
          </a:p>
          <a:p>
            <a:pPr marL="719138" indent="0">
              <a:spcBef>
                <a:spcPts val="100"/>
              </a:spcBef>
              <a:buNone/>
            </a:pPr>
            <a:r>
              <a:rPr lang="en-US" sz="1300" b="1" dirty="0">
                <a:latin typeface="Tw Cen MT" panose="020B0602020104020603" pitchFamily="34" charset="0"/>
              </a:rPr>
              <a:t>~10-minute break </a:t>
            </a:r>
          </a:p>
          <a:p>
            <a:pPr marL="0" indent="0">
              <a:spcBef>
                <a:spcPts val="100"/>
              </a:spcBef>
              <a:buNone/>
            </a:pPr>
            <a:endParaRPr lang="en-US" sz="1400" dirty="0">
              <a:latin typeface="Tw Cen MT" panose="020B0602020104020603" pitchFamily="34" charset="0"/>
            </a:endParaRPr>
          </a:p>
          <a:p>
            <a:pPr marL="0" indent="0">
              <a:spcBef>
                <a:spcPts val="100"/>
              </a:spcBef>
              <a:buNone/>
            </a:pPr>
            <a:endParaRPr lang="en-US" sz="1400" dirty="0">
              <a:latin typeface="Tw Cen MT" panose="020B0602020104020603" pitchFamily="34" charset="0"/>
            </a:endParaRPr>
          </a:p>
        </p:txBody>
      </p:sp>
      <p:sp>
        <p:nvSpPr>
          <p:cNvPr id="12" name="Content Placeholder 1">
            <a:extLst>
              <a:ext uri="{FF2B5EF4-FFF2-40B4-BE49-F238E27FC236}">
                <a16:creationId xmlns:a16="http://schemas.microsoft.com/office/drawing/2014/main" id="{D99EE344-2BC9-7D7E-9641-1618A4806A03}"/>
              </a:ext>
            </a:extLst>
          </p:cNvPr>
          <p:cNvSpPr txBox="1">
            <a:spLocks/>
          </p:cNvSpPr>
          <p:nvPr/>
        </p:nvSpPr>
        <p:spPr>
          <a:xfrm>
            <a:off x="4978481" y="1489827"/>
            <a:ext cx="2887784" cy="3398762"/>
          </a:xfrm>
          <a:prstGeom prst="rect">
            <a:avLst/>
          </a:prstGeom>
        </p:spPr>
        <p:txBody>
          <a:bodyPr vert="horz" lIns="90000" tIns="45720" rIns="91440" bIns="45720" rtlCol="0">
            <a:noAutofit/>
          </a:bodyPr>
          <a:lstStyle>
            <a:lvl1pPr marL="270000" indent="-270000" algn="l" defTabSz="685800" rtl="0" eaLnBrk="1" latinLnBrk="0" hangingPunct="1">
              <a:lnSpc>
                <a:spcPct val="100000"/>
              </a:lnSpc>
              <a:spcBef>
                <a:spcPts val="750"/>
              </a:spcBef>
              <a:buFont typeface="Arial" panose="020B0604020202020204" pitchFamily="34" charset="0"/>
              <a:buChar char="•"/>
              <a:defRPr sz="2600" kern="1200">
                <a:solidFill>
                  <a:schemeClr val="tx1"/>
                </a:solidFill>
                <a:latin typeface="+mj-lt"/>
                <a:ea typeface="+mn-ea"/>
                <a:cs typeface="+mn-cs"/>
              </a:defRPr>
            </a:lvl1pPr>
            <a:lvl2pPr marL="684000" indent="-288000" algn="l" defTabSz="685800" rtl="0" eaLnBrk="1" latinLnBrk="0" hangingPunct="1">
              <a:lnSpc>
                <a:spcPct val="100000"/>
              </a:lnSpc>
              <a:spcBef>
                <a:spcPts val="375"/>
              </a:spcBef>
              <a:buFont typeface="Arial" panose="020B0604020202020204" pitchFamily="34" charset="0"/>
              <a:buChar char="•"/>
              <a:defRPr sz="2300" kern="1200">
                <a:solidFill>
                  <a:schemeClr val="tx1"/>
                </a:solidFill>
                <a:latin typeface="+mj-lt"/>
                <a:ea typeface="+mn-ea"/>
                <a:cs typeface="+mn-cs"/>
              </a:defRPr>
            </a:lvl2pPr>
            <a:lvl3pPr marL="1037250" indent="-28080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j-lt"/>
                <a:ea typeface="+mn-ea"/>
                <a:cs typeface="+mn-cs"/>
              </a:defRPr>
            </a:lvl3pPr>
            <a:lvl4pPr marL="1332000" indent="-2592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j-lt"/>
                <a:ea typeface="+mn-ea"/>
                <a:cs typeface="+mn-cs"/>
              </a:defRPr>
            </a:lvl4pPr>
            <a:lvl5pPr marL="1579050" indent="-25200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spcBef>
                <a:spcPts val="100"/>
              </a:spcBef>
              <a:buFont typeface="Arial" panose="020B0604020202020204" pitchFamily="34" charset="0"/>
              <a:buNone/>
            </a:pPr>
            <a:r>
              <a:rPr lang="en-US" sz="1800" b="1" dirty="0">
                <a:latin typeface="Tw Cen MT" panose="020B0602020104020603" pitchFamily="34" charset="0"/>
              </a:rPr>
              <a:t>Block 2</a:t>
            </a:r>
          </a:p>
          <a:p>
            <a:pPr>
              <a:spcBef>
                <a:spcPts val="100"/>
              </a:spcBef>
            </a:pPr>
            <a:r>
              <a:rPr lang="en-AU" sz="1400" dirty="0">
                <a:latin typeface="Tw Cen MT" panose="020B0602020104020603" pitchFamily="34" charset="0"/>
              </a:rPr>
              <a:t>How can we increase physical activity?</a:t>
            </a:r>
          </a:p>
          <a:p>
            <a:pPr marL="527050" indent="-171450">
              <a:spcBef>
                <a:spcPts val="100"/>
              </a:spcBef>
              <a:buFontTx/>
              <a:buChar char="-"/>
            </a:pPr>
            <a:r>
              <a:rPr lang="en-AU" sz="1200" dirty="0">
                <a:latin typeface="Tw Cen MT" panose="020B0602020104020603" pitchFamily="34" charset="0"/>
              </a:rPr>
              <a:t>Why do people (not) exercise?</a:t>
            </a:r>
          </a:p>
          <a:p>
            <a:pPr marL="527050" indent="-171450">
              <a:spcBef>
                <a:spcPts val="100"/>
              </a:spcBef>
              <a:buFontTx/>
              <a:buChar char="-"/>
            </a:pPr>
            <a:r>
              <a:rPr lang="en-AU" sz="1200" dirty="0">
                <a:latin typeface="Tw Cen MT" panose="020B0602020104020603" pitchFamily="34" charset="0"/>
              </a:rPr>
              <a:t>Interventions to improve activity levels</a:t>
            </a:r>
          </a:p>
          <a:p>
            <a:pPr>
              <a:spcBef>
                <a:spcPts val="100"/>
              </a:spcBef>
            </a:pPr>
            <a:r>
              <a:rPr lang="en-AU" sz="1400" dirty="0">
                <a:latin typeface="Tw Cen MT" panose="020B0602020104020603" pitchFamily="34" charset="0"/>
              </a:rPr>
              <a:t>Physical activity as an intervention</a:t>
            </a:r>
            <a:endParaRPr lang="en-US" sz="1200" dirty="0">
              <a:latin typeface="Tw Cen MT" panose="020B0602020104020603" pitchFamily="34" charset="0"/>
            </a:endParaRPr>
          </a:p>
          <a:p>
            <a:pPr marL="539750" indent="-182563">
              <a:spcBef>
                <a:spcPts val="100"/>
              </a:spcBef>
              <a:buFontTx/>
              <a:buChar char="-"/>
              <a:tabLst>
                <a:tab pos="539750" algn="l"/>
              </a:tabLst>
            </a:pPr>
            <a:r>
              <a:rPr lang="en-US" sz="1200" dirty="0">
                <a:latin typeface="Tw Cen MT" panose="020B0602020104020603" pitchFamily="34" charset="0"/>
              </a:rPr>
              <a:t>Depression</a:t>
            </a:r>
          </a:p>
          <a:p>
            <a:pPr marL="539750" indent="-182563">
              <a:spcBef>
                <a:spcPts val="100"/>
              </a:spcBef>
              <a:buFontTx/>
              <a:buChar char="-"/>
              <a:tabLst>
                <a:tab pos="539750" algn="l"/>
              </a:tabLst>
            </a:pPr>
            <a:r>
              <a:rPr lang="en-US" sz="1200" dirty="0">
                <a:latin typeface="Tw Cen MT" panose="020B0602020104020603" pitchFamily="34" charset="0"/>
              </a:rPr>
              <a:t>Addiction</a:t>
            </a:r>
          </a:p>
          <a:p>
            <a:pPr marL="539750" indent="-182563">
              <a:spcBef>
                <a:spcPts val="100"/>
              </a:spcBef>
              <a:buFontTx/>
              <a:buChar char="-"/>
              <a:tabLst>
                <a:tab pos="539750" algn="l"/>
              </a:tabLst>
            </a:pPr>
            <a:endParaRPr lang="en-US" sz="500" dirty="0">
              <a:latin typeface="Tw Cen MT" panose="020B0602020104020603" pitchFamily="34" charset="0"/>
            </a:endParaRPr>
          </a:p>
          <a:p>
            <a:pPr>
              <a:spcBef>
                <a:spcPts val="100"/>
              </a:spcBef>
              <a:tabLst>
                <a:tab pos="539750" algn="l"/>
              </a:tabLst>
            </a:pPr>
            <a:r>
              <a:rPr lang="en-US" sz="1400" dirty="0">
                <a:latin typeface="Tw Cen MT" panose="020B0602020104020603" pitchFamily="34" charset="0"/>
              </a:rPr>
              <a:t>Interactive task: prescribing exercise?</a:t>
            </a:r>
            <a:endParaRPr lang="en-US" sz="1200" dirty="0">
              <a:latin typeface="Tw Cen MT" panose="020B0602020104020603" pitchFamily="34" charset="0"/>
            </a:endParaRPr>
          </a:p>
          <a:p>
            <a:pPr>
              <a:spcBef>
                <a:spcPts val="100"/>
              </a:spcBef>
              <a:tabLst>
                <a:tab pos="539750" algn="l"/>
              </a:tabLst>
            </a:pPr>
            <a:endParaRPr lang="en-US" sz="1100" dirty="0">
              <a:latin typeface="Tw Cen MT" panose="020B0602020104020603" pitchFamily="34" charset="0"/>
            </a:endParaRPr>
          </a:p>
          <a:p>
            <a:pPr marL="627063" indent="92075">
              <a:spcBef>
                <a:spcPts val="100"/>
              </a:spcBef>
              <a:buNone/>
            </a:pPr>
            <a:r>
              <a:rPr lang="en-US" sz="1300" b="1" dirty="0">
                <a:latin typeface="Tw Cen MT" panose="020B0602020104020603" pitchFamily="34" charset="0"/>
              </a:rPr>
              <a:t>~5-minute break </a:t>
            </a:r>
          </a:p>
          <a:p>
            <a:pPr marL="0" indent="0">
              <a:spcBef>
                <a:spcPts val="100"/>
              </a:spcBef>
              <a:buNone/>
            </a:pPr>
            <a:r>
              <a:rPr lang="en-US" sz="1400" dirty="0">
                <a:latin typeface="Tw Cen MT" panose="020B0602020104020603" pitchFamily="34" charset="0"/>
              </a:rPr>
              <a:t> </a:t>
            </a:r>
          </a:p>
          <a:p>
            <a:pPr>
              <a:spcBef>
                <a:spcPts val="100"/>
              </a:spcBef>
            </a:pPr>
            <a:endParaRPr lang="en-US" sz="1400" dirty="0">
              <a:latin typeface="Tw Cen MT" panose="020B0602020104020603" pitchFamily="34" charset="0"/>
            </a:endParaRPr>
          </a:p>
          <a:p>
            <a:pPr marL="0" indent="0">
              <a:spcBef>
                <a:spcPts val="100"/>
              </a:spcBef>
              <a:buNone/>
            </a:pPr>
            <a:endParaRPr lang="en-US" sz="1400" dirty="0">
              <a:latin typeface="Tw Cen MT" panose="020B0602020104020603" pitchFamily="34" charset="0"/>
            </a:endParaRPr>
          </a:p>
          <a:p>
            <a:pPr marL="0" indent="0">
              <a:spcBef>
                <a:spcPts val="100"/>
              </a:spcBef>
              <a:buNone/>
            </a:pPr>
            <a:endParaRPr lang="en-US" sz="1400" dirty="0">
              <a:latin typeface="Tw Cen MT" panose="020B0602020104020603" pitchFamily="34" charset="0"/>
            </a:endParaRPr>
          </a:p>
        </p:txBody>
      </p:sp>
    </p:spTree>
    <p:extLst>
      <p:ext uri="{BB962C8B-B14F-4D97-AF65-F5344CB8AC3E}">
        <p14:creationId xmlns:p14="http://schemas.microsoft.com/office/powerpoint/2010/main" val="121906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C424AC-22A5-49B6-8416-A37BE765603F}"/>
              </a:ext>
            </a:extLst>
          </p:cNvPr>
          <p:cNvSpPr>
            <a:spLocks noGrp="1"/>
          </p:cNvSpPr>
          <p:nvPr>
            <p:ph type="title"/>
          </p:nvPr>
        </p:nvSpPr>
        <p:spPr>
          <a:xfrm>
            <a:off x="116693" y="2571750"/>
            <a:ext cx="8910613" cy="789958"/>
          </a:xfrm>
        </p:spPr>
        <p:txBody>
          <a:bodyPr>
            <a:normAutofit fontScale="90000"/>
          </a:bodyPr>
          <a:lstStyle/>
          <a:p>
            <a:pPr algn="ctr"/>
            <a:br>
              <a:rPr lang="en-US" sz="4400" dirty="0">
                <a:solidFill>
                  <a:srgbClr val="002060"/>
                </a:solidFill>
              </a:rPr>
            </a:br>
            <a:br>
              <a:rPr lang="en-US" sz="4400" dirty="0">
                <a:solidFill>
                  <a:srgbClr val="002060"/>
                </a:solidFill>
              </a:rPr>
            </a:br>
            <a:br>
              <a:rPr lang="en-US" sz="4400" dirty="0">
                <a:solidFill>
                  <a:srgbClr val="002060"/>
                </a:solidFill>
              </a:rPr>
            </a:br>
            <a:br>
              <a:rPr lang="en-US" sz="4400" dirty="0">
                <a:solidFill>
                  <a:srgbClr val="002060"/>
                </a:solidFill>
              </a:rPr>
            </a:br>
            <a:r>
              <a:rPr lang="en-US" sz="4400" dirty="0">
                <a:solidFill>
                  <a:srgbClr val="002060"/>
                </a:solidFill>
              </a:rPr>
              <a:t>Next week: </a:t>
            </a:r>
            <a:br>
              <a:rPr lang="en-US" sz="4400" dirty="0">
                <a:solidFill>
                  <a:srgbClr val="002060"/>
                </a:solidFill>
              </a:rPr>
            </a:br>
            <a:r>
              <a:rPr lang="en-US" sz="4400" dirty="0">
                <a:solidFill>
                  <a:srgbClr val="002060"/>
                </a:solidFill>
              </a:rPr>
              <a:t>Alcohol &amp; Addictive </a:t>
            </a:r>
            <a:r>
              <a:rPr lang="en-US" sz="4400" dirty="0" err="1">
                <a:solidFill>
                  <a:srgbClr val="002060"/>
                </a:solidFill>
              </a:rPr>
              <a:t>Behaviours</a:t>
            </a:r>
            <a:br>
              <a:rPr lang="en-US" sz="4400" dirty="0">
                <a:solidFill>
                  <a:srgbClr val="002060"/>
                </a:solidFill>
              </a:rPr>
            </a:br>
            <a:br>
              <a:rPr lang="en-US" sz="4400" dirty="0">
                <a:solidFill>
                  <a:srgbClr val="002060"/>
                </a:solidFill>
              </a:rPr>
            </a:br>
            <a:br>
              <a:rPr lang="en-US" sz="4400" dirty="0">
                <a:solidFill>
                  <a:srgbClr val="002060"/>
                </a:solidFill>
              </a:rPr>
            </a:br>
            <a:br>
              <a:rPr lang="en-US" sz="4400" dirty="0">
                <a:solidFill>
                  <a:srgbClr val="002060"/>
                </a:solidFill>
              </a:rPr>
            </a:br>
            <a:br>
              <a:rPr lang="en-US" sz="4400" dirty="0">
                <a:solidFill>
                  <a:srgbClr val="002060"/>
                </a:solidFill>
              </a:rPr>
            </a:br>
            <a:endParaRPr lang="en-AU" sz="5400" b="0" i="1" u="sng" dirty="0">
              <a:solidFill>
                <a:srgbClr val="002060"/>
              </a:solidFill>
            </a:endParaRPr>
          </a:p>
        </p:txBody>
      </p:sp>
      <p:sp>
        <p:nvSpPr>
          <p:cNvPr id="3" name="Slide Number Placeholder 2">
            <a:extLst>
              <a:ext uri="{FF2B5EF4-FFF2-40B4-BE49-F238E27FC236}">
                <a16:creationId xmlns:a16="http://schemas.microsoft.com/office/drawing/2014/main" id="{4E7E00A8-7937-46FC-BCF8-B97226CB8811}"/>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30</a:t>
            </a:fld>
            <a:endParaRPr lang="en-US" dirty="0"/>
          </a:p>
        </p:txBody>
      </p:sp>
    </p:spTree>
    <p:extLst>
      <p:ext uri="{BB962C8B-B14F-4D97-AF65-F5344CB8AC3E}">
        <p14:creationId xmlns:p14="http://schemas.microsoft.com/office/powerpoint/2010/main" val="3753514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77D1FA-CF82-4A7C-8E8B-B797261B13DF}"/>
              </a:ext>
            </a:extLst>
          </p:cNvPr>
          <p:cNvSpPr>
            <a:spLocks noGrp="1"/>
          </p:cNvSpPr>
          <p:nvPr>
            <p:ph sz="half" idx="13"/>
          </p:nvPr>
        </p:nvSpPr>
        <p:spPr>
          <a:xfrm>
            <a:off x="402571" y="1378864"/>
            <a:ext cx="6723786" cy="3398762"/>
          </a:xfrm>
        </p:spPr>
        <p:txBody>
          <a:bodyPr/>
          <a:lstStyle/>
          <a:p>
            <a:pPr marL="0" indent="0">
              <a:buNone/>
            </a:pPr>
            <a:endParaRPr lang="en-US" sz="1800" dirty="0">
              <a:latin typeface="Tw Cen MT" panose="020B0602020104020603" pitchFamily="34" charset="0"/>
            </a:endParaRPr>
          </a:p>
          <a:p>
            <a:pPr marL="0" indent="0">
              <a:buNone/>
            </a:pPr>
            <a:r>
              <a:rPr lang="en-US" sz="1800" dirty="0">
                <a:latin typeface="Tw Cen MT" panose="020B0602020104020603" pitchFamily="34" charset="0"/>
              </a:rPr>
              <a:t>If an image in this slideshow does not have a link to the source posted below it, then I have either taken the picture myself or taken it from the site </a:t>
            </a:r>
            <a:r>
              <a:rPr lang="en-US" sz="1800" dirty="0">
                <a:latin typeface="Tw Cen MT" panose="020B0602020104020603" pitchFamily="34" charset="0"/>
                <a:hlinkClick r:id="rId2"/>
              </a:rPr>
              <a:t>www.unsplash.com</a:t>
            </a:r>
            <a:r>
              <a:rPr lang="en-US" sz="1800" dirty="0">
                <a:latin typeface="Tw Cen MT" panose="020B0602020104020603" pitchFamily="34" charset="0"/>
              </a:rPr>
              <a:t> and clicking the image will take you to the original source on </a:t>
            </a:r>
            <a:r>
              <a:rPr lang="en-US" sz="1800" i="1" dirty="0" err="1">
                <a:latin typeface="Tw Cen MT" panose="020B0602020104020603" pitchFamily="34" charset="0"/>
              </a:rPr>
              <a:t>unsplash</a:t>
            </a:r>
            <a:r>
              <a:rPr lang="en-US" sz="1800" i="1" dirty="0">
                <a:latin typeface="Tw Cen MT" panose="020B0602020104020603" pitchFamily="34" charset="0"/>
              </a:rPr>
              <a:t>.</a:t>
            </a:r>
          </a:p>
          <a:p>
            <a:pPr marL="0" indent="0">
              <a:buNone/>
            </a:pPr>
            <a:endParaRPr lang="en-US" sz="1800" i="1" dirty="0">
              <a:latin typeface="Tw Cen MT" panose="020B0602020104020603" pitchFamily="34" charset="0"/>
            </a:endParaRPr>
          </a:p>
          <a:p>
            <a:pPr marL="0" indent="0">
              <a:buNone/>
            </a:pPr>
            <a:endParaRPr lang="en-US" sz="1800" i="1" dirty="0">
              <a:latin typeface="Tw Cen MT" panose="020B0602020104020603" pitchFamily="34" charset="0"/>
            </a:endParaRPr>
          </a:p>
          <a:p>
            <a:pPr marL="0" indent="0">
              <a:buNone/>
            </a:pPr>
            <a:endParaRPr lang="en-US" sz="1800" i="1" dirty="0">
              <a:latin typeface="Tw Cen MT" panose="020B0602020104020603" pitchFamily="34" charset="0"/>
            </a:endParaRPr>
          </a:p>
          <a:p>
            <a:pPr marL="0" indent="0">
              <a:buNone/>
            </a:pPr>
            <a:endParaRPr lang="en-AU" dirty="0"/>
          </a:p>
        </p:txBody>
      </p:sp>
      <p:sp>
        <p:nvSpPr>
          <p:cNvPr id="4" name="Title 3">
            <a:extLst>
              <a:ext uri="{FF2B5EF4-FFF2-40B4-BE49-F238E27FC236}">
                <a16:creationId xmlns:a16="http://schemas.microsoft.com/office/drawing/2014/main" id="{9D691349-CA1C-4905-A6B2-12AC58326282}"/>
              </a:ext>
            </a:extLst>
          </p:cNvPr>
          <p:cNvSpPr>
            <a:spLocks noGrp="1"/>
          </p:cNvSpPr>
          <p:nvPr>
            <p:ph type="title"/>
          </p:nvPr>
        </p:nvSpPr>
        <p:spPr/>
        <p:txBody>
          <a:bodyPr/>
          <a:lstStyle/>
          <a:p>
            <a:r>
              <a:rPr lang="en-US" dirty="0">
                <a:solidFill>
                  <a:srgbClr val="002060"/>
                </a:solidFill>
              </a:rPr>
              <a:t>Credits &amp; Sources</a:t>
            </a:r>
            <a:endParaRPr lang="en-AU" dirty="0">
              <a:solidFill>
                <a:srgbClr val="002060"/>
              </a:solidFill>
            </a:endParaRPr>
          </a:p>
        </p:txBody>
      </p:sp>
      <p:sp>
        <p:nvSpPr>
          <p:cNvPr id="3" name="Slide Number Placeholder 2">
            <a:extLst>
              <a:ext uri="{FF2B5EF4-FFF2-40B4-BE49-F238E27FC236}">
                <a16:creationId xmlns:a16="http://schemas.microsoft.com/office/drawing/2014/main" id="{78725133-A7CC-46E9-8656-F0FDC02A5BD0}"/>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31</a:t>
            </a:fld>
            <a:endParaRPr lang="en-US" dirty="0"/>
          </a:p>
        </p:txBody>
      </p:sp>
    </p:spTree>
    <p:extLst>
      <p:ext uri="{BB962C8B-B14F-4D97-AF65-F5344CB8AC3E}">
        <p14:creationId xmlns:p14="http://schemas.microsoft.com/office/powerpoint/2010/main" val="2301673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83764C-3C9F-4BEF-87FA-B756D665AE03}"/>
              </a:ext>
            </a:extLst>
          </p:cNvPr>
          <p:cNvSpPr>
            <a:spLocks noGrp="1"/>
          </p:cNvSpPr>
          <p:nvPr>
            <p:ph sz="half" idx="13"/>
          </p:nvPr>
        </p:nvSpPr>
        <p:spPr>
          <a:xfrm>
            <a:off x="687463" y="1365007"/>
            <a:ext cx="7769074" cy="3398762"/>
          </a:xfrm>
        </p:spPr>
        <p:txBody>
          <a:bodyPr>
            <a:noAutofit/>
          </a:bodyPr>
          <a:lstStyle/>
          <a:p>
            <a:pPr defTabSz="914400" eaLnBrk="0" fontAlgn="base" hangingPunct="0">
              <a:spcBef>
                <a:spcPct val="0"/>
              </a:spcBef>
              <a:spcAft>
                <a:spcPct val="0"/>
              </a:spcAft>
            </a:pPr>
            <a:r>
              <a:rPr lang="en-US" sz="1200" dirty="0" err="1">
                <a:latin typeface="Tw Cen MT" panose="020B0602020104020603" pitchFamily="34" charset="0"/>
              </a:rPr>
              <a:t>Abioye</a:t>
            </a:r>
            <a:r>
              <a:rPr lang="en-US" sz="1200" dirty="0">
                <a:latin typeface="Tw Cen MT" panose="020B0602020104020603" pitchFamily="34" charset="0"/>
              </a:rPr>
              <a:t>, A. I., </a:t>
            </a:r>
            <a:r>
              <a:rPr lang="en-US" sz="1200" dirty="0" err="1">
                <a:latin typeface="Tw Cen MT" panose="020B0602020104020603" pitchFamily="34" charset="0"/>
              </a:rPr>
              <a:t>Hajifathalian</a:t>
            </a:r>
            <a:r>
              <a:rPr lang="en-US" sz="1200" dirty="0">
                <a:latin typeface="Tw Cen MT" panose="020B0602020104020603" pitchFamily="34" charset="0"/>
              </a:rPr>
              <a:t>, K. &amp; </a:t>
            </a:r>
            <a:r>
              <a:rPr lang="en-US" sz="1200" dirty="0" err="1">
                <a:latin typeface="Tw Cen MT" panose="020B0602020104020603" pitchFamily="34" charset="0"/>
              </a:rPr>
              <a:t>Danaei</a:t>
            </a:r>
            <a:r>
              <a:rPr lang="en-US" sz="1200" dirty="0">
                <a:latin typeface="Tw Cen MT" panose="020B0602020104020603" pitchFamily="34" charset="0"/>
              </a:rPr>
              <a:t>, G. (2013). Do mass media campaigns improve physical activity? a systematic review and meta-analysis. </a:t>
            </a:r>
            <a:r>
              <a:rPr lang="en-US" sz="1200" i="1" dirty="0">
                <a:latin typeface="Tw Cen MT" panose="020B0602020104020603" pitchFamily="34" charset="0"/>
              </a:rPr>
              <a:t>Archives of Public Health</a:t>
            </a:r>
            <a:r>
              <a:rPr lang="en-US" sz="1200" dirty="0">
                <a:latin typeface="Tw Cen MT" panose="020B0602020104020603" pitchFamily="34" charset="0"/>
              </a:rPr>
              <a:t>, </a:t>
            </a:r>
            <a:r>
              <a:rPr lang="en-US" sz="1200" i="1" dirty="0">
                <a:latin typeface="Tw Cen MT" panose="020B0602020104020603" pitchFamily="34" charset="0"/>
              </a:rPr>
              <a:t>71</a:t>
            </a:r>
            <a:r>
              <a:rPr lang="en-US" sz="1200" dirty="0">
                <a:latin typeface="Tw Cen MT" panose="020B0602020104020603" pitchFamily="34" charset="0"/>
              </a:rPr>
              <a:t>(1), 20. </a:t>
            </a:r>
            <a:r>
              <a:rPr lang="en-US" sz="1200" dirty="0">
                <a:latin typeface="Tw Cen MT" panose="020B0602020104020603" pitchFamily="34" charset="0"/>
                <a:hlinkClick r:id="rId3"/>
              </a:rPr>
              <a:t>https://doi.org/10.1186/0778-7367-71-20</a:t>
            </a:r>
            <a:endParaRPr lang="en-US" sz="1200" b="0" i="0" dirty="0">
              <a:solidFill>
                <a:srgbClr val="45494B"/>
              </a:solidFill>
              <a:effectLst/>
              <a:latin typeface="Tw Cen MT" panose="020B0602020104020603" pitchFamily="34" charset="0"/>
            </a:endParaRPr>
          </a:p>
          <a:p>
            <a:pPr defTabSz="914400" eaLnBrk="0" fontAlgn="base" hangingPunct="0">
              <a:spcBef>
                <a:spcPct val="0"/>
              </a:spcBef>
              <a:spcAft>
                <a:spcPct val="0"/>
              </a:spcAft>
            </a:pPr>
            <a:r>
              <a:rPr lang="en-US" sz="1200" dirty="0">
                <a:latin typeface="Tw Cen MT" panose="020B0602020104020603" pitchFamily="34" charset="0"/>
              </a:rPr>
              <a:t>Basso, J. C. &amp; Suzuki, W. A. (2017). The Effects of Acute Exercise on Mood, Cognition, Neurophysiology, and Neurochemical Pathways: A Review. </a:t>
            </a:r>
            <a:r>
              <a:rPr lang="en-US" sz="1200" i="1" dirty="0">
                <a:latin typeface="Tw Cen MT" panose="020B0602020104020603" pitchFamily="34" charset="0"/>
              </a:rPr>
              <a:t>Brain Plasticity</a:t>
            </a:r>
            <a:r>
              <a:rPr lang="en-US" sz="1200" dirty="0">
                <a:latin typeface="Tw Cen MT" panose="020B0602020104020603" pitchFamily="34" charset="0"/>
              </a:rPr>
              <a:t>, </a:t>
            </a:r>
            <a:r>
              <a:rPr lang="en-US" sz="1200" i="1" dirty="0">
                <a:latin typeface="Tw Cen MT" panose="020B0602020104020603" pitchFamily="34" charset="0"/>
              </a:rPr>
              <a:t>2</a:t>
            </a:r>
            <a:r>
              <a:rPr lang="en-US" sz="1200" dirty="0">
                <a:latin typeface="Tw Cen MT" panose="020B0602020104020603" pitchFamily="34" charset="0"/>
              </a:rPr>
              <a:t>(2), 127–152. </a:t>
            </a:r>
            <a:r>
              <a:rPr lang="en-US" sz="1200" dirty="0">
                <a:latin typeface="Tw Cen MT" panose="020B0602020104020603" pitchFamily="34" charset="0"/>
                <a:hlinkClick r:id="rId4"/>
              </a:rPr>
              <a:t>https://doi.org/10.3233/bpl-160040</a:t>
            </a:r>
            <a:endParaRPr lang="en-US" sz="1200" dirty="0">
              <a:latin typeface="Tw Cen MT" panose="020B0602020104020603" pitchFamily="34" charset="0"/>
            </a:endParaRPr>
          </a:p>
          <a:p>
            <a:pPr defTabSz="914400" eaLnBrk="0" fontAlgn="base" hangingPunct="0">
              <a:spcBef>
                <a:spcPct val="0"/>
              </a:spcBef>
              <a:spcAft>
                <a:spcPct val="0"/>
              </a:spcAft>
            </a:pPr>
            <a:r>
              <a:rPr lang="en-US" sz="1200" dirty="0">
                <a:latin typeface="Tw Cen MT" panose="020B0602020104020603" pitchFamily="34" charset="0"/>
              </a:rPr>
              <a:t>Bauman, A. E., Reis, R. S., </a:t>
            </a:r>
            <a:r>
              <a:rPr lang="en-US" sz="1200" dirty="0" err="1">
                <a:latin typeface="Tw Cen MT" panose="020B0602020104020603" pitchFamily="34" charset="0"/>
              </a:rPr>
              <a:t>Sallis</a:t>
            </a:r>
            <a:r>
              <a:rPr lang="en-US" sz="1200" dirty="0">
                <a:latin typeface="Tw Cen MT" panose="020B0602020104020603" pitchFamily="34" charset="0"/>
              </a:rPr>
              <a:t>, J. F., Wells, J. C., Loos, R. J., Martin, B. W. &amp; Group, for the L. P. A. S. W. (2012). Correlates of physical activity: why are some people physically active and others not? </a:t>
            </a:r>
            <a:r>
              <a:rPr lang="en-US" sz="1200" i="1" dirty="0">
                <a:latin typeface="Tw Cen MT" panose="020B0602020104020603" pitchFamily="34" charset="0"/>
              </a:rPr>
              <a:t>The Lancet</a:t>
            </a:r>
            <a:r>
              <a:rPr lang="en-US" sz="1200" dirty="0">
                <a:latin typeface="Tw Cen MT" panose="020B0602020104020603" pitchFamily="34" charset="0"/>
              </a:rPr>
              <a:t>, </a:t>
            </a:r>
            <a:r>
              <a:rPr lang="en-US" sz="1200" i="1" dirty="0">
                <a:latin typeface="Tw Cen MT" panose="020B0602020104020603" pitchFamily="34" charset="0"/>
              </a:rPr>
              <a:t>380</a:t>
            </a:r>
            <a:r>
              <a:rPr lang="en-US" sz="1200" dirty="0">
                <a:latin typeface="Tw Cen MT" panose="020B0602020104020603" pitchFamily="34" charset="0"/>
              </a:rPr>
              <a:t>(9838), 258–271. </a:t>
            </a:r>
            <a:r>
              <a:rPr lang="en-US" sz="1200" dirty="0">
                <a:latin typeface="Tw Cen MT" panose="020B0602020104020603" pitchFamily="34" charset="0"/>
                <a:hlinkClick r:id="rId5"/>
              </a:rPr>
              <a:t>https://doi.org/10.1016/s0140-6736(12)60735-1</a:t>
            </a:r>
            <a:endParaRPr lang="en-US" sz="1200" dirty="0">
              <a:latin typeface="Tw Cen MT" panose="020B0602020104020603" pitchFamily="34" charset="0"/>
            </a:endParaRPr>
          </a:p>
          <a:p>
            <a:pPr defTabSz="914400" eaLnBrk="0" fontAlgn="base" hangingPunct="0">
              <a:spcBef>
                <a:spcPct val="0"/>
              </a:spcBef>
              <a:spcAft>
                <a:spcPct val="0"/>
              </a:spcAft>
            </a:pPr>
            <a:r>
              <a:rPr lang="en-US" sz="1200" dirty="0">
                <a:latin typeface="Tw Cen MT" panose="020B0602020104020603" pitchFamily="34" charset="0"/>
              </a:rPr>
              <a:t>Baxter, S., Smith, C., Treharne, G., </a:t>
            </a:r>
            <a:r>
              <a:rPr lang="en-US" sz="1200" dirty="0" err="1">
                <a:latin typeface="Tw Cen MT" panose="020B0602020104020603" pitchFamily="34" charset="0"/>
              </a:rPr>
              <a:t>Stebbings</a:t>
            </a:r>
            <a:r>
              <a:rPr lang="en-US" sz="1200" dirty="0">
                <a:latin typeface="Tw Cen MT" panose="020B0602020104020603" pitchFamily="34" charset="0"/>
              </a:rPr>
              <a:t>, S. &amp; Hale, L. (2015). What are the perceived barriers, facilitators and attitudes to exercise for women with rheumatoid arthritis? A qualitative study. </a:t>
            </a:r>
            <a:r>
              <a:rPr lang="en-US" sz="1200" i="1" dirty="0">
                <a:latin typeface="Tw Cen MT" panose="020B0602020104020603" pitchFamily="34" charset="0"/>
              </a:rPr>
              <a:t>Disability and Rehabilitation</a:t>
            </a:r>
            <a:r>
              <a:rPr lang="en-US" sz="1200" dirty="0">
                <a:latin typeface="Tw Cen MT" panose="020B0602020104020603" pitchFamily="34" charset="0"/>
              </a:rPr>
              <a:t>, </a:t>
            </a:r>
            <a:r>
              <a:rPr lang="en-US" sz="1200" i="1" dirty="0">
                <a:latin typeface="Tw Cen MT" panose="020B0602020104020603" pitchFamily="34" charset="0"/>
              </a:rPr>
              <a:t>38</a:t>
            </a:r>
            <a:r>
              <a:rPr lang="en-US" sz="1200" dirty="0">
                <a:latin typeface="Tw Cen MT" panose="020B0602020104020603" pitchFamily="34" charset="0"/>
              </a:rPr>
              <a:t>(8), 773–780. https://doi.org/10.3109/09638288.2015.1061602</a:t>
            </a:r>
          </a:p>
          <a:p>
            <a:pPr defTabSz="914400" eaLnBrk="0" fontAlgn="base" hangingPunct="0">
              <a:spcBef>
                <a:spcPct val="0"/>
              </a:spcBef>
              <a:spcAft>
                <a:spcPct val="0"/>
              </a:spcAft>
            </a:pPr>
            <a:r>
              <a:rPr lang="en-US" sz="1200" dirty="0">
                <a:latin typeface="Tw Cen MT" panose="020B0602020104020603" pitchFamily="34" charset="0"/>
              </a:rPr>
              <a:t>Braun, V. &amp; Clarke, V. (2006). Using thematic analysis in psychology. </a:t>
            </a:r>
            <a:r>
              <a:rPr lang="en-US" sz="1200" i="1" dirty="0">
                <a:latin typeface="Tw Cen MT" panose="020B0602020104020603" pitchFamily="34" charset="0"/>
              </a:rPr>
              <a:t>Qualitative Research in Psychology</a:t>
            </a:r>
            <a:r>
              <a:rPr lang="en-US" sz="1200" dirty="0">
                <a:latin typeface="Tw Cen MT" panose="020B0602020104020603" pitchFamily="34" charset="0"/>
              </a:rPr>
              <a:t>, </a:t>
            </a:r>
            <a:r>
              <a:rPr lang="en-US" sz="1200" i="1" dirty="0">
                <a:latin typeface="Tw Cen MT" panose="020B0602020104020603" pitchFamily="34" charset="0"/>
              </a:rPr>
              <a:t>3</a:t>
            </a:r>
            <a:r>
              <a:rPr lang="en-US" sz="1200" dirty="0">
                <a:latin typeface="Tw Cen MT" panose="020B0602020104020603" pitchFamily="34" charset="0"/>
              </a:rPr>
              <a:t>(2), 77–101. </a:t>
            </a:r>
            <a:r>
              <a:rPr lang="en-US" sz="1200" dirty="0">
                <a:latin typeface="Tw Cen MT" panose="020B0602020104020603" pitchFamily="34" charset="0"/>
                <a:hlinkClick r:id="rId6"/>
              </a:rPr>
              <a:t>https://doi.org/10.1191/1478088706qp063oa</a:t>
            </a:r>
            <a:endParaRPr lang="en-AU" sz="1200" dirty="0">
              <a:latin typeface="Tw Cen MT" panose="020B0602020104020603" pitchFamily="34" charset="0"/>
            </a:endParaRPr>
          </a:p>
          <a:p>
            <a:pPr defTabSz="914400" eaLnBrk="0" fontAlgn="base" hangingPunct="0">
              <a:spcBef>
                <a:spcPct val="0"/>
              </a:spcBef>
              <a:spcAft>
                <a:spcPct val="0"/>
              </a:spcAft>
            </a:pPr>
            <a:r>
              <a:rPr lang="en-AU" sz="1200" dirty="0">
                <a:latin typeface="Tw Cen MT" panose="020B0602020104020603" pitchFamily="34" charset="0"/>
              </a:rPr>
              <a:t>Brown, R. A., Abrantes, A. M., Minami, H., Read, J. P., Marcus, B. H., </a:t>
            </a:r>
            <a:r>
              <a:rPr lang="en-AU" sz="1200" dirty="0" err="1">
                <a:latin typeface="Tw Cen MT" panose="020B0602020104020603" pitchFamily="34" charset="0"/>
              </a:rPr>
              <a:t>Jakicic</a:t>
            </a:r>
            <a:r>
              <a:rPr lang="en-AU" sz="1200" dirty="0">
                <a:latin typeface="Tw Cen MT" panose="020B0602020104020603" pitchFamily="34" charset="0"/>
              </a:rPr>
              <a:t>, J. M., Strong, D. R., </a:t>
            </a:r>
            <a:r>
              <a:rPr lang="en-AU" sz="1200" dirty="0" err="1">
                <a:latin typeface="Tw Cen MT" panose="020B0602020104020603" pitchFamily="34" charset="0"/>
              </a:rPr>
              <a:t>Dubreuil</a:t>
            </a:r>
            <a:r>
              <a:rPr lang="en-AU" sz="1200" dirty="0">
                <a:latin typeface="Tw Cen MT" panose="020B0602020104020603" pitchFamily="34" charset="0"/>
              </a:rPr>
              <a:t>, M. E., Gordon, A. A., Ramsey, S. E., Kahler, C. W. &amp; Stuart, G. L. (2014). A preliminary, randomized trial of aerobic exercise for alcohol dependence. </a:t>
            </a:r>
            <a:r>
              <a:rPr lang="en-AU" sz="1200" i="1" dirty="0">
                <a:latin typeface="Tw Cen MT" panose="020B0602020104020603" pitchFamily="34" charset="0"/>
              </a:rPr>
              <a:t>Journal of Substance Abuse Treatment</a:t>
            </a:r>
            <a:r>
              <a:rPr lang="en-AU" sz="1200" dirty="0">
                <a:latin typeface="Tw Cen MT" panose="020B0602020104020603" pitchFamily="34" charset="0"/>
              </a:rPr>
              <a:t>, </a:t>
            </a:r>
            <a:r>
              <a:rPr lang="en-AU" sz="1200" i="1" dirty="0">
                <a:latin typeface="Tw Cen MT" panose="020B0602020104020603" pitchFamily="34" charset="0"/>
              </a:rPr>
              <a:t>47</a:t>
            </a:r>
            <a:r>
              <a:rPr lang="en-AU" sz="1200" dirty="0">
                <a:latin typeface="Tw Cen MT" panose="020B0602020104020603" pitchFamily="34" charset="0"/>
              </a:rPr>
              <a:t>(1), 1–9. </a:t>
            </a:r>
            <a:r>
              <a:rPr lang="en-AU" sz="1200" dirty="0">
                <a:latin typeface="Tw Cen MT" panose="020B0602020104020603" pitchFamily="34" charset="0"/>
                <a:hlinkClick r:id="rId7"/>
              </a:rPr>
              <a:t>https://doi.org/10.1016/j.jsat.2014.02.004</a:t>
            </a:r>
            <a:endParaRPr lang="en-US" sz="1200" b="0" i="0" dirty="0">
              <a:solidFill>
                <a:srgbClr val="45494B"/>
              </a:solidFill>
              <a:effectLst/>
              <a:latin typeface="Tw Cen MT" panose="020B0602020104020603" pitchFamily="34" charset="0"/>
            </a:endParaRPr>
          </a:p>
          <a:p>
            <a:pPr defTabSz="914400" eaLnBrk="0" fontAlgn="base" hangingPunct="0">
              <a:spcBef>
                <a:spcPct val="0"/>
              </a:spcBef>
              <a:spcAft>
                <a:spcPct val="0"/>
              </a:spcAft>
            </a:pPr>
            <a:r>
              <a:rPr lang="en-AU" sz="1200" dirty="0">
                <a:latin typeface="Tw Cen MT" panose="020B0602020104020603" pitchFamily="34" charset="0"/>
              </a:rPr>
              <a:t>Caplin, A., Chen, F. S., Beauchamp, M. R. &amp; </a:t>
            </a:r>
            <a:r>
              <a:rPr lang="en-AU" sz="1200" dirty="0" err="1">
                <a:latin typeface="Tw Cen MT" panose="020B0602020104020603" pitchFamily="34" charset="0"/>
              </a:rPr>
              <a:t>Puterman</a:t>
            </a:r>
            <a:r>
              <a:rPr lang="en-AU" sz="1200" dirty="0">
                <a:latin typeface="Tw Cen MT" panose="020B0602020104020603" pitchFamily="34" charset="0"/>
              </a:rPr>
              <a:t>, E. (2021). The effects of exercise intensity on the cortisol response to a subsequent acute psychosocial stressor. </a:t>
            </a:r>
            <a:r>
              <a:rPr lang="en-AU" sz="1200" i="1" dirty="0" err="1">
                <a:latin typeface="Tw Cen MT" panose="020B0602020104020603" pitchFamily="34" charset="0"/>
              </a:rPr>
              <a:t>Psychoneuroendocrinology</a:t>
            </a:r>
            <a:r>
              <a:rPr lang="en-AU" sz="1200" dirty="0">
                <a:latin typeface="Tw Cen MT" panose="020B0602020104020603" pitchFamily="34" charset="0"/>
              </a:rPr>
              <a:t>, </a:t>
            </a:r>
            <a:r>
              <a:rPr lang="en-AU" sz="1200" i="1" dirty="0">
                <a:latin typeface="Tw Cen MT" panose="020B0602020104020603" pitchFamily="34" charset="0"/>
              </a:rPr>
              <a:t>131</a:t>
            </a:r>
            <a:r>
              <a:rPr lang="en-AU" sz="1200" dirty="0">
                <a:latin typeface="Tw Cen MT" panose="020B0602020104020603" pitchFamily="34" charset="0"/>
              </a:rPr>
              <a:t>, 105336. </a:t>
            </a:r>
            <a:r>
              <a:rPr lang="en-AU" sz="1200" dirty="0">
                <a:latin typeface="Tw Cen MT" panose="020B0602020104020603" pitchFamily="34" charset="0"/>
                <a:hlinkClick r:id="rId8"/>
              </a:rPr>
              <a:t>https://doi.org/10.1016/j.psyneuen.2021.105336</a:t>
            </a:r>
            <a:endParaRPr lang="en-US" sz="1200" b="0" i="0" dirty="0">
              <a:solidFill>
                <a:srgbClr val="45494B"/>
              </a:solidFill>
              <a:effectLst/>
              <a:latin typeface="Tw Cen MT" panose="020B0602020104020603" pitchFamily="34" charset="0"/>
            </a:endParaRPr>
          </a:p>
          <a:p>
            <a:pPr defTabSz="914400" eaLnBrk="0" fontAlgn="base" hangingPunct="0">
              <a:spcBef>
                <a:spcPct val="0"/>
              </a:spcBef>
              <a:spcAft>
                <a:spcPct val="0"/>
              </a:spcAft>
            </a:pPr>
            <a:endParaRPr kumimoji="0" lang="en-US" altLang="en-US" sz="1200" b="0" i="0" u="none" strike="noStrike" cap="none" normalizeH="0" baseline="0" dirty="0">
              <a:ln>
                <a:noFill/>
              </a:ln>
              <a:solidFill>
                <a:schemeClr val="tx1"/>
              </a:solidFill>
              <a:effectLst/>
              <a:latin typeface="Tw Cen MT" panose="020B0602020104020603" pitchFamily="34" charset="0"/>
            </a:endParaRPr>
          </a:p>
        </p:txBody>
      </p:sp>
      <p:sp>
        <p:nvSpPr>
          <p:cNvPr id="4" name="Title 3">
            <a:extLst>
              <a:ext uri="{FF2B5EF4-FFF2-40B4-BE49-F238E27FC236}">
                <a16:creationId xmlns:a16="http://schemas.microsoft.com/office/drawing/2014/main" id="{F42D18C1-9CE5-4FF6-A70C-494B7A95953E}"/>
              </a:ext>
            </a:extLst>
          </p:cNvPr>
          <p:cNvSpPr>
            <a:spLocks noGrp="1"/>
          </p:cNvSpPr>
          <p:nvPr>
            <p:ph type="title"/>
          </p:nvPr>
        </p:nvSpPr>
        <p:spPr>
          <a:xfrm>
            <a:off x="402571" y="365874"/>
            <a:ext cx="7362077" cy="789958"/>
          </a:xfrm>
        </p:spPr>
        <p:txBody>
          <a:bodyPr>
            <a:normAutofit/>
          </a:bodyPr>
          <a:lstStyle/>
          <a:p>
            <a:r>
              <a:rPr lang="en-US" dirty="0">
                <a:solidFill>
                  <a:srgbClr val="002060"/>
                </a:solidFill>
              </a:rPr>
              <a:t>References</a:t>
            </a:r>
            <a:endParaRPr lang="en-AU" dirty="0">
              <a:solidFill>
                <a:srgbClr val="002060"/>
              </a:solidFill>
            </a:endParaRPr>
          </a:p>
        </p:txBody>
      </p:sp>
      <p:sp>
        <p:nvSpPr>
          <p:cNvPr id="3" name="Slide Number Placeholder 2">
            <a:extLst>
              <a:ext uri="{FF2B5EF4-FFF2-40B4-BE49-F238E27FC236}">
                <a16:creationId xmlns:a16="http://schemas.microsoft.com/office/drawing/2014/main" id="{DF88F999-4B40-404C-85D7-492CA6EF2C23}"/>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32</a:t>
            </a:fld>
            <a:endParaRPr lang="en-US" dirty="0"/>
          </a:p>
        </p:txBody>
      </p:sp>
    </p:spTree>
    <p:extLst>
      <p:ext uri="{BB962C8B-B14F-4D97-AF65-F5344CB8AC3E}">
        <p14:creationId xmlns:p14="http://schemas.microsoft.com/office/powerpoint/2010/main" val="182595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83764C-3C9F-4BEF-87FA-B756D665AE03}"/>
              </a:ext>
            </a:extLst>
          </p:cNvPr>
          <p:cNvSpPr>
            <a:spLocks noGrp="1"/>
          </p:cNvSpPr>
          <p:nvPr>
            <p:ph sz="half" idx="13"/>
          </p:nvPr>
        </p:nvSpPr>
        <p:spPr>
          <a:xfrm>
            <a:off x="687463" y="1378864"/>
            <a:ext cx="7769074" cy="3398762"/>
          </a:xfrm>
        </p:spPr>
        <p:txBody>
          <a:bodyPr>
            <a:noAutofit/>
          </a:bodyPr>
          <a:lstStyle/>
          <a:p>
            <a:pPr defTabSz="914400" eaLnBrk="0" fontAlgn="base" hangingPunct="0">
              <a:spcBef>
                <a:spcPct val="0"/>
              </a:spcBef>
              <a:spcAft>
                <a:spcPct val="0"/>
              </a:spcAft>
            </a:pPr>
            <a:r>
              <a:rPr lang="en-AU" sz="1200" dirty="0" err="1">
                <a:latin typeface="Tw Cen MT" panose="020B0602020104020603" pitchFamily="34" charset="0"/>
              </a:rPr>
              <a:t>Chekroud</a:t>
            </a:r>
            <a:r>
              <a:rPr lang="en-AU" sz="1200" dirty="0">
                <a:latin typeface="Tw Cen MT" panose="020B0602020104020603" pitchFamily="34" charset="0"/>
              </a:rPr>
              <a:t>, S. R., </a:t>
            </a:r>
            <a:r>
              <a:rPr lang="en-AU" sz="1200" dirty="0" err="1">
                <a:latin typeface="Tw Cen MT" panose="020B0602020104020603" pitchFamily="34" charset="0"/>
              </a:rPr>
              <a:t>Gueorguieva</a:t>
            </a:r>
            <a:r>
              <a:rPr lang="en-AU" sz="1200" dirty="0">
                <a:latin typeface="Tw Cen MT" panose="020B0602020104020603" pitchFamily="34" charset="0"/>
              </a:rPr>
              <a:t>, R., </a:t>
            </a:r>
            <a:r>
              <a:rPr lang="en-AU" sz="1200" dirty="0" err="1">
                <a:latin typeface="Tw Cen MT" panose="020B0602020104020603" pitchFamily="34" charset="0"/>
              </a:rPr>
              <a:t>Zheutlin</a:t>
            </a:r>
            <a:r>
              <a:rPr lang="en-AU" sz="1200" dirty="0">
                <a:latin typeface="Tw Cen MT" panose="020B0602020104020603" pitchFamily="34" charset="0"/>
              </a:rPr>
              <a:t>, A. B., Paulus, M., </a:t>
            </a:r>
            <a:r>
              <a:rPr lang="en-AU" sz="1200" dirty="0" err="1">
                <a:latin typeface="Tw Cen MT" panose="020B0602020104020603" pitchFamily="34" charset="0"/>
              </a:rPr>
              <a:t>Krumholz</a:t>
            </a:r>
            <a:r>
              <a:rPr lang="en-AU" sz="1200" dirty="0">
                <a:latin typeface="Tw Cen MT" panose="020B0602020104020603" pitchFamily="34" charset="0"/>
              </a:rPr>
              <a:t>, H. M., Krystal, J. H. &amp; </a:t>
            </a:r>
            <a:r>
              <a:rPr lang="en-AU" sz="1200" dirty="0" err="1">
                <a:latin typeface="Tw Cen MT" panose="020B0602020104020603" pitchFamily="34" charset="0"/>
              </a:rPr>
              <a:t>Chekroud</a:t>
            </a:r>
            <a:r>
              <a:rPr lang="en-AU" sz="1200" dirty="0">
                <a:latin typeface="Tw Cen MT" panose="020B0602020104020603" pitchFamily="34" charset="0"/>
              </a:rPr>
              <a:t>, A. M. (2018). Association between physical exercise and mental health in 1·2 million individuals in the USA between 2011 and 2015: a cross-sectional study. </a:t>
            </a:r>
            <a:r>
              <a:rPr lang="en-AU" sz="1200" i="1" dirty="0">
                <a:latin typeface="Tw Cen MT" panose="020B0602020104020603" pitchFamily="34" charset="0"/>
              </a:rPr>
              <a:t>The Lancet Psychiatry</a:t>
            </a:r>
            <a:r>
              <a:rPr lang="en-AU" sz="1200" dirty="0">
                <a:latin typeface="Tw Cen MT" panose="020B0602020104020603" pitchFamily="34" charset="0"/>
              </a:rPr>
              <a:t>, </a:t>
            </a:r>
            <a:r>
              <a:rPr lang="en-AU" sz="1200" i="1" dirty="0">
                <a:latin typeface="Tw Cen MT" panose="020B0602020104020603" pitchFamily="34" charset="0"/>
              </a:rPr>
              <a:t>5</a:t>
            </a:r>
            <a:r>
              <a:rPr lang="en-AU" sz="1200" dirty="0">
                <a:latin typeface="Tw Cen MT" panose="020B0602020104020603" pitchFamily="34" charset="0"/>
              </a:rPr>
              <a:t>(9), 739–746. </a:t>
            </a:r>
            <a:r>
              <a:rPr lang="en-AU" sz="1200" dirty="0">
                <a:latin typeface="Tw Cen MT" panose="020B0602020104020603" pitchFamily="34" charset="0"/>
                <a:hlinkClick r:id="rId3"/>
              </a:rPr>
              <a:t>https://doi.org/10.1016/s2215-0366(18)30227-x</a:t>
            </a:r>
            <a:endParaRPr lang="en-US" sz="1200" dirty="0">
              <a:solidFill>
                <a:srgbClr val="45494B"/>
              </a:solidFill>
              <a:latin typeface="Tw Cen MT" panose="020B0602020104020603" pitchFamily="34" charset="0"/>
            </a:endParaRPr>
          </a:p>
          <a:p>
            <a:pPr defTabSz="914400" eaLnBrk="0" fontAlgn="base" hangingPunct="0">
              <a:spcBef>
                <a:spcPct val="0"/>
              </a:spcBef>
              <a:spcAft>
                <a:spcPct val="0"/>
              </a:spcAft>
            </a:pPr>
            <a:r>
              <a:rPr lang="en-GB" sz="1200" dirty="0" err="1">
                <a:latin typeface="Tw Cen MT" panose="020B0602020104020603" pitchFamily="34" charset="0"/>
              </a:rPr>
              <a:t>Chokshi</a:t>
            </a:r>
            <a:r>
              <a:rPr lang="en-GB" sz="1200" dirty="0">
                <a:latin typeface="Tw Cen MT" panose="020B0602020104020603" pitchFamily="34" charset="0"/>
              </a:rPr>
              <a:t>, D. A. &amp; Farley, T. A. (2014). Changing </a:t>
            </a:r>
            <a:r>
              <a:rPr lang="en-GB" sz="1200" dirty="0" err="1">
                <a:latin typeface="Tw Cen MT" panose="020B0602020104020603" pitchFamily="34" charset="0"/>
              </a:rPr>
              <a:t>behaviors</a:t>
            </a:r>
            <a:r>
              <a:rPr lang="en-GB" sz="1200" dirty="0">
                <a:latin typeface="Tw Cen MT" panose="020B0602020104020603" pitchFamily="34" charset="0"/>
              </a:rPr>
              <a:t> to prevent noncommunicable diseases. </a:t>
            </a:r>
            <a:r>
              <a:rPr lang="en-GB" sz="1200" i="1" dirty="0">
                <a:effectLst/>
                <a:latin typeface="Tw Cen MT" panose="020B0602020104020603" pitchFamily="34" charset="0"/>
              </a:rPr>
              <a:t>Science </a:t>
            </a:r>
            <a:r>
              <a:rPr lang="en-GB" sz="1200" b="1" dirty="0">
                <a:effectLst/>
                <a:latin typeface="Tw Cen MT" panose="020B0602020104020603" pitchFamily="34" charset="0"/>
              </a:rPr>
              <a:t>345</a:t>
            </a:r>
            <a:r>
              <a:rPr lang="en-GB" sz="1200" dirty="0">
                <a:latin typeface="Tw Cen MT" panose="020B0602020104020603" pitchFamily="34" charset="0"/>
              </a:rPr>
              <a:t>, 1243-1244. DOI:</a:t>
            </a:r>
            <a:r>
              <a:rPr lang="en-GB" sz="1200" dirty="0">
                <a:effectLst/>
                <a:latin typeface="Tw Cen MT" panose="020B0602020104020603" pitchFamily="34" charset="0"/>
                <a:hlinkClick r:id="rId4"/>
              </a:rPr>
              <a:t>10.1126/science.1259809</a:t>
            </a:r>
            <a:endParaRPr lang="en-GB" sz="1200" dirty="0">
              <a:effectLst/>
              <a:latin typeface="Tw Cen MT" panose="020B0602020104020603" pitchFamily="34" charset="0"/>
            </a:endParaRPr>
          </a:p>
          <a:p>
            <a:pPr defTabSz="914400" eaLnBrk="0" fontAlgn="base" hangingPunct="0">
              <a:spcBef>
                <a:spcPct val="0"/>
              </a:spcBef>
              <a:spcAft>
                <a:spcPct val="0"/>
              </a:spcAft>
            </a:pPr>
            <a:r>
              <a:rPr lang="en-GB" sz="1200" dirty="0">
                <a:latin typeface="Tw Cen MT" panose="020B0602020104020603" pitchFamily="34" charset="0"/>
              </a:rPr>
              <a:t>Clayton, R. &amp; Clayton, C. (2022). UK Screen use in 2022: A need for guidance. University of Leeds. </a:t>
            </a:r>
            <a:r>
              <a:rPr lang="en-GB" sz="1200" dirty="0">
                <a:effectLst/>
                <a:latin typeface="Tw Cen MT" panose="020B0602020104020603" pitchFamily="34" charset="0"/>
                <a:hlinkClick r:id="rId5"/>
              </a:rPr>
              <a:t>https://eprints.whiterose.ac.uk/184618/1/PolicyLeeds-Brief9_UK-screen-use-in-2022.pdf</a:t>
            </a:r>
            <a:endParaRPr lang="en-GB" sz="1200" dirty="0">
              <a:effectLst/>
              <a:latin typeface="Tw Cen MT" panose="020B0602020104020603" pitchFamily="34" charset="0"/>
            </a:endParaRPr>
          </a:p>
          <a:p>
            <a:pPr defTabSz="914400" eaLnBrk="0" fontAlgn="base" hangingPunct="0">
              <a:spcBef>
                <a:spcPct val="0"/>
              </a:spcBef>
              <a:spcAft>
                <a:spcPct val="0"/>
              </a:spcAft>
            </a:pPr>
            <a:r>
              <a:rPr lang="en-US" sz="1200" dirty="0" err="1">
                <a:latin typeface="Tw Cen MT" panose="020B0602020104020603" pitchFamily="34" charset="0"/>
              </a:rPr>
              <a:t>Craike</a:t>
            </a:r>
            <a:r>
              <a:rPr lang="en-US" sz="1200" dirty="0">
                <a:latin typeface="Tw Cen MT" panose="020B0602020104020603" pitchFamily="34" charset="0"/>
              </a:rPr>
              <a:t>, M., Wiesner, G., </a:t>
            </a:r>
            <a:r>
              <a:rPr lang="en-US" sz="1200" dirty="0" err="1">
                <a:latin typeface="Tw Cen MT" panose="020B0602020104020603" pitchFamily="34" charset="0"/>
              </a:rPr>
              <a:t>Hilland</a:t>
            </a:r>
            <a:r>
              <a:rPr lang="en-US" sz="1200" dirty="0">
                <a:latin typeface="Tw Cen MT" panose="020B0602020104020603" pitchFamily="34" charset="0"/>
              </a:rPr>
              <a:t>, T. A. &amp; </a:t>
            </a:r>
            <a:r>
              <a:rPr lang="en-US" sz="1200" dirty="0" err="1">
                <a:latin typeface="Tw Cen MT" panose="020B0602020104020603" pitchFamily="34" charset="0"/>
              </a:rPr>
              <a:t>Bengoechea</a:t>
            </a:r>
            <a:r>
              <a:rPr lang="en-US" sz="1200" dirty="0">
                <a:latin typeface="Tw Cen MT" panose="020B0602020104020603" pitchFamily="34" charset="0"/>
              </a:rPr>
              <a:t>, E. G. (2018). Interventions to improve physical activity among socioeconomically disadvantaged groups: an umbrella review. </a:t>
            </a:r>
            <a:r>
              <a:rPr lang="en-US" sz="1200" i="1" dirty="0">
                <a:latin typeface="Tw Cen MT" panose="020B0602020104020603" pitchFamily="34" charset="0"/>
              </a:rPr>
              <a:t>The International Journal of Behavioral Nutrition and Physical Activity</a:t>
            </a:r>
            <a:r>
              <a:rPr lang="en-US" sz="1200" dirty="0">
                <a:latin typeface="Tw Cen MT" panose="020B0602020104020603" pitchFamily="34" charset="0"/>
              </a:rPr>
              <a:t>, </a:t>
            </a:r>
            <a:r>
              <a:rPr lang="en-US" sz="1200" i="1" dirty="0">
                <a:latin typeface="Tw Cen MT" panose="020B0602020104020603" pitchFamily="34" charset="0"/>
              </a:rPr>
              <a:t>15</a:t>
            </a:r>
            <a:r>
              <a:rPr lang="en-US" sz="1200" dirty="0">
                <a:latin typeface="Tw Cen MT" panose="020B0602020104020603" pitchFamily="34" charset="0"/>
              </a:rPr>
              <a:t>(1), 43. </a:t>
            </a:r>
            <a:r>
              <a:rPr lang="en-US" sz="1200" dirty="0">
                <a:latin typeface="Tw Cen MT" panose="020B0602020104020603" pitchFamily="34" charset="0"/>
                <a:hlinkClick r:id="rId6"/>
              </a:rPr>
              <a:t>https://doi.org/10.1186/s12966-018-0676-2</a:t>
            </a:r>
            <a:endParaRPr lang="en-US" sz="1200" b="0" i="0" dirty="0">
              <a:solidFill>
                <a:srgbClr val="45494B"/>
              </a:solidFill>
              <a:effectLst/>
              <a:latin typeface="Tw Cen MT" panose="020B0602020104020603" pitchFamily="34" charset="0"/>
            </a:endParaRPr>
          </a:p>
          <a:p>
            <a:pPr defTabSz="914400" eaLnBrk="0" fontAlgn="base" hangingPunct="0">
              <a:spcBef>
                <a:spcPct val="0"/>
              </a:spcBef>
              <a:spcAft>
                <a:spcPct val="0"/>
              </a:spcAft>
            </a:pPr>
            <a:r>
              <a:rPr lang="en-AU" sz="1200" dirty="0">
                <a:latin typeface="Tw Cen MT" panose="020B0602020104020603" pitchFamily="34" charset="0"/>
              </a:rPr>
              <a:t>Ding, D., Lawson, K. D., Kolbe-Alexander, T. L., Finkelstein, E. A., </a:t>
            </a:r>
            <a:r>
              <a:rPr lang="en-AU" sz="1200" dirty="0" err="1">
                <a:latin typeface="Tw Cen MT" panose="020B0602020104020603" pitchFamily="34" charset="0"/>
              </a:rPr>
              <a:t>Katzmarzyk</a:t>
            </a:r>
            <a:r>
              <a:rPr lang="en-AU" sz="1200" dirty="0">
                <a:latin typeface="Tw Cen MT" panose="020B0602020104020603" pitchFamily="34" charset="0"/>
              </a:rPr>
              <a:t>, P. T., </a:t>
            </a:r>
            <a:r>
              <a:rPr lang="en-AU" sz="1200" dirty="0" err="1">
                <a:latin typeface="Tw Cen MT" panose="020B0602020104020603" pitchFamily="34" charset="0"/>
              </a:rPr>
              <a:t>Mechelen</a:t>
            </a:r>
            <a:r>
              <a:rPr lang="en-AU" sz="1200" dirty="0">
                <a:latin typeface="Tw Cen MT" panose="020B0602020104020603" pitchFamily="34" charset="0"/>
              </a:rPr>
              <a:t>, W. van, Pratt, M. &amp; Committee, L. P. A. S. 2 E. (2016). The economic burden of physical inactivity: a global analysis of major non-communicable diseases. </a:t>
            </a:r>
            <a:r>
              <a:rPr lang="en-AU" sz="1200" i="1" dirty="0">
                <a:latin typeface="Tw Cen MT" panose="020B0602020104020603" pitchFamily="34" charset="0"/>
              </a:rPr>
              <a:t>The Lancet</a:t>
            </a:r>
            <a:r>
              <a:rPr lang="en-AU" sz="1200" dirty="0">
                <a:latin typeface="Tw Cen MT" panose="020B0602020104020603" pitchFamily="34" charset="0"/>
              </a:rPr>
              <a:t>, </a:t>
            </a:r>
            <a:r>
              <a:rPr lang="en-AU" sz="1200" i="1" dirty="0">
                <a:latin typeface="Tw Cen MT" panose="020B0602020104020603" pitchFamily="34" charset="0"/>
              </a:rPr>
              <a:t>388</a:t>
            </a:r>
            <a:r>
              <a:rPr lang="en-AU" sz="1200" dirty="0">
                <a:latin typeface="Tw Cen MT" panose="020B0602020104020603" pitchFamily="34" charset="0"/>
              </a:rPr>
              <a:t>(10051), 1311–1324. </a:t>
            </a:r>
            <a:r>
              <a:rPr lang="en-AU" sz="1200" dirty="0">
                <a:latin typeface="Tw Cen MT" panose="020B0602020104020603" pitchFamily="34" charset="0"/>
                <a:hlinkClick r:id="rId7"/>
              </a:rPr>
              <a:t>https://doi.org/10.1016/s0140-6736(16)30383-x</a:t>
            </a:r>
            <a:endParaRPr lang="en-AU" sz="1200" dirty="0">
              <a:latin typeface="Tw Cen MT" panose="020B0602020104020603" pitchFamily="34" charset="0"/>
            </a:endParaRPr>
          </a:p>
          <a:p>
            <a:pPr defTabSz="914400" eaLnBrk="0" fontAlgn="base" hangingPunct="0">
              <a:spcBef>
                <a:spcPct val="0"/>
              </a:spcBef>
              <a:spcAft>
                <a:spcPct val="0"/>
              </a:spcAft>
            </a:pPr>
            <a:r>
              <a:rPr lang="en-US" sz="1200" dirty="0">
                <a:latin typeface="Tw Cen MT" panose="020B0602020104020603" pitchFamily="34" charset="0"/>
              </a:rPr>
              <a:t>Fuller-</a:t>
            </a:r>
            <a:r>
              <a:rPr lang="en-US" sz="1200" dirty="0" err="1">
                <a:latin typeface="Tw Cen MT" panose="020B0602020104020603" pitchFamily="34" charset="0"/>
              </a:rPr>
              <a:t>Tyszkiewicz</a:t>
            </a:r>
            <a:r>
              <a:rPr lang="en-US" sz="1200" dirty="0">
                <a:latin typeface="Tw Cen MT" panose="020B0602020104020603" pitchFamily="34" charset="0"/>
              </a:rPr>
              <a:t>, M., </a:t>
            </a:r>
            <a:r>
              <a:rPr lang="en-US" sz="1200" dirty="0" err="1">
                <a:latin typeface="Tw Cen MT" panose="020B0602020104020603" pitchFamily="34" charset="0"/>
              </a:rPr>
              <a:t>Skouteris</a:t>
            </a:r>
            <a:r>
              <a:rPr lang="en-US" sz="1200" dirty="0">
                <a:latin typeface="Tw Cen MT" panose="020B0602020104020603" pitchFamily="34" charset="0"/>
              </a:rPr>
              <a:t>, H. &amp; </a:t>
            </a:r>
            <a:r>
              <a:rPr lang="en-US" sz="1200" dirty="0" err="1">
                <a:latin typeface="Tw Cen MT" panose="020B0602020104020603" pitchFamily="34" charset="0"/>
              </a:rPr>
              <a:t>Mccabe</a:t>
            </a:r>
            <a:r>
              <a:rPr lang="en-US" sz="1200" dirty="0">
                <a:latin typeface="Tw Cen MT" panose="020B0602020104020603" pitchFamily="34" charset="0"/>
              </a:rPr>
              <a:t>, M. (2013). A re-examination of the benefits of exercise for state body satisfaction: Consideration of individual difference factors. </a:t>
            </a:r>
            <a:r>
              <a:rPr lang="en-US" sz="1200" i="1" dirty="0">
                <a:latin typeface="Tw Cen MT" panose="020B0602020104020603" pitchFamily="34" charset="0"/>
              </a:rPr>
              <a:t>Journal of Sports Sciences</a:t>
            </a:r>
            <a:r>
              <a:rPr lang="en-US" sz="1200" dirty="0">
                <a:latin typeface="Tw Cen MT" panose="020B0602020104020603" pitchFamily="34" charset="0"/>
              </a:rPr>
              <a:t>, </a:t>
            </a:r>
            <a:r>
              <a:rPr lang="en-US" sz="1200" i="1" dirty="0">
                <a:latin typeface="Tw Cen MT" panose="020B0602020104020603" pitchFamily="34" charset="0"/>
              </a:rPr>
              <a:t>31</a:t>
            </a:r>
            <a:r>
              <a:rPr lang="en-US" sz="1200" dirty="0">
                <a:latin typeface="Tw Cen MT" panose="020B0602020104020603" pitchFamily="34" charset="0"/>
              </a:rPr>
              <a:t>(7), 706–713. </a:t>
            </a:r>
            <a:r>
              <a:rPr lang="en-US" sz="1200" dirty="0">
                <a:latin typeface="Tw Cen MT" panose="020B0602020104020603" pitchFamily="34" charset="0"/>
                <a:hlinkClick r:id="rId8"/>
              </a:rPr>
              <a:t>https://doi.org/10.1080/02640414.2012.746723</a:t>
            </a:r>
            <a:endParaRPr lang="en-US" sz="1200" dirty="0">
              <a:latin typeface="Tw Cen MT" panose="020B0602020104020603" pitchFamily="34" charset="0"/>
            </a:endParaRPr>
          </a:p>
          <a:p>
            <a:pPr defTabSz="914400" eaLnBrk="0" fontAlgn="base" hangingPunct="0">
              <a:spcBef>
                <a:spcPct val="0"/>
              </a:spcBef>
              <a:spcAft>
                <a:spcPct val="0"/>
              </a:spcAft>
            </a:pPr>
            <a:r>
              <a:rPr lang="en-GB" sz="1200" dirty="0" err="1">
                <a:latin typeface="Tw Cen MT" panose="020B0602020104020603" pitchFamily="34" charset="0"/>
              </a:rPr>
              <a:t>Garmany</a:t>
            </a:r>
            <a:r>
              <a:rPr lang="en-GB" sz="1200" dirty="0">
                <a:latin typeface="Tw Cen MT" panose="020B0602020104020603" pitchFamily="34" charset="0"/>
              </a:rPr>
              <a:t>, A., Yamada, S. &amp; Terzic, A. Longevity leap: mind the </a:t>
            </a:r>
            <a:r>
              <a:rPr lang="en-GB" sz="1200" dirty="0" err="1">
                <a:latin typeface="Tw Cen MT" panose="020B0602020104020603" pitchFamily="34" charset="0"/>
              </a:rPr>
              <a:t>healthspan</a:t>
            </a:r>
            <a:r>
              <a:rPr lang="en-GB" sz="1200" dirty="0">
                <a:latin typeface="Tw Cen MT" panose="020B0602020104020603" pitchFamily="34" charset="0"/>
              </a:rPr>
              <a:t> gap. </a:t>
            </a:r>
            <a:r>
              <a:rPr lang="en-GB" sz="1200" i="1" dirty="0" err="1">
                <a:effectLst/>
                <a:latin typeface="Tw Cen MT" panose="020B0602020104020603" pitchFamily="34" charset="0"/>
              </a:rPr>
              <a:t>npj</a:t>
            </a:r>
            <a:r>
              <a:rPr lang="en-GB" sz="1200" i="1" dirty="0">
                <a:effectLst/>
                <a:latin typeface="Tw Cen MT" panose="020B0602020104020603" pitchFamily="34" charset="0"/>
              </a:rPr>
              <a:t> Regen Med. </a:t>
            </a:r>
            <a:r>
              <a:rPr lang="en-GB" sz="1200" b="1" dirty="0">
                <a:effectLst/>
                <a:latin typeface="Tw Cen MT" panose="020B0602020104020603" pitchFamily="34" charset="0"/>
              </a:rPr>
              <a:t>6</a:t>
            </a:r>
            <a:r>
              <a:rPr lang="en-GB" sz="1200" dirty="0">
                <a:latin typeface="Tw Cen MT" panose="020B0602020104020603" pitchFamily="34" charset="0"/>
              </a:rPr>
              <a:t>, 57 (2021). </a:t>
            </a:r>
            <a:r>
              <a:rPr lang="en-GB" sz="1200" dirty="0">
                <a:latin typeface="Tw Cen MT" panose="020B0602020104020603" pitchFamily="34" charset="0"/>
                <a:hlinkClick r:id="rId9"/>
              </a:rPr>
              <a:t>https://doi.org/10.1038/s41536-021-00169-5</a:t>
            </a:r>
            <a:endParaRPr lang="en-GB" sz="1200" dirty="0">
              <a:latin typeface="Tw Cen MT" panose="020B0602020104020603" pitchFamily="34" charset="0"/>
            </a:endParaRPr>
          </a:p>
          <a:p>
            <a:pPr defTabSz="914400" eaLnBrk="0" fontAlgn="base" hangingPunct="0">
              <a:spcBef>
                <a:spcPct val="0"/>
              </a:spcBef>
              <a:spcAft>
                <a:spcPct val="0"/>
              </a:spcAft>
            </a:pPr>
            <a:endParaRPr kumimoji="0" lang="en-US" altLang="en-US" sz="1200" b="0" i="0" u="none" strike="noStrike" cap="none" normalizeH="0" baseline="0" dirty="0">
              <a:ln>
                <a:noFill/>
              </a:ln>
              <a:solidFill>
                <a:schemeClr val="tx1"/>
              </a:solidFill>
              <a:effectLst/>
              <a:latin typeface="Tw Cen MT" panose="020B0602020104020603" pitchFamily="34" charset="0"/>
            </a:endParaRPr>
          </a:p>
        </p:txBody>
      </p:sp>
      <p:sp>
        <p:nvSpPr>
          <p:cNvPr id="4" name="Title 3">
            <a:extLst>
              <a:ext uri="{FF2B5EF4-FFF2-40B4-BE49-F238E27FC236}">
                <a16:creationId xmlns:a16="http://schemas.microsoft.com/office/drawing/2014/main" id="{F42D18C1-9CE5-4FF6-A70C-494B7A95953E}"/>
              </a:ext>
            </a:extLst>
          </p:cNvPr>
          <p:cNvSpPr>
            <a:spLocks noGrp="1"/>
          </p:cNvSpPr>
          <p:nvPr>
            <p:ph type="title"/>
          </p:nvPr>
        </p:nvSpPr>
        <p:spPr>
          <a:xfrm>
            <a:off x="402571" y="365874"/>
            <a:ext cx="7362077" cy="789958"/>
          </a:xfrm>
        </p:spPr>
        <p:txBody>
          <a:bodyPr>
            <a:normAutofit/>
          </a:bodyPr>
          <a:lstStyle/>
          <a:p>
            <a:r>
              <a:rPr lang="en-US" dirty="0">
                <a:solidFill>
                  <a:srgbClr val="002060"/>
                </a:solidFill>
              </a:rPr>
              <a:t>References</a:t>
            </a:r>
            <a:endParaRPr lang="en-AU" dirty="0">
              <a:solidFill>
                <a:srgbClr val="002060"/>
              </a:solidFill>
            </a:endParaRPr>
          </a:p>
        </p:txBody>
      </p:sp>
      <p:sp>
        <p:nvSpPr>
          <p:cNvPr id="3" name="Slide Number Placeholder 2">
            <a:extLst>
              <a:ext uri="{FF2B5EF4-FFF2-40B4-BE49-F238E27FC236}">
                <a16:creationId xmlns:a16="http://schemas.microsoft.com/office/drawing/2014/main" id="{DF88F999-4B40-404C-85D7-492CA6EF2C23}"/>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33</a:t>
            </a:fld>
            <a:endParaRPr lang="en-US" dirty="0"/>
          </a:p>
        </p:txBody>
      </p:sp>
    </p:spTree>
    <p:extLst>
      <p:ext uri="{BB962C8B-B14F-4D97-AF65-F5344CB8AC3E}">
        <p14:creationId xmlns:p14="http://schemas.microsoft.com/office/powerpoint/2010/main" val="37734970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83764C-3C9F-4BEF-87FA-B756D665AE03}"/>
              </a:ext>
            </a:extLst>
          </p:cNvPr>
          <p:cNvSpPr>
            <a:spLocks noGrp="1"/>
          </p:cNvSpPr>
          <p:nvPr>
            <p:ph sz="half" idx="13"/>
          </p:nvPr>
        </p:nvSpPr>
        <p:spPr>
          <a:xfrm>
            <a:off x="687463" y="1378864"/>
            <a:ext cx="7769074" cy="3398762"/>
          </a:xfrm>
        </p:spPr>
        <p:txBody>
          <a:bodyPr>
            <a:noAutofit/>
          </a:bodyPr>
          <a:lstStyle/>
          <a:p>
            <a:pPr defTabSz="914400" eaLnBrk="0" fontAlgn="base" hangingPunct="0">
              <a:spcBef>
                <a:spcPct val="0"/>
              </a:spcBef>
              <a:spcAft>
                <a:spcPct val="0"/>
              </a:spcAft>
            </a:pPr>
            <a:r>
              <a:rPr lang="en-US" sz="1200" dirty="0">
                <a:latin typeface="Tw Cen MT" panose="020B0602020104020603" pitchFamily="34" charset="0"/>
              </a:rPr>
              <a:t>Gómez-López, M., Gallegos, A. G. &amp; </a:t>
            </a:r>
            <a:r>
              <a:rPr lang="en-US" sz="1200" dirty="0" err="1">
                <a:latin typeface="Tw Cen MT" panose="020B0602020104020603" pitchFamily="34" charset="0"/>
              </a:rPr>
              <a:t>Extremera</a:t>
            </a:r>
            <a:r>
              <a:rPr lang="en-US" sz="1200" dirty="0">
                <a:latin typeface="Tw Cen MT" panose="020B0602020104020603" pitchFamily="34" charset="0"/>
              </a:rPr>
              <a:t>, A. B. (2010). Perceived barriers by university students in the practice of physical activities. </a:t>
            </a:r>
            <a:r>
              <a:rPr lang="en-US" sz="1200" i="1" dirty="0">
                <a:latin typeface="Tw Cen MT" panose="020B0602020104020603" pitchFamily="34" charset="0"/>
              </a:rPr>
              <a:t>Journal of Sports Science &amp; Medicine</a:t>
            </a:r>
            <a:r>
              <a:rPr lang="en-US" sz="1200" dirty="0">
                <a:latin typeface="Tw Cen MT" panose="020B0602020104020603" pitchFamily="34" charset="0"/>
              </a:rPr>
              <a:t>, </a:t>
            </a:r>
            <a:r>
              <a:rPr lang="en-US" sz="1200" i="1" dirty="0">
                <a:latin typeface="Tw Cen MT" panose="020B0602020104020603" pitchFamily="34" charset="0"/>
              </a:rPr>
              <a:t>9</a:t>
            </a:r>
            <a:r>
              <a:rPr lang="en-US" sz="1200" dirty="0">
                <a:latin typeface="Tw Cen MT" panose="020B0602020104020603" pitchFamily="34" charset="0"/>
              </a:rPr>
              <a:t>(3), 374–381.</a:t>
            </a:r>
          </a:p>
          <a:p>
            <a:pPr defTabSz="914400" eaLnBrk="0" fontAlgn="base" hangingPunct="0">
              <a:spcBef>
                <a:spcPct val="0"/>
              </a:spcBef>
              <a:spcAft>
                <a:spcPct val="0"/>
              </a:spcAft>
            </a:pPr>
            <a:r>
              <a:rPr lang="en-US" sz="1200" dirty="0" err="1">
                <a:latin typeface="Tw Cen MT" panose="020B0602020104020603" pitchFamily="34" charset="0"/>
              </a:rPr>
              <a:t>Hammarberg</a:t>
            </a:r>
            <a:r>
              <a:rPr lang="en-US" sz="1200" dirty="0">
                <a:latin typeface="Tw Cen MT" panose="020B0602020104020603" pitchFamily="34" charset="0"/>
              </a:rPr>
              <a:t>, K., Kirkman, M. &amp; Lacey, S. de. (2016). Qualitative research methods: when to use them and how to judge them. </a:t>
            </a:r>
            <a:r>
              <a:rPr lang="en-US" sz="1200" i="1" dirty="0">
                <a:latin typeface="Tw Cen MT" panose="020B0602020104020603" pitchFamily="34" charset="0"/>
              </a:rPr>
              <a:t>Human Reproduction</a:t>
            </a:r>
            <a:r>
              <a:rPr lang="en-US" sz="1200" dirty="0">
                <a:latin typeface="Tw Cen MT" panose="020B0602020104020603" pitchFamily="34" charset="0"/>
              </a:rPr>
              <a:t>, </a:t>
            </a:r>
            <a:r>
              <a:rPr lang="en-US" sz="1200" i="1" dirty="0">
                <a:latin typeface="Tw Cen MT" panose="020B0602020104020603" pitchFamily="34" charset="0"/>
              </a:rPr>
              <a:t>31</a:t>
            </a:r>
            <a:r>
              <a:rPr lang="en-US" sz="1200" dirty="0">
                <a:latin typeface="Tw Cen MT" panose="020B0602020104020603" pitchFamily="34" charset="0"/>
              </a:rPr>
              <a:t>(3), 498–501. https://doi.org/10.1093/humrep/dev334</a:t>
            </a:r>
          </a:p>
          <a:p>
            <a:pPr defTabSz="914400" eaLnBrk="0" fontAlgn="base" hangingPunct="0">
              <a:spcBef>
                <a:spcPct val="0"/>
              </a:spcBef>
              <a:spcAft>
                <a:spcPct val="0"/>
              </a:spcAft>
            </a:pPr>
            <a:r>
              <a:rPr lang="en-US" sz="1200" dirty="0">
                <a:latin typeface="Tw Cen MT" panose="020B0602020104020603" pitchFamily="34" charset="0"/>
              </a:rPr>
              <a:t>Heath, G. W., Parra, D. C., Sarmiento, O. L., Andersen, L. B., Owen, N., </a:t>
            </a:r>
            <a:r>
              <a:rPr lang="en-US" sz="1200" dirty="0" err="1">
                <a:latin typeface="Tw Cen MT" panose="020B0602020104020603" pitchFamily="34" charset="0"/>
              </a:rPr>
              <a:t>Goenka</a:t>
            </a:r>
            <a:r>
              <a:rPr lang="en-US" sz="1200" dirty="0">
                <a:latin typeface="Tw Cen MT" panose="020B0602020104020603" pitchFamily="34" charset="0"/>
              </a:rPr>
              <a:t>, S., Montes, F., Brownson, R. C. &amp; Group, for the L. P. A. S. W. (2012). Evidence-based intervention in physical activity: lessons from around the world. </a:t>
            </a:r>
            <a:r>
              <a:rPr lang="en-US" sz="1200" i="1" dirty="0">
                <a:latin typeface="Tw Cen MT" panose="020B0602020104020603" pitchFamily="34" charset="0"/>
              </a:rPr>
              <a:t>The Lancet</a:t>
            </a:r>
            <a:r>
              <a:rPr lang="en-US" sz="1200" dirty="0">
                <a:latin typeface="Tw Cen MT" panose="020B0602020104020603" pitchFamily="34" charset="0"/>
              </a:rPr>
              <a:t>, </a:t>
            </a:r>
            <a:r>
              <a:rPr lang="en-US" sz="1200" i="1" dirty="0">
                <a:latin typeface="Tw Cen MT" panose="020B0602020104020603" pitchFamily="34" charset="0"/>
              </a:rPr>
              <a:t>380</a:t>
            </a:r>
            <a:r>
              <a:rPr lang="en-US" sz="1200" dirty="0">
                <a:latin typeface="Tw Cen MT" panose="020B0602020104020603" pitchFamily="34" charset="0"/>
              </a:rPr>
              <a:t>(9838), 272–281. </a:t>
            </a:r>
            <a:r>
              <a:rPr lang="en-US" sz="1200" dirty="0">
                <a:latin typeface="Tw Cen MT" panose="020B0602020104020603" pitchFamily="34" charset="0"/>
                <a:hlinkClick r:id="rId3"/>
              </a:rPr>
              <a:t>https://doi.org/10.1016/s0140-6736(12)60816-2</a:t>
            </a:r>
            <a:endParaRPr lang="en-US" sz="1200" dirty="0">
              <a:latin typeface="Tw Cen MT" panose="020B0602020104020603" pitchFamily="34" charset="0"/>
            </a:endParaRPr>
          </a:p>
          <a:p>
            <a:pPr defTabSz="914400" eaLnBrk="0" fontAlgn="base" hangingPunct="0">
              <a:spcBef>
                <a:spcPct val="0"/>
              </a:spcBef>
              <a:spcAft>
                <a:spcPct val="0"/>
              </a:spcAft>
            </a:pPr>
            <a:r>
              <a:rPr lang="en-US" sz="1200" dirty="0">
                <a:latin typeface="Tw Cen MT" panose="020B0602020104020603" pitchFamily="34" charset="0"/>
              </a:rPr>
              <a:t>Heirene, R. M., Shearer, D., Roderique-Davies, G. &amp; </a:t>
            </a:r>
            <a:r>
              <a:rPr lang="en-US" sz="1200" dirty="0" err="1">
                <a:latin typeface="Tw Cen MT" panose="020B0602020104020603" pitchFamily="34" charset="0"/>
              </a:rPr>
              <a:t>Mellalieu</a:t>
            </a:r>
            <a:r>
              <a:rPr lang="en-US" sz="1200" dirty="0">
                <a:latin typeface="Tw Cen MT" panose="020B0602020104020603" pitchFamily="34" charset="0"/>
              </a:rPr>
              <a:t>, S. D. (2016). Addiction in Extreme Sports: An Exploration of Withdrawal States in Rock Climbers. </a:t>
            </a:r>
            <a:r>
              <a:rPr lang="en-US" sz="1200" i="1" dirty="0">
                <a:latin typeface="Tw Cen MT" panose="020B0602020104020603" pitchFamily="34" charset="0"/>
              </a:rPr>
              <a:t>Journal of Behavioral Addictions</a:t>
            </a:r>
            <a:r>
              <a:rPr lang="en-US" sz="1200" dirty="0">
                <a:latin typeface="Tw Cen MT" panose="020B0602020104020603" pitchFamily="34" charset="0"/>
              </a:rPr>
              <a:t>, </a:t>
            </a:r>
            <a:r>
              <a:rPr lang="en-US" sz="1200" i="1" dirty="0">
                <a:latin typeface="Tw Cen MT" panose="020B0602020104020603" pitchFamily="34" charset="0"/>
              </a:rPr>
              <a:t>5</a:t>
            </a:r>
            <a:r>
              <a:rPr lang="en-US" sz="1200" dirty="0">
                <a:latin typeface="Tw Cen MT" panose="020B0602020104020603" pitchFamily="34" charset="0"/>
              </a:rPr>
              <a:t>(2), 332–341. </a:t>
            </a:r>
            <a:r>
              <a:rPr lang="en-US" sz="1200" dirty="0">
                <a:latin typeface="Tw Cen MT" panose="020B0602020104020603" pitchFamily="34" charset="0"/>
                <a:hlinkClick r:id="rId4"/>
              </a:rPr>
              <a:t>https://doi.org/10.1556/2006.5.2016.039</a:t>
            </a:r>
            <a:endParaRPr lang="en-US" sz="1200" dirty="0">
              <a:solidFill>
                <a:srgbClr val="45494B"/>
              </a:solidFill>
              <a:latin typeface="Tw Cen MT" panose="020B0602020104020603" pitchFamily="34" charset="0"/>
            </a:endParaRPr>
          </a:p>
          <a:p>
            <a:pPr defTabSz="914400" eaLnBrk="0" fontAlgn="base" hangingPunct="0">
              <a:spcBef>
                <a:spcPct val="0"/>
              </a:spcBef>
              <a:spcAft>
                <a:spcPct val="0"/>
              </a:spcAft>
            </a:pPr>
            <a:r>
              <a:rPr lang="en-US" sz="1200" dirty="0">
                <a:latin typeface="Tw Cen MT" panose="020B0602020104020603" pitchFamily="34" charset="0"/>
              </a:rPr>
              <a:t>Hong, A. R. &amp; Kim, S. W. (2018). Effects of Resistance Exercise on Bone Health. </a:t>
            </a:r>
            <a:r>
              <a:rPr lang="en-US" sz="1200" i="1" dirty="0">
                <a:latin typeface="Tw Cen MT" panose="020B0602020104020603" pitchFamily="34" charset="0"/>
              </a:rPr>
              <a:t>Endocrinology and Metabolism</a:t>
            </a:r>
            <a:r>
              <a:rPr lang="en-US" sz="1200" dirty="0">
                <a:latin typeface="Tw Cen MT" panose="020B0602020104020603" pitchFamily="34" charset="0"/>
              </a:rPr>
              <a:t>, </a:t>
            </a:r>
            <a:r>
              <a:rPr lang="en-US" sz="1200" i="1" dirty="0">
                <a:latin typeface="Tw Cen MT" panose="020B0602020104020603" pitchFamily="34" charset="0"/>
              </a:rPr>
              <a:t>33</a:t>
            </a:r>
            <a:r>
              <a:rPr lang="en-US" sz="1200" dirty="0">
                <a:latin typeface="Tw Cen MT" panose="020B0602020104020603" pitchFamily="34" charset="0"/>
              </a:rPr>
              <a:t>(4), 435–444. </a:t>
            </a:r>
            <a:r>
              <a:rPr lang="en-US" sz="1200" dirty="0">
                <a:latin typeface="Tw Cen MT" panose="020B0602020104020603" pitchFamily="34" charset="0"/>
                <a:hlinkClick r:id="rId5"/>
              </a:rPr>
              <a:t>https://doi.org/10.3803/enm.2018.33.4.435</a:t>
            </a:r>
            <a:endParaRPr lang="en-US" sz="1200" dirty="0">
              <a:latin typeface="Tw Cen MT" panose="020B0602020104020603" pitchFamily="34" charset="0"/>
            </a:endParaRPr>
          </a:p>
          <a:p>
            <a:pPr defTabSz="914400" eaLnBrk="0" fontAlgn="base" hangingPunct="0">
              <a:spcBef>
                <a:spcPct val="0"/>
              </a:spcBef>
              <a:spcAft>
                <a:spcPct val="0"/>
              </a:spcAft>
            </a:pPr>
            <a:r>
              <a:rPr lang="en-US" sz="1200" dirty="0">
                <a:latin typeface="Tw Cen MT" panose="020B0602020104020603" pitchFamily="34" charset="0"/>
              </a:rPr>
              <a:t>Hu, M. X., Turner, D., </a:t>
            </a:r>
            <a:r>
              <a:rPr lang="en-US" sz="1200" dirty="0" err="1">
                <a:latin typeface="Tw Cen MT" panose="020B0602020104020603" pitchFamily="34" charset="0"/>
              </a:rPr>
              <a:t>Generaal</a:t>
            </a:r>
            <a:r>
              <a:rPr lang="en-US" sz="1200" dirty="0">
                <a:latin typeface="Tw Cen MT" panose="020B0602020104020603" pitchFamily="34" charset="0"/>
              </a:rPr>
              <a:t>, E., Bos, D., Ikram, M. K., Ikram, M. A., </a:t>
            </a:r>
            <a:r>
              <a:rPr lang="en-US" sz="1200" dirty="0" err="1">
                <a:latin typeface="Tw Cen MT" panose="020B0602020104020603" pitchFamily="34" charset="0"/>
              </a:rPr>
              <a:t>Cuijpers</a:t>
            </a:r>
            <a:r>
              <a:rPr lang="en-US" sz="1200" dirty="0">
                <a:latin typeface="Tw Cen MT" panose="020B0602020104020603" pitchFamily="34" charset="0"/>
              </a:rPr>
              <a:t>, P. &amp; </a:t>
            </a:r>
            <a:r>
              <a:rPr lang="en-US" sz="1200" dirty="0" err="1">
                <a:latin typeface="Tw Cen MT" panose="020B0602020104020603" pitchFamily="34" charset="0"/>
              </a:rPr>
              <a:t>Penninx</a:t>
            </a:r>
            <a:r>
              <a:rPr lang="en-US" sz="1200" dirty="0">
                <a:latin typeface="Tw Cen MT" panose="020B0602020104020603" pitchFamily="34" charset="0"/>
              </a:rPr>
              <a:t>, B. W. J. H. (2020). Exercise interventions for the prevention of depression: a systematic review of meta-analyses. </a:t>
            </a:r>
            <a:r>
              <a:rPr lang="en-US" sz="1200" i="1" dirty="0">
                <a:latin typeface="Tw Cen MT" panose="020B0602020104020603" pitchFamily="34" charset="0"/>
              </a:rPr>
              <a:t>BMC Public Health</a:t>
            </a:r>
            <a:r>
              <a:rPr lang="en-US" sz="1200" dirty="0">
                <a:latin typeface="Tw Cen MT" panose="020B0602020104020603" pitchFamily="34" charset="0"/>
              </a:rPr>
              <a:t>, </a:t>
            </a:r>
            <a:r>
              <a:rPr lang="en-US" sz="1200" i="1" dirty="0">
                <a:latin typeface="Tw Cen MT" panose="020B0602020104020603" pitchFamily="34" charset="0"/>
              </a:rPr>
              <a:t>20</a:t>
            </a:r>
            <a:r>
              <a:rPr lang="en-US" sz="1200" dirty="0">
                <a:latin typeface="Tw Cen MT" panose="020B0602020104020603" pitchFamily="34" charset="0"/>
              </a:rPr>
              <a:t>(1), 1255. </a:t>
            </a:r>
            <a:r>
              <a:rPr lang="en-US" sz="1200" dirty="0">
                <a:latin typeface="Tw Cen MT" panose="020B0602020104020603" pitchFamily="34" charset="0"/>
                <a:hlinkClick r:id="rId6"/>
              </a:rPr>
              <a:t>https://doi.org/10.1186/s12889-020-09323-y</a:t>
            </a:r>
            <a:endParaRPr lang="en-AU" sz="1200" dirty="0">
              <a:latin typeface="Tw Cen MT" panose="020B0602020104020603" pitchFamily="34" charset="0"/>
            </a:endParaRPr>
          </a:p>
          <a:p>
            <a:pPr defTabSz="914400" eaLnBrk="0" fontAlgn="base" hangingPunct="0">
              <a:spcBef>
                <a:spcPct val="0"/>
              </a:spcBef>
              <a:spcAft>
                <a:spcPct val="0"/>
              </a:spcAft>
            </a:pPr>
            <a:r>
              <a:rPr lang="en-AU" sz="1200" dirty="0" err="1">
                <a:latin typeface="Tw Cen MT" panose="020B0602020104020603" pitchFamily="34" charset="0"/>
              </a:rPr>
              <a:t>Johs</a:t>
            </a:r>
            <a:r>
              <a:rPr lang="en-AU" sz="1200" dirty="0">
                <a:latin typeface="Tw Cen MT" panose="020B0602020104020603" pitchFamily="34" charset="0"/>
              </a:rPr>
              <a:t>, N. A., </a:t>
            </a:r>
            <a:r>
              <a:rPr lang="en-AU" sz="1200" dirty="0" err="1">
                <a:latin typeface="Tw Cen MT" panose="020B0602020104020603" pitchFamily="34" charset="0"/>
              </a:rPr>
              <a:t>Kellar</a:t>
            </a:r>
            <a:r>
              <a:rPr lang="en-AU" sz="1200" dirty="0">
                <a:latin typeface="Tw Cen MT" panose="020B0602020104020603" pitchFamily="34" charset="0"/>
              </a:rPr>
              <a:t>-Guenther, Y., Jankowski, C. M., Neff, H. &amp; Erlandson, K. M. (2019). A qualitative focus group study of perceived barriers and benefits to exercise by self-described exercise status among older adults living with HIV. </a:t>
            </a:r>
            <a:r>
              <a:rPr lang="en-AU" sz="1200" i="1" dirty="0">
                <a:latin typeface="Tw Cen MT" panose="020B0602020104020603" pitchFamily="34" charset="0"/>
              </a:rPr>
              <a:t>BMJ Open</a:t>
            </a:r>
            <a:r>
              <a:rPr lang="en-AU" sz="1200" dirty="0">
                <a:latin typeface="Tw Cen MT" panose="020B0602020104020603" pitchFamily="34" charset="0"/>
              </a:rPr>
              <a:t>, </a:t>
            </a:r>
            <a:r>
              <a:rPr lang="en-AU" sz="1200" i="1" dirty="0">
                <a:latin typeface="Tw Cen MT" panose="020B0602020104020603" pitchFamily="34" charset="0"/>
              </a:rPr>
              <a:t>9</a:t>
            </a:r>
            <a:r>
              <a:rPr lang="en-AU" sz="1200" dirty="0">
                <a:latin typeface="Tw Cen MT" panose="020B0602020104020603" pitchFamily="34" charset="0"/>
              </a:rPr>
              <a:t>(3), e026294. </a:t>
            </a:r>
            <a:r>
              <a:rPr lang="en-AU" sz="1200" dirty="0">
                <a:latin typeface="Tw Cen MT" panose="020B0602020104020603" pitchFamily="34" charset="0"/>
                <a:hlinkClick r:id="rId7"/>
              </a:rPr>
              <a:t>https://doi.org/10.1136/bmjopen-2018-026294</a:t>
            </a:r>
            <a:endParaRPr lang="en-AU" sz="1200" dirty="0">
              <a:latin typeface="Tw Cen MT" panose="020B0602020104020603" pitchFamily="34" charset="0"/>
            </a:endParaRPr>
          </a:p>
          <a:p>
            <a:pPr defTabSz="914400" eaLnBrk="0" fontAlgn="base" hangingPunct="0">
              <a:spcBef>
                <a:spcPct val="0"/>
              </a:spcBef>
              <a:spcAft>
                <a:spcPct val="0"/>
              </a:spcAft>
            </a:pPr>
            <a:endParaRPr kumimoji="0" lang="en-US" altLang="en-US" sz="1200" b="0" i="0" u="none" strike="noStrike" cap="none" normalizeH="0" baseline="0" dirty="0">
              <a:ln>
                <a:noFill/>
              </a:ln>
              <a:solidFill>
                <a:schemeClr val="tx1"/>
              </a:solidFill>
              <a:effectLst/>
              <a:latin typeface="Tw Cen MT" panose="020B0602020104020603" pitchFamily="34" charset="0"/>
            </a:endParaRPr>
          </a:p>
        </p:txBody>
      </p:sp>
      <p:sp>
        <p:nvSpPr>
          <p:cNvPr id="4" name="Title 3">
            <a:extLst>
              <a:ext uri="{FF2B5EF4-FFF2-40B4-BE49-F238E27FC236}">
                <a16:creationId xmlns:a16="http://schemas.microsoft.com/office/drawing/2014/main" id="{F42D18C1-9CE5-4FF6-A70C-494B7A95953E}"/>
              </a:ext>
            </a:extLst>
          </p:cNvPr>
          <p:cNvSpPr>
            <a:spLocks noGrp="1"/>
          </p:cNvSpPr>
          <p:nvPr>
            <p:ph type="title"/>
          </p:nvPr>
        </p:nvSpPr>
        <p:spPr>
          <a:xfrm>
            <a:off x="402571" y="365874"/>
            <a:ext cx="7362077" cy="789958"/>
          </a:xfrm>
        </p:spPr>
        <p:txBody>
          <a:bodyPr>
            <a:normAutofit/>
          </a:bodyPr>
          <a:lstStyle/>
          <a:p>
            <a:r>
              <a:rPr lang="en-US" dirty="0">
                <a:solidFill>
                  <a:srgbClr val="002060"/>
                </a:solidFill>
              </a:rPr>
              <a:t>References</a:t>
            </a:r>
            <a:endParaRPr lang="en-AU" dirty="0">
              <a:solidFill>
                <a:srgbClr val="002060"/>
              </a:solidFill>
            </a:endParaRPr>
          </a:p>
        </p:txBody>
      </p:sp>
      <p:sp>
        <p:nvSpPr>
          <p:cNvPr id="3" name="Slide Number Placeholder 2">
            <a:extLst>
              <a:ext uri="{FF2B5EF4-FFF2-40B4-BE49-F238E27FC236}">
                <a16:creationId xmlns:a16="http://schemas.microsoft.com/office/drawing/2014/main" id="{DF88F999-4B40-404C-85D7-492CA6EF2C23}"/>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34</a:t>
            </a:fld>
            <a:endParaRPr lang="en-US" dirty="0"/>
          </a:p>
        </p:txBody>
      </p:sp>
    </p:spTree>
    <p:extLst>
      <p:ext uri="{BB962C8B-B14F-4D97-AF65-F5344CB8AC3E}">
        <p14:creationId xmlns:p14="http://schemas.microsoft.com/office/powerpoint/2010/main" val="1869543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83764C-3C9F-4BEF-87FA-B756D665AE03}"/>
              </a:ext>
            </a:extLst>
          </p:cNvPr>
          <p:cNvSpPr>
            <a:spLocks noGrp="1"/>
          </p:cNvSpPr>
          <p:nvPr>
            <p:ph sz="half" idx="13"/>
          </p:nvPr>
        </p:nvSpPr>
        <p:spPr>
          <a:xfrm>
            <a:off x="687463" y="1378864"/>
            <a:ext cx="7769074" cy="3398762"/>
          </a:xfrm>
        </p:spPr>
        <p:txBody>
          <a:bodyPr>
            <a:noAutofit/>
          </a:bodyPr>
          <a:lstStyle/>
          <a:p>
            <a:pPr defTabSz="914400" eaLnBrk="0" fontAlgn="base" hangingPunct="0">
              <a:spcBef>
                <a:spcPct val="0"/>
              </a:spcBef>
              <a:spcAft>
                <a:spcPct val="0"/>
              </a:spcAft>
            </a:pPr>
            <a:r>
              <a:rPr lang="en-AU" sz="1200" dirty="0" err="1">
                <a:latin typeface="Tw Cen MT" panose="020B0602020104020603" pitchFamily="34" charset="0"/>
              </a:rPr>
              <a:t>Karg</a:t>
            </a:r>
            <a:r>
              <a:rPr lang="en-AU" sz="1200" dirty="0">
                <a:latin typeface="Tw Cen MT" panose="020B0602020104020603" pitchFamily="34" charset="0"/>
              </a:rPr>
              <a:t>, N., </a:t>
            </a:r>
            <a:r>
              <a:rPr lang="en-AU" sz="1200" dirty="0" err="1">
                <a:latin typeface="Tw Cen MT" panose="020B0602020104020603" pitchFamily="34" charset="0"/>
              </a:rPr>
              <a:t>Dorscht</a:t>
            </a:r>
            <a:r>
              <a:rPr lang="en-AU" sz="1200" dirty="0">
                <a:latin typeface="Tw Cen MT" panose="020B0602020104020603" pitchFamily="34" charset="0"/>
              </a:rPr>
              <a:t>, L., </a:t>
            </a:r>
            <a:r>
              <a:rPr lang="en-AU" sz="1200" dirty="0" err="1">
                <a:latin typeface="Tw Cen MT" panose="020B0602020104020603" pitchFamily="34" charset="0"/>
              </a:rPr>
              <a:t>Kornhuber</a:t>
            </a:r>
            <a:r>
              <a:rPr lang="en-AU" sz="1200" dirty="0">
                <a:latin typeface="Tw Cen MT" panose="020B0602020104020603" pitchFamily="34" charset="0"/>
              </a:rPr>
              <a:t>, J. &amp; </a:t>
            </a:r>
            <a:r>
              <a:rPr lang="en-AU" sz="1200" dirty="0" err="1">
                <a:latin typeface="Tw Cen MT" panose="020B0602020104020603" pitchFamily="34" charset="0"/>
              </a:rPr>
              <a:t>Luttenberger</a:t>
            </a:r>
            <a:r>
              <a:rPr lang="en-AU" sz="1200" dirty="0">
                <a:latin typeface="Tw Cen MT" panose="020B0602020104020603" pitchFamily="34" charset="0"/>
              </a:rPr>
              <a:t>, K. (2020). Bouldering psychotherapy is more effective in the treatment of depression than physical exercise alone: results of a multicentre randomised controlled intervention study. </a:t>
            </a:r>
            <a:r>
              <a:rPr lang="en-AU" sz="1200" i="1" dirty="0">
                <a:latin typeface="Tw Cen MT" panose="020B0602020104020603" pitchFamily="34" charset="0"/>
              </a:rPr>
              <a:t>BMC Psychiatry</a:t>
            </a:r>
            <a:r>
              <a:rPr lang="en-AU" sz="1200" dirty="0">
                <a:latin typeface="Tw Cen MT" panose="020B0602020104020603" pitchFamily="34" charset="0"/>
              </a:rPr>
              <a:t>, </a:t>
            </a:r>
            <a:r>
              <a:rPr lang="en-AU" sz="1200" i="1" dirty="0">
                <a:latin typeface="Tw Cen MT" panose="020B0602020104020603" pitchFamily="34" charset="0"/>
              </a:rPr>
              <a:t>20</a:t>
            </a:r>
            <a:r>
              <a:rPr lang="en-AU" sz="1200" dirty="0">
                <a:latin typeface="Tw Cen MT" panose="020B0602020104020603" pitchFamily="34" charset="0"/>
              </a:rPr>
              <a:t>(1), 116. </a:t>
            </a:r>
            <a:r>
              <a:rPr lang="en-AU" sz="1200" dirty="0">
                <a:latin typeface="Tw Cen MT" panose="020B0602020104020603" pitchFamily="34" charset="0"/>
                <a:hlinkClick r:id="rId3"/>
              </a:rPr>
              <a:t>https://doi.org/10.1186/s12888-020-02518-y</a:t>
            </a:r>
            <a:endParaRPr lang="en-US" sz="1200" b="0" i="0" dirty="0">
              <a:solidFill>
                <a:srgbClr val="45494B"/>
              </a:solidFill>
              <a:effectLst/>
              <a:latin typeface="Tw Cen MT" panose="020B0602020104020603" pitchFamily="34" charset="0"/>
            </a:endParaRPr>
          </a:p>
          <a:p>
            <a:pPr defTabSz="914400" eaLnBrk="0" fontAlgn="base" hangingPunct="0">
              <a:spcBef>
                <a:spcPct val="0"/>
              </a:spcBef>
              <a:spcAft>
                <a:spcPct val="0"/>
              </a:spcAft>
            </a:pPr>
            <a:r>
              <a:rPr lang="en-US" sz="1200" dirty="0" err="1">
                <a:latin typeface="Tw Cen MT" panose="020B0602020104020603" pitchFamily="34" charset="0"/>
              </a:rPr>
              <a:t>Katzmarzyk</a:t>
            </a:r>
            <a:r>
              <a:rPr lang="en-US" sz="1200" dirty="0">
                <a:latin typeface="Tw Cen MT" panose="020B0602020104020603" pitchFamily="34" charset="0"/>
              </a:rPr>
              <a:t>, P. T., </a:t>
            </a:r>
            <a:r>
              <a:rPr lang="en-US" sz="1200" dirty="0" err="1">
                <a:latin typeface="Tw Cen MT" panose="020B0602020104020603" pitchFamily="34" charset="0"/>
              </a:rPr>
              <a:t>Friedenreich</a:t>
            </a:r>
            <a:r>
              <a:rPr lang="en-US" sz="1200" dirty="0">
                <a:latin typeface="Tw Cen MT" panose="020B0602020104020603" pitchFamily="34" charset="0"/>
              </a:rPr>
              <a:t>, C., Shiroma, E. J. &amp; Lee, I.-M. (2022). Physical inactivity and non-communicable disease burden in low-income, middle-income and high-income countries. </a:t>
            </a:r>
            <a:r>
              <a:rPr lang="en-US" sz="1200" i="1" dirty="0">
                <a:latin typeface="Tw Cen MT" panose="020B0602020104020603" pitchFamily="34" charset="0"/>
              </a:rPr>
              <a:t>British Journal of Sports Medicine</a:t>
            </a:r>
            <a:r>
              <a:rPr lang="en-US" sz="1200" dirty="0">
                <a:latin typeface="Tw Cen MT" panose="020B0602020104020603" pitchFamily="34" charset="0"/>
              </a:rPr>
              <a:t>, </a:t>
            </a:r>
            <a:r>
              <a:rPr lang="en-US" sz="1200" i="1" dirty="0">
                <a:latin typeface="Tw Cen MT" panose="020B0602020104020603" pitchFamily="34" charset="0"/>
              </a:rPr>
              <a:t>56</a:t>
            </a:r>
            <a:r>
              <a:rPr lang="en-US" sz="1200" dirty="0">
                <a:latin typeface="Tw Cen MT" panose="020B0602020104020603" pitchFamily="34" charset="0"/>
              </a:rPr>
              <a:t>(2), 101–106. </a:t>
            </a:r>
            <a:r>
              <a:rPr lang="en-US" sz="1200" dirty="0">
                <a:latin typeface="Tw Cen MT" panose="020B0602020104020603" pitchFamily="34" charset="0"/>
                <a:hlinkClick r:id="rId4"/>
              </a:rPr>
              <a:t>https://doi.org/10.1136/bjsports-2020-103640</a:t>
            </a:r>
            <a:endParaRPr lang="en-US" sz="1200" dirty="0">
              <a:latin typeface="Tw Cen MT" panose="020B0602020104020603" pitchFamily="34" charset="0"/>
            </a:endParaRPr>
          </a:p>
          <a:p>
            <a:pPr defTabSz="914400" eaLnBrk="0" fontAlgn="base" hangingPunct="0">
              <a:spcBef>
                <a:spcPct val="0"/>
              </a:spcBef>
              <a:spcAft>
                <a:spcPct val="0"/>
              </a:spcAft>
            </a:pPr>
            <a:r>
              <a:rPr lang="en-AU" sz="1200" dirty="0">
                <a:latin typeface="Tw Cen MT" panose="020B0602020104020603" pitchFamily="34" charset="0"/>
              </a:rPr>
              <a:t>Krogh, J., </a:t>
            </a:r>
            <a:r>
              <a:rPr lang="en-AU" sz="1200" dirty="0" err="1">
                <a:latin typeface="Tw Cen MT" panose="020B0602020104020603" pitchFamily="34" charset="0"/>
              </a:rPr>
              <a:t>Hjorthøj</a:t>
            </a:r>
            <a:r>
              <a:rPr lang="en-AU" sz="1200" dirty="0">
                <a:latin typeface="Tw Cen MT" panose="020B0602020104020603" pitchFamily="34" charset="0"/>
              </a:rPr>
              <a:t>, C., Speyer, H., </a:t>
            </a:r>
            <a:r>
              <a:rPr lang="en-AU" sz="1200" dirty="0" err="1">
                <a:latin typeface="Tw Cen MT" panose="020B0602020104020603" pitchFamily="34" charset="0"/>
              </a:rPr>
              <a:t>Gluud</a:t>
            </a:r>
            <a:r>
              <a:rPr lang="en-AU" sz="1200" dirty="0">
                <a:latin typeface="Tw Cen MT" panose="020B0602020104020603" pitchFamily="34" charset="0"/>
              </a:rPr>
              <a:t>, C. &amp; </a:t>
            </a:r>
            <a:r>
              <a:rPr lang="en-AU" sz="1200" dirty="0" err="1">
                <a:latin typeface="Tw Cen MT" panose="020B0602020104020603" pitchFamily="34" charset="0"/>
              </a:rPr>
              <a:t>Nordentoft</a:t>
            </a:r>
            <a:r>
              <a:rPr lang="en-AU" sz="1200" dirty="0">
                <a:latin typeface="Tw Cen MT" panose="020B0602020104020603" pitchFamily="34" charset="0"/>
              </a:rPr>
              <a:t>, M. (2017). Exercise for patients with major depression: a systematic review with meta-analysis and trial sequential analysis. </a:t>
            </a:r>
            <a:r>
              <a:rPr lang="en-AU" sz="1200" i="1" dirty="0">
                <a:latin typeface="Tw Cen MT" panose="020B0602020104020603" pitchFamily="34" charset="0"/>
              </a:rPr>
              <a:t>BMJ Open</a:t>
            </a:r>
            <a:r>
              <a:rPr lang="en-AU" sz="1200" dirty="0">
                <a:latin typeface="Tw Cen MT" panose="020B0602020104020603" pitchFamily="34" charset="0"/>
              </a:rPr>
              <a:t>, </a:t>
            </a:r>
            <a:r>
              <a:rPr lang="en-AU" sz="1200" i="1" dirty="0">
                <a:latin typeface="Tw Cen MT" panose="020B0602020104020603" pitchFamily="34" charset="0"/>
              </a:rPr>
              <a:t>7</a:t>
            </a:r>
            <a:r>
              <a:rPr lang="en-AU" sz="1200" dirty="0">
                <a:latin typeface="Tw Cen MT" panose="020B0602020104020603" pitchFamily="34" charset="0"/>
              </a:rPr>
              <a:t>(9), e014820. </a:t>
            </a:r>
            <a:r>
              <a:rPr lang="en-AU" sz="1200" dirty="0">
                <a:latin typeface="Tw Cen MT" panose="020B0602020104020603" pitchFamily="34" charset="0"/>
                <a:hlinkClick r:id="rId5"/>
              </a:rPr>
              <a:t>https://doi.org/10.1136/bmjopen-2016-014820</a:t>
            </a:r>
            <a:endParaRPr lang="en-US" sz="1200" dirty="0">
              <a:latin typeface="Tw Cen MT" panose="020B0602020104020603" pitchFamily="34" charset="0"/>
            </a:endParaRPr>
          </a:p>
          <a:p>
            <a:pPr defTabSz="914400" eaLnBrk="0" fontAlgn="base" hangingPunct="0">
              <a:spcBef>
                <a:spcPct val="0"/>
              </a:spcBef>
              <a:spcAft>
                <a:spcPct val="0"/>
              </a:spcAft>
            </a:pPr>
            <a:r>
              <a:rPr lang="en-US" sz="1200" dirty="0">
                <a:latin typeface="Tw Cen MT" panose="020B0602020104020603" pitchFamily="34" charset="0"/>
              </a:rPr>
              <a:t>Kruk, J., </a:t>
            </a:r>
            <a:r>
              <a:rPr lang="en-US" sz="1200" dirty="0" err="1">
                <a:latin typeface="Tw Cen MT" panose="020B0602020104020603" pitchFamily="34" charset="0"/>
              </a:rPr>
              <a:t>Kotarska</a:t>
            </a:r>
            <a:r>
              <a:rPr lang="en-US" sz="1200" dirty="0">
                <a:latin typeface="Tw Cen MT" panose="020B0602020104020603" pitchFamily="34" charset="0"/>
              </a:rPr>
              <a:t>, K. &amp; </a:t>
            </a:r>
            <a:r>
              <a:rPr lang="en-US" sz="1200" dirty="0" err="1">
                <a:latin typeface="Tw Cen MT" panose="020B0602020104020603" pitchFamily="34" charset="0"/>
              </a:rPr>
              <a:t>Aboul-Enein</a:t>
            </a:r>
            <a:r>
              <a:rPr lang="en-US" sz="1200" dirty="0">
                <a:latin typeface="Tw Cen MT" panose="020B0602020104020603" pitchFamily="34" charset="0"/>
              </a:rPr>
              <a:t>, B. H. (2020). Physical exercise and catecholamines response: benefits and health risk: possible mechanisms. </a:t>
            </a:r>
            <a:r>
              <a:rPr lang="en-US" sz="1200" i="1" dirty="0">
                <a:latin typeface="Tw Cen MT" panose="020B0602020104020603" pitchFamily="34" charset="0"/>
              </a:rPr>
              <a:t>Free Radical Research</a:t>
            </a:r>
            <a:r>
              <a:rPr lang="en-US" sz="1200" dirty="0">
                <a:latin typeface="Tw Cen MT" panose="020B0602020104020603" pitchFamily="34" charset="0"/>
              </a:rPr>
              <a:t>, </a:t>
            </a:r>
            <a:r>
              <a:rPr lang="en-US" sz="1200" i="1" dirty="0">
                <a:latin typeface="Tw Cen MT" panose="020B0602020104020603" pitchFamily="34" charset="0"/>
              </a:rPr>
              <a:t>54</a:t>
            </a:r>
            <a:r>
              <a:rPr lang="en-US" sz="1200" dirty="0">
                <a:latin typeface="Tw Cen MT" panose="020B0602020104020603" pitchFamily="34" charset="0"/>
              </a:rPr>
              <a:t>(2–3), 1–21. </a:t>
            </a:r>
            <a:r>
              <a:rPr lang="en-US" sz="1200" dirty="0">
                <a:latin typeface="Tw Cen MT" panose="020B0602020104020603" pitchFamily="34" charset="0"/>
                <a:hlinkClick r:id="rId6"/>
              </a:rPr>
              <a:t>https://doi.org/10.1080/10715762.2020.1726343</a:t>
            </a:r>
            <a:endParaRPr lang="en-US" sz="1200" dirty="0">
              <a:latin typeface="Tw Cen MT" panose="020B0602020104020603" pitchFamily="34" charset="0"/>
            </a:endParaRPr>
          </a:p>
          <a:p>
            <a:pPr defTabSz="914400" eaLnBrk="0" fontAlgn="base" hangingPunct="0">
              <a:spcBef>
                <a:spcPct val="0"/>
              </a:spcBef>
              <a:spcAft>
                <a:spcPct val="0"/>
              </a:spcAft>
            </a:pPr>
            <a:r>
              <a:rPr lang="en-US" sz="1200" dirty="0">
                <a:latin typeface="Tw Cen MT" panose="020B0602020104020603" pitchFamily="34" charset="0"/>
              </a:rPr>
              <a:t>LePage, M. L. &amp; Crowther, J. H. (2010). The effects of exercise on body satisfaction and affect. </a:t>
            </a:r>
            <a:r>
              <a:rPr lang="en-US" sz="1200" i="1" dirty="0">
                <a:latin typeface="Tw Cen MT" panose="020B0602020104020603" pitchFamily="34" charset="0"/>
              </a:rPr>
              <a:t>Body Image</a:t>
            </a:r>
            <a:r>
              <a:rPr lang="en-US" sz="1200" dirty="0">
                <a:latin typeface="Tw Cen MT" panose="020B0602020104020603" pitchFamily="34" charset="0"/>
              </a:rPr>
              <a:t>, </a:t>
            </a:r>
            <a:r>
              <a:rPr lang="en-US" sz="1200" i="1" dirty="0">
                <a:latin typeface="Tw Cen MT" panose="020B0602020104020603" pitchFamily="34" charset="0"/>
              </a:rPr>
              <a:t>7</a:t>
            </a:r>
            <a:r>
              <a:rPr lang="en-US" sz="1200" dirty="0">
                <a:latin typeface="Tw Cen MT" panose="020B0602020104020603" pitchFamily="34" charset="0"/>
              </a:rPr>
              <a:t>(2), 124–130. </a:t>
            </a:r>
            <a:r>
              <a:rPr lang="en-US" sz="1200" dirty="0">
                <a:latin typeface="Tw Cen MT" panose="020B0602020104020603" pitchFamily="34" charset="0"/>
                <a:hlinkClick r:id="rId7"/>
              </a:rPr>
              <a:t>https://doi.org/10.1016/j.bodyim.2009.12.002</a:t>
            </a:r>
            <a:endParaRPr lang="en-US" sz="1200" dirty="0">
              <a:latin typeface="Tw Cen MT" panose="020B0602020104020603" pitchFamily="34" charset="0"/>
            </a:endParaRPr>
          </a:p>
          <a:p>
            <a:pPr defTabSz="914400" eaLnBrk="0" fontAlgn="base" hangingPunct="0">
              <a:spcBef>
                <a:spcPct val="0"/>
              </a:spcBef>
              <a:spcAft>
                <a:spcPct val="0"/>
              </a:spcAft>
            </a:pPr>
            <a:r>
              <a:rPr lang="en-US" sz="1200" dirty="0">
                <a:latin typeface="Tw Cen MT" panose="020B0602020104020603" pitchFamily="34" charset="0"/>
              </a:rPr>
              <a:t>Lee, I.-M., Shiroma, E. J., </a:t>
            </a:r>
            <a:r>
              <a:rPr lang="en-US" sz="1200" dirty="0" err="1">
                <a:latin typeface="Tw Cen MT" panose="020B0602020104020603" pitchFamily="34" charset="0"/>
              </a:rPr>
              <a:t>Lobelo</a:t>
            </a:r>
            <a:r>
              <a:rPr lang="en-US" sz="1200" dirty="0">
                <a:latin typeface="Tw Cen MT" panose="020B0602020104020603" pitchFamily="34" charset="0"/>
              </a:rPr>
              <a:t>, F., </a:t>
            </a:r>
            <a:r>
              <a:rPr lang="en-US" sz="1200" dirty="0" err="1">
                <a:latin typeface="Tw Cen MT" panose="020B0602020104020603" pitchFamily="34" charset="0"/>
              </a:rPr>
              <a:t>Puska</a:t>
            </a:r>
            <a:r>
              <a:rPr lang="en-US" sz="1200" dirty="0">
                <a:latin typeface="Tw Cen MT" panose="020B0602020104020603" pitchFamily="34" charset="0"/>
              </a:rPr>
              <a:t>, P., Blair, S. N., </a:t>
            </a:r>
            <a:r>
              <a:rPr lang="en-US" sz="1200" dirty="0" err="1">
                <a:latin typeface="Tw Cen MT" panose="020B0602020104020603" pitchFamily="34" charset="0"/>
              </a:rPr>
              <a:t>Katzmarzyk</a:t>
            </a:r>
            <a:r>
              <a:rPr lang="en-US" sz="1200" dirty="0">
                <a:latin typeface="Tw Cen MT" panose="020B0602020104020603" pitchFamily="34" charset="0"/>
              </a:rPr>
              <a:t>, P. T. &amp; Group, for the L. P. A. S. W. (2012). Effect of physical inactivity on major non-communicable diseases worldwide: an analysis of burden of disease and life expectancy. </a:t>
            </a:r>
            <a:r>
              <a:rPr lang="en-US" sz="1200" i="1" dirty="0">
                <a:latin typeface="Tw Cen MT" panose="020B0602020104020603" pitchFamily="34" charset="0"/>
              </a:rPr>
              <a:t>The Lancet</a:t>
            </a:r>
            <a:r>
              <a:rPr lang="en-US" sz="1200" dirty="0">
                <a:latin typeface="Tw Cen MT" panose="020B0602020104020603" pitchFamily="34" charset="0"/>
              </a:rPr>
              <a:t>, </a:t>
            </a:r>
            <a:r>
              <a:rPr lang="en-US" sz="1200" i="1" dirty="0">
                <a:latin typeface="Tw Cen MT" panose="020B0602020104020603" pitchFamily="34" charset="0"/>
              </a:rPr>
              <a:t>380</a:t>
            </a:r>
            <a:r>
              <a:rPr lang="en-US" sz="1200" dirty="0">
                <a:latin typeface="Tw Cen MT" panose="020B0602020104020603" pitchFamily="34" charset="0"/>
              </a:rPr>
              <a:t>(9838), 219–229. </a:t>
            </a:r>
            <a:r>
              <a:rPr lang="en-US" sz="1200" dirty="0">
                <a:latin typeface="Tw Cen MT" panose="020B0602020104020603" pitchFamily="34" charset="0"/>
                <a:hlinkClick r:id="rId8"/>
              </a:rPr>
              <a:t>https://doi.org/10.1016/s0140-6736(12)61031-9</a:t>
            </a:r>
            <a:endParaRPr lang="en-US" sz="1200" dirty="0">
              <a:latin typeface="Tw Cen MT" panose="020B0602020104020603" pitchFamily="34" charset="0"/>
            </a:endParaRPr>
          </a:p>
          <a:p>
            <a:pPr defTabSz="914400" eaLnBrk="0" fontAlgn="base" hangingPunct="0">
              <a:spcBef>
                <a:spcPct val="0"/>
              </a:spcBef>
              <a:spcAft>
                <a:spcPct val="0"/>
              </a:spcAft>
            </a:pPr>
            <a:r>
              <a:rPr lang="en-AU" sz="1200" dirty="0" err="1">
                <a:latin typeface="Tw Cen MT" panose="020B0602020104020603" pitchFamily="34" charset="0"/>
              </a:rPr>
              <a:t>Luttenberger</a:t>
            </a:r>
            <a:r>
              <a:rPr lang="en-AU" sz="1200" dirty="0">
                <a:latin typeface="Tw Cen MT" panose="020B0602020104020603" pitchFamily="34" charset="0"/>
              </a:rPr>
              <a:t>, K., </a:t>
            </a:r>
            <a:r>
              <a:rPr lang="en-AU" sz="1200" dirty="0" err="1">
                <a:latin typeface="Tw Cen MT" panose="020B0602020104020603" pitchFamily="34" charset="0"/>
              </a:rPr>
              <a:t>Stelzer</a:t>
            </a:r>
            <a:r>
              <a:rPr lang="en-AU" sz="1200" dirty="0">
                <a:latin typeface="Tw Cen MT" panose="020B0602020104020603" pitchFamily="34" charset="0"/>
              </a:rPr>
              <a:t>, E.-M., </a:t>
            </a:r>
            <a:r>
              <a:rPr lang="en-AU" sz="1200" dirty="0" err="1">
                <a:latin typeface="Tw Cen MT" panose="020B0602020104020603" pitchFamily="34" charset="0"/>
              </a:rPr>
              <a:t>Först</a:t>
            </a:r>
            <a:r>
              <a:rPr lang="en-AU" sz="1200" dirty="0">
                <a:latin typeface="Tw Cen MT" panose="020B0602020104020603" pitchFamily="34" charset="0"/>
              </a:rPr>
              <a:t>, S., </a:t>
            </a:r>
            <a:r>
              <a:rPr lang="en-AU" sz="1200" dirty="0" err="1">
                <a:latin typeface="Tw Cen MT" panose="020B0602020104020603" pitchFamily="34" charset="0"/>
              </a:rPr>
              <a:t>Schopper</a:t>
            </a:r>
            <a:r>
              <a:rPr lang="en-AU" sz="1200" dirty="0">
                <a:latin typeface="Tw Cen MT" panose="020B0602020104020603" pitchFamily="34" charset="0"/>
              </a:rPr>
              <a:t>, M., </a:t>
            </a:r>
            <a:r>
              <a:rPr lang="en-AU" sz="1200" dirty="0" err="1">
                <a:latin typeface="Tw Cen MT" panose="020B0602020104020603" pitchFamily="34" charset="0"/>
              </a:rPr>
              <a:t>Kornhuber</a:t>
            </a:r>
            <a:r>
              <a:rPr lang="en-AU" sz="1200" dirty="0">
                <a:latin typeface="Tw Cen MT" panose="020B0602020104020603" pitchFamily="34" charset="0"/>
              </a:rPr>
              <a:t>, J. &amp; Book, S. (2015). Indoor rock climbing (bouldering) as a new treatment for depression: study design of a waitlist-controlled randomized group pilot study and the first results. </a:t>
            </a:r>
            <a:r>
              <a:rPr lang="en-AU" sz="1200" i="1" dirty="0">
                <a:latin typeface="Tw Cen MT" panose="020B0602020104020603" pitchFamily="34" charset="0"/>
              </a:rPr>
              <a:t>BMC Psychiatry</a:t>
            </a:r>
            <a:r>
              <a:rPr lang="en-AU" sz="1200" dirty="0">
                <a:latin typeface="Tw Cen MT" panose="020B0602020104020603" pitchFamily="34" charset="0"/>
              </a:rPr>
              <a:t>, </a:t>
            </a:r>
            <a:r>
              <a:rPr lang="en-AU" sz="1200" i="1" dirty="0">
                <a:latin typeface="Tw Cen MT" panose="020B0602020104020603" pitchFamily="34" charset="0"/>
              </a:rPr>
              <a:t>15</a:t>
            </a:r>
            <a:r>
              <a:rPr lang="en-AU" sz="1200" dirty="0">
                <a:latin typeface="Tw Cen MT" panose="020B0602020104020603" pitchFamily="34" charset="0"/>
              </a:rPr>
              <a:t>(1), 201. </a:t>
            </a:r>
            <a:r>
              <a:rPr lang="en-AU" sz="1200" dirty="0">
                <a:latin typeface="Tw Cen MT" panose="020B0602020104020603" pitchFamily="34" charset="0"/>
                <a:hlinkClick r:id="rId9"/>
              </a:rPr>
              <a:t>https://doi.org/10.1186/s12888-015-0585-8</a:t>
            </a:r>
            <a:endParaRPr lang="en-AU" sz="1200" dirty="0">
              <a:latin typeface="Tw Cen MT" panose="020B0602020104020603" pitchFamily="34" charset="0"/>
            </a:endParaRPr>
          </a:p>
          <a:p>
            <a:pPr defTabSz="914400" eaLnBrk="0" fontAlgn="base" hangingPunct="0">
              <a:spcBef>
                <a:spcPct val="0"/>
              </a:spcBef>
              <a:spcAft>
                <a:spcPct val="0"/>
              </a:spcAft>
            </a:pPr>
            <a:endParaRPr kumimoji="0" lang="en-US" altLang="en-US" sz="1200" b="0" i="0" u="none" strike="noStrike" cap="none" normalizeH="0" baseline="0" dirty="0">
              <a:ln>
                <a:noFill/>
              </a:ln>
              <a:solidFill>
                <a:schemeClr val="tx1"/>
              </a:solidFill>
              <a:effectLst/>
              <a:latin typeface="Tw Cen MT" panose="020B0602020104020603" pitchFamily="34" charset="0"/>
            </a:endParaRPr>
          </a:p>
        </p:txBody>
      </p:sp>
      <p:sp>
        <p:nvSpPr>
          <p:cNvPr id="4" name="Title 3">
            <a:extLst>
              <a:ext uri="{FF2B5EF4-FFF2-40B4-BE49-F238E27FC236}">
                <a16:creationId xmlns:a16="http://schemas.microsoft.com/office/drawing/2014/main" id="{F42D18C1-9CE5-4FF6-A70C-494B7A95953E}"/>
              </a:ext>
            </a:extLst>
          </p:cNvPr>
          <p:cNvSpPr>
            <a:spLocks noGrp="1"/>
          </p:cNvSpPr>
          <p:nvPr>
            <p:ph type="title"/>
          </p:nvPr>
        </p:nvSpPr>
        <p:spPr>
          <a:xfrm>
            <a:off x="402571" y="365874"/>
            <a:ext cx="7362077" cy="789958"/>
          </a:xfrm>
        </p:spPr>
        <p:txBody>
          <a:bodyPr>
            <a:normAutofit/>
          </a:bodyPr>
          <a:lstStyle/>
          <a:p>
            <a:r>
              <a:rPr lang="en-US" dirty="0">
                <a:solidFill>
                  <a:srgbClr val="002060"/>
                </a:solidFill>
              </a:rPr>
              <a:t>References</a:t>
            </a:r>
            <a:endParaRPr lang="en-AU" dirty="0">
              <a:solidFill>
                <a:srgbClr val="002060"/>
              </a:solidFill>
            </a:endParaRPr>
          </a:p>
        </p:txBody>
      </p:sp>
      <p:sp>
        <p:nvSpPr>
          <p:cNvPr id="3" name="Slide Number Placeholder 2">
            <a:extLst>
              <a:ext uri="{FF2B5EF4-FFF2-40B4-BE49-F238E27FC236}">
                <a16:creationId xmlns:a16="http://schemas.microsoft.com/office/drawing/2014/main" id="{DF88F999-4B40-404C-85D7-492CA6EF2C23}"/>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35</a:t>
            </a:fld>
            <a:endParaRPr lang="en-US" dirty="0"/>
          </a:p>
        </p:txBody>
      </p:sp>
    </p:spTree>
    <p:extLst>
      <p:ext uri="{BB962C8B-B14F-4D97-AF65-F5344CB8AC3E}">
        <p14:creationId xmlns:p14="http://schemas.microsoft.com/office/powerpoint/2010/main" val="28566303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83764C-3C9F-4BEF-87FA-B756D665AE03}"/>
              </a:ext>
            </a:extLst>
          </p:cNvPr>
          <p:cNvSpPr>
            <a:spLocks noGrp="1"/>
          </p:cNvSpPr>
          <p:nvPr>
            <p:ph sz="half" idx="13"/>
          </p:nvPr>
        </p:nvSpPr>
        <p:spPr>
          <a:xfrm>
            <a:off x="687463" y="1378864"/>
            <a:ext cx="7769074" cy="3398762"/>
          </a:xfrm>
        </p:spPr>
        <p:txBody>
          <a:bodyPr>
            <a:noAutofit/>
          </a:bodyPr>
          <a:lstStyle/>
          <a:p>
            <a:pPr defTabSz="914400" eaLnBrk="0" fontAlgn="base" hangingPunct="0">
              <a:spcBef>
                <a:spcPct val="0"/>
              </a:spcBef>
              <a:spcAft>
                <a:spcPct val="0"/>
              </a:spcAft>
            </a:pPr>
            <a:r>
              <a:rPr lang="en-US" sz="1200" dirty="0">
                <a:latin typeface="Tw Cen MT" panose="020B0602020104020603" pitchFamily="34" charset="0"/>
              </a:rPr>
              <a:t>Lovell, G. P., Ansari, W. E. &amp; Parker, J. K. (2010). Perceived Exercise Benefits and Barriers of Non-Exercising Female University Students in the United Kingdom. </a:t>
            </a:r>
            <a:r>
              <a:rPr lang="en-US" sz="1200" i="1" dirty="0">
                <a:latin typeface="Tw Cen MT" panose="020B0602020104020603" pitchFamily="34" charset="0"/>
              </a:rPr>
              <a:t>International Journal of Environmental Research and Public Health</a:t>
            </a:r>
            <a:r>
              <a:rPr lang="en-US" sz="1200" dirty="0">
                <a:latin typeface="Tw Cen MT" panose="020B0602020104020603" pitchFamily="34" charset="0"/>
              </a:rPr>
              <a:t>, </a:t>
            </a:r>
            <a:r>
              <a:rPr lang="en-US" sz="1200" i="1" dirty="0">
                <a:latin typeface="Tw Cen MT" panose="020B0602020104020603" pitchFamily="34" charset="0"/>
              </a:rPr>
              <a:t>7</a:t>
            </a:r>
            <a:r>
              <a:rPr lang="en-US" sz="1200" dirty="0">
                <a:latin typeface="Tw Cen MT" panose="020B0602020104020603" pitchFamily="34" charset="0"/>
              </a:rPr>
              <a:t>(3), 784–798. https://doi.org/10.3390/ijerph7030784</a:t>
            </a:r>
          </a:p>
          <a:p>
            <a:pPr defTabSz="914400" eaLnBrk="0" fontAlgn="base" hangingPunct="0">
              <a:spcBef>
                <a:spcPct val="0"/>
              </a:spcBef>
              <a:spcAft>
                <a:spcPct val="0"/>
              </a:spcAft>
            </a:pPr>
            <a:r>
              <a:rPr lang="en-US" sz="1200" dirty="0" err="1">
                <a:latin typeface="Tw Cen MT" panose="020B0602020104020603" pitchFamily="34" charset="0"/>
              </a:rPr>
              <a:t>Marconcin</a:t>
            </a:r>
            <a:r>
              <a:rPr lang="en-US" sz="1200" dirty="0">
                <a:latin typeface="Tw Cen MT" panose="020B0602020104020603" pitchFamily="34" charset="0"/>
              </a:rPr>
              <a:t>, P., Werneck, A. O., Peralta, M., </a:t>
            </a:r>
            <a:r>
              <a:rPr lang="en-US" sz="1200" dirty="0" err="1">
                <a:latin typeface="Tw Cen MT" panose="020B0602020104020603" pitchFamily="34" charset="0"/>
              </a:rPr>
              <a:t>Ihle</a:t>
            </a:r>
            <a:r>
              <a:rPr lang="en-US" sz="1200" dirty="0">
                <a:latin typeface="Tw Cen MT" panose="020B0602020104020603" pitchFamily="34" charset="0"/>
              </a:rPr>
              <a:t>, A., Gouveia, É. R., Ferrari, G., </a:t>
            </a:r>
            <a:r>
              <a:rPr lang="en-US" sz="1200" dirty="0" err="1">
                <a:latin typeface="Tw Cen MT" panose="020B0602020104020603" pitchFamily="34" charset="0"/>
              </a:rPr>
              <a:t>Sarmento</a:t>
            </a:r>
            <a:r>
              <a:rPr lang="en-US" sz="1200" dirty="0">
                <a:latin typeface="Tw Cen MT" panose="020B0602020104020603" pitchFamily="34" charset="0"/>
              </a:rPr>
              <a:t>, H. &amp; Marques, A. (2022). The association between physical activity and mental health during the first year of the COVID-19 pandemic: a systematic review. </a:t>
            </a:r>
            <a:r>
              <a:rPr lang="en-US" sz="1200" i="1" dirty="0">
                <a:latin typeface="Tw Cen MT" panose="020B0602020104020603" pitchFamily="34" charset="0"/>
              </a:rPr>
              <a:t>BMC Public Health</a:t>
            </a:r>
            <a:r>
              <a:rPr lang="en-US" sz="1200" dirty="0">
                <a:latin typeface="Tw Cen MT" panose="020B0602020104020603" pitchFamily="34" charset="0"/>
              </a:rPr>
              <a:t>, </a:t>
            </a:r>
            <a:r>
              <a:rPr lang="en-US" sz="1200" i="1" dirty="0">
                <a:latin typeface="Tw Cen MT" panose="020B0602020104020603" pitchFamily="34" charset="0"/>
              </a:rPr>
              <a:t>22</a:t>
            </a:r>
            <a:r>
              <a:rPr lang="en-US" sz="1200" dirty="0">
                <a:latin typeface="Tw Cen MT" panose="020B0602020104020603" pitchFamily="34" charset="0"/>
              </a:rPr>
              <a:t>(1), 209. </a:t>
            </a:r>
            <a:r>
              <a:rPr lang="en-US" sz="1200" dirty="0">
                <a:latin typeface="Tw Cen MT" panose="020B0602020104020603" pitchFamily="34" charset="0"/>
                <a:hlinkClick r:id="rId3"/>
              </a:rPr>
              <a:t>https://doi.org/10.1186/s12889-022-12590-6</a:t>
            </a:r>
            <a:endParaRPr lang="en-US" sz="1200" dirty="0">
              <a:latin typeface="Tw Cen MT" panose="020B0602020104020603" pitchFamily="34" charset="0"/>
            </a:endParaRPr>
          </a:p>
          <a:p>
            <a:pPr defTabSz="914400" eaLnBrk="0" fontAlgn="base" hangingPunct="0">
              <a:spcBef>
                <a:spcPct val="0"/>
              </a:spcBef>
              <a:spcAft>
                <a:spcPct val="0"/>
              </a:spcAft>
            </a:pPr>
            <a:r>
              <a:rPr lang="en-AU" sz="1200" dirty="0">
                <a:solidFill>
                  <a:srgbClr val="000000"/>
                </a:solidFill>
                <a:effectLst/>
                <a:latin typeface="Tw Cen MT" panose="020B0602020104020603" pitchFamily="34" charset="0"/>
                <a:ea typeface="Times New Roman" panose="02020603050405020304" pitchFamily="18" charset="0"/>
              </a:rPr>
              <a:t>Morrison, V., Bennett, P., Butow, P., Mullan, B., &amp; Sharp, L. (2019). Introduction to Health Psychology in Australia, 3rd Edition. Pearson.</a:t>
            </a:r>
            <a:endParaRPr lang="en-AU" sz="1200" dirty="0">
              <a:latin typeface="Tw Cen MT" panose="020B0602020104020603" pitchFamily="34" charset="0"/>
            </a:endParaRPr>
          </a:p>
          <a:p>
            <a:pPr defTabSz="914400" eaLnBrk="0" fontAlgn="base" hangingPunct="0">
              <a:spcBef>
                <a:spcPct val="0"/>
              </a:spcBef>
              <a:spcAft>
                <a:spcPct val="0"/>
              </a:spcAft>
            </a:pPr>
            <a:r>
              <a:rPr lang="en-AU" sz="1200" dirty="0" err="1">
                <a:latin typeface="Tw Cen MT" panose="020B0602020104020603" pitchFamily="34" charset="0"/>
              </a:rPr>
              <a:t>Nikitara</a:t>
            </a:r>
            <a:r>
              <a:rPr lang="en-AU" sz="1200" dirty="0">
                <a:latin typeface="Tw Cen MT" panose="020B0602020104020603" pitchFamily="34" charset="0"/>
              </a:rPr>
              <a:t>, K., </a:t>
            </a:r>
            <a:r>
              <a:rPr lang="en-AU" sz="1200" dirty="0" err="1">
                <a:latin typeface="Tw Cen MT" panose="020B0602020104020603" pitchFamily="34" charset="0"/>
              </a:rPr>
              <a:t>Odani</a:t>
            </a:r>
            <a:r>
              <a:rPr lang="en-AU" sz="1200" dirty="0">
                <a:latin typeface="Tw Cen MT" panose="020B0602020104020603" pitchFamily="34" charset="0"/>
              </a:rPr>
              <a:t>, S., </a:t>
            </a:r>
            <a:r>
              <a:rPr lang="en-AU" sz="1200" dirty="0" err="1">
                <a:latin typeface="Tw Cen MT" panose="020B0602020104020603" pitchFamily="34" charset="0"/>
              </a:rPr>
              <a:t>Demenagas</a:t>
            </a:r>
            <a:r>
              <a:rPr lang="en-AU" sz="1200" dirty="0">
                <a:latin typeface="Tw Cen MT" panose="020B0602020104020603" pitchFamily="34" charset="0"/>
              </a:rPr>
              <a:t>, N., Rachiotis, G., </a:t>
            </a:r>
            <a:r>
              <a:rPr lang="en-AU" sz="1200" dirty="0" err="1">
                <a:latin typeface="Tw Cen MT" panose="020B0602020104020603" pitchFamily="34" charset="0"/>
              </a:rPr>
              <a:t>Symvoulakis</a:t>
            </a:r>
            <a:r>
              <a:rPr lang="en-AU" sz="1200" dirty="0">
                <a:latin typeface="Tw Cen MT" panose="020B0602020104020603" pitchFamily="34" charset="0"/>
              </a:rPr>
              <a:t>, E. &amp; </a:t>
            </a:r>
            <a:r>
              <a:rPr lang="en-AU" sz="1200" dirty="0" err="1">
                <a:latin typeface="Tw Cen MT" panose="020B0602020104020603" pitchFamily="34" charset="0"/>
              </a:rPr>
              <a:t>Vardavas</a:t>
            </a:r>
            <a:r>
              <a:rPr lang="en-AU" sz="1200" dirty="0">
                <a:latin typeface="Tw Cen MT" panose="020B0602020104020603" pitchFamily="34" charset="0"/>
              </a:rPr>
              <a:t>, C. (2021). Prevalence and correlates of physical inactivity in adults across 28 European countries. </a:t>
            </a:r>
            <a:r>
              <a:rPr lang="en-AU" sz="1200" i="1" dirty="0">
                <a:latin typeface="Tw Cen MT" panose="020B0602020104020603" pitchFamily="34" charset="0"/>
              </a:rPr>
              <a:t>European Journal of Public Health</a:t>
            </a:r>
            <a:r>
              <a:rPr lang="en-AU" sz="1200" dirty="0">
                <a:latin typeface="Tw Cen MT" panose="020B0602020104020603" pitchFamily="34" charset="0"/>
              </a:rPr>
              <a:t>, </a:t>
            </a:r>
            <a:r>
              <a:rPr lang="en-AU" sz="1200" i="1" dirty="0">
                <a:latin typeface="Tw Cen MT" panose="020B0602020104020603" pitchFamily="34" charset="0"/>
              </a:rPr>
              <a:t>31</a:t>
            </a:r>
            <a:r>
              <a:rPr lang="en-AU" sz="1200" dirty="0">
                <a:latin typeface="Tw Cen MT" panose="020B0602020104020603" pitchFamily="34" charset="0"/>
              </a:rPr>
              <a:t>(4), ckab067-. </a:t>
            </a:r>
            <a:r>
              <a:rPr lang="en-AU" sz="1200" dirty="0">
                <a:latin typeface="Tw Cen MT" panose="020B0602020104020603" pitchFamily="34" charset="0"/>
                <a:hlinkClick r:id="rId4"/>
              </a:rPr>
              <a:t>https://doi.org/10.1093/eurpub/ckab067</a:t>
            </a:r>
            <a:endParaRPr lang="en-AU" sz="1200" dirty="0">
              <a:latin typeface="Tw Cen MT" panose="020B0602020104020603" pitchFamily="34" charset="0"/>
            </a:endParaRPr>
          </a:p>
          <a:p>
            <a:pPr defTabSz="914400" eaLnBrk="0" fontAlgn="base" hangingPunct="0">
              <a:spcBef>
                <a:spcPct val="0"/>
              </a:spcBef>
              <a:spcAft>
                <a:spcPct val="0"/>
              </a:spcAft>
            </a:pPr>
            <a:r>
              <a:rPr lang="en-GB" sz="1200" b="0" i="0" dirty="0">
                <a:effectLst/>
                <a:latin typeface="Tw Cen MT" panose="020B0602020104020603" pitchFamily="34" charset="0"/>
              </a:rPr>
              <a:t>Olshansky SJ. From Lifespan to </a:t>
            </a:r>
            <a:r>
              <a:rPr lang="en-GB" sz="1200" b="0" i="0" dirty="0" err="1">
                <a:effectLst/>
                <a:latin typeface="Tw Cen MT" panose="020B0602020104020603" pitchFamily="34" charset="0"/>
              </a:rPr>
              <a:t>Healthspan</a:t>
            </a:r>
            <a:r>
              <a:rPr lang="en-GB" sz="1200" b="0" i="0" dirty="0">
                <a:effectLst/>
                <a:latin typeface="Tw Cen MT" panose="020B0602020104020603" pitchFamily="34" charset="0"/>
              </a:rPr>
              <a:t>. </a:t>
            </a:r>
            <a:r>
              <a:rPr lang="en-GB" sz="1200" b="0" i="1" dirty="0">
                <a:effectLst/>
                <a:latin typeface="Tw Cen MT" panose="020B0602020104020603" pitchFamily="34" charset="0"/>
              </a:rPr>
              <a:t>JAMA.</a:t>
            </a:r>
            <a:r>
              <a:rPr lang="en-GB" sz="1200" b="0" i="0" dirty="0">
                <a:effectLst/>
                <a:latin typeface="Tw Cen MT" panose="020B0602020104020603" pitchFamily="34" charset="0"/>
              </a:rPr>
              <a:t> 2018;320(13):1323–1324. doi:10.1001/jama.2018.12621</a:t>
            </a:r>
            <a:endParaRPr lang="en-US" sz="1200" b="1" dirty="0">
              <a:latin typeface="Tw Cen MT" panose="020B0602020104020603" pitchFamily="34" charset="0"/>
            </a:endParaRPr>
          </a:p>
          <a:p>
            <a:pPr defTabSz="914400" eaLnBrk="0" fontAlgn="base" hangingPunct="0">
              <a:spcBef>
                <a:spcPct val="0"/>
              </a:spcBef>
              <a:spcAft>
                <a:spcPct val="0"/>
              </a:spcAft>
            </a:pPr>
            <a:r>
              <a:rPr lang="en-AU" sz="1200" dirty="0">
                <a:latin typeface="Tw Cen MT" panose="020B0602020104020603" pitchFamily="34" charset="0"/>
              </a:rPr>
              <a:t>Schoenfeld, T. J. &amp; Swanson, C. (2021). A Runner’s High for New Neurons? Potential Role for Endorphins in Exercise Effects on Adult Neurogenesis. </a:t>
            </a:r>
            <a:r>
              <a:rPr lang="en-AU" sz="1200" i="1" dirty="0">
                <a:latin typeface="Tw Cen MT" panose="020B0602020104020603" pitchFamily="34" charset="0"/>
              </a:rPr>
              <a:t>Biomolecules</a:t>
            </a:r>
            <a:r>
              <a:rPr lang="en-AU" sz="1200" dirty="0">
                <a:latin typeface="Tw Cen MT" panose="020B0602020104020603" pitchFamily="34" charset="0"/>
              </a:rPr>
              <a:t>, </a:t>
            </a:r>
            <a:r>
              <a:rPr lang="en-AU" sz="1200" i="1" dirty="0">
                <a:latin typeface="Tw Cen MT" panose="020B0602020104020603" pitchFamily="34" charset="0"/>
              </a:rPr>
              <a:t>11</a:t>
            </a:r>
            <a:r>
              <a:rPr lang="en-AU" sz="1200" dirty="0">
                <a:latin typeface="Tw Cen MT" panose="020B0602020104020603" pitchFamily="34" charset="0"/>
              </a:rPr>
              <a:t>(8), 1077. </a:t>
            </a:r>
            <a:r>
              <a:rPr lang="en-AU" sz="1200" dirty="0">
                <a:latin typeface="Tw Cen MT" panose="020B0602020104020603" pitchFamily="34" charset="0"/>
                <a:hlinkClick r:id="rId5"/>
              </a:rPr>
              <a:t>https://doi.org/10.3390/biom11081077</a:t>
            </a:r>
            <a:endParaRPr lang="en-AU" sz="1200" dirty="0">
              <a:latin typeface="Tw Cen MT" panose="020B0602020104020603" pitchFamily="34" charset="0"/>
            </a:endParaRPr>
          </a:p>
          <a:p>
            <a:pPr defTabSz="914400" eaLnBrk="0" fontAlgn="base" hangingPunct="0">
              <a:spcBef>
                <a:spcPct val="0"/>
              </a:spcBef>
              <a:spcAft>
                <a:spcPct val="0"/>
              </a:spcAft>
            </a:pPr>
            <a:r>
              <a:rPr lang="en-AU" sz="1200" dirty="0">
                <a:latin typeface="Tw Cen MT" panose="020B0602020104020603" pitchFamily="34" charset="0"/>
              </a:rPr>
              <a:t>Schwarz, L., </a:t>
            </a:r>
            <a:r>
              <a:rPr lang="en-AU" sz="1200" dirty="0" err="1">
                <a:latin typeface="Tw Cen MT" panose="020B0602020104020603" pitchFamily="34" charset="0"/>
              </a:rPr>
              <a:t>Dorscht</a:t>
            </a:r>
            <a:r>
              <a:rPr lang="en-AU" sz="1200" dirty="0">
                <a:latin typeface="Tw Cen MT" panose="020B0602020104020603" pitchFamily="34" charset="0"/>
              </a:rPr>
              <a:t>, L., Book, S., </a:t>
            </a:r>
            <a:r>
              <a:rPr lang="en-AU" sz="1200" dirty="0" err="1">
                <a:latin typeface="Tw Cen MT" panose="020B0602020104020603" pitchFamily="34" charset="0"/>
              </a:rPr>
              <a:t>Stelzer</a:t>
            </a:r>
            <a:r>
              <a:rPr lang="en-AU" sz="1200" dirty="0">
                <a:latin typeface="Tw Cen MT" panose="020B0602020104020603" pitchFamily="34" charset="0"/>
              </a:rPr>
              <a:t>, E.-M., </a:t>
            </a:r>
            <a:r>
              <a:rPr lang="en-AU" sz="1200" dirty="0" err="1">
                <a:latin typeface="Tw Cen MT" panose="020B0602020104020603" pitchFamily="34" charset="0"/>
              </a:rPr>
              <a:t>Kornhuber</a:t>
            </a:r>
            <a:r>
              <a:rPr lang="en-AU" sz="1200" dirty="0">
                <a:latin typeface="Tw Cen MT" panose="020B0602020104020603" pitchFamily="34" charset="0"/>
              </a:rPr>
              <a:t>, J. &amp; </a:t>
            </a:r>
            <a:r>
              <a:rPr lang="en-AU" sz="1200" dirty="0" err="1">
                <a:latin typeface="Tw Cen MT" panose="020B0602020104020603" pitchFamily="34" charset="0"/>
              </a:rPr>
              <a:t>Luttenberger</a:t>
            </a:r>
            <a:r>
              <a:rPr lang="en-AU" sz="1200" dirty="0">
                <a:latin typeface="Tw Cen MT" panose="020B0602020104020603" pitchFamily="34" charset="0"/>
              </a:rPr>
              <a:t>, K. (2019). Long-term effects of bouldering psychotherapy on depression: benefits can be maintained across a 12-month follow-up. </a:t>
            </a:r>
            <a:r>
              <a:rPr lang="en-AU" sz="1200" i="1" dirty="0" err="1">
                <a:latin typeface="Tw Cen MT" panose="020B0602020104020603" pitchFamily="34" charset="0"/>
              </a:rPr>
              <a:t>Heliyon</a:t>
            </a:r>
            <a:r>
              <a:rPr lang="en-AU" sz="1200" dirty="0">
                <a:latin typeface="Tw Cen MT" panose="020B0602020104020603" pitchFamily="34" charset="0"/>
              </a:rPr>
              <a:t>, </a:t>
            </a:r>
            <a:r>
              <a:rPr lang="en-AU" sz="1200" i="1" dirty="0">
                <a:latin typeface="Tw Cen MT" panose="020B0602020104020603" pitchFamily="34" charset="0"/>
              </a:rPr>
              <a:t>5</a:t>
            </a:r>
            <a:r>
              <a:rPr lang="en-AU" sz="1200" dirty="0">
                <a:latin typeface="Tw Cen MT" panose="020B0602020104020603" pitchFamily="34" charset="0"/>
              </a:rPr>
              <a:t>(12), e02929. </a:t>
            </a:r>
            <a:r>
              <a:rPr lang="en-AU" sz="1200" dirty="0">
                <a:latin typeface="Tw Cen MT" panose="020B0602020104020603" pitchFamily="34" charset="0"/>
                <a:hlinkClick r:id="rId6"/>
              </a:rPr>
              <a:t>https://doi.org/10.1016/j.heliyon.2019.e02929</a:t>
            </a:r>
            <a:endParaRPr lang="en-AU" sz="1200" dirty="0">
              <a:latin typeface="Tw Cen MT" panose="020B0602020104020603" pitchFamily="34" charset="0"/>
            </a:endParaRPr>
          </a:p>
          <a:p>
            <a:pPr defTabSz="914400" eaLnBrk="0" fontAlgn="base" hangingPunct="0">
              <a:spcBef>
                <a:spcPct val="0"/>
              </a:spcBef>
              <a:spcAft>
                <a:spcPct val="0"/>
              </a:spcAft>
            </a:pPr>
            <a:endParaRPr kumimoji="0" lang="en-US" altLang="en-US" sz="1200" b="0" i="0" u="none" strike="noStrike" cap="none" normalizeH="0" baseline="0" dirty="0">
              <a:ln>
                <a:noFill/>
              </a:ln>
              <a:solidFill>
                <a:schemeClr val="tx1"/>
              </a:solidFill>
              <a:effectLst/>
              <a:latin typeface="Tw Cen MT" panose="020B0602020104020603" pitchFamily="34" charset="0"/>
            </a:endParaRPr>
          </a:p>
        </p:txBody>
      </p:sp>
      <p:sp>
        <p:nvSpPr>
          <p:cNvPr id="4" name="Title 3">
            <a:extLst>
              <a:ext uri="{FF2B5EF4-FFF2-40B4-BE49-F238E27FC236}">
                <a16:creationId xmlns:a16="http://schemas.microsoft.com/office/drawing/2014/main" id="{F42D18C1-9CE5-4FF6-A70C-494B7A95953E}"/>
              </a:ext>
            </a:extLst>
          </p:cNvPr>
          <p:cNvSpPr>
            <a:spLocks noGrp="1"/>
          </p:cNvSpPr>
          <p:nvPr>
            <p:ph type="title"/>
          </p:nvPr>
        </p:nvSpPr>
        <p:spPr>
          <a:xfrm>
            <a:off x="402571" y="365874"/>
            <a:ext cx="7362077" cy="789958"/>
          </a:xfrm>
        </p:spPr>
        <p:txBody>
          <a:bodyPr>
            <a:normAutofit/>
          </a:bodyPr>
          <a:lstStyle/>
          <a:p>
            <a:r>
              <a:rPr lang="en-US" dirty="0">
                <a:solidFill>
                  <a:srgbClr val="002060"/>
                </a:solidFill>
              </a:rPr>
              <a:t>References</a:t>
            </a:r>
            <a:endParaRPr lang="en-AU" dirty="0">
              <a:solidFill>
                <a:srgbClr val="002060"/>
              </a:solidFill>
            </a:endParaRPr>
          </a:p>
        </p:txBody>
      </p:sp>
      <p:sp>
        <p:nvSpPr>
          <p:cNvPr id="3" name="Slide Number Placeholder 2">
            <a:extLst>
              <a:ext uri="{FF2B5EF4-FFF2-40B4-BE49-F238E27FC236}">
                <a16:creationId xmlns:a16="http://schemas.microsoft.com/office/drawing/2014/main" id="{DF88F999-4B40-404C-85D7-492CA6EF2C23}"/>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36</a:t>
            </a:fld>
            <a:endParaRPr lang="en-US" dirty="0"/>
          </a:p>
        </p:txBody>
      </p:sp>
    </p:spTree>
    <p:extLst>
      <p:ext uri="{BB962C8B-B14F-4D97-AF65-F5344CB8AC3E}">
        <p14:creationId xmlns:p14="http://schemas.microsoft.com/office/powerpoint/2010/main" val="16782427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83764C-3C9F-4BEF-87FA-B756D665AE03}"/>
              </a:ext>
            </a:extLst>
          </p:cNvPr>
          <p:cNvSpPr>
            <a:spLocks noGrp="1"/>
          </p:cNvSpPr>
          <p:nvPr>
            <p:ph sz="half" idx="13"/>
          </p:nvPr>
        </p:nvSpPr>
        <p:spPr>
          <a:xfrm>
            <a:off x="687463" y="1378864"/>
            <a:ext cx="7769074" cy="3398762"/>
          </a:xfrm>
        </p:spPr>
        <p:txBody>
          <a:bodyPr>
            <a:noAutofit/>
          </a:bodyPr>
          <a:lstStyle/>
          <a:p>
            <a:pPr defTabSz="914400" eaLnBrk="0" fontAlgn="base" hangingPunct="0">
              <a:spcBef>
                <a:spcPct val="0"/>
              </a:spcBef>
              <a:spcAft>
                <a:spcPct val="0"/>
              </a:spcAft>
            </a:pPr>
            <a:r>
              <a:rPr lang="en-US" sz="1200" dirty="0" err="1">
                <a:latin typeface="Tw Cen MT" panose="020B0602020104020603" pitchFamily="34" charset="0"/>
              </a:rPr>
              <a:t>Sushames</a:t>
            </a:r>
            <a:r>
              <a:rPr lang="en-US" sz="1200" dirty="0">
                <a:latin typeface="Tw Cen MT" panose="020B0602020104020603" pitchFamily="34" charset="0"/>
              </a:rPr>
              <a:t>, A., </a:t>
            </a:r>
            <a:r>
              <a:rPr lang="en-US" sz="1200" dirty="0" err="1">
                <a:latin typeface="Tw Cen MT" panose="020B0602020104020603" pitchFamily="34" charset="0"/>
              </a:rPr>
              <a:t>Engelberg</a:t>
            </a:r>
            <a:r>
              <a:rPr lang="en-US" sz="1200" dirty="0">
                <a:latin typeface="Tw Cen MT" panose="020B0602020104020603" pitchFamily="34" charset="0"/>
              </a:rPr>
              <a:t>, T. &amp; Gebel, K. (2017). Perceived barriers and enablers to participation in a community-tailored physical activity program with Indigenous Australians in a regional and rural setting: a qualitative study. </a:t>
            </a:r>
            <a:r>
              <a:rPr lang="en-US" sz="1200" i="1" dirty="0">
                <a:latin typeface="Tw Cen MT" panose="020B0602020104020603" pitchFamily="34" charset="0"/>
              </a:rPr>
              <a:t>International Journal for Equity in Health</a:t>
            </a:r>
            <a:r>
              <a:rPr lang="en-US" sz="1200" dirty="0">
                <a:latin typeface="Tw Cen MT" panose="020B0602020104020603" pitchFamily="34" charset="0"/>
              </a:rPr>
              <a:t>, </a:t>
            </a:r>
            <a:r>
              <a:rPr lang="en-US" sz="1200" i="1" dirty="0">
                <a:latin typeface="Tw Cen MT" panose="020B0602020104020603" pitchFamily="34" charset="0"/>
              </a:rPr>
              <a:t>16</a:t>
            </a:r>
            <a:r>
              <a:rPr lang="en-US" sz="1200" dirty="0">
                <a:latin typeface="Tw Cen MT" panose="020B0602020104020603" pitchFamily="34" charset="0"/>
              </a:rPr>
              <a:t>(1), 172. </a:t>
            </a:r>
            <a:r>
              <a:rPr lang="en-US" sz="1200" dirty="0">
                <a:latin typeface="Tw Cen MT" panose="020B0602020104020603" pitchFamily="34" charset="0"/>
                <a:hlinkClick r:id="rId3"/>
              </a:rPr>
              <a:t>https://doi.org/10.1186/s12939-017-0664-1</a:t>
            </a:r>
            <a:endParaRPr lang="en-US" sz="1200" dirty="0">
              <a:latin typeface="Tw Cen MT" panose="020B0602020104020603" pitchFamily="34" charset="0"/>
            </a:endParaRPr>
          </a:p>
          <a:p>
            <a:pPr defTabSz="914400" eaLnBrk="0" fontAlgn="base" hangingPunct="0">
              <a:spcBef>
                <a:spcPct val="0"/>
              </a:spcBef>
              <a:spcAft>
                <a:spcPct val="0"/>
              </a:spcAft>
            </a:pPr>
            <a:r>
              <a:rPr lang="en-US" sz="1200" dirty="0">
                <a:latin typeface="Tw Cen MT" panose="020B0602020104020603" pitchFamily="34" charset="0"/>
              </a:rPr>
              <a:t>Warburton, D. E. R., Nicol, C. W. &amp; Bredin, S. S. D. (2006). Health benefits of physical activity: the evidence. </a:t>
            </a:r>
            <a:r>
              <a:rPr lang="en-US" sz="1200" i="1" dirty="0">
                <a:latin typeface="Tw Cen MT" panose="020B0602020104020603" pitchFamily="34" charset="0"/>
              </a:rPr>
              <a:t>Canadian Medical Association Journal</a:t>
            </a:r>
            <a:r>
              <a:rPr lang="en-US" sz="1200" dirty="0">
                <a:latin typeface="Tw Cen MT" panose="020B0602020104020603" pitchFamily="34" charset="0"/>
              </a:rPr>
              <a:t>, </a:t>
            </a:r>
            <a:r>
              <a:rPr lang="en-US" sz="1200" i="1" dirty="0">
                <a:latin typeface="Tw Cen MT" panose="020B0602020104020603" pitchFamily="34" charset="0"/>
              </a:rPr>
              <a:t>174</a:t>
            </a:r>
            <a:r>
              <a:rPr lang="en-US" sz="1200" dirty="0">
                <a:latin typeface="Tw Cen MT" panose="020B0602020104020603" pitchFamily="34" charset="0"/>
              </a:rPr>
              <a:t>(6), 801–809. </a:t>
            </a:r>
            <a:r>
              <a:rPr lang="en-US" sz="1200" dirty="0">
                <a:latin typeface="Tw Cen MT" panose="020B0602020104020603" pitchFamily="34" charset="0"/>
                <a:hlinkClick r:id="rId4"/>
              </a:rPr>
              <a:t>https://doi.org/10.1503/cmaj.051351</a:t>
            </a:r>
            <a:endParaRPr lang="en-US" sz="1200" dirty="0">
              <a:latin typeface="Tw Cen MT" panose="020B0602020104020603" pitchFamily="34" charset="0"/>
            </a:endParaRPr>
          </a:p>
          <a:p>
            <a:pPr defTabSz="914400" eaLnBrk="0" fontAlgn="base" hangingPunct="0">
              <a:spcBef>
                <a:spcPct val="0"/>
              </a:spcBef>
              <a:spcAft>
                <a:spcPct val="0"/>
              </a:spcAft>
            </a:pPr>
            <a:r>
              <a:rPr lang="en-US" sz="1200" dirty="0">
                <a:latin typeface="Tw Cen MT" panose="020B0602020104020603" pitchFamily="34" charset="0"/>
              </a:rPr>
              <a:t>Weinstock, J., </a:t>
            </a:r>
            <a:r>
              <a:rPr lang="en-US" sz="1200" dirty="0" err="1">
                <a:latin typeface="Tw Cen MT" panose="020B0602020104020603" pitchFamily="34" charset="0"/>
              </a:rPr>
              <a:t>Farney</a:t>
            </a:r>
            <a:r>
              <a:rPr lang="en-US" sz="1200" dirty="0">
                <a:latin typeface="Tw Cen MT" panose="020B0602020104020603" pitchFamily="34" charset="0"/>
              </a:rPr>
              <a:t>, M. R., Elrod, N. M., Henderson, C. E. &amp; Weiss, E. P. (2017). Exercise as an Adjunctive Treatment for Substance Use Disorders: Rationale and Intervention Description. </a:t>
            </a:r>
            <a:r>
              <a:rPr lang="en-US" sz="1200" i="1" dirty="0">
                <a:latin typeface="Tw Cen MT" panose="020B0602020104020603" pitchFamily="34" charset="0"/>
              </a:rPr>
              <a:t>Journal of Substance Abuse Treatment</a:t>
            </a:r>
            <a:r>
              <a:rPr lang="en-US" sz="1200" dirty="0">
                <a:latin typeface="Tw Cen MT" panose="020B0602020104020603" pitchFamily="34" charset="0"/>
              </a:rPr>
              <a:t>, </a:t>
            </a:r>
            <a:r>
              <a:rPr lang="en-US" sz="1200" i="1" dirty="0">
                <a:latin typeface="Tw Cen MT" panose="020B0602020104020603" pitchFamily="34" charset="0"/>
              </a:rPr>
              <a:t>72</a:t>
            </a:r>
            <a:r>
              <a:rPr lang="en-US" sz="1200" dirty="0">
                <a:latin typeface="Tw Cen MT" panose="020B0602020104020603" pitchFamily="34" charset="0"/>
              </a:rPr>
              <a:t>, 40–47. https://doi.org/10.1016/j.jsat.2016.09.002</a:t>
            </a:r>
          </a:p>
          <a:p>
            <a:pPr defTabSz="914400" eaLnBrk="0" fontAlgn="base" hangingPunct="0">
              <a:spcBef>
                <a:spcPct val="0"/>
              </a:spcBef>
              <a:spcAft>
                <a:spcPct val="0"/>
              </a:spcAft>
            </a:pPr>
            <a:r>
              <a:rPr lang="en-US" sz="1200" dirty="0" err="1">
                <a:latin typeface="Tw Cen MT" panose="020B0602020104020603" pitchFamily="34" charset="0"/>
              </a:rPr>
              <a:t>Werch</a:t>
            </a:r>
            <a:r>
              <a:rPr lang="en-US" sz="1200" dirty="0">
                <a:latin typeface="Tw Cen MT" panose="020B0602020104020603" pitchFamily="34" charset="0"/>
              </a:rPr>
              <a:t>, C. (Chad), Moore, M., DiClemente, C. C., Owen, D. M., </a:t>
            </a:r>
            <a:r>
              <a:rPr lang="en-US" sz="1200" dirty="0" err="1">
                <a:latin typeface="Tw Cen MT" panose="020B0602020104020603" pitchFamily="34" charset="0"/>
              </a:rPr>
              <a:t>Jobli</a:t>
            </a:r>
            <a:r>
              <a:rPr lang="en-US" sz="1200" dirty="0">
                <a:latin typeface="Tw Cen MT" panose="020B0602020104020603" pitchFamily="34" charset="0"/>
              </a:rPr>
              <a:t>, E. &amp; Bledsoe, R. (2003). A Sport-Based Intervention for Preventing Alcohol Use and Promoting Physical Activity Among Adolescents. </a:t>
            </a:r>
            <a:r>
              <a:rPr lang="en-US" sz="1200" i="1" dirty="0">
                <a:latin typeface="Tw Cen MT" panose="020B0602020104020603" pitchFamily="34" charset="0"/>
              </a:rPr>
              <a:t>Journal of School Health</a:t>
            </a:r>
            <a:r>
              <a:rPr lang="en-US" sz="1200" dirty="0">
                <a:latin typeface="Tw Cen MT" panose="020B0602020104020603" pitchFamily="34" charset="0"/>
              </a:rPr>
              <a:t>, </a:t>
            </a:r>
            <a:r>
              <a:rPr lang="en-US" sz="1200" i="1" dirty="0">
                <a:latin typeface="Tw Cen MT" panose="020B0602020104020603" pitchFamily="34" charset="0"/>
              </a:rPr>
              <a:t>73</a:t>
            </a:r>
            <a:r>
              <a:rPr lang="en-US" sz="1200" dirty="0">
                <a:latin typeface="Tw Cen MT" panose="020B0602020104020603" pitchFamily="34" charset="0"/>
              </a:rPr>
              <a:t>(10), 380–388. </a:t>
            </a:r>
            <a:r>
              <a:rPr lang="en-US" sz="1200" dirty="0">
                <a:latin typeface="Tw Cen MT" panose="020B0602020104020603" pitchFamily="34" charset="0"/>
                <a:hlinkClick r:id="rId5"/>
              </a:rPr>
              <a:t>https://doi.org/10.1111/j.1746-1561.2003.tb04181.x</a:t>
            </a:r>
            <a:endParaRPr lang="en-US" sz="1200" dirty="0">
              <a:latin typeface="Tw Cen MT" panose="020B0602020104020603" pitchFamily="34" charset="0"/>
            </a:endParaRPr>
          </a:p>
          <a:p>
            <a:pPr defTabSz="914400" eaLnBrk="0" fontAlgn="base" hangingPunct="0">
              <a:spcBef>
                <a:spcPct val="0"/>
              </a:spcBef>
              <a:spcAft>
                <a:spcPct val="0"/>
              </a:spcAft>
            </a:pPr>
            <a:r>
              <a:rPr lang="en-US" sz="1200" dirty="0">
                <a:latin typeface="Tw Cen MT" panose="020B0602020104020603" pitchFamily="34" charset="0"/>
              </a:rPr>
              <a:t>Zhang, Z. &amp; Chen, W. (2019). A Systematic Review of the Relationship Between Physical Activity and Happiness. </a:t>
            </a:r>
            <a:r>
              <a:rPr lang="en-US" sz="1200" i="1" dirty="0">
                <a:latin typeface="Tw Cen MT" panose="020B0602020104020603" pitchFamily="34" charset="0"/>
              </a:rPr>
              <a:t>Journal of Happiness Studies</a:t>
            </a:r>
            <a:r>
              <a:rPr lang="en-US" sz="1200" dirty="0">
                <a:latin typeface="Tw Cen MT" panose="020B0602020104020603" pitchFamily="34" charset="0"/>
              </a:rPr>
              <a:t>, </a:t>
            </a:r>
            <a:r>
              <a:rPr lang="en-US" sz="1200" i="1" dirty="0">
                <a:latin typeface="Tw Cen MT" panose="020B0602020104020603" pitchFamily="34" charset="0"/>
              </a:rPr>
              <a:t>20</a:t>
            </a:r>
            <a:r>
              <a:rPr lang="en-US" sz="1200" dirty="0">
                <a:latin typeface="Tw Cen MT" panose="020B0602020104020603" pitchFamily="34" charset="0"/>
              </a:rPr>
              <a:t>(4), 1305–1322. https://doi.org/10.1007/s10902-018-9976-0</a:t>
            </a:r>
          </a:p>
          <a:p>
            <a:pPr defTabSz="914400" eaLnBrk="0" fontAlgn="base" hangingPunct="0">
              <a:spcBef>
                <a:spcPct val="0"/>
              </a:spcBef>
              <a:spcAft>
                <a:spcPct val="0"/>
              </a:spcAft>
            </a:pPr>
            <a:endParaRPr lang="en-US" sz="1200" dirty="0">
              <a:latin typeface="Tw Cen MT" panose="020B0602020104020603" pitchFamily="34" charset="0"/>
            </a:endParaRPr>
          </a:p>
          <a:p>
            <a:pPr defTabSz="914400" eaLnBrk="0" fontAlgn="base" hangingPunct="0">
              <a:spcBef>
                <a:spcPct val="0"/>
              </a:spcBef>
              <a:spcAft>
                <a:spcPct val="0"/>
              </a:spcAft>
            </a:pPr>
            <a:endParaRPr kumimoji="0" lang="en-US" altLang="en-US" sz="1200" b="0" i="0" u="none" strike="noStrike" cap="none" normalizeH="0" baseline="0" dirty="0">
              <a:ln>
                <a:noFill/>
              </a:ln>
              <a:solidFill>
                <a:schemeClr val="tx1"/>
              </a:solidFill>
              <a:effectLst/>
              <a:latin typeface="Tw Cen MT" panose="020B0602020104020603" pitchFamily="34" charset="0"/>
            </a:endParaRPr>
          </a:p>
        </p:txBody>
      </p:sp>
      <p:sp>
        <p:nvSpPr>
          <p:cNvPr id="4" name="Title 3">
            <a:extLst>
              <a:ext uri="{FF2B5EF4-FFF2-40B4-BE49-F238E27FC236}">
                <a16:creationId xmlns:a16="http://schemas.microsoft.com/office/drawing/2014/main" id="{F42D18C1-9CE5-4FF6-A70C-494B7A95953E}"/>
              </a:ext>
            </a:extLst>
          </p:cNvPr>
          <p:cNvSpPr>
            <a:spLocks noGrp="1"/>
          </p:cNvSpPr>
          <p:nvPr>
            <p:ph type="title"/>
          </p:nvPr>
        </p:nvSpPr>
        <p:spPr>
          <a:xfrm>
            <a:off x="402571" y="365874"/>
            <a:ext cx="7362077" cy="789958"/>
          </a:xfrm>
        </p:spPr>
        <p:txBody>
          <a:bodyPr>
            <a:normAutofit/>
          </a:bodyPr>
          <a:lstStyle/>
          <a:p>
            <a:r>
              <a:rPr lang="en-US" dirty="0">
                <a:solidFill>
                  <a:srgbClr val="002060"/>
                </a:solidFill>
              </a:rPr>
              <a:t>References</a:t>
            </a:r>
            <a:endParaRPr lang="en-AU" dirty="0">
              <a:solidFill>
                <a:srgbClr val="002060"/>
              </a:solidFill>
            </a:endParaRPr>
          </a:p>
        </p:txBody>
      </p:sp>
      <p:sp>
        <p:nvSpPr>
          <p:cNvPr id="3" name="Slide Number Placeholder 2">
            <a:extLst>
              <a:ext uri="{FF2B5EF4-FFF2-40B4-BE49-F238E27FC236}">
                <a16:creationId xmlns:a16="http://schemas.microsoft.com/office/drawing/2014/main" id="{DF88F999-4B40-404C-85D7-492CA6EF2C23}"/>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37</a:t>
            </a:fld>
            <a:endParaRPr lang="en-US" dirty="0"/>
          </a:p>
        </p:txBody>
      </p:sp>
    </p:spTree>
    <p:extLst>
      <p:ext uri="{BB962C8B-B14F-4D97-AF65-F5344CB8AC3E}">
        <p14:creationId xmlns:p14="http://schemas.microsoft.com/office/powerpoint/2010/main" val="186014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12"/>
          </p:nvPr>
        </p:nvSpPr>
        <p:spPr>
          <a:xfrm>
            <a:off x="8686799" y="4752194"/>
            <a:ext cx="351137" cy="273844"/>
          </a:xfrm>
          <a:prstGeom prst="rect">
            <a:avLst/>
          </a:prstGeom>
        </p:spPr>
        <p:txBody>
          <a:bodyPr vert="horz" lIns="91440" tIns="45720" rIns="91440" bIns="45720" rtlCol="0" anchor="ctr"/>
          <a:lstStyle>
            <a:defPPr>
              <a:defRPr lang="en-US"/>
            </a:defPPr>
            <a:lvl1pPr marL="0" algn="r"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AA10EC0-CC52-A246-A2C3-81389B6F8C64}" type="slidenum">
              <a:rPr lang="en-US" smtClean="0"/>
              <a:pPr/>
              <a:t>4</a:t>
            </a:fld>
            <a:endParaRPr lang="en-US" dirty="0"/>
          </a:p>
        </p:txBody>
      </p:sp>
      <p:sp>
        <p:nvSpPr>
          <p:cNvPr id="5" name="Title 3">
            <a:extLst>
              <a:ext uri="{FF2B5EF4-FFF2-40B4-BE49-F238E27FC236}">
                <a16:creationId xmlns:a16="http://schemas.microsoft.com/office/drawing/2014/main" id="{7155B146-241C-4057-9FD0-014DB5118186}"/>
              </a:ext>
            </a:extLst>
          </p:cNvPr>
          <p:cNvSpPr txBox="1">
            <a:spLocks/>
          </p:cNvSpPr>
          <p:nvPr/>
        </p:nvSpPr>
        <p:spPr>
          <a:xfrm>
            <a:off x="756344" y="2444376"/>
            <a:ext cx="4545544" cy="1311232"/>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pPr>
              <a:lnSpc>
                <a:spcPct val="150000"/>
              </a:lnSpc>
            </a:pPr>
            <a:endParaRPr lang="en-US" sz="2000" dirty="0">
              <a:solidFill>
                <a:srgbClr val="002060"/>
              </a:solidFill>
            </a:endParaRPr>
          </a:p>
          <a:p>
            <a:pPr>
              <a:spcBef>
                <a:spcPts val="100"/>
              </a:spcBef>
            </a:pPr>
            <a:endParaRPr lang="en-US" sz="1800" dirty="0">
              <a:solidFill>
                <a:srgbClr val="002060"/>
              </a:solidFill>
              <a:latin typeface="Tw Cen MT" panose="020B0602020104020603" pitchFamily="34" charset="0"/>
            </a:endParaRPr>
          </a:p>
          <a:p>
            <a:pPr>
              <a:spcBef>
                <a:spcPts val="100"/>
              </a:spcBef>
              <a:spcAft>
                <a:spcPts val="1200"/>
              </a:spcAft>
            </a:pPr>
            <a:r>
              <a:rPr lang="en-US" sz="1600" dirty="0">
                <a:solidFill>
                  <a:srgbClr val="002060"/>
                </a:solidFill>
                <a:latin typeface="Tw Cen MT" panose="020B0602020104020603" pitchFamily="34" charset="0"/>
              </a:rPr>
              <a:t>2-question MCQ on diet and weight management from our last lecture:</a:t>
            </a:r>
          </a:p>
          <a:p>
            <a:pPr marL="285750" indent="-285750">
              <a:spcBef>
                <a:spcPts val="100"/>
              </a:spcBef>
              <a:spcAft>
                <a:spcPts val="1200"/>
              </a:spcAft>
              <a:buFont typeface="Arial" panose="020B0604020202020204" pitchFamily="34" charset="0"/>
              <a:buChar char="•"/>
            </a:pPr>
            <a:r>
              <a:rPr lang="en-US" sz="1400" b="0" dirty="0">
                <a:solidFill>
                  <a:srgbClr val="002060"/>
                </a:solidFill>
                <a:latin typeface="Tw Cen MT" panose="020B0602020104020603" pitchFamily="34" charset="0"/>
              </a:rPr>
              <a:t>Login to </a:t>
            </a:r>
            <a:r>
              <a:rPr lang="en-US" sz="1400" b="0" dirty="0" err="1">
                <a:solidFill>
                  <a:srgbClr val="002060"/>
                </a:solidFill>
                <a:latin typeface="Tw Cen MT" panose="020B0602020104020603" pitchFamily="34" charset="0"/>
              </a:rPr>
              <a:t>Menti</a:t>
            </a:r>
            <a:r>
              <a:rPr lang="en-US" sz="1400" b="0" dirty="0">
                <a:solidFill>
                  <a:srgbClr val="002060"/>
                </a:solidFill>
                <a:latin typeface="Tw Cen MT" panose="020B0602020104020603" pitchFamily="34" charset="0"/>
              </a:rPr>
              <a:t> and add your answers</a:t>
            </a:r>
            <a:endParaRPr lang="en-US" sz="1100" b="0" dirty="0">
              <a:solidFill>
                <a:srgbClr val="002060"/>
              </a:solidFill>
            </a:endParaRPr>
          </a:p>
          <a:p>
            <a:pPr marL="361950">
              <a:lnSpc>
                <a:spcPct val="150000"/>
              </a:lnSpc>
            </a:pPr>
            <a:endParaRPr lang="en-US" sz="1200" b="0" dirty="0">
              <a:solidFill>
                <a:srgbClr val="002060"/>
              </a:solidFill>
            </a:endParaRPr>
          </a:p>
          <a:p>
            <a:pPr marL="892175" indent="-530225">
              <a:lnSpc>
                <a:spcPct val="150000"/>
              </a:lnSpc>
              <a:buFontTx/>
              <a:buChar char="-"/>
            </a:pPr>
            <a:endParaRPr lang="en-US" sz="1400" dirty="0">
              <a:solidFill>
                <a:srgbClr val="002060"/>
              </a:solidFill>
            </a:endParaRPr>
          </a:p>
          <a:p>
            <a:endParaRPr lang="en-AU" sz="2000" dirty="0">
              <a:solidFill>
                <a:srgbClr val="002060"/>
              </a:solidFill>
            </a:endParaRPr>
          </a:p>
        </p:txBody>
      </p:sp>
      <p:sp>
        <p:nvSpPr>
          <p:cNvPr id="12" name="Title 3">
            <a:extLst>
              <a:ext uri="{FF2B5EF4-FFF2-40B4-BE49-F238E27FC236}">
                <a16:creationId xmlns:a16="http://schemas.microsoft.com/office/drawing/2014/main" id="{0860D581-D607-4FB2-AA39-A26C18D1BCA5}"/>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a:solidFill>
                  <a:srgbClr val="002060"/>
                </a:solidFill>
              </a:rPr>
              <a:t>Recap quiz: Stress &amp; Coping</a:t>
            </a:r>
          </a:p>
          <a:p>
            <a:r>
              <a:rPr lang="en-US" sz="1400" dirty="0">
                <a:solidFill>
                  <a:srgbClr val="002060"/>
                </a:solidFill>
                <a:latin typeface="Tw Cen MT" panose="020B0602020104020603" pitchFamily="34" charset="0"/>
              </a:rPr>
              <a:t>Interactive task</a:t>
            </a:r>
            <a:endParaRPr lang="en-US" sz="1600" dirty="0">
              <a:solidFill>
                <a:srgbClr val="002060"/>
              </a:solidFill>
              <a:latin typeface="Tw Cen MT" panose="020B0602020104020603" pitchFamily="34" charset="0"/>
            </a:endParaRPr>
          </a:p>
        </p:txBody>
      </p:sp>
      <p:grpSp>
        <p:nvGrpSpPr>
          <p:cNvPr id="21" name="Group 20">
            <a:extLst>
              <a:ext uri="{FF2B5EF4-FFF2-40B4-BE49-F238E27FC236}">
                <a16:creationId xmlns:a16="http://schemas.microsoft.com/office/drawing/2014/main" id="{C11DE9CE-BF85-4179-9FD1-95EF5B78A8CB}"/>
              </a:ext>
            </a:extLst>
          </p:cNvPr>
          <p:cNvGrpSpPr/>
          <p:nvPr/>
        </p:nvGrpSpPr>
        <p:grpSpPr>
          <a:xfrm>
            <a:off x="5109029" y="1379531"/>
            <a:ext cx="3516405" cy="3088122"/>
            <a:chOff x="4542127" y="595440"/>
            <a:chExt cx="4572000" cy="3781283"/>
          </a:xfrm>
        </p:grpSpPr>
        <p:sp>
          <p:nvSpPr>
            <p:cNvPr id="22" name="Rectangle: Rounded Corners 21">
              <a:extLst>
                <a:ext uri="{FF2B5EF4-FFF2-40B4-BE49-F238E27FC236}">
                  <a16:creationId xmlns:a16="http://schemas.microsoft.com/office/drawing/2014/main" id="{EEAEB27D-A84A-40C5-B449-BC8DBAB12DDE}"/>
                </a:ext>
              </a:extLst>
            </p:cNvPr>
            <p:cNvSpPr/>
            <p:nvPr/>
          </p:nvSpPr>
          <p:spPr>
            <a:xfrm>
              <a:off x="5277473" y="595440"/>
              <a:ext cx="3194841" cy="37812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a:p>
          </p:txBody>
        </p:sp>
        <p:pic>
          <p:nvPicPr>
            <p:cNvPr id="23" name="Picture 22" descr="Qr code&#10;&#10;Description automatically generated">
              <a:extLst>
                <a:ext uri="{FF2B5EF4-FFF2-40B4-BE49-F238E27FC236}">
                  <a16:creationId xmlns:a16="http://schemas.microsoft.com/office/drawing/2014/main" id="{646FD739-FDE9-4AC3-BB33-944D592AE794}"/>
                </a:ext>
              </a:extLst>
            </p:cNvPr>
            <p:cNvPicPr>
              <a:picLocks noChangeAspect="1"/>
            </p:cNvPicPr>
            <p:nvPr/>
          </p:nvPicPr>
          <p:blipFill>
            <a:blip r:embed="rId3"/>
            <a:stretch>
              <a:fillRect/>
            </a:stretch>
          </p:blipFill>
          <p:spPr>
            <a:xfrm>
              <a:off x="6121996" y="2200185"/>
              <a:ext cx="1505798" cy="1505796"/>
            </a:xfrm>
            <a:prstGeom prst="rect">
              <a:avLst/>
            </a:prstGeom>
          </p:spPr>
        </p:pic>
        <p:sp>
          <p:nvSpPr>
            <p:cNvPr id="24" name="TextBox 23">
              <a:extLst>
                <a:ext uri="{FF2B5EF4-FFF2-40B4-BE49-F238E27FC236}">
                  <a16:creationId xmlns:a16="http://schemas.microsoft.com/office/drawing/2014/main" id="{47AF8684-C983-4219-A229-A06108C7E61D}"/>
                </a:ext>
              </a:extLst>
            </p:cNvPr>
            <p:cNvSpPr txBox="1"/>
            <p:nvPr/>
          </p:nvSpPr>
          <p:spPr>
            <a:xfrm>
              <a:off x="4542127" y="3593922"/>
              <a:ext cx="4572000" cy="466287"/>
            </a:xfrm>
            <a:prstGeom prst="rect">
              <a:avLst/>
            </a:prstGeom>
            <a:noFill/>
          </p:spPr>
          <p:txBody>
            <a:bodyPr wrap="square">
              <a:spAutoFit/>
            </a:bodyPr>
            <a:lstStyle/>
            <a:p>
              <a:pPr marL="361950" indent="-361950" algn="ctr">
                <a:lnSpc>
                  <a:spcPct val="150000"/>
                </a:lnSpc>
              </a:pPr>
              <a:r>
                <a:rPr lang="en-US" sz="1400" dirty="0">
                  <a:latin typeface="Tw Cen MT" panose="020B0602020104020603" pitchFamily="34" charset="0"/>
                  <a:hlinkClick r:id="rId4"/>
                </a:rPr>
                <a:t>https://www.menti.com/</a:t>
              </a:r>
              <a:endParaRPr lang="en-US" sz="1400" dirty="0">
                <a:latin typeface="Tw Cen MT" panose="020B0602020104020603" pitchFamily="34" charset="0"/>
              </a:endParaRPr>
            </a:p>
          </p:txBody>
        </p:sp>
        <p:sp>
          <p:nvSpPr>
            <p:cNvPr id="25" name="TextBox 24">
              <a:extLst>
                <a:ext uri="{FF2B5EF4-FFF2-40B4-BE49-F238E27FC236}">
                  <a16:creationId xmlns:a16="http://schemas.microsoft.com/office/drawing/2014/main" id="{7DD523F5-943C-451C-85B4-AF1049872F6B}"/>
                </a:ext>
              </a:extLst>
            </p:cNvPr>
            <p:cNvSpPr txBox="1"/>
            <p:nvPr/>
          </p:nvSpPr>
          <p:spPr>
            <a:xfrm>
              <a:off x="5596108" y="882434"/>
              <a:ext cx="2464036" cy="1413226"/>
            </a:xfrm>
            <a:prstGeom prst="rect">
              <a:avLst/>
            </a:prstGeom>
            <a:noFill/>
          </p:spPr>
          <p:txBody>
            <a:bodyPr wrap="square">
              <a:spAutoFit/>
            </a:bodyPr>
            <a:lstStyle/>
            <a:p>
              <a:pPr algn="ctr"/>
              <a:r>
                <a:rPr lang="en-US" sz="1600" dirty="0">
                  <a:latin typeface="Tw Cen MT" panose="020B0602020104020603" pitchFamily="34" charset="0"/>
                </a:rPr>
                <a:t>Please go to the following site &amp; enter this number:</a:t>
              </a:r>
              <a:endParaRPr lang="en-US" sz="1600" b="1" dirty="0">
                <a:latin typeface="Tw Cen MT" panose="020B0602020104020603" pitchFamily="34" charset="0"/>
              </a:endParaRPr>
            </a:p>
            <a:p>
              <a:pPr algn="ctr">
                <a:spcBef>
                  <a:spcPts val="600"/>
                </a:spcBef>
              </a:pPr>
              <a:r>
                <a:rPr lang="en-AU" sz="1600" b="0" i="0" dirty="0">
                  <a:solidFill>
                    <a:srgbClr val="252B36"/>
                  </a:solidFill>
                  <a:effectLst/>
                  <a:latin typeface="MentiText"/>
                </a:rPr>
                <a:t> TBC</a:t>
              </a:r>
              <a:endParaRPr lang="en-US" sz="1600" dirty="0">
                <a:highlight>
                  <a:srgbClr val="FFFF00"/>
                </a:highlight>
                <a:latin typeface="Tw Cen MT" panose="020B0602020104020603" pitchFamily="34" charset="0"/>
              </a:endParaRPr>
            </a:p>
          </p:txBody>
        </p:sp>
      </p:grpSp>
    </p:spTree>
    <p:extLst>
      <p:ext uri="{BB962C8B-B14F-4D97-AF65-F5344CB8AC3E}">
        <p14:creationId xmlns:p14="http://schemas.microsoft.com/office/powerpoint/2010/main" val="812234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C424AC-22A5-49B6-8416-A37BE765603F}"/>
              </a:ext>
            </a:extLst>
          </p:cNvPr>
          <p:cNvSpPr>
            <a:spLocks noGrp="1"/>
          </p:cNvSpPr>
          <p:nvPr>
            <p:ph type="title"/>
          </p:nvPr>
        </p:nvSpPr>
        <p:spPr>
          <a:xfrm>
            <a:off x="890961" y="2176771"/>
            <a:ext cx="7362077" cy="789958"/>
          </a:xfrm>
        </p:spPr>
        <p:txBody>
          <a:bodyPr>
            <a:normAutofit fontScale="90000"/>
          </a:bodyPr>
          <a:lstStyle/>
          <a:p>
            <a:pPr algn="ctr"/>
            <a:r>
              <a:rPr lang="en-US" sz="5400" dirty="0">
                <a:solidFill>
                  <a:srgbClr val="002060"/>
                </a:solidFill>
              </a:rPr>
              <a:t>Block 1</a:t>
            </a:r>
            <a:br>
              <a:rPr lang="en-US" sz="5400" dirty="0">
                <a:solidFill>
                  <a:srgbClr val="002060"/>
                </a:solidFill>
              </a:rPr>
            </a:br>
            <a:br>
              <a:rPr lang="en-US" sz="5400" dirty="0">
                <a:solidFill>
                  <a:srgbClr val="002060"/>
                </a:solidFill>
              </a:rPr>
            </a:br>
            <a:r>
              <a:rPr lang="en-US" sz="5400" b="0" i="1" u="sng" dirty="0">
                <a:solidFill>
                  <a:srgbClr val="002060"/>
                </a:solidFill>
              </a:rPr>
              <a:t>Importance of physical activity</a:t>
            </a:r>
            <a:endParaRPr lang="en-AU" sz="5400" b="0" i="1" u="sng" dirty="0">
              <a:solidFill>
                <a:srgbClr val="002060"/>
              </a:solidFill>
            </a:endParaRPr>
          </a:p>
        </p:txBody>
      </p:sp>
      <p:sp>
        <p:nvSpPr>
          <p:cNvPr id="3" name="Slide Number Placeholder 2">
            <a:extLst>
              <a:ext uri="{FF2B5EF4-FFF2-40B4-BE49-F238E27FC236}">
                <a16:creationId xmlns:a16="http://schemas.microsoft.com/office/drawing/2014/main" id="{4E7E00A8-7937-46FC-BCF8-B97226CB8811}"/>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5</a:t>
            </a:fld>
            <a:endParaRPr lang="en-US" dirty="0"/>
          </a:p>
        </p:txBody>
      </p:sp>
    </p:spTree>
    <p:extLst>
      <p:ext uri="{BB962C8B-B14F-4D97-AF65-F5344CB8AC3E}">
        <p14:creationId xmlns:p14="http://schemas.microsoft.com/office/powerpoint/2010/main" val="421820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6</a:t>
            </a:fld>
            <a:endParaRPr lang="en-US" dirty="0"/>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err="1">
                <a:solidFill>
                  <a:srgbClr val="002060"/>
                </a:solidFill>
              </a:rPr>
              <a:t>Healthspan</a:t>
            </a:r>
            <a:endParaRPr lang="en-US" sz="2400" dirty="0">
              <a:solidFill>
                <a:srgbClr val="002060"/>
              </a:solidFill>
            </a:endParaRPr>
          </a:p>
        </p:txBody>
      </p:sp>
      <p:sp>
        <p:nvSpPr>
          <p:cNvPr id="2" name="AutoShape 2">
            <a:extLst>
              <a:ext uri="{FF2B5EF4-FFF2-40B4-BE49-F238E27FC236}">
                <a16:creationId xmlns:a16="http://schemas.microsoft.com/office/drawing/2014/main" id="{AB7ACA56-5EF8-EB9B-338D-54A1B3F24DB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 name="Picture 4" descr="Fig. 1">
            <a:extLst>
              <a:ext uri="{FF2B5EF4-FFF2-40B4-BE49-F238E27FC236}">
                <a16:creationId xmlns:a16="http://schemas.microsoft.com/office/drawing/2014/main" id="{3B467A21-56BB-238B-6C2C-F7D97C6702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530" y="1270743"/>
            <a:ext cx="6686940" cy="3071813"/>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
            <a:extLst>
              <a:ext uri="{FF2B5EF4-FFF2-40B4-BE49-F238E27FC236}">
                <a16:creationId xmlns:a16="http://schemas.microsoft.com/office/drawing/2014/main" id="{53740829-AB88-3A00-6DF8-9BAB269C5448}"/>
              </a:ext>
            </a:extLst>
          </p:cNvPr>
          <p:cNvSpPr txBox="1">
            <a:spLocks/>
          </p:cNvSpPr>
          <p:nvPr/>
        </p:nvSpPr>
        <p:spPr>
          <a:xfrm>
            <a:off x="2020419" y="4540867"/>
            <a:ext cx="5407961" cy="485158"/>
          </a:xfrm>
          <a:prstGeom prst="rect">
            <a:avLst/>
          </a:prstGeom>
        </p:spPr>
        <p:txBody>
          <a:bodyPr vert="horz" lIns="90000" tIns="45720" rIns="91440" bIns="45720" rtlCol="0">
            <a:noAutofit/>
          </a:bodyPr>
          <a:lstStyle>
            <a:lvl1pPr marL="270000" indent="-270000" algn="l" defTabSz="685800" rtl="0" eaLnBrk="1" latinLnBrk="0" hangingPunct="1">
              <a:lnSpc>
                <a:spcPct val="100000"/>
              </a:lnSpc>
              <a:spcBef>
                <a:spcPts val="750"/>
              </a:spcBef>
              <a:buFont typeface="Arial" panose="020B0604020202020204" pitchFamily="34" charset="0"/>
              <a:buChar char="•"/>
              <a:defRPr sz="2600" kern="1200">
                <a:solidFill>
                  <a:schemeClr val="tx1"/>
                </a:solidFill>
                <a:latin typeface="+mj-lt"/>
                <a:ea typeface="+mn-ea"/>
                <a:cs typeface="+mn-cs"/>
              </a:defRPr>
            </a:lvl1pPr>
            <a:lvl2pPr marL="684000" indent="-288000" algn="l" defTabSz="685800" rtl="0" eaLnBrk="1" latinLnBrk="0" hangingPunct="1">
              <a:lnSpc>
                <a:spcPct val="100000"/>
              </a:lnSpc>
              <a:spcBef>
                <a:spcPts val="375"/>
              </a:spcBef>
              <a:buFont typeface="Arial" panose="020B0604020202020204" pitchFamily="34" charset="0"/>
              <a:buChar char="•"/>
              <a:defRPr sz="2300" kern="1200">
                <a:solidFill>
                  <a:schemeClr val="tx1"/>
                </a:solidFill>
                <a:latin typeface="+mj-lt"/>
                <a:ea typeface="+mn-ea"/>
                <a:cs typeface="+mn-cs"/>
              </a:defRPr>
            </a:lvl2pPr>
            <a:lvl3pPr marL="1037250" indent="-28080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j-lt"/>
                <a:ea typeface="+mn-ea"/>
                <a:cs typeface="+mn-cs"/>
              </a:defRPr>
            </a:lvl3pPr>
            <a:lvl4pPr marL="1332000" indent="-2592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j-lt"/>
                <a:ea typeface="+mn-ea"/>
                <a:cs typeface="+mn-cs"/>
              </a:defRPr>
            </a:lvl4pPr>
            <a:lvl5pPr marL="1579050" indent="-25200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spcBef>
                <a:spcPts val="600"/>
              </a:spcBef>
              <a:buNone/>
            </a:pPr>
            <a:r>
              <a:rPr lang="en-GB" sz="1800" dirty="0" err="1">
                <a:latin typeface="Tw Cen MT" panose="020B0602020104020603" pitchFamily="34" charset="0"/>
              </a:rPr>
              <a:t>Garmany</a:t>
            </a:r>
            <a:r>
              <a:rPr lang="en-GB" sz="1800" dirty="0">
                <a:latin typeface="Tw Cen MT" panose="020B0602020104020603" pitchFamily="34" charset="0"/>
              </a:rPr>
              <a:t> et al. (2021): Society is getting older</a:t>
            </a:r>
            <a:endParaRPr lang="en-US" sz="2000" dirty="0">
              <a:latin typeface="Tw Cen MT" panose="020B0602020104020603" pitchFamily="34" charset="0"/>
            </a:endParaRPr>
          </a:p>
        </p:txBody>
      </p:sp>
    </p:spTree>
    <p:extLst>
      <p:ext uri="{BB962C8B-B14F-4D97-AF65-F5344CB8AC3E}">
        <p14:creationId xmlns:p14="http://schemas.microsoft.com/office/powerpoint/2010/main" val="3314165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7</a:t>
            </a:fld>
            <a:endParaRPr lang="en-US" dirty="0"/>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err="1">
                <a:solidFill>
                  <a:srgbClr val="002060"/>
                </a:solidFill>
              </a:rPr>
              <a:t>Healthspan</a:t>
            </a:r>
            <a:endParaRPr lang="en-US" sz="2400" dirty="0">
              <a:solidFill>
                <a:srgbClr val="002060"/>
              </a:solidFill>
            </a:endParaRPr>
          </a:p>
        </p:txBody>
      </p:sp>
      <p:sp>
        <p:nvSpPr>
          <p:cNvPr id="2" name="AutoShape 2">
            <a:extLst>
              <a:ext uri="{FF2B5EF4-FFF2-40B4-BE49-F238E27FC236}">
                <a16:creationId xmlns:a16="http://schemas.microsoft.com/office/drawing/2014/main" id="{AB7ACA56-5EF8-EB9B-338D-54A1B3F24DB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Content Placeholder 1">
            <a:extLst>
              <a:ext uri="{FF2B5EF4-FFF2-40B4-BE49-F238E27FC236}">
                <a16:creationId xmlns:a16="http://schemas.microsoft.com/office/drawing/2014/main" id="{53740829-AB88-3A00-6DF8-9BAB269C5448}"/>
              </a:ext>
            </a:extLst>
          </p:cNvPr>
          <p:cNvSpPr txBox="1">
            <a:spLocks/>
          </p:cNvSpPr>
          <p:nvPr/>
        </p:nvSpPr>
        <p:spPr>
          <a:xfrm>
            <a:off x="464240" y="1613646"/>
            <a:ext cx="3240740" cy="485158"/>
          </a:xfrm>
          <a:prstGeom prst="rect">
            <a:avLst/>
          </a:prstGeom>
        </p:spPr>
        <p:txBody>
          <a:bodyPr vert="horz" lIns="90000" tIns="45720" rIns="91440" bIns="45720" rtlCol="0">
            <a:noAutofit/>
          </a:bodyPr>
          <a:lstStyle>
            <a:lvl1pPr marL="270000" indent="-270000" algn="l" defTabSz="685800" rtl="0" eaLnBrk="1" latinLnBrk="0" hangingPunct="1">
              <a:lnSpc>
                <a:spcPct val="100000"/>
              </a:lnSpc>
              <a:spcBef>
                <a:spcPts val="750"/>
              </a:spcBef>
              <a:buFont typeface="Arial" panose="020B0604020202020204" pitchFamily="34" charset="0"/>
              <a:buChar char="•"/>
              <a:defRPr sz="2600" kern="1200">
                <a:solidFill>
                  <a:schemeClr val="tx1"/>
                </a:solidFill>
                <a:latin typeface="+mj-lt"/>
                <a:ea typeface="+mn-ea"/>
                <a:cs typeface="+mn-cs"/>
              </a:defRPr>
            </a:lvl1pPr>
            <a:lvl2pPr marL="684000" indent="-288000" algn="l" defTabSz="685800" rtl="0" eaLnBrk="1" latinLnBrk="0" hangingPunct="1">
              <a:lnSpc>
                <a:spcPct val="100000"/>
              </a:lnSpc>
              <a:spcBef>
                <a:spcPts val="375"/>
              </a:spcBef>
              <a:buFont typeface="Arial" panose="020B0604020202020204" pitchFamily="34" charset="0"/>
              <a:buChar char="•"/>
              <a:defRPr sz="2300" kern="1200">
                <a:solidFill>
                  <a:schemeClr val="tx1"/>
                </a:solidFill>
                <a:latin typeface="+mj-lt"/>
                <a:ea typeface="+mn-ea"/>
                <a:cs typeface="+mn-cs"/>
              </a:defRPr>
            </a:lvl2pPr>
            <a:lvl3pPr marL="1037250" indent="-28080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j-lt"/>
                <a:ea typeface="+mn-ea"/>
                <a:cs typeface="+mn-cs"/>
              </a:defRPr>
            </a:lvl3pPr>
            <a:lvl4pPr marL="1332000" indent="-2592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j-lt"/>
                <a:ea typeface="+mn-ea"/>
                <a:cs typeface="+mn-cs"/>
              </a:defRPr>
            </a:lvl4pPr>
            <a:lvl5pPr marL="1579050" indent="-25200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600"/>
              </a:spcBef>
              <a:buNone/>
            </a:pPr>
            <a:r>
              <a:rPr lang="en-GB" sz="1800" b="1" dirty="0">
                <a:latin typeface="Tw Cen MT" panose="020B0602020104020603" pitchFamily="34" charset="0"/>
              </a:rPr>
              <a:t>Olshansky (2018): </a:t>
            </a:r>
            <a:r>
              <a:rPr lang="en-GB" sz="1800" dirty="0">
                <a:latin typeface="Tw Cen MT" panose="020B0602020104020603" pitchFamily="34" charset="0"/>
              </a:rPr>
              <a:t>Substantial increases in maximum lifespan are now unlikely:</a:t>
            </a:r>
          </a:p>
          <a:p>
            <a:pPr marL="0" indent="0" algn="ctr">
              <a:spcBef>
                <a:spcPts val="600"/>
              </a:spcBef>
              <a:buNone/>
            </a:pPr>
            <a:r>
              <a:rPr lang="en-GB" sz="1600" dirty="0">
                <a:latin typeface="Tw Cen MT" panose="020B0602020104020603" pitchFamily="34" charset="0"/>
              </a:rPr>
              <a:t>“</a:t>
            </a:r>
            <a:r>
              <a:rPr lang="en-GB" sz="1600" b="0" i="1" dirty="0">
                <a:solidFill>
                  <a:srgbClr val="333333"/>
                </a:solidFill>
                <a:effectLst/>
                <a:latin typeface="Tw Cen MT" panose="020B0602020104020603" pitchFamily="34" charset="0"/>
              </a:rPr>
              <a:t>The inescapable conclusion from these observations is that life extension should no longer be the primary goal of medicine when applied to people older than 65 years of age. The principal outcome and most important metric of success should be the extension of </a:t>
            </a:r>
            <a:r>
              <a:rPr lang="en-GB" sz="1600" b="0" i="1" dirty="0" err="1">
                <a:solidFill>
                  <a:srgbClr val="333333"/>
                </a:solidFill>
                <a:effectLst/>
                <a:latin typeface="Tw Cen MT" panose="020B0602020104020603" pitchFamily="34" charset="0"/>
              </a:rPr>
              <a:t>healthspan</a:t>
            </a:r>
            <a:r>
              <a:rPr lang="en-GB" sz="1600" b="0" i="1" dirty="0">
                <a:solidFill>
                  <a:srgbClr val="333333"/>
                </a:solidFill>
                <a:effectLst/>
                <a:latin typeface="Tw Cen MT" panose="020B0602020104020603" pitchFamily="34" charset="0"/>
              </a:rPr>
              <a:t>.”</a:t>
            </a:r>
            <a:endParaRPr lang="en-US" sz="1600" i="1" dirty="0">
              <a:latin typeface="Tw Cen MT" panose="020B0602020104020603" pitchFamily="34" charset="0"/>
            </a:endParaRPr>
          </a:p>
        </p:txBody>
      </p:sp>
      <p:pic>
        <p:nvPicPr>
          <p:cNvPr id="2050" name="Picture 2">
            <a:extLst>
              <a:ext uri="{FF2B5EF4-FFF2-40B4-BE49-F238E27FC236}">
                <a16:creationId xmlns:a16="http://schemas.microsoft.com/office/drawing/2014/main" id="{BAAC5810-DB30-741E-ECEE-71D2BD29A6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9746" y="1613646"/>
            <a:ext cx="4720014" cy="3033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756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8</a:t>
            </a:fld>
            <a:endParaRPr lang="en-US" dirty="0"/>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err="1">
                <a:solidFill>
                  <a:srgbClr val="002060"/>
                </a:solidFill>
              </a:rPr>
              <a:t>Healthspan</a:t>
            </a:r>
            <a:endParaRPr lang="en-US" sz="2400" dirty="0">
              <a:solidFill>
                <a:srgbClr val="002060"/>
              </a:solidFill>
            </a:endParaRPr>
          </a:p>
        </p:txBody>
      </p:sp>
      <p:sp>
        <p:nvSpPr>
          <p:cNvPr id="2" name="AutoShape 2">
            <a:extLst>
              <a:ext uri="{FF2B5EF4-FFF2-40B4-BE49-F238E27FC236}">
                <a16:creationId xmlns:a16="http://schemas.microsoft.com/office/drawing/2014/main" id="{AB7ACA56-5EF8-EB9B-338D-54A1B3F24DB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26" name="Picture 2" descr="figure 2">
            <a:extLst>
              <a:ext uri="{FF2B5EF4-FFF2-40B4-BE49-F238E27FC236}">
                <a16:creationId xmlns:a16="http://schemas.microsoft.com/office/drawing/2014/main" id="{819564EE-49B9-7450-BE70-7E4F2B7F01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51" y="1828697"/>
            <a:ext cx="5287460" cy="260127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
            <a:extLst>
              <a:ext uri="{FF2B5EF4-FFF2-40B4-BE49-F238E27FC236}">
                <a16:creationId xmlns:a16="http://schemas.microsoft.com/office/drawing/2014/main" id="{7FB3BF9F-0E7C-65BF-D7C7-ECF12577564F}"/>
              </a:ext>
            </a:extLst>
          </p:cNvPr>
          <p:cNvSpPr txBox="1">
            <a:spLocks/>
          </p:cNvSpPr>
          <p:nvPr/>
        </p:nvSpPr>
        <p:spPr>
          <a:xfrm>
            <a:off x="237578" y="4510396"/>
            <a:ext cx="5407961" cy="485158"/>
          </a:xfrm>
          <a:prstGeom prst="rect">
            <a:avLst/>
          </a:prstGeom>
        </p:spPr>
        <p:txBody>
          <a:bodyPr vert="horz" lIns="90000" tIns="45720" rIns="91440" bIns="45720" rtlCol="0">
            <a:noAutofit/>
          </a:bodyPr>
          <a:lstStyle>
            <a:lvl1pPr marL="270000" indent="-270000" algn="l" defTabSz="685800" rtl="0" eaLnBrk="1" latinLnBrk="0" hangingPunct="1">
              <a:lnSpc>
                <a:spcPct val="100000"/>
              </a:lnSpc>
              <a:spcBef>
                <a:spcPts val="750"/>
              </a:spcBef>
              <a:buFont typeface="Arial" panose="020B0604020202020204" pitchFamily="34" charset="0"/>
              <a:buChar char="•"/>
              <a:defRPr sz="2600" kern="1200">
                <a:solidFill>
                  <a:schemeClr val="tx1"/>
                </a:solidFill>
                <a:latin typeface="+mj-lt"/>
                <a:ea typeface="+mn-ea"/>
                <a:cs typeface="+mn-cs"/>
              </a:defRPr>
            </a:lvl1pPr>
            <a:lvl2pPr marL="684000" indent="-288000" algn="l" defTabSz="685800" rtl="0" eaLnBrk="1" latinLnBrk="0" hangingPunct="1">
              <a:lnSpc>
                <a:spcPct val="100000"/>
              </a:lnSpc>
              <a:spcBef>
                <a:spcPts val="375"/>
              </a:spcBef>
              <a:buFont typeface="Arial" panose="020B0604020202020204" pitchFamily="34" charset="0"/>
              <a:buChar char="•"/>
              <a:defRPr sz="2300" kern="1200">
                <a:solidFill>
                  <a:schemeClr val="tx1"/>
                </a:solidFill>
                <a:latin typeface="+mj-lt"/>
                <a:ea typeface="+mn-ea"/>
                <a:cs typeface="+mn-cs"/>
              </a:defRPr>
            </a:lvl2pPr>
            <a:lvl3pPr marL="1037250" indent="-28080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j-lt"/>
                <a:ea typeface="+mn-ea"/>
                <a:cs typeface="+mn-cs"/>
              </a:defRPr>
            </a:lvl3pPr>
            <a:lvl4pPr marL="1332000" indent="-2592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j-lt"/>
                <a:ea typeface="+mn-ea"/>
                <a:cs typeface="+mn-cs"/>
              </a:defRPr>
            </a:lvl4pPr>
            <a:lvl5pPr marL="1579050" indent="-25200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spcBef>
                <a:spcPts val="600"/>
              </a:spcBef>
              <a:buNone/>
            </a:pPr>
            <a:r>
              <a:rPr lang="en-GB" sz="1800" dirty="0" err="1">
                <a:latin typeface="Tw Cen MT" panose="020B0602020104020603" pitchFamily="34" charset="0"/>
              </a:rPr>
              <a:t>Garmany</a:t>
            </a:r>
            <a:r>
              <a:rPr lang="en-GB" sz="1800" dirty="0">
                <a:latin typeface="Tw Cen MT" panose="020B0602020104020603" pitchFamily="34" charset="0"/>
              </a:rPr>
              <a:t> et al. (2021)</a:t>
            </a:r>
            <a:endParaRPr lang="en-US" sz="2000" dirty="0">
              <a:latin typeface="Tw Cen MT" panose="020B0602020104020603" pitchFamily="34" charset="0"/>
            </a:endParaRPr>
          </a:p>
        </p:txBody>
      </p:sp>
      <p:sp>
        <p:nvSpPr>
          <p:cNvPr id="7" name="Content Placeholder 1">
            <a:extLst>
              <a:ext uri="{FF2B5EF4-FFF2-40B4-BE49-F238E27FC236}">
                <a16:creationId xmlns:a16="http://schemas.microsoft.com/office/drawing/2014/main" id="{6BF6B52F-0F0B-08A3-9D4B-F1BB96C9482D}"/>
              </a:ext>
            </a:extLst>
          </p:cNvPr>
          <p:cNvSpPr txBox="1">
            <a:spLocks/>
          </p:cNvSpPr>
          <p:nvPr/>
        </p:nvSpPr>
        <p:spPr>
          <a:xfrm>
            <a:off x="5976883" y="2419350"/>
            <a:ext cx="2991698" cy="485158"/>
          </a:xfrm>
          <a:prstGeom prst="rect">
            <a:avLst/>
          </a:prstGeom>
        </p:spPr>
        <p:txBody>
          <a:bodyPr vert="horz" lIns="90000" tIns="45720" rIns="91440" bIns="45720" rtlCol="0">
            <a:noAutofit/>
          </a:bodyPr>
          <a:lstStyle>
            <a:lvl1pPr marL="270000" indent="-270000" algn="l" defTabSz="685800" rtl="0" eaLnBrk="1" latinLnBrk="0" hangingPunct="1">
              <a:lnSpc>
                <a:spcPct val="100000"/>
              </a:lnSpc>
              <a:spcBef>
                <a:spcPts val="750"/>
              </a:spcBef>
              <a:buFont typeface="Arial" panose="020B0604020202020204" pitchFamily="34" charset="0"/>
              <a:buChar char="•"/>
              <a:defRPr sz="2600" kern="1200">
                <a:solidFill>
                  <a:schemeClr val="tx1"/>
                </a:solidFill>
                <a:latin typeface="+mj-lt"/>
                <a:ea typeface="+mn-ea"/>
                <a:cs typeface="+mn-cs"/>
              </a:defRPr>
            </a:lvl1pPr>
            <a:lvl2pPr marL="684000" indent="-288000" algn="l" defTabSz="685800" rtl="0" eaLnBrk="1" latinLnBrk="0" hangingPunct="1">
              <a:lnSpc>
                <a:spcPct val="100000"/>
              </a:lnSpc>
              <a:spcBef>
                <a:spcPts val="375"/>
              </a:spcBef>
              <a:buFont typeface="Arial" panose="020B0604020202020204" pitchFamily="34" charset="0"/>
              <a:buChar char="•"/>
              <a:defRPr sz="2300" kern="1200">
                <a:solidFill>
                  <a:schemeClr val="tx1"/>
                </a:solidFill>
                <a:latin typeface="+mj-lt"/>
                <a:ea typeface="+mn-ea"/>
                <a:cs typeface="+mn-cs"/>
              </a:defRPr>
            </a:lvl2pPr>
            <a:lvl3pPr marL="1037250" indent="-28080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j-lt"/>
                <a:ea typeface="+mn-ea"/>
                <a:cs typeface="+mn-cs"/>
              </a:defRPr>
            </a:lvl3pPr>
            <a:lvl4pPr marL="1332000" indent="-2592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j-lt"/>
                <a:ea typeface="+mn-ea"/>
                <a:cs typeface="+mn-cs"/>
              </a:defRPr>
            </a:lvl4pPr>
            <a:lvl5pPr marL="1579050" indent="-25200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600"/>
              </a:spcBef>
              <a:buNone/>
            </a:pPr>
            <a:r>
              <a:rPr lang="en-GB" sz="1800" b="1" dirty="0">
                <a:latin typeface="Tw Cen MT" panose="020B0602020104020603" pitchFamily="34" charset="0"/>
              </a:rPr>
              <a:t>Lifespan: </a:t>
            </a:r>
            <a:r>
              <a:rPr lang="en-GB" sz="1800" dirty="0">
                <a:latin typeface="Tw Cen MT" panose="020B0602020104020603" pitchFamily="34" charset="0"/>
              </a:rPr>
              <a:t>the total life lived</a:t>
            </a:r>
          </a:p>
          <a:p>
            <a:pPr marL="0" indent="0">
              <a:spcBef>
                <a:spcPts val="600"/>
              </a:spcBef>
              <a:buNone/>
            </a:pPr>
            <a:r>
              <a:rPr lang="en-GB" sz="1800" b="1" dirty="0">
                <a:latin typeface="Tw Cen MT" panose="020B0602020104020603" pitchFamily="34" charset="0"/>
              </a:rPr>
              <a:t>Health span:</a:t>
            </a:r>
            <a:r>
              <a:rPr lang="en-GB" sz="1800" dirty="0">
                <a:latin typeface="Tw Cen MT" panose="020B0602020104020603" pitchFamily="34" charset="0"/>
              </a:rPr>
              <a:t> the period of life free from disease</a:t>
            </a:r>
          </a:p>
          <a:p>
            <a:pPr marL="0" indent="0">
              <a:spcBef>
                <a:spcPts val="600"/>
              </a:spcBef>
              <a:buNone/>
            </a:pPr>
            <a:r>
              <a:rPr lang="en-GB" sz="1800" dirty="0">
                <a:latin typeface="Tw Cen MT" panose="020B0602020104020603" pitchFamily="34" charset="0"/>
              </a:rPr>
              <a:t> </a:t>
            </a:r>
            <a:endParaRPr lang="en-US" sz="2000" dirty="0">
              <a:latin typeface="Tw Cen MT" panose="020B0602020104020603" pitchFamily="34" charset="0"/>
            </a:endParaRPr>
          </a:p>
        </p:txBody>
      </p:sp>
    </p:spTree>
    <p:extLst>
      <p:ext uri="{BB962C8B-B14F-4D97-AF65-F5344CB8AC3E}">
        <p14:creationId xmlns:p14="http://schemas.microsoft.com/office/powerpoint/2010/main" val="537383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7A185-1627-4225-AF23-FA2D1580A144}"/>
              </a:ext>
            </a:extLst>
          </p:cNvPr>
          <p:cNvSpPr>
            <a:spLocks noGrp="1"/>
          </p:cNvSpPr>
          <p:nvPr>
            <p:ph type="sldNum" sz="quarter" idx="4294967295"/>
          </p:nvPr>
        </p:nvSpPr>
        <p:spPr>
          <a:xfrm>
            <a:off x="8793163" y="4752975"/>
            <a:ext cx="350837" cy="273050"/>
          </a:xfrm>
        </p:spPr>
        <p:txBody>
          <a:bodyPr/>
          <a:lstStyle/>
          <a:p>
            <a:fld id="{6AA10EC0-CC52-A246-A2C3-81389B6F8C64}" type="slidenum">
              <a:rPr lang="en-US" smtClean="0"/>
              <a:pPr/>
              <a:t>9</a:t>
            </a:fld>
            <a:endParaRPr lang="en-US" dirty="0"/>
          </a:p>
        </p:txBody>
      </p:sp>
      <p:sp>
        <p:nvSpPr>
          <p:cNvPr id="17" name="Title 3">
            <a:extLst>
              <a:ext uri="{FF2B5EF4-FFF2-40B4-BE49-F238E27FC236}">
                <a16:creationId xmlns:a16="http://schemas.microsoft.com/office/drawing/2014/main" id="{5D978BAA-F63B-48CA-AC53-02051AFF1032}"/>
              </a:ext>
            </a:extLst>
          </p:cNvPr>
          <p:cNvSpPr txBox="1">
            <a:spLocks/>
          </p:cNvSpPr>
          <p:nvPr/>
        </p:nvSpPr>
        <p:spPr>
          <a:xfrm>
            <a:off x="237578" y="370994"/>
            <a:ext cx="7362077" cy="7899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chemeClr val="bg2"/>
                </a:solidFill>
                <a:latin typeface="+mn-lt"/>
                <a:ea typeface="+mj-ea"/>
                <a:cs typeface="+mj-cs"/>
              </a:defRPr>
            </a:lvl1pPr>
          </a:lstStyle>
          <a:p>
            <a:r>
              <a:rPr lang="en-US" sz="2400" dirty="0" err="1">
                <a:solidFill>
                  <a:srgbClr val="002060"/>
                </a:solidFill>
              </a:rPr>
              <a:t>Healthspan</a:t>
            </a:r>
            <a:endParaRPr lang="en-US" sz="2400" dirty="0">
              <a:solidFill>
                <a:srgbClr val="002060"/>
              </a:solidFill>
            </a:endParaRPr>
          </a:p>
        </p:txBody>
      </p:sp>
      <p:sp>
        <p:nvSpPr>
          <p:cNvPr id="13" name="Content Placeholder 1">
            <a:extLst>
              <a:ext uri="{FF2B5EF4-FFF2-40B4-BE49-F238E27FC236}">
                <a16:creationId xmlns:a16="http://schemas.microsoft.com/office/drawing/2014/main" id="{08C0562A-5188-4BAF-8F6D-4CA7892D1226}"/>
              </a:ext>
            </a:extLst>
          </p:cNvPr>
          <p:cNvSpPr txBox="1">
            <a:spLocks/>
          </p:cNvSpPr>
          <p:nvPr/>
        </p:nvSpPr>
        <p:spPr>
          <a:xfrm>
            <a:off x="556751" y="1602885"/>
            <a:ext cx="4539686" cy="2708402"/>
          </a:xfrm>
          <a:prstGeom prst="rect">
            <a:avLst/>
          </a:prstGeom>
        </p:spPr>
        <p:txBody>
          <a:bodyPr vert="horz" lIns="90000" tIns="45720" rIns="91440" bIns="45720" rtlCol="0">
            <a:noAutofit/>
          </a:bodyPr>
          <a:lstStyle>
            <a:lvl1pPr marL="270000" indent="-270000" algn="l" defTabSz="685800" rtl="0" eaLnBrk="1" latinLnBrk="0" hangingPunct="1">
              <a:lnSpc>
                <a:spcPct val="100000"/>
              </a:lnSpc>
              <a:spcBef>
                <a:spcPts val="750"/>
              </a:spcBef>
              <a:buFont typeface="Arial" panose="020B0604020202020204" pitchFamily="34" charset="0"/>
              <a:buChar char="•"/>
              <a:defRPr sz="2600" kern="1200">
                <a:solidFill>
                  <a:schemeClr val="tx1"/>
                </a:solidFill>
                <a:latin typeface="+mj-lt"/>
                <a:ea typeface="+mn-ea"/>
                <a:cs typeface="+mn-cs"/>
              </a:defRPr>
            </a:lvl1pPr>
            <a:lvl2pPr marL="684000" indent="-288000" algn="l" defTabSz="685800" rtl="0" eaLnBrk="1" latinLnBrk="0" hangingPunct="1">
              <a:lnSpc>
                <a:spcPct val="100000"/>
              </a:lnSpc>
              <a:spcBef>
                <a:spcPts val="375"/>
              </a:spcBef>
              <a:buFont typeface="Arial" panose="020B0604020202020204" pitchFamily="34" charset="0"/>
              <a:buChar char="•"/>
              <a:defRPr sz="2300" kern="1200">
                <a:solidFill>
                  <a:schemeClr val="tx1"/>
                </a:solidFill>
                <a:latin typeface="+mj-lt"/>
                <a:ea typeface="+mn-ea"/>
                <a:cs typeface="+mn-cs"/>
              </a:defRPr>
            </a:lvl2pPr>
            <a:lvl3pPr marL="1037250" indent="-28080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j-lt"/>
                <a:ea typeface="+mn-ea"/>
                <a:cs typeface="+mn-cs"/>
              </a:defRPr>
            </a:lvl3pPr>
            <a:lvl4pPr marL="1332000" indent="-25920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j-lt"/>
                <a:ea typeface="+mn-ea"/>
                <a:cs typeface="+mn-cs"/>
              </a:defRPr>
            </a:lvl4pPr>
            <a:lvl5pPr marL="1579050" indent="-25200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600"/>
              </a:spcBef>
              <a:buNone/>
            </a:pPr>
            <a:r>
              <a:rPr lang="en-GB" sz="1800" b="1" dirty="0">
                <a:latin typeface="Tw Cen MT" panose="020B0602020104020603" pitchFamily="34" charset="0"/>
              </a:rPr>
              <a:t>Health risk behaviours: </a:t>
            </a:r>
            <a:r>
              <a:rPr lang="en-GB" sz="1800" dirty="0">
                <a:latin typeface="Tw Cen MT" panose="020B0602020104020603" pitchFamily="34" charset="0"/>
              </a:rPr>
              <a:t>Behaviours that are thought to be damaging to our health</a:t>
            </a:r>
          </a:p>
          <a:p>
            <a:pPr>
              <a:spcBef>
                <a:spcPts val="600"/>
              </a:spcBef>
            </a:pPr>
            <a:r>
              <a:rPr lang="en-GB" sz="1800" dirty="0">
                <a:latin typeface="Tw Cen MT" panose="020B0602020104020603" pitchFamily="34" charset="0"/>
              </a:rPr>
              <a:t>Also referred to as “behavioural pathogens”</a:t>
            </a:r>
          </a:p>
          <a:p>
            <a:pPr>
              <a:spcBef>
                <a:spcPts val="600"/>
              </a:spcBef>
            </a:pPr>
            <a:endParaRPr lang="en-GB" sz="1800" dirty="0">
              <a:latin typeface="Tw Cen MT" panose="020B0602020104020603" pitchFamily="34" charset="0"/>
            </a:endParaRPr>
          </a:p>
          <a:p>
            <a:pPr marL="0" indent="0">
              <a:spcBef>
                <a:spcPts val="600"/>
              </a:spcBef>
              <a:buNone/>
            </a:pPr>
            <a:r>
              <a:rPr lang="en-GB" sz="1800" b="1" dirty="0">
                <a:latin typeface="Tw Cen MT" panose="020B0602020104020603" pitchFamily="34" charset="0"/>
              </a:rPr>
              <a:t>Health protective behaviours: </a:t>
            </a:r>
            <a:r>
              <a:rPr lang="en-GB" sz="1800" dirty="0">
                <a:latin typeface="Tw Cen MT" panose="020B0602020104020603" pitchFamily="34" charset="0"/>
              </a:rPr>
              <a:t>Behaviours that benefit our health and protect against illness </a:t>
            </a:r>
          </a:p>
          <a:p>
            <a:pPr>
              <a:spcBef>
                <a:spcPts val="600"/>
              </a:spcBef>
            </a:pPr>
            <a:r>
              <a:rPr lang="en-GB" sz="1800" dirty="0">
                <a:latin typeface="Tw Cen MT" panose="020B0602020104020603" pitchFamily="34" charset="0"/>
              </a:rPr>
              <a:t>Also referred to as “behavioural immunogens”</a:t>
            </a:r>
            <a:endParaRPr lang="en-US" sz="1800" dirty="0">
              <a:latin typeface="Tw Cen MT" panose="020B0602020104020603" pitchFamily="34" charset="0"/>
            </a:endParaRPr>
          </a:p>
          <a:p>
            <a:pPr>
              <a:spcBef>
                <a:spcPts val="100"/>
              </a:spcBef>
              <a:spcAft>
                <a:spcPts val="600"/>
              </a:spcAft>
            </a:pPr>
            <a:endParaRPr lang="en-US" sz="18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800" dirty="0">
              <a:latin typeface="Tw Cen MT" panose="020B0602020104020603" pitchFamily="34" charset="0"/>
            </a:endParaRPr>
          </a:p>
          <a:p>
            <a:pPr marL="539750" indent="-182563">
              <a:lnSpc>
                <a:spcPct val="150000"/>
              </a:lnSpc>
              <a:spcBef>
                <a:spcPts val="100"/>
              </a:spcBef>
              <a:buFontTx/>
              <a:buChar char="-"/>
              <a:tabLst>
                <a:tab pos="539750" algn="l"/>
              </a:tabLst>
            </a:pPr>
            <a:endParaRPr lang="en-US" sz="1800" dirty="0">
              <a:latin typeface="Tw Cen MT" panose="020B0602020104020603" pitchFamily="34" charset="0"/>
            </a:endParaRPr>
          </a:p>
          <a:p>
            <a:pPr marL="0" indent="0">
              <a:spcBef>
                <a:spcPts val="600"/>
              </a:spcBef>
              <a:buNone/>
            </a:pPr>
            <a:endParaRPr lang="en-US" sz="2000" dirty="0">
              <a:latin typeface="Tw Cen MT" panose="020B0602020104020603" pitchFamily="34" charset="0"/>
            </a:endParaRPr>
          </a:p>
        </p:txBody>
      </p:sp>
      <p:sp>
        <p:nvSpPr>
          <p:cNvPr id="5" name="TextBox 4">
            <a:extLst>
              <a:ext uri="{FF2B5EF4-FFF2-40B4-BE49-F238E27FC236}">
                <a16:creationId xmlns:a16="http://schemas.microsoft.com/office/drawing/2014/main" id="{4A297098-F21C-17DA-B372-36030D87D0D9}"/>
              </a:ext>
            </a:extLst>
          </p:cNvPr>
          <p:cNvSpPr txBox="1"/>
          <p:nvPr/>
        </p:nvSpPr>
        <p:spPr>
          <a:xfrm>
            <a:off x="5286763" y="1389552"/>
            <a:ext cx="3521914" cy="2921735"/>
          </a:xfrm>
          <a:custGeom>
            <a:avLst/>
            <a:gdLst>
              <a:gd name="connsiteX0" fmla="*/ 0 w 3521914"/>
              <a:gd name="connsiteY0" fmla="*/ 486966 h 2921735"/>
              <a:gd name="connsiteX1" fmla="*/ 486966 w 3521914"/>
              <a:gd name="connsiteY1" fmla="*/ 0 h 2921735"/>
              <a:gd name="connsiteX2" fmla="*/ 920123 w 3521914"/>
              <a:gd name="connsiteY2" fmla="*/ 0 h 2921735"/>
              <a:gd name="connsiteX3" fmla="*/ 1404240 w 3521914"/>
              <a:gd name="connsiteY3" fmla="*/ 0 h 2921735"/>
              <a:gd name="connsiteX4" fmla="*/ 1862876 w 3521914"/>
              <a:gd name="connsiteY4" fmla="*/ 0 h 2921735"/>
              <a:gd name="connsiteX5" fmla="*/ 2346993 w 3521914"/>
              <a:gd name="connsiteY5" fmla="*/ 0 h 2921735"/>
              <a:gd name="connsiteX6" fmla="*/ 3034948 w 3521914"/>
              <a:gd name="connsiteY6" fmla="*/ 0 h 2921735"/>
              <a:gd name="connsiteX7" fmla="*/ 3521914 w 3521914"/>
              <a:gd name="connsiteY7" fmla="*/ 486966 h 2921735"/>
              <a:gd name="connsiteX8" fmla="*/ 3521914 w 3521914"/>
              <a:gd name="connsiteY8" fmla="*/ 973917 h 2921735"/>
              <a:gd name="connsiteX9" fmla="*/ 3521914 w 3521914"/>
              <a:gd name="connsiteY9" fmla="*/ 1441389 h 2921735"/>
              <a:gd name="connsiteX10" fmla="*/ 3521914 w 3521914"/>
              <a:gd name="connsiteY10" fmla="*/ 1869906 h 2921735"/>
              <a:gd name="connsiteX11" fmla="*/ 3521914 w 3521914"/>
              <a:gd name="connsiteY11" fmla="*/ 2434769 h 2921735"/>
              <a:gd name="connsiteX12" fmla="*/ 3034948 w 3521914"/>
              <a:gd name="connsiteY12" fmla="*/ 2921735 h 2921735"/>
              <a:gd name="connsiteX13" fmla="*/ 2550831 w 3521914"/>
              <a:gd name="connsiteY13" fmla="*/ 2921735 h 2921735"/>
              <a:gd name="connsiteX14" fmla="*/ 2092195 w 3521914"/>
              <a:gd name="connsiteY14" fmla="*/ 2921735 h 2921735"/>
              <a:gd name="connsiteX15" fmla="*/ 1659038 w 3521914"/>
              <a:gd name="connsiteY15" fmla="*/ 2921735 h 2921735"/>
              <a:gd name="connsiteX16" fmla="*/ 1098482 w 3521914"/>
              <a:gd name="connsiteY16" fmla="*/ 2921735 h 2921735"/>
              <a:gd name="connsiteX17" fmla="*/ 486966 w 3521914"/>
              <a:gd name="connsiteY17" fmla="*/ 2921735 h 2921735"/>
              <a:gd name="connsiteX18" fmla="*/ 0 w 3521914"/>
              <a:gd name="connsiteY18" fmla="*/ 2434769 h 2921735"/>
              <a:gd name="connsiteX19" fmla="*/ 0 w 3521914"/>
              <a:gd name="connsiteY19" fmla="*/ 1967296 h 2921735"/>
              <a:gd name="connsiteX20" fmla="*/ 0 w 3521914"/>
              <a:gd name="connsiteY20" fmla="*/ 1441389 h 2921735"/>
              <a:gd name="connsiteX21" fmla="*/ 0 w 3521914"/>
              <a:gd name="connsiteY21" fmla="*/ 934961 h 2921735"/>
              <a:gd name="connsiteX22" fmla="*/ 0 w 3521914"/>
              <a:gd name="connsiteY22" fmla="*/ 486966 h 2921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21914" h="2921735" extrusionOk="0">
                <a:moveTo>
                  <a:pt x="0" y="486966"/>
                </a:moveTo>
                <a:cubicBezTo>
                  <a:pt x="-5927" y="220575"/>
                  <a:pt x="198913" y="31456"/>
                  <a:pt x="486966" y="0"/>
                </a:cubicBezTo>
                <a:cubicBezTo>
                  <a:pt x="611816" y="-29171"/>
                  <a:pt x="724546" y="8196"/>
                  <a:pt x="920123" y="0"/>
                </a:cubicBezTo>
                <a:cubicBezTo>
                  <a:pt x="1115700" y="-8196"/>
                  <a:pt x="1232238" y="46103"/>
                  <a:pt x="1404240" y="0"/>
                </a:cubicBezTo>
                <a:cubicBezTo>
                  <a:pt x="1576242" y="-46103"/>
                  <a:pt x="1753697" y="37234"/>
                  <a:pt x="1862876" y="0"/>
                </a:cubicBezTo>
                <a:cubicBezTo>
                  <a:pt x="1972055" y="-37234"/>
                  <a:pt x="2155513" y="44078"/>
                  <a:pt x="2346993" y="0"/>
                </a:cubicBezTo>
                <a:cubicBezTo>
                  <a:pt x="2538473" y="-44078"/>
                  <a:pt x="2711129" y="26799"/>
                  <a:pt x="3034948" y="0"/>
                </a:cubicBezTo>
                <a:cubicBezTo>
                  <a:pt x="3292548" y="-43547"/>
                  <a:pt x="3502995" y="233383"/>
                  <a:pt x="3521914" y="486966"/>
                </a:cubicBezTo>
                <a:cubicBezTo>
                  <a:pt x="3542190" y="638003"/>
                  <a:pt x="3493489" y="744912"/>
                  <a:pt x="3521914" y="973917"/>
                </a:cubicBezTo>
                <a:cubicBezTo>
                  <a:pt x="3550339" y="1202922"/>
                  <a:pt x="3511812" y="1304099"/>
                  <a:pt x="3521914" y="1441389"/>
                </a:cubicBezTo>
                <a:cubicBezTo>
                  <a:pt x="3532016" y="1578679"/>
                  <a:pt x="3477192" y="1763028"/>
                  <a:pt x="3521914" y="1869906"/>
                </a:cubicBezTo>
                <a:cubicBezTo>
                  <a:pt x="3566636" y="1976784"/>
                  <a:pt x="3484060" y="2229324"/>
                  <a:pt x="3521914" y="2434769"/>
                </a:cubicBezTo>
                <a:cubicBezTo>
                  <a:pt x="3506259" y="2695485"/>
                  <a:pt x="3333826" y="2925436"/>
                  <a:pt x="3034948" y="2921735"/>
                </a:cubicBezTo>
                <a:cubicBezTo>
                  <a:pt x="2813561" y="2942306"/>
                  <a:pt x="2667606" y="2914097"/>
                  <a:pt x="2550831" y="2921735"/>
                </a:cubicBezTo>
                <a:cubicBezTo>
                  <a:pt x="2434056" y="2929373"/>
                  <a:pt x="2207854" y="2873663"/>
                  <a:pt x="2092195" y="2921735"/>
                </a:cubicBezTo>
                <a:cubicBezTo>
                  <a:pt x="1976536" y="2969807"/>
                  <a:pt x="1858142" y="2893614"/>
                  <a:pt x="1659038" y="2921735"/>
                </a:cubicBezTo>
                <a:cubicBezTo>
                  <a:pt x="1459934" y="2949856"/>
                  <a:pt x="1226758" y="2861753"/>
                  <a:pt x="1098482" y="2921735"/>
                </a:cubicBezTo>
                <a:cubicBezTo>
                  <a:pt x="970206" y="2981717"/>
                  <a:pt x="662606" y="2876938"/>
                  <a:pt x="486966" y="2921735"/>
                </a:cubicBezTo>
                <a:cubicBezTo>
                  <a:pt x="158288" y="2950903"/>
                  <a:pt x="60187" y="2697049"/>
                  <a:pt x="0" y="2434769"/>
                </a:cubicBezTo>
                <a:cubicBezTo>
                  <a:pt x="-36469" y="2279494"/>
                  <a:pt x="643" y="2194812"/>
                  <a:pt x="0" y="1967296"/>
                </a:cubicBezTo>
                <a:cubicBezTo>
                  <a:pt x="-643" y="1739780"/>
                  <a:pt x="25177" y="1674710"/>
                  <a:pt x="0" y="1441389"/>
                </a:cubicBezTo>
                <a:cubicBezTo>
                  <a:pt x="-25177" y="1208068"/>
                  <a:pt x="43464" y="1155699"/>
                  <a:pt x="0" y="934961"/>
                </a:cubicBezTo>
                <a:cubicBezTo>
                  <a:pt x="-43464" y="714223"/>
                  <a:pt x="50917" y="582315"/>
                  <a:pt x="0" y="486966"/>
                </a:cubicBezTo>
                <a:close/>
              </a:path>
            </a:pathLst>
          </a:custGeom>
          <a:noFill/>
          <a:ln w="28575">
            <a:solidFill>
              <a:srgbClr val="002060"/>
            </a:solidFill>
            <a:extLst>
              <a:ext uri="{C807C97D-BFC1-408E-A445-0C87EB9F89A2}">
                <ask:lineSketchStyleProps xmlns:ask="http://schemas.microsoft.com/office/drawing/2018/sketchyshapes" sd="171924374">
                  <a:prstGeom prst="roundRect">
                    <a:avLst/>
                  </a:prstGeom>
                  <ask:type>
                    <ask:lineSketchScribble/>
                  </ask:type>
                </ask:lineSketchStyleProps>
              </a:ext>
            </a:extLst>
          </a:ln>
        </p:spPr>
        <p:txBody>
          <a:bodyPr wrap="square" tIns="0" bIns="0" anchor="ctr">
            <a:noAutofit/>
          </a:bodyPr>
          <a:lstStyle/>
          <a:p>
            <a:pPr>
              <a:spcBef>
                <a:spcPts val="600"/>
              </a:spcBef>
              <a:spcAft>
                <a:spcPts val="600"/>
              </a:spcAft>
            </a:pPr>
            <a:r>
              <a:rPr lang="en-US" sz="1600" b="1" dirty="0" err="1">
                <a:latin typeface="Tw Cen MT" panose="020B0602020104020603" pitchFamily="34" charset="0"/>
              </a:rPr>
              <a:t>Garmany</a:t>
            </a:r>
            <a:r>
              <a:rPr lang="en-US" sz="1600" b="1" dirty="0">
                <a:latin typeface="Tw Cen MT" panose="020B0602020104020603" pitchFamily="34" charset="0"/>
              </a:rPr>
              <a:t> et al. (2021):</a:t>
            </a:r>
          </a:p>
          <a:p>
            <a:pPr algn="ctr">
              <a:spcBef>
                <a:spcPts val="600"/>
              </a:spcBef>
              <a:spcAft>
                <a:spcPts val="600"/>
              </a:spcAft>
            </a:pPr>
            <a:r>
              <a:rPr lang="en-US" sz="1600" dirty="0">
                <a:latin typeface="Tw Cen MT" panose="020B0602020104020603" pitchFamily="34" charset="0"/>
              </a:rPr>
              <a:t>“</a:t>
            </a:r>
            <a:r>
              <a:rPr lang="en-GB" sz="1600" i="1" dirty="0">
                <a:latin typeface="Tw Cen MT" panose="020B0602020104020603" pitchFamily="34" charset="0"/>
              </a:rPr>
              <a:t>addressing modifiable risk factors, namely excess weight, physical inactivity, </a:t>
            </a:r>
            <a:r>
              <a:rPr lang="en-GB" sz="1600" i="1" dirty="0" err="1">
                <a:latin typeface="Tw Cen MT" panose="020B0602020104020603" pitchFamily="34" charset="0"/>
              </a:rPr>
              <a:t>smoaking</a:t>
            </a:r>
            <a:r>
              <a:rPr lang="en-GB" sz="1600" i="1" dirty="0">
                <a:latin typeface="Tw Cen MT" panose="020B0602020104020603" pitchFamily="34" charset="0"/>
              </a:rPr>
              <a:t>, and poor diet, would prevent 80% of deaths from non-communicable diseases, corresponding to 57% of all deaths</a:t>
            </a:r>
            <a:r>
              <a:rPr lang="en-GB" sz="1600" dirty="0">
                <a:latin typeface="Tw Cen MT" panose="020B0602020104020603" pitchFamily="34" charset="0"/>
              </a:rPr>
              <a:t>” </a:t>
            </a:r>
          </a:p>
          <a:p>
            <a:pPr>
              <a:spcBef>
                <a:spcPts val="600"/>
              </a:spcBef>
              <a:spcAft>
                <a:spcPts val="600"/>
              </a:spcAft>
            </a:pPr>
            <a:r>
              <a:rPr lang="en-GB" sz="1600" dirty="0">
                <a:latin typeface="Tw Cen MT" panose="020B0602020104020603" pitchFamily="34" charset="0"/>
              </a:rPr>
              <a:t>Citing Choksi &amp; Farley (2014) [Citation error?!?!]</a:t>
            </a:r>
            <a:endParaRPr lang="en-US" sz="1600" dirty="0">
              <a:latin typeface="Tw Cen MT" panose="020B0602020104020603" pitchFamily="34" charset="0"/>
            </a:endParaRPr>
          </a:p>
        </p:txBody>
      </p:sp>
    </p:spTree>
    <p:extLst>
      <p:ext uri="{BB962C8B-B14F-4D97-AF65-F5344CB8AC3E}">
        <p14:creationId xmlns:p14="http://schemas.microsoft.com/office/powerpoint/2010/main" val="26083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4629</Words>
  <Application>Microsoft Macintosh PowerPoint</Application>
  <PresentationFormat>On-screen Show (16:9)</PresentationFormat>
  <Paragraphs>521</Paragraphs>
  <Slides>37</Slides>
  <Notes>34</Notes>
  <HiddenSlides>0</HiddenSlides>
  <MMClips>2</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Calibri Light</vt:lpstr>
      <vt:lpstr>Filson Pro Book</vt:lpstr>
      <vt:lpstr>MentiText</vt:lpstr>
      <vt:lpstr>Tw Cen MT</vt:lpstr>
      <vt:lpstr>Wingdings</vt:lpstr>
      <vt:lpstr>Office Theme</vt:lpstr>
      <vt:lpstr>PSYC003: Psychological Influences on Health &amp; Behaviour</vt:lpstr>
      <vt:lpstr>About me</vt:lpstr>
      <vt:lpstr>About today’s class</vt:lpstr>
      <vt:lpstr>PowerPoint Presentation</vt:lpstr>
      <vt:lpstr>Block 1  Importance of physical activity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Block 2   How can we increase physical activity?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Next week:  Alcohol &amp; Addictive Behaviours     </vt:lpstr>
      <vt:lpstr>Credits &amp; Sources</vt:lpstr>
      <vt:lpstr>References</vt:lpstr>
      <vt:lpstr>References</vt:lpstr>
      <vt:lpstr>References</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2023-04-17T18:51:52Z</dcterms:created>
  <dcterms:modified xsi:type="dcterms:W3CDTF">2024-01-05T15:23:05Z</dcterms:modified>
</cp:coreProperties>
</file>