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9" r:id="rId7"/>
    <p:sldId id="270" r:id="rId8"/>
    <p:sldId id="271" r:id="rId9"/>
    <p:sldId id="273" r:id="rId10"/>
    <p:sldId id="272" r:id="rId11"/>
    <p:sldId id="274" r:id="rId12"/>
    <p:sldId id="275" r:id="rId13"/>
    <p:sldId id="278" r:id="rId14"/>
    <p:sldId id="279" r:id="rId15"/>
    <p:sldId id="280" r:id="rId16"/>
    <p:sldId id="281" r:id="rId17"/>
    <p:sldId id="282" r:id="rId18"/>
    <p:sldId id="265" r:id="rId19"/>
    <p:sldId id="313" r:id="rId20"/>
    <p:sldId id="263" r:id="rId21"/>
    <p:sldId id="264" r:id="rId22"/>
    <p:sldId id="266" r:id="rId23"/>
    <p:sldId id="267" r:id="rId24"/>
    <p:sldId id="268" r:id="rId25"/>
    <p:sldId id="314" r:id="rId26"/>
    <p:sldId id="262" r:id="rId27"/>
    <p:sldId id="290" r:id="rId28"/>
    <p:sldId id="343" r:id="rId29"/>
    <p:sldId id="291" r:id="rId30"/>
    <p:sldId id="292" r:id="rId31"/>
    <p:sldId id="293" r:id="rId32"/>
    <p:sldId id="294" r:id="rId33"/>
    <p:sldId id="296" r:id="rId34"/>
    <p:sldId id="297" r:id="rId35"/>
    <p:sldId id="298" r:id="rId36"/>
    <p:sldId id="299" r:id="rId37"/>
    <p:sldId id="300" r:id="rId38"/>
    <p:sldId id="301" r:id="rId39"/>
    <p:sldId id="302" r:id="rId40"/>
    <p:sldId id="303" r:id="rId41"/>
    <p:sldId id="330" r:id="rId42"/>
    <p:sldId id="331" r:id="rId43"/>
    <p:sldId id="304" r:id="rId44"/>
    <p:sldId id="305" r:id="rId45"/>
    <p:sldId id="307" r:id="rId46"/>
    <p:sldId id="308" r:id="rId47"/>
    <p:sldId id="276" r:id="rId48"/>
    <p:sldId id="306" r:id="rId49"/>
    <p:sldId id="309" r:id="rId50"/>
    <p:sldId id="310" r:id="rId51"/>
    <p:sldId id="311" r:id="rId52"/>
    <p:sldId id="320" r:id="rId53"/>
    <p:sldId id="319" r:id="rId54"/>
    <p:sldId id="322" r:id="rId55"/>
    <p:sldId id="321" r:id="rId56"/>
    <p:sldId id="323" r:id="rId57"/>
    <p:sldId id="316" r:id="rId58"/>
    <p:sldId id="315" r:id="rId59"/>
    <p:sldId id="336" r:id="rId60"/>
    <p:sldId id="332" r:id="rId61"/>
    <p:sldId id="317" r:id="rId62"/>
    <p:sldId id="318" r:id="rId63"/>
    <p:sldId id="333" r:id="rId64"/>
    <p:sldId id="344" r:id="rId65"/>
    <p:sldId id="324" r:id="rId66"/>
    <p:sldId id="325" r:id="rId67"/>
    <p:sldId id="326" r:id="rId68"/>
    <p:sldId id="327" r:id="rId69"/>
    <p:sldId id="328" r:id="rId70"/>
    <p:sldId id="345" r:id="rId71"/>
    <p:sldId id="346" r:id="rId72"/>
    <p:sldId id="34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76EFED4-7581-4BB2-A08C-02496B9D60C4}"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33116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6EFED4-7581-4BB2-A08C-02496B9D60C4}"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131339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6EFED4-7581-4BB2-A08C-02496B9D60C4}"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117670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6EFED4-7581-4BB2-A08C-02496B9D60C4}"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97952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EFED4-7581-4BB2-A08C-02496B9D60C4}"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103908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76EFED4-7581-4BB2-A08C-02496B9D60C4}"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45623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76EFED4-7581-4BB2-A08C-02496B9D60C4}" type="datetimeFigureOut">
              <a:rPr lang="en-GB" smtClean="0"/>
              <a:t>05/01/2024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13704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76EFED4-7581-4BB2-A08C-02496B9D60C4}" type="datetimeFigureOut">
              <a:rPr lang="en-GB" smtClean="0"/>
              <a:t>05/01/2024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297277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EFED4-7581-4BB2-A08C-02496B9D60C4}" type="datetimeFigureOut">
              <a:rPr lang="en-GB" smtClean="0"/>
              <a:t>05/01/2024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363416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6EFED4-7581-4BB2-A08C-02496B9D60C4}"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275839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6EFED4-7581-4BB2-A08C-02496B9D60C4}"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8FC6B5-77E7-4757-9B09-142BA95EAEEB}" type="slidenum">
              <a:rPr lang="en-GB" smtClean="0"/>
              <a:t>‹#›</a:t>
            </a:fld>
            <a:endParaRPr lang="en-GB"/>
          </a:p>
        </p:txBody>
      </p:sp>
    </p:spTree>
    <p:extLst>
      <p:ext uri="{BB962C8B-B14F-4D97-AF65-F5344CB8AC3E}">
        <p14:creationId xmlns:p14="http://schemas.microsoft.com/office/powerpoint/2010/main" val="227624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EFED4-7581-4BB2-A08C-02496B9D60C4}" type="datetimeFigureOut">
              <a:rPr lang="en-GB" smtClean="0"/>
              <a:t>05/01/2024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FC6B5-77E7-4757-9B09-142BA95EAEEB}" type="slidenum">
              <a:rPr lang="en-GB" smtClean="0"/>
              <a:t>‹#›</a:t>
            </a:fld>
            <a:endParaRPr lang="en-GB"/>
          </a:p>
        </p:txBody>
      </p:sp>
    </p:spTree>
    <p:extLst>
      <p:ext uri="{BB962C8B-B14F-4D97-AF65-F5344CB8AC3E}">
        <p14:creationId xmlns:p14="http://schemas.microsoft.com/office/powerpoint/2010/main" val="413598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92000" cy="2295524"/>
          </a:xfrm>
          <a:prstGeom prst="rect">
            <a:avLst/>
          </a:prstGeom>
        </p:spPr>
      </p:pic>
      <p:sp>
        <p:nvSpPr>
          <p:cNvPr id="2" name="Title 1"/>
          <p:cNvSpPr>
            <a:spLocks noGrp="1"/>
          </p:cNvSpPr>
          <p:nvPr>
            <p:ph type="ctrTitle"/>
          </p:nvPr>
        </p:nvSpPr>
        <p:spPr>
          <a:xfrm>
            <a:off x="0" y="1255712"/>
            <a:ext cx="12191999" cy="2921485"/>
          </a:xfrm>
        </p:spPr>
        <p:txBody>
          <a:bodyPr>
            <a:normAutofit/>
          </a:bodyPr>
          <a:lstStyle/>
          <a:p>
            <a:r>
              <a:rPr lang="en-GB" dirty="0"/>
              <a:t>Experiments and Data</a:t>
            </a:r>
          </a:p>
        </p:txBody>
      </p:sp>
      <p:sp>
        <p:nvSpPr>
          <p:cNvPr id="3" name="Subtitle 2"/>
          <p:cNvSpPr>
            <a:spLocks noGrp="1"/>
          </p:cNvSpPr>
          <p:nvPr>
            <p:ph type="subTitle" idx="1"/>
          </p:nvPr>
        </p:nvSpPr>
        <p:spPr>
          <a:xfrm>
            <a:off x="1524000" y="4405797"/>
            <a:ext cx="9144000" cy="1655762"/>
          </a:xfrm>
        </p:spPr>
        <p:txBody>
          <a:bodyPr>
            <a:normAutofit/>
          </a:bodyPr>
          <a:lstStyle/>
          <a:p>
            <a:r>
              <a:rPr lang="en-GB" dirty="0"/>
              <a:t>Prof. Andy Wills</a:t>
            </a:r>
          </a:p>
        </p:txBody>
      </p:sp>
    </p:spTree>
    <p:extLst>
      <p:ext uri="{BB962C8B-B14F-4D97-AF65-F5344CB8AC3E}">
        <p14:creationId xmlns:p14="http://schemas.microsoft.com/office/powerpoint/2010/main" val="292278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(Measures) come in different forms</a:t>
            </a:r>
          </a:p>
        </p:txBody>
      </p:sp>
      <p:sp>
        <p:nvSpPr>
          <p:cNvPr id="3" name="Content Placeholder 2"/>
          <p:cNvSpPr>
            <a:spLocks noGrp="1"/>
          </p:cNvSpPr>
          <p:nvPr>
            <p:ph idx="1"/>
          </p:nvPr>
        </p:nvSpPr>
        <p:spPr/>
        <p:txBody>
          <a:bodyPr>
            <a:normAutofit/>
          </a:bodyPr>
          <a:lstStyle/>
          <a:p>
            <a:pPr marL="0" indent="0">
              <a:buNone/>
            </a:pPr>
            <a:r>
              <a:rPr lang="en-GB" i="1" dirty="0"/>
              <a:t>A </a:t>
            </a:r>
            <a:r>
              <a:rPr lang="en-GB" sz="3600" i="1" dirty="0">
                <a:solidFill>
                  <a:srgbClr val="C00000"/>
                </a:solidFill>
              </a:rPr>
              <a:t>categorical</a:t>
            </a:r>
            <a:r>
              <a:rPr lang="en-GB" dirty="0"/>
              <a:t> variable is one which different outcomes can be distinguished, without specifying a rank order. </a:t>
            </a:r>
          </a:p>
          <a:p>
            <a:pPr marL="0" indent="0">
              <a:buNone/>
            </a:pPr>
            <a:endParaRPr lang="en-GB" dirty="0"/>
          </a:p>
          <a:p>
            <a:pPr marL="0" indent="0">
              <a:buNone/>
            </a:pPr>
            <a:r>
              <a:rPr lang="en-GB" dirty="0"/>
              <a:t>e.g. for an independent variable: Drug A vs Drug B</a:t>
            </a:r>
          </a:p>
          <a:p>
            <a:pPr marL="0" indent="0">
              <a:buNone/>
            </a:pPr>
            <a:endParaRPr lang="en-GB" dirty="0"/>
          </a:p>
          <a:p>
            <a:pPr marL="0" indent="0">
              <a:buNone/>
            </a:pPr>
            <a:r>
              <a:rPr lang="en-GB" dirty="0"/>
              <a:t>e.g. for dependent variable: Will vote for Party A vs Party B vs Party C</a:t>
            </a:r>
          </a:p>
        </p:txBody>
      </p:sp>
    </p:spTree>
    <p:extLst>
      <p:ext uri="{BB962C8B-B14F-4D97-AF65-F5344CB8AC3E}">
        <p14:creationId xmlns:p14="http://schemas.microsoft.com/office/powerpoint/2010/main" val="67611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(Measures) come in different forms</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An </a:t>
            </a:r>
            <a:r>
              <a:rPr lang="en-GB" sz="3600" i="1" dirty="0">
                <a:solidFill>
                  <a:srgbClr val="C00000"/>
                </a:solidFill>
              </a:rPr>
              <a:t>ordinal</a:t>
            </a:r>
            <a:r>
              <a:rPr lang="en-GB" dirty="0"/>
              <a:t> variable (or scale) is one in which it is possible to specify the rank order, but the differences between steps may not be equal. </a:t>
            </a:r>
          </a:p>
          <a:p>
            <a:pPr marL="0" indent="0">
              <a:buNone/>
            </a:pPr>
            <a:endParaRPr lang="en-GB" dirty="0"/>
          </a:p>
          <a:p>
            <a:pPr marL="0" indent="0">
              <a:buNone/>
            </a:pPr>
            <a:r>
              <a:rPr lang="en-GB" dirty="0"/>
              <a:t>e.g. 	For an independent variable: whether an interview is conducted 	by someone who is </a:t>
            </a:r>
            <a:r>
              <a:rPr lang="en-GB" i="1" dirty="0"/>
              <a:t>unfriendly, neutral, or friendly</a:t>
            </a:r>
            <a:r>
              <a:rPr lang="en-GB" dirty="0"/>
              <a:t>. </a:t>
            </a:r>
          </a:p>
          <a:p>
            <a:pPr marL="0" indent="0">
              <a:buNone/>
            </a:pPr>
            <a:r>
              <a:rPr lang="en-GB" dirty="0"/>
              <a:t>	</a:t>
            </a:r>
          </a:p>
          <a:p>
            <a:pPr marL="0" indent="0">
              <a:buNone/>
            </a:pPr>
            <a:r>
              <a:rPr lang="en-GB" dirty="0"/>
              <a:t>e.g. 	For a dependent variable: ratings like this: </a:t>
            </a:r>
          </a:p>
          <a:p>
            <a:pPr marL="0" indent="0">
              <a:buNone/>
            </a:pPr>
            <a:r>
              <a:rPr lang="en-GB" dirty="0"/>
              <a:t>	Unfriendly	1	2	3	4	5	6	7	Friendly</a:t>
            </a:r>
          </a:p>
          <a:p>
            <a:pPr marL="0" indent="0">
              <a:buNone/>
            </a:pPr>
            <a:r>
              <a:rPr lang="en-GB" dirty="0"/>
              <a:t>	</a:t>
            </a:r>
            <a:r>
              <a:rPr lang="en-GB" dirty="0">
                <a:solidFill>
                  <a:srgbClr val="C00000"/>
                </a:solidFill>
              </a:rPr>
              <a:t>The difference between 1 and 2 may </a:t>
            </a:r>
            <a:r>
              <a:rPr lang="en-GB" sz="5200" dirty="0">
                <a:solidFill>
                  <a:srgbClr val="C00000"/>
                </a:solidFill>
              </a:rPr>
              <a:t>not</a:t>
            </a:r>
            <a:r>
              <a:rPr lang="en-GB" dirty="0">
                <a:solidFill>
                  <a:srgbClr val="C00000"/>
                </a:solidFill>
              </a:rPr>
              <a:t> be the same as between 2 	and 3, or between  4 and 5. </a:t>
            </a:r>
          </a:p>
        </p:txBody>
      </p:sp>
    </p:spTree>
    <p:extLst>
      <p:ext uri="{BB962C8B-B14F-4D97-AF65-F5344CB8AC3E}">
        <p14:creationId xmlns:p14="http://schemas.microsoft.com/office/powerpoint/2010/main" val="44970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(Measures) come in different forms</a:t>
            </a:r>
          </a:p>
        </p:txBody>
      </p:sp>
      <p:sp>
        <p:nvSpPr>
          <p:cNvPr id="3" name="Content Placeholder 2"/>
          <p:cNvSpPr>
            <a:spLocks noGrp="1"/>
          </p:cNvSpPr>
          <p:nvPr>
            <p:ph idx="1"/>
          </p:nvPr>
        </p:nvSpPr>
        <p:spPr/>
        <p:txBody>
          <a:bodyPr>
            <a:normAutofit/>
          </a:bodyPr>
          <a:lstStyle/>
          <a:p>
            <a:pPr marL="0" indent="0">
              <a:buNone/>
            </a:pPr>
            <a:r>
              <a:rPr lang="en-GB" dirty="0"/>
              <a:t>An </a:t>
            </a:r>
            <a:r>
              <a:rPr lang="en-GB" sz="3600" i="1" dirty="0">
                <a:solidFill>
                  <a:srgbClr val="C00000"/>
                </a:solidFill>
              </a:rPr>
              <a:t>interval</a:t>
            </a:r>
            <a:r>
              <a:rPr lang="en-GB" dirty="0"/>
              <a:t> scale is one on which it is possible to say that the steps are of equal size, but there is no zero point </a:t>
            </a:r>
          </a:p>
          <a:p>
            <a:pPr marL="0" indent="0">
              <a:buNone/>
            </a:pPr>
            <a:r>
              <a:rPr lang="en-GB" dirty="0"/>
              <a:t> e.g. 	for an independent variable: 10 vs 20 vs 30 degrees centigrade. </a:t>
            </a:r>
          </a:p>
          <a:p>
            <a:pPr marL="0" indent="0">
              <a:buNone/>
            </a:pPr>
            <a:r>
              <a:rPr lang="en-GB" dirty="0"/>
              <a:t>	Here the steps are 10 degrees, but 20 degrees centigrade isn’t 	twice as hot as 10 degrees centigrade. </a:t>
            </a:r>
          </a:p>
          <a:p>
            <a:pPr marL="0" indent="0">
              <a:buNone/>
            </a:pPr>
            <a:endParaRPr lang="en-GB" dirty="0"/>
          </a:p>
          <a:p>
            <a:pPr marL="0" indent="0">
              <a:buNone/>
            </a:pPr>
            <a:r>
              <a:rPr lang="en-GB" dirty="0"/>
              <a:t>e.g. 	for a dependent variable: temperature (in centigrade) or 	normatively determined test score (e.g. IQ score)</a:t>
            </a:r>
          </a:p>
          <a:p>
            <a:pPr marL="0" indent="0">
              <a:buNone/>
            </a:pPr>
            <a:endParaRPr lang="en-GB" dirty="0"/>
          </a:p>
          <a:p>
            <a:endParaRPr lang="en-GB" dirty="0"/>
          </a:p>
        </p:txBody>
      </p:sp>
    </p:spTree>
    <p:extLst>
      <p:ext uri="{BB962C8B-B14F-4D97-AF65-F5344CB8AC3E}">
        <p14:creationId xmlns:p14="http://schemas.microsoft.com/office/powerpoint/2010/main" val="27854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(Measures) come in different forms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An </a:t>
            </a:r>
            <a:r>
              <a:rPr lang="en-GB" sz="3600" i="1" dirty="0">
                <a:solidFill>
                  <a:srgbClr val="C00000"/>
                </a:solidFill>
              </a:rPr>
              <a:t>ratio</a:t>
            </a:r>
            <a:r>
              <a:rPr lang="en-GB" dirty="0"/>
              <a:t> scale variable is one on which it is possible to say that the steps are of equal size, and there is zero point </a:t>
            </a:r>
          </a:p>
          <a:p>
            <a:pPr marL="0" indent="0">
              <a:buNone/>
            </a:pPr>
            <a:endParaRPr lang="en-GB" dirty="0"/>
          </a:p>
          <a:p>
            <a:pPr marL="0" indent="0">
              <a:buNone/>
            </a:pPr>
            <a:r>
              <a:rPr lang="en-GB" dirty="0"/>
              <a:t> e.g. 	for an independent variable: 0 vs 1 vs 2 cups of coffee. </a:t>
            </a:r>
          </a:p>
          <a:p>
            <a:pPr marL="0" indent="0">
              <a:buNone/>
            </a:pPr>
            <a:r>
              <a:rPr lang="en-GB" dirty="0"/>
              <a:t>	Here 2 cups is twice 1 cup. </a:t>
            </a:r>
          </a:p>
          <a:p>
            <a:pPr marL="0" indent="0">
              <a:buNone/>
            </a:pPr>
            <a:endParaRPr lang="en-GB" dirty="0"/>
          </a:p>
          <a:p>
            <a:pPr marL="0" indent="0">
              <a:buNone/>
            </a:pPr>
            <a:r>
              <a:rPr lang="en-GB" dirty="0"/>
              <a:t>	e.g. for a dependent variable: </a:t>
            </a:r>
          </a:p>
          <a:p>
            <a:pPr marL="0" indent="0">
              <a:buNone/>
            </a:pPr>
            <a:r>
              <a:rPr lang="en-GB" dirty="0"/>
              <a:t>	number of errors on a test, time spent studying (in seconds), number 	of people supporting outcome X </a:t>
            </a:r>
            <a:r>
              <a:rPr lang="en-GB" dirty="0" err="1"/>
              <a:t>etc</a:t>
            </a:r>
            <a:r>
              <a:rPr lang="en-GB" dirty="0"/>
              <a:t> </a:t>
            </a:r>
          </a:p>
          <a:p>
            <a:pPr marL="0" indent="0">
              <a:buNone/>
            </a:pPr>
            <a:r>
              <a:rPr lang="en-GB" dirty="0"/>
              <a:t>	</a:t>
            </a:r>
            <a:r>
              <a:rPr lang="en-GB" dirty="0">
                <a:solidFill>
                  <a:srgbClr val="C00000"/>
                </a:solidFill>
              </a:rPr>
              <a:t>– i.e. anything that can be counted, where zero is a valid outcome.</a:t>
            </a:r>
          </a:p>
          <a:p>
            <a:pPr marL="0" indent="0">
              <a:buNone/>
            </a:pPr>
            <a:endParaRPr lang="en-GB" dirty="0"/>
          </a:p>
          <a:p>
            <a:endParaRPr lang="en-GB" dirty="0"/>
          </a:p>
        </p:txBody>
      </p:sp>
    </p:spTree>
    <p:extLst>
      <p:ext uri="{BB962C8B-B14F-4D97-AF65-F5344CB8AC3E}">
        <p14:creationId xmlns:p14="http://schemas.microsoft.com/office/powerpoint/2010/main" val="127633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this important? </a:t>
            </a:r>
          </a:p>
        </p:txBody>
      </p:sp>
      <p:sp>
        <p:nvSpPr>
          <p:cNvPr id="3" name="Content Placeholder 2"/>
          <p:cNvSpPr>
            <a:spLocks noGrp="1"/>
          </p:cNvSpPr>
          <p:nvPr>
            <p:ph idx="1"/>
          </p:nvPr>
        </p:nvSpPr>
        <p:spPr/>
        <p:txBody>
          <a:bodyPr/>
          <a:lstStyle/>
          <a:p>
            <a:pPr marL="0" indent="0">
              <a:buNone/>
            </a:pPr>
            <a:r>
              <a:rPr lang="en-GB" dirty="0"/>
              <a:t>The nature of the variables influences what kinds of statistics are appropriate. </a:t>
            </a:r>
          </a:p>
          <a:p>
            <a:pPr marL="0" indent="0">
              <a:buNone/>
            </a:pPr>
            <a:r>
              <a:rPr lang="en-GB" dirty="0"/>
              <a:t>For now, it influences the conclusions that can be drawn. </a:t>
            </a:r>
          </a:p>
          <a:p>
            <a:pPr marL="0" indent="0">
              <a:buNone/>
            </a:pPr>
            <a:endParaRPr lang="en-GB" dirty="0"/>
          </a:p>
          <a:p>
            <a:pPr marL="0" indent="0">
              <a:buNone/>
            </a:pPr>
            <a:r>
              <a:rPr lang="en-GB" dirty="0"/>
              <a:t>Key point: you can’t draw “ratio” (or relative) conclusions from non-ratio data. </a:t>
            </a:r>
          </a:p>
          <a:p>
            <a:pPr marL="0" indent="0">
              <a:buNone/>
            </a:pPr>
            <a:endParaRPr lang="en-GB" dirty="0"/>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97210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experiments</a:t>
            </a:r>
          </a:p>
        </p:txBody>
      </p:sp>
      <p:sp>
        <p:nvSpPr>
          <p:cNvPr id="3" name="Content Placeholder 2"/>
          <p:cNvSpPr>
            <a:spLocks noGrp="1"/>
          </p:cNvSpPr>
          <p:nvPr>
            <p:ph idx="1"/>
          </p:nvPr>
        </p:nvSpPr>
        <p:spPr/>
        <p:txBody>
          <a:bodyPr>
            <a:normAutofit/>
          </a:bodyPr>
          <a:lstStyle/>
          <a:p>
            <a:pPr marL="0" indent="0">
              <a:buNone/>
            </a:pPr>
            <a:r>
              <a:rPr lang="en-GB" dirty="0"/>
              <a:t>The aim of an experiment is to establish a causal relationship between a change we make (called the independent variable), and an outcome we observe (called the dependent variable). </a:t>
            </a:r>
          </a:p>
          <a:p>
            <a:pPr marL="0" indent="0">
              <a:buNone/>
            </a:pPr>
            <a:endParaRPr lang="en-GB" dirty="0"/>
          </a:p>
          <a:p>
            <a:pPr marL="0" indent="0">
              <a:buNone/>
            </a:pPr>
            <a:r>
              <a:rPr lang="en-GB" dirty="0"/>
              <a:t>To do this, we need to remove all other possible differences other than the change we make, or those that are truly random. </a:t>
            </a:r>
          </a:p>
        </p:txBody>
      </p:sp>
    </p:spTree>
    <p:extLst>
      <p:ext uri="{BB962C8B-B14F-4D97-AF65-F5344CB8AC3E}">
        <p14:creationId xmlns:p14="http://schemas.microsoft.com/office/powerpoint/2010/main" val="218947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“true” experimental design involves</a:t>
            </a:r>
          </a:p>
        </p:txBody>
      </p:sp>
      <p:sp>
        <p:nvSpPr>
          <p:cNvPr id="3" name="Content Placeholder 2"/>
          <p:cNvSpPr>
            <a:spLocks noGrp="1"/>
          </p:cNvSpPr>
          <p:nvPr>
            <p:ph idx="1"/>
          </p:nvPr>
        </p:nvSpPr>
        <p:spPr/>
        <p:txBody>
          <a:bodyPr/>
          <a:lstStyle/>
          <a:p>
            <a:pPr marL="0" indent="0">
              <a:buNone/>
            </a:pPr>
            <a:r>
              <a:rPr lang="en-GB" dirty="0"/>
              <a:t>1: A deliberate manipulation of one or more independent variable(s) while holding other potential variables constant. </a:t>
            </a:r>
          </a:p>
          <a:p>
            <a:pPr marL="0" indent="0">
              <a:buNone/>
            </a:pPr>
            <a:endParaRPr lang="en-GB" dirty="0"/>
          </a:p>
          <a:p>
            <a:pPr marL="0" indent="0">
              <a:buNone/>
            </a:pPr>
            <a:endParaRPr lang="en-GB" dirty="0"/>
          </a:p>
          <a:p>
            <a:pPr marL="0" indent="0">
              <a:buNone/>
            </a:pPr>
            <a:r>
              <a:rPr lang="en-GB" dirty="0"/>
              <a:t>2: Measurement of one or more dependent variable(s).</a:t>
            </a:r>
          </a:p>
        </p:txBody>
      </p:sp>
    </p:spTree>
    <p:extLst>
      <p:ext uri="{BB962C8B-B14F-4D97-AF65-F5344CB8AC3E}">
        <p14:creationId xmlns:p14="http://schemas.microsoft.com/office/powerpoint/2010/main" val="375200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from Lecture 3</a:t>
            </a:r>
          </a:p>
        </p:txBody>
      </p:sp>
      <p:sp>
        <p:nvSpPr>
          <p:cNvPr id="3" name="Content Placeholder 2"/>
          <p:cNvSpPr>
            <a:spLocks noGrp="1"/>
          </p:cNvSpPr>
          <p:nvPr>
            <p:ph idx="1"/>
          </p:nvPr>
        </p:nvSpPr>
        <p:spPr>
          <a:xfrm>
            <a:off x="838200" y="1825626"/>
            <a:ext cx="8782050" cy="641350"/>
          </a:xfrm>
        </p:spPr>
        <p:txBody>
          <a:bodyPr/>
          <a:lstStyle/>
          <a:p>
            <a:pPr marL="0" indent="0">
              <a:buNone/>
            </a:pPr>
            <a:r>
              <a:rPr lang="en-GB" dirty="0"/>
              <a:t>Any test score obtained consists of two components</a:t>
            </a:r>
          </a:p>
          <a:p>
            <a:pPr marL="0" indent="0">
              <a:buNone/>
            </a:pPr>
            <a:endParaRPr lang="en-GB" dirty="0"/>
          </a:p>
        </p:txBody>
      </p:sp>
      <p:sp>
        <p:nvSpPr>
          <p:cNvPr id="4" name="TextBox 3"/>
          <p:cNvSpPr txBox="1"/>
          <p:nvPr/>
        </p:nvSpPr>
        <p:spPr>
          <a:xfrm>
            <a:off x="2298323" y="4178204"/>
            <a:ext cx="3340478"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7610475" y="4019845"/>
            <a:ext cx="3924300" cy="1384995"/>
          </a:xfrm>
          <a:prstGeom prst="rect">
            <a:avLst/>
          </a:prstGeom>
          <a:noFill/>
        </p:spPr>
        <p:txBody>
          <a:bodyPr wrap="square" rtlCol="0">
            <a:spAutoFit/>
          </a:bodyPr>
          <a:lstStyle/>
          <a:p>
            <a:r>
              <a:rPr lang="en-GB" sz="2400" dirty="0"/>
              <a:t>Other factors that might influence the outcome</a:t>
            </a:r>
          </a:p>
          <a:p>
            <a:r>
              <a:rPr lang="en-GB" dirty="0"/>
              <a:t>e.g. motivation, attention, understanding instructions etc. </a:t>
            </a:r>
          </a:p>
        </p:txBody>
      </p:sp>
      <p:sp>
        <p:nvSpPr>
          <p:cNvPr id="6" name="TextBox 5"/>
          <p:cNvSpPr txBox="1"/>
          <p:nvPr/>
        </p:nvSpPr>
        <p:spPr>
          <a:xfrm>
            <a:off x="1666876" y="2819996"/>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4600576" y="2819995"/>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7781925" y="2819994"/>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7000875" y="2835831"/>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4215666" y="349050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rot="19471303">
            <a:off x="8373463" y="3367340"/>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962400" y="2835831"/>
            <a:ext cx="428625"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395907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Strictly, this should be</a:t>
            </a:r>
          </a:p>
        </p:txBody>
      </p:sp>
      <p:sp>
        <p:nvSpPr>
          <p:cNvPr id="3" name="Content Placeholder 2"/>
          <p:cNvSpPr>
            <a:spLocks noGrp="1"/>
          </p:cNvSpPr>
          <p:nvPr>
            <p:ph idx="1"/>
          </p:nvPr>
        </p:nvSpPr>
        <p:spPr>
          <a:xfrm>
            <a:off x="838200" y="1825626"/>
            <a:ext cx="10515600" cy="603248"/>
          </a:xfrm>
        </p:spPr>
        <p:txBody>
          <a:bodyPr>
            <a:normAutofit fontScale="70000" lnSpcReduction="20000"/>
          </a:bodyPr>
          <a:lstStyle/>
          <a:p>
            <a:pPr marL="0" indent="0">
              <a:buNone/>
            </a:pPr>
            <a:r>
              <a:rPr lang="en-GB" dirty="0"/>
              <a:t>Any test score obtained </a:t>
            </a:r>
            <a:r>
              <a:rPr lang="en-GB" sz="3600" dirty="0">
                <a:solidFill>
                  <a:srgbClr val="C00000"/>
                </a:solidFill>
              </a:rPr>
              <a:t>in a particular set of conditions  </a:t>
            </a:r>
            <a:r>
              <a:rPr lang="en-GB" dirty="0"/>
              <a:t>consists of two components</a:t>
            </a:r>
          </a:p>
          <a:p>
            <a:pPr marL="0" indent="0">
              <a:buNone/>
            </a:pPr>
            <a:endParaRPr lang="en-GB" dirty="0"/>
          </a:p>
        </p:txBody>
      </p:sp>
      <p:sp>
        <p:nvSpPr>
          <p:cNvPr id="4" name="TextBox 3"/>
          <p:cNvSpPr txBox="1"/>
          <p:nvPr/>
        </p:nvSpPr>
        <p:spPr>
          <a:xfrm>
            <a:off x="2298323" y="4178204"/>
            <a:ext cx="3340478"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7610475" y="4019845"/>
            <a:ext cx="3924300" cy="1384995"/>
          </a:xfrm>
          <a:prstGeom prst="rect">
            <a:avLst/>
          </a:prstGeom>
          <a:noFill/>
        </p:spPr>
        <p:txBody>
          <a:bodyPr wrap="square" rtlCol="0">
            <a:spAutoFit/>
          </a:bodyPr>
          <a:lstStyle/>
          <a:p>
            <a:r>
              <a:rPr lang="en-GB" sz="2400" dirty="0"/>
              <a:t>Other factors that might influence the outcome</a:t>
            </a:r>
          </a:p>
          <a:p>
            <a:r>
              <a:rPr lang="en-GB" dirty="0"/>
              <a:t>e.g. motivation, attention, understanding instructions etc. </a:t>
            </a:r>
          </a:p>
        </p:txBody>
      </p:sp>
      <p:sp>
        <p:nvSpPr>
          <p:cNvPr id="6" name="TextBox 5"/>
          <p:cNvSpPr txBox="1"/>
          <p:nvPr/>
        </p:nvSpPr>
        <p:spPr>
          <a:xfrm>
            <a:off x="1666876" y="2819996"/>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4600576" y="2819995"/>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7781925" y="2819994"/>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7000875" y="2835831"/>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4215666" y="349050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rot="19471303">
            <a:off x="8373463" y="3367340"/>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962400" y="2835831"/>
            <a:ext cx="428625"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364471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the conditions vary then</a:t>
            </a:r>
          </a:p>
        </p:txBody>
      </p:sp>
      <p:sp>
        <p:nvSpPr>
          <p:cNvPr id="4" name="TextBox 3"/>
          <p:cNvSpPr txBox="1"/>
          <p:nvPr/>
        </p:nvSpPr>
        <p:spPr>
          <a:xfrm>
            <a:off x="1136587" y="3303198"/>
            <a:ext cx="3332173"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4915018" y="3289803"/>
            <a:ext cx="3924300" cy="1754326"/>
          </a:xfrm>
          <a:prstGeom prst="rect">
            <a:avLst/>
          </a:prstGeom>
          <a:noFill/>
        </p:spPr>
        <p:txBody>
          <a:bodyPr wrap="square" rtlCol="0">
            <a:spAutoFit/>
          </a:bodyPr>
          <a:lstStyle/>
          <a:p>
            <a:r>
              <a:rPr lang="en-GB" sz="2400" dirty="0"/>
              <a:t>Other factors that might </a:t>
            </a:r>
            <a:r>
              <a:rPr lang="en-GB" sz="2400" i="1" dirty="0"/>
              <a:t>randomly</a:t>
            </a:r>
            <a:r>
              <a:rPr lang="en-GB" sz="2400" dirty="0"/>
              <a:t> influence the outcome</a:t>
            </a:r>
          </a:p>
          <a:p>
            <a:r>
              <a:rPr lang="en-GB" dirty="0"/>
              <a:t>e.g. motivation, attention, understanding instructions etc. </a:t>
            </a:r>
          </a:p>
        </p:txBody>
      </p:sp>
      <p:sp>
        <p:nvSpPr>
          <p:cNvPr id="6" name="TextBox 5"/>
          <p:cNvSpPr txBox="1"/>
          <p:nvPr/>
        </p:nvSpPr>
        <p:spPr>
          <a:xfrm>
            <a:off x="604938" y="1926934"/>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3187753" y="1961938"/>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6115795" y="1971347"/>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506195" y="1976169"/>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378205" y="266109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229423" y="255915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1908479"/>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19837" y="197003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005961" y="253170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71429" y="1977451"/>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18216" y="3352640"/>
            <a:ext cx="3502334" cy="1569660"/>
          </a:xfrm>
          <a:prstGeom prst="rect">
            <a:avLst/>
          </a:prstGeom>
          <a:noFill/>
        </p:spPr>
        <p:txBody>
          <a:bodyPr wrap="square" rtlCol="0">
            <a:spAutoFit/>
          </a:bodyPr>
          <a:lstStyle/>
          <a:p>
            <a:r>
              <a:rPr lang="en-GB" sz="2400" dirty="0"/>
              <a:t>Factors </a:t>
            </a:r>
            <a:r>
              <a:rPr lang="en-GB" sz="2400" i="1" dirty="0"/>
              <a:t>systematically</a:t>
            </a:r>
            <a:r>
              <a:rPr lang="en-GB" sz="2400" dirty="0"/>
              <a:t> associated with the conditions that can influence the outcome.</a:t>
            </a:r>
          </a:p>
        </p:txBody>
      </p:sp>
    </p:spTree>
    <p:extLst>
      <p:ext uri="{BB962C8B-B14F-4D97-AF65-F5344CB8AC3E}">
        <p14:creationId xmlns:p14="http://schemas.microsoft.com/office/powerpoint/2010/main" val="168905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of this lecture: Experimental research</a:t>
            </a:r>
          </a:p>
        </p:txBody>
      </p:sp>
      <p:sp>
        <p:nvSpPr>
          <p:cNvPr id="3" name="Content Placeholder 2"/>
          <p:cNvSpPr>
            <a:spLocks noGrp="1"/>
          </p:cNvSpPr>
          <p:nvPr>
            <p:ph idx="1"/>
          </p:nvPr>
        </p:nvSpPr>
        <p:spPr/>
        <p:txBody>
          <a:bodyPr/>
          <a:lstStyle/>
          <a:p>
            <a:r>
              <a:rPr lang="en-GB" dirty="0"/>
              <a:t>Research Methods in Psychology, Chapter 5 &amp; Chapter 8</a:t>
            </a:r>
          </a:p>
        </p:txBody>
      </p:sp>
    </p:spTree>
    <p:extLst>
      <p:ext uri="{BB962C8B-B14F-4D97-AF65-F5344CB8AC3E}">
        <p14:creationId xmlns:p14="http://schemas.microsoft.com/office/powerpoint/2010/main" val="263617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the conditions vary then</a:t>
            </a:r>
          </a:p>
        </p:txBody>
      </p:sp>
      <p:sp>
        <p:nvSpPr>
          <p:cNvPr id="4" name="TextBox 3"/>
          <p:cNvSpPr txBox="1"/>
          <p:nvPr/>
        </p:nvSpPr>
        <p:spPr>
          <a:xfrm>
            <a:off x="1136587" y="3303198"/>
            <a:ext cx="3332173"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4915018" y="3289803"/>
            <a:ext cx="3924300" cy="1754326"/>
          </a:xfrm>
          <a:prstGeom prst="rect">
            <a:avLst/>
          </a:prstGeom>
          <a:noFill/>
        </p:spPr>
        <p:txBody>
          <a:bodyPr wrap="square" rtlCol="0">
            <a:spAutoFit/>
          </a:bodyPr>
          <a:lstStyle/>
          <a:p>
            <a:r>
              <a:rPr lang="en-GB" sz="2400" dirty="0"/>
              <a:t>Other factors that might </a:t>
            </a:r>
            <a:r>
              <a:rPr lang="en-GB" sz="2400" i="1" dirty="0"/>
              <a:t>randomly</a:t>
            </a:r>
            <a:r>
              <a:rPr lang="en-GB" sz="2400" dirty="0"/>
              <a:t> influence the outcome</a:t>
            </a:r>
          </a:p>
          <a:p>
            <a:r>
              <a:rPr lang="en-GB" dirty="0"/>
              <a:t>e.g. motivation, attention, understanding instructions etc. </a:t>
            </a:r>
          </a:p>
        </p:txBody>
      </p:sp>
      <p:sp>
        <p:nvSpPr>
          <p:cNvPr id="6" name="TextBox 5"/>
          <p:cNvSpPr txBox="1"/>
          <p:nvPr/>
        </p:nvSpPr>
        <p:spPr>
          <a:xfrm>
            <a:off x="604938" y="1926934"/>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3187753" y="1961938"/>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6115795" y="1971347"/>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506195" y="1976169"/>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378205" y="266109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229423" y="255915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1908479"/>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19837" y="197003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005961" y="253170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71429" y="1977451"/>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18216" y="3352640"/>
            <a:ext cx="3502334" cy="1569660"/>
          </a:xfrm>
          <a:prstGeom prst="rect">
            <a:avLst/>
          </a:prstGeom>
          <a:noFill/>
        </p:spPr>
        <p:txBody>
          <a:bodyPr wrap="square" rtlCol="0">
            <a:spAutoFit/>
          </a:bodyPr>
          <a:lstStyle/>
          <a:p>
            <a:r>
              <a:rPr lang="en-GB" sz="2400" dirty="0"/>
              <a:t>Factors </a:t>
            </a:r>
            <a:r>
              <a:rPr lang="en-GB" sz="2400" i="1" dirty="0"/>
              <a:t>systematically</a:t>
            </a:r>
            <a:r>
              <a:rPr lang="en-GB" sz="2400" dirty="0"/>
              <a:t> associated with the conditions that can influence the outcome.</a:t>
            </a:r>
          </a:p>
        </p:txBody>
      </p:sp>
      <p:sp>
        <p:nvSpPr>
          <p:cNvPr id="17" name="TextBox 16"/>
          <p:cNvSpPr txBox="1"/>
          <p:nvPr/>
        </p:nvSpPr>
        <p:spPr>
          <a:xfrm>
            <a:off x="6534223" y="5495988"/>
            <a:ext cx="3378509" cy="461665"/>
          </a:xfrm>
          <a:prstGeom prst="rect">
            <a:avLst/>
          </a:prstGeom>
          <a:noFill/>
        </p:spPr>
        <p:txBody>
          <a:bodyPr wrap="square" rtlCol="0">
            <a:spAutoFit/>
          </a:bodyPr>
          <a:lstStyle/>
          <a:p>
            <a:r>
              <a:rPr lang="en-GB" sz="2400" dirty="0">
                <a:solidFill>
                  <a:srgbClr val="C00000"/>
                </a:solidFill>
              </a:rPr>
              <a:t>Extraneous variables</a:t>
            </a:r>
          </a:p>
        </p:txBody>
      </p:sp>
      <p:sp>
        <p:nvSpPr>
          <p:cNvPr id="3" name="Left Brace 2"/>
          <p:cNvSpPr/>
          <p:nvPr/>
        </p:nvSpPr>
        <p:spPr>
          <a:xfrm rot="5400000" flipH="1">
            <a:off x="7937584" y="2101097"/>
            <a:ext cx="393647" cy="6438782"/>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44513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we compare two conditions</a:t>
            </a:r>
          </a:p>
        </p:txBody>
      </p:sp>
      <p:sp>
        <p:nvSpPr>
          <p:cNvPr id="4" name="TextBox 3"/>
          <p:cNvSpPr txBox="1"/>
          <p:nvPr/>
        </p:nvSpPr>
        <p:spPr>
          <a:xfrm>
            <a:off x="1093041" y="3431624"/>
            <a:ext cx="3332173" cy="1569660"/>
          </a:xfrm>
          <a:prstGeom prst="rect">
            <a:avLst/>
          </a:prstGeom>
          <a:noFill/>
        </p:spPr>
        <p:txBody>
          <a:bodyPr wrap="square" rtlCol="0">
            <a:spAutoFit/>
          </a:bodyPr>
          <a:lstStyle/>
          <a:p>
            <a:r>
              <a:rPr lang="en-GB" sz="2400" dirty="0"/>
              <a:t>Difference in the underlying construct caused by the difference in conditions</a:t>
            </a:r>
          </a:p>
        </p:txBody>
      </p:sp>
      <p:sp>
        <p:nvSpPr>
          <p:cNvPr id="5" name="TextBox 4"/>
          <p:cNvSpPr txBox="1"/>
          <p:nvPr/>
        </p:nvSpPr>
        <p:spPr>
          <a:xfrm>
            <a:off x="4927949" y="3303200"/>
            <a:ext cx="3337836" cy="1077218"/>
          </a:xfrm>
          <a:prstGeom prst="rect">
            <a:avLst/>
          </a:prstGeom>
          <a:noFill/>
        </p:spPr>
        <p:txBody>
          <a:bodyPr wrap="square" rtlCol="0">
            <a:spAutoFit/>
          </a:bodyPr>
          <a:lstStyle/>
          <a:p>
            <a:r>
              <a:rPr lang="en-GB" dirty="0"/>
              <a:t>Other factors that might </a:t>
            </a:r>
            <a:r>
              <a:rPr lang="en-GB" i="1" dirty="0"/>
              <a:t>randomly</a:t>
            </a:r>
            <a:r>
              <a:rPr lang="en-GB" dirty="0"/>
              <a:t> influence the outcome</a:t>
            </a:r>
          </a:p>
          <a:p>
            <a:r>
              <a:rPr lang="en-GB" sz="1400" dirty="0"/>
              <a:t>e.g. motivation, attention, understanding instructions etc. </a:t>
            </a:r>
          </a:p>
        </p:txBody>
      </p:sp>
      <p:sp>
        <p:nvSpPr>
          <p:cNvPr id="6" name="TextBox 5"/>
          <p:cNvSpPr txBox="1"/>
          <p:nvPr/>
        </p:nvSpPr>
        <p:spPr>
          <a:xfrm>
            <a:off x="604938" y="1926934"/>
            <a:ext cx="2105024" cy="830997"/>
          </a:xfrm>
          <a:prstGeom prst="rect">
            <a:avLst/>
          </a:prstGeom>
          <a:noFill/>
          <a:ln>
            <a:solidFill>
              <a:schemeClr val="accent1"/>
            </a:solidFill>
          </a:ln>
        </p:spPr>
        <p:txBody>
          <a:bodyPr wrap="square" rtlCol="0">
            <a:spAutoFit/>
          </a:bodyPr>
          <a:lstStyle/>
          <a:p>
            <a:r>
              <a:rPr lang="en-GB" sz="2400" dirty="0"/>
              <a:t>Difference obtained  </a:t>
            </a:r>
          </a:p>
        </p:txBody>
      </p:sp>
      <p:sp>
        <p:nvSpPr>
          <p:cNvPr id="7" name="TextBox 6"/>
          <p:cNvSpPr txBox="1"/>
          <p:nvPr/>
        </p:nvSpPr>
        <p:spPr>
          <a:xfrm>
            <a:off x="3187753" y="1961938"/>
            <a:ext cx="2076450" cy="830997"/>
          </a:xfrm>
          <a:prstGeom prst="rect">
            <a:avLst/>
          </a:prstGeom>
          <a:noFill/>
          <a:ln>
            <a:solidFill>
              <a:schemeClr val="accent1"/>
            </a:solidFill>
          </a:ln>
        </p:spPr>
        <p:txBody>
          <a:bodyPr wrap="square" rtlCol="0">
            <a:spAutoFit/>
          </a:bodyPr>
          <a:lstStyle/>
          <a:p>
            <a:r>
              <a:rPr lang="en-GB" sz="2400" dirty="0"/>
              <a:t>the true difference</a:t>
            </a:r>
          </a:p>
        </p:txBody>
      </p:sp>
      <p:sp>
        <p:nvSpPr>
          <p:cNvPr id="8" name="TextBox 7"/>
          <p:cNvSpPr txBox="1"/>
          <p:nvPr/>
        </p:nvSpPr>
        <p:spPr>
          <a:xfrm>
            <a:off x="6089398" y="2098302"/>
            <a:ext cx="1162050" cy="338554"/>
          </a:xfrm>
          <a:prstGeom prst="rect">
            <a:avLst/>
          </a:prstGeom>
          <a:noFill/>
          <a:ln>
            <a:solidFill>
              <a:schemeClr val="accent1"/>
            </a:solidFill>
          </a:ln>
        </p:spPr>
        <p:txBody>
          <a:bodyPr wrap="square" rtlCol="0">
            <a:spAutoFit/>
          </a:bodyPr>
          <a:lstStyle/>
          <a:p>
            <a:r>
              <a:rPr lang="en-GB" sz="1600" dirty="0"/>
              <a:t>noise</a:t>
            </a:r>
          </a:p>
        </p:txBody>
      </p:sp>
      <p:sp>
        <p:nvSpPr>
          <p:cNvPr id="9" name="TextBox 8"/>
          <p:cNvSpPr txBox="1"/>
          <p:nvPr/>
        </p:nvSpPr>
        <p:spPr>
          <a:xfrm>
            <a:off x="5485564" y="2117503"/>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267906" y="2872271"/>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364006" y="2767649"/>
            <a:ext cx="379694" cy="2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TextBox 11"/>
          <p:cNvSpPr txBox="1"/>
          <p:nvPr/>
        </p:nvSpPr>
        <p:spPr>
          <a:xfrm>
            <a:off x="2759128" y="2086726"/>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50482" y="208651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170479" y="2767647"/>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449639" y="2086302"/>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30547" y="3303200"/>
            <a:ext cx="3502334" cy="1938992"/>
          </a:xfrm>
          <a:prstGeom prst="rect">
            <a:avLst/>
          </a:prstGeom>
          <a:noFill/>
        </p:spPr>
        <p:txBody>
          <a:bodyPr wrap="square" rtlCol="0">
            <a:spAutoFit/>
          </a:bodyPr>
          <a:lstStyle/>
          <a:p>
            <a:r>
              <a:rPr lang="en-GB" sz="2400" dirty="0"/>
              <a:t>Difference caused by factors that are </a:t>
            </a:r>
            <a:r>
              <a:rPr lang="en-GB" sz="2400" i="1" dirty="0"/>
              <a:t>systematically</a:t>
            </a:r>
            <a:r>
              <a:rPr lang="en-GB" sz="2400" dirty="0"/>
              <a:t> associated with the different conditions</a:t>
            </a:r>
          </a:p>
        </p:txBody>
      </p:sp>
      <p:sp>
        <p:nvSpPr>
          <p:cNvPr id="17" name="TextBox 16"/>
          <p:cNvSpPr txBox="1"/>
          <p:nvPr/>
        </p:nvSpPr>
        <p:spPr>
          <a:xfrm>
            <a:off x="8558076" y="5228419"/>
            <a:ext cx="3820571" cy="1569660"/>
          </a:xfrm>
          <a:prstGeom prst="rect">
            <a:avLst/>
          </a:prstGeom>
          <a:noFill/>
        </p:spPr>
        <p:txBody>
          <a:bodyPr wrap="square" rtlCol="0">
            <a:spAutoFit/>
          </a:bodyPr>
          <a:lstStyle/>
          <a:p>
            <a:r>
              <a:rPr lang="en-GB" sz="2400" dirty="0">
                <a:solidFill>
                  <a:srgbClr val="C00000"/>
                </a:solidFill>
              </a:rPr>
              <a:t>Confounding variables that offer an alternate explanation for the difference.</a:t>
            </a:r>
          </a:p>
        </p:txBody>
      </p:sp>
      <p:sp>
        <p:nvSpPr>
          <p:cNvPr id="18" name="TextBox 17"/>
          <p:cNvSpPr txBox="1"/>
          <p:nvPr/>
        </p:nvSpPr>
        <p:spPr>
          <a:xfrm>
            <a:off x="1102666" y="5154339"/>
            <a:ext cx="3378509" cy="830997"/>
          </a:xfrm>
          <a:prstGeom prst="rect">
            <a:avLst/>
          </a:prstGeom>
          <a:noFill/>
        </p:spPr>
        <p:txBody>
          <a:bodyPr wrap="square" rtlCol="0">
            <a:spAutoFit/>
          </a:bodyPr>
          <a:lstStyle/>
          <a:p>
            <a:r>
              <a:rPr lang="en-GB" sz="2400" dirty="0">
                <a:solidFill>
                  <a:srgbClr val="C00000"/>
                </a:solidFill>
              </a:rPr>
              <a:t>Evidence for a causal effect.</a:t>
            </a:r>
          </a:p>
        </p:txBody>
      </p:sp>
      <p:sp>
        <p:nvSpPr>
          <p:cNvPr id="19" name="TextBox 18"/>
          <p:cNvSpPr txBox="1"/>
          <p:nvPr/>
        </p:nvSpPr>
        <p:spPr>
          <a:xfrm>
            <a:off x="4887276" y="4540800"/>
            <a:ext cx="3378509" cy="1569660"/>
          </a:xfrm>
          <a:prstGeom prst="rect">
            <a:avLst/>
          </a:prstGeom>
          <a:noFill/>
        </p:spPr>
        <p:txBody>
          <a:bodyPr wrap="square" rtlCol="0">
            <a:spAutoFit/>
          </a:bodyPr>
          <a:lstStyle/>
          <a:p>
            <a:r>
              <a:rPr lang="en-GB" sz="2400" u="sng" dirty="0">
                <a:solidFill>
                  <a:srgbClr val="C00000"/>
                </a:solidFill>
              </a:rPr>
              <a:t>Smaller</a:t>
            </a:r>
            <a:r>
              <a:rPr lang="en-GB" sz="2400" dirty="0">
                <a:solidFill>
                  <a:srgbClr val="C00000"/>
                </a:solidFill>
              </a:rPr>
              <a:t> because noise is </a:t>
            </a:r>
            <a:r>
              <a:rPr lang="en-GB" sz="2400" i="1" dirty="0">
                <a:solidFill>
                  <a:srgbClr val="C00000"/>
                </a:solidFill>
              </a:rPr>
              <a:t>roughly </a:t>
            </a:r>
            <a:r>
              <a:rPr lang="en-GB" sz="2400" dirty="0">
                <a:solidFill>
                  <a:srgbClr val="C00000"/>
                </a:solidFill>
              </a:rPr>
              <a:t>equal across conditions if the sample is big enough.</a:t>
            </a:r>
          </a:p>
        </p:txBody>
      </p:sp>
    </p:spTree>
    <p:extLst>
      <p:ext uri="{BB962C8B-B14F-4D97-AF65-F5344CB8AC3E}">
        <p14:creationId xmlns:p14="http://schemas.microsoft.com/office/powerpoint/2010/main" val="1462254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logic of an experiment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0 (?)	  </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zero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994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lstStyle/>
          <a:p>
            <a:pPr marL="514350" indent="-514350">
              <a:buFont typeface="Arial" panose="020B0604020202020204" pitchFamily="34" charset="0"/>
              <a:buAutoNum type="arabicParenR"/>
            </a:pPr>
            <a:r>
              <a:rPr lang="en-GB" dirty="0"/>
              <a:t>Selection of participants</a:t>
            </a:r>
          </a:p>
          <a:p>
            <a:pPr marL="514350" indent="-514350">
              <a:buAutoNum type="arabicParenR"/>
            </a:pPr>
            <a:r>
              <a:rPr lang="en-GB" dirty="0"/>
              <a:t>Materials</a:t>
            </a:r>
          </a:p>
          <a:p>
            <a:pPr marL="514350" indent="-514350">
              <a:buAutoNum type="arabicParenR"/>
            </a:pPr>
            <a:r>
              <a:rPr lang="en-GB" dirty="0"/>
              <a:t>Order</a:t>
            </a:r>
          </a:p>
          <a:p>
            <a:pPr marL="514350" indent="-514350">
              <a:buAutoNum type="arabicParenR"/>
            </a:pPr>
            <a:r>
              <a:rPr lang="en-GB" dirty="0"/>
              <a:t>Experimenter / instructional effects</a:t>
            </a:r>
          </a:p>
          <a:p>
            <a:pPr marL="514350" indent="-514350">
              <a:buAutoNum type="arabicParenR"/>
            </a:pPr>
            <a:r>
              <a:rPr lang="en-GB" dirty="0"/>
              <a:t>Demand / expectancy effects</a:t>
            </a:r>
          </a:p>
          <a:p>
            <a:pPr marL="514350" indent="-514350">
              <a:buAutoNum type="arabicParenR"/>
            </a:pPr>
            <a:r>
              <a:rPr lang="en-GB" dirty="0"/>
              <a:t>Experimental context</a:t>
            </a:r>
          </a:p>
          <a:p>
            <a:pPr marL="514350" indent="-514350">
              <a:buAutoNum type="arabicParenR"/>
            </a:pPr>
            <a:r>
              <a:rPr lang="en-GB" dirty="0"/>
              <a:t>(Experimenter bias)</a:t>
            </a:r>
          </a:p>
        </p:txBody>
      </p:sp>
    </p:spTree>
    <p:extLst>
      <p:ext uri="{BB962C8B-B14F-4D97-AF65-F5344CB8AC3E}">
        <p14:creationId xmlns:p14="http://schemas.microsoft.com/office/powerpoint/2010/main" val="371423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first fundamental choice</a:t>
            </a:r>
          </a:p>
        </p:txBody>
      </p:sp>
      <p:sp>
        <p:nvSpPr>
          <p:cNvPr id="3" name="Content Placeholder 2"/>
          <p:cNvSpPr>
            <a:spLocks noGrp="1"/>
          </p:cNvSpPr>
          <p:nvPr>
            <p:ph idx="1"/>
          </p:nvPr>
        </p:nvSpPr>
        <p:spPr/>
        <p:txBody>
          <a:bodyPr>
            <a:normAutofit lnSpcReduction="10000"/>
          </a:bodyPr>
          <a:lstStyle/>
          <a:p>
            <a:pPr marL="0" indent="0">
              <a:buNone/>
            </a:pPr>
            <a:r>
              <a:rPr lang="en-GB" dirty="0"/>
              <a:t>Between-subjects vs within-subjects designs. </a:t>
            </a:r>
          </a:p>
          <a:p>
            <a:pPr marL="0" indent="0">
              <a:buNone/>
            </a:pPr>
            <a:endParaRPr lang="en-GB" dirty="0"/>
          </a:p>
          <a:p>
            <a:pPr marL="0" indent="0">
              <a:buNone/>
            </a:pPr>
            <a:r>
              <a:rPr lang="en-GB" dirty="0"/>
              <a:t>A within-subjects (between-group) design looks like this: </a:t>
            </a:r>
          </a:p>
          <a:p>
            <a:pPr marL="0" indent="0">
              <a:buNone/>
            </a:pPr>
            <a:endParaRPr lang="en-GB" dirty="0"/>
          </a:p>
          <a:p>
            <a:pPr marL="0" indent="0">
              <a:buNone/>
            </a:pPr>
            <a:r>
              <a:rPr lang="en-GB" dirty="0"/>
              <a:t>	</a:t>
            </a:r>
            <a:r>
              <a:rPr lang="en-GB" u="sng" dirty="0"/>
              <a:t>Condition 1</a:t>
            </a:r>
            <a:r>
              <a:rPr lang="en-GB" dirty="0"/>
              <a:t>		</a:t>
            </a:r>
            <a:r>
              <a:rPr lang="en-GB" u="sng" dirty="0"/>
              <a:t>Condition 2</a:t>
            </a:r>
          </a:p>
          <a:p>
            <a:pPr marL="0" indent="0">
              <a:buNone/>
            </a:pPr>
            <a:r>
              <a:rPr lang="en-GB" dirty="0"/>
              <a:t>	Participant 1		Participant 1</a:t>
            </a:r>
          </a:p>
          <a:p>
            <a:pPr marL="0" indent="0">
              <a:buNone/>
            </a:pPr>
            <a:r>
              <a:rPr lang="en-GB" dirty="0"/>
              <a:t>	Participant 2		Participant 2</a:t>
            </a:r>
          </a:p>
          <a:p>
            <a:pPr marL="0" indent="0">
              <a:buNone/>
            </a:pPr>
            <a:r>
              <a:rPr lang="en-GB" dirty="0"/>
              <a:t>	Participant 3		Participant 3		</a:t>
            </a:r>
          </a:p>
          <a:p>
            <a:pPr marL="0" indent="0">
              <a:buNone/>
            </a:pPr>
            <a:r>
              <a:rPr lang="en-GB" dirty="0"/>
              <a:t>	</a:t>
            </a:r>
            <a:r>
              <a:rPr lang="en-GB" dirty="0" err="1"/>
              <a:t>etc</a:t>
            </a:r>
            <a:endParaRPr lang="en-GB" dirty="0"/>
          </a:p>
          <a:p>
            <a:pPr marL="0" indent="0">
              <a:buNone/>
            </a:pPr>
            <a:endParaRPr lang="en-GB" dirty="0"/>
          </a:p>
        </p:txBody>
      </p:sp>
    </p:spTree>
    <p:extLst>
      <p:ext uri="{BB962C8B-B14F-4D97-AF65-F5344CB8AC3E}">
        <p14:creationId xmlns:p14="http://schemas.microsoft.com/office/powerpoint/2010/main" val="428653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first fundamental choice</a:t>
            </a:r>
          </a:p>
        </p:txBody>
      </p:sp>
      <p:sp>
        <p:nvSpPr>
          <p:cNvPr id="3" name="Content Placeholder 2"/>
          <p:cNvSpPr>
            <a:spLocks noGrp="1"/>
          </p:cNvSpPr>
          <p:nvPr>
            <p:ph idx="1"/>
          </p:nvPr>
        </p:nvSpPr>
        <p:spPr/>
        <p:txBody>
          <a:bodyPr>
            <a:normAutofit lnSpcReduction="10000"/>
          </a:bodyPr>
          <a:lstStyle/>
          <a:p>
            <a:pPr marL="0" indent="0">
              <a:buNone/>
            </a:pPr>
            <a:r>
              <a:rPr lang="en-GB" dirty="0"/>
              <a:t>Between-subjects vs within-subjects designs. </a:t>
            </a:r>
          </a:p>
          <a:p>
            <a:pPr marL="0" indent="0">
              <a:buNone/>
            </a:pPr>
            <a:endParaRPr lang="en-GB" dirty="0"/>
          </a:p>
          <a:p>
            <a:pPr marL="0" indent="0">
              <a:buNone/>
            </a:pPr>
            <a:r>
              <a:rPr lang="en-GB" dirty="0"/>
              <a:t>A between-subjects design looks like this: </a:t>
            </a:r>
          </a:p>
          <a:p>
            <a:pPr marL="0" indent="0">
              <a:buNone/>
            </a:pPr>
            <a:endParaRPr lang="en-GB" dirty="0"/>
          </a:p>
          <a:p>
            <a:pPr marL="0" indent="0">
              <a:buNone/>
            </a:pPr>
            <a:r>
              <a:rPr lang="en-GB" dirty="0"/>
              <a:t>	</a:t>
            </a:r>
            <a:r>
              <a:rPr lang="en-GB" u="sng" dirty="0"/>
              <a:t>Condition 1</a:t>
            </a:r>
            <a:r>
              <a:rPr lang="en-GB" dirty="0"/>
              <a:t>		</a:t>
            </a:r>
            <a:r>
              <a:rPr lang="en-GB" u="sng" dirty="0"/>
              <a:t>Condition 2</a:t>
            </a:r>
          </a:p>
          <a:p>
            <a:pPr marL="0" indent="0">
              <a:buNone/>
            </a:pPr>
            <a:r>
              <a:rPr lang="en-GB" dirty="0"/>
              <a:t>	Participant 1		Participant 2</a:t>
            </a:r>
          </a:p>
          <a:p>
            <a:pPr marL="0" indent="0">
              <a:buNone/>
            </a:pPr>
            <a:r>
              <a:rPr lang="en-GB" dirty="0"/>
              <a:t>	Participant 3		Participant 4</a:t>
            </a:r>
          </a:p>
          <a:p>
            <a:pPr marL="0" indent="0">
              <a:buNone/>
            </a:pPr>
            <a:r>
              <a:rPr lang="en-GB" dirty="0"/>
              <a:t>	Participant 5		Participant 6		</a:t>
            </a:r>
          </a:p>
          <a:p>
            <a:pPr marL="0" indent="0">
              <a:buNone/>
            </a:pPr>
            <a:r>
              <a:rPr lang="en-GB" dirty="0"/>
              <a:t>	</a:t>
            </a:r>
            <a:r>
              <a:rPr lang="en-GB" dirty="0" err="1"/>
              <a:t>etc</a:t>
            </a:r>
            <a:r>
              <a:rPr lang="en-GB" dirty="0"/>
              <a:t>			</a:t>
            </a:r>
            <a:r>
              <a:rPr lang="en-GB" dirty="0" err="1"/>
              <a:t>etc</a:t>
            </a:r>
            <a:endParaRPr lang="en-GB" dirty="0"/>
          </a:p>
          <a:p>
            <a:pPr marL="0" indent="0">
              <a:buNone/>
            </a:pPr>
            <a:endParaRPr lang="en-GB" dirty="0"/>
          </a:p>
        </p:txBody>
      </p:sp>
    </p:spTree>
    <p:extLst>
      <p:ext uri="{BB962C8B-B14F-4D97-AF65-F5344CB8AC3E}">
        <p14:creationId xmlns:p14="http://schemas.microsoft.com/office/powerpoint/2010/main" val="258009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we compare two conditions</a:t>
            </a:r>
          </a:p>
        </p:txBody>
      </p:sp>
      <p:sp>
        <p:nvSpPr>
          <p:cNvPr id="5" name="TextBox 4"/>
          <p:cNvSpPr txBox="1"/>
          <p:nvPr/>
        </p:nvSpPr>
        <p:spPr>
          <a:xfrm>
            <a:off x="4927949" y="3303200"/>
            <a:ext cx="3337836" cy="1077218"/>
          </a:xfrm>
          <a:prstGeom prst="rect">
            <a:avLst/>
          </a:prstGeom>
          <a:noFill/>
        </p:spPr>
        <p:txBody>
          <a:bodyPr wrap="square" rtlCol="0">
            <a:spAutoFit/>
          </a:bodyPr>
          <a:lstStyle/>
          <a:p>
            <a:r>
              <a:rPr lang="en-GB" dirty="0"/>
              <a:t>Other factors that might </a:t>
            </a:r>
            <a:r>
              <a:rPr lang="en-GB" i="1" dirty="0"/>
              <a:t>randomly</a:t>
            </a:r>
            <a:r>
              <a:rPr lang="en-GB" dirty="0"/>
              <a:t> influence the outcome</a:t>
            </a:r>
          </a:p>
          <a:p>
            <a:r>
              <a:rPr lang="en-GB" sz="1400" dirty="0"/>
              <a:t>e.g. motivation, attention, understanding instructions etc. </a:t>
            </a:r>
          </a:p>
        </p:txBody>
      </p:sp>
      <p:sp>
        <p:nvSpPr>
          <p:cNvPr id="6" name="TextBox 5"/>
          <p:cNvSpPr txBox="1"/>
          <p:nvPr/>
        </p:nvSpPr>
        <p:spPr>
          <a:xfrm>
            <a:off x="604938" y="1926934"/>
            <a:ext cx="2105024" cy="830997"/>
          </a:xfrm>
          <a:prstGeom prst="rect">
            <a:avLst/>
          </a:prstGeom>
          <a:noFill/>
          <a:ln>
            <a:solidFill>
              <a:schemeClr val="accent1"/>
            </a:solidFill>
          </a:ln>
        </p:spPr>
        <p:txBody>
          <a:bodyPr wrap="square" rtlCol="0">
            <a:spAutoFit/>
          </a:bodyPr>
          <a:lstStyle/>
          <a:p>
            <a:r>
              <a:rPr lang="en-GB" sz="2400" dirty="0"/>
              <a:t>Difference obtained  </a:t>
            </a:r>
          </a:p>
        </p:txBody>
      </p:sp>
      <p:sp>
        <p:nvSpPr>
          <p:cNvPr id="7" name="TextBox 6"/>
          <p:cNvSpPr txBox="1"/>
          <p:nvPr/>
        </p:nvSpPr>
        <p:spPr>
          <a:xfrm>
            <a:off x="3187753" y="1961938"/>
            <a:ext cx="2076450" cy="830997"/>
          </a:xfrm>
          <a:prstGeom prst="rect">
            <a:avLst/>
          </a:prstGeom>
          <a:noFill/>
          <a:ln>
            <a:solidFill>
              <a:schemeClr val="accent1"/>
            </a:solidFill>
          </a:ln>
        </p:spPr>
        <p:txBody>
          <a:bodyPr wrap="square" rtlCol="0">
            <a:spAutoFit/>
          </a:bodyPr>
          <a:lstStyle/>
          <a:p>
            <a:r>
              <a:rPr lang="en-GB" sz="2400" dirty="0"/>
              <a:t>the true difference</a:t>
            </a:r>
          </a:p>
        </p:txBody>
      </p:sp>
      <p:sp>
        <p:nvSpPr>
          <p:cNvPr id="8" name="TextBox 7"/>
          <p:cNvSpPr txBox="1"/>
          <p:nvPr/>
        </p:nvSpPr>
        <p:spPr>
          <a:xfrm>
            <a:off x="6089398" y="2098302"/>
            <a:ext cx="1162050" cy="338554"/>
          </a:xfrm>
          <a:prstGeom prst="rect">
            <a:avLst/>
          </a:prstGeom>
          <a:noFill/>
          <a:ln>
            <a:solidFill>
              <a:schemeClr val="accent1"/>
            </a:solidFill>
          </a:ln>
        </p:spPr>
        <p:txBody>
          <a:bodyPr wrap="square" rtlCol="0">
            <a:spAutoFit/>
          </a:bodyPr>
          <a:lstStyle/>
          <a:p>
            <a:r>
              <a:rPr lang="en-GB" sz="1600" dirty="0"/>
              <a:t>noise</a:t>
            </a:r>
          </a:p>
        </p:txBody>
      </p:sp>
      <p:sp>
        <p:nvSpPr>
          <p:cNvPr id="9" name="TextBox 8"/>
          <p:cNvSpPr txBox="1"/>
          <p:nvPr/>
        </p:nvSpPr>
        <p:spPr>
          <a:xfrm>
            <a:off x="5485564" y="2117503"/>
            <a:ext cx="609600" cy="400110"/>
          </a:xfrm>
          <a:prstGeom prst="rect">
            <a:avLst/>
          </a:prstGeom>
          <a:noFill/>
        </p:spPr>
        <p:txBody>
          <a:bodyPr wrap="square" rtlCol="0">
            <a:spAutoFit/>
          </a:bodyPr>
          <a:lstStyle/>
          <a:p>
            <a:r>
              <a:rPr lang="en-GB" sz="2000" dirty="0"/>
              <a:t>+/-</a:t>
            </a:r>
          </a:p>
        </p:txBody>
      </p:sp>
      <p:sp>
        <p:nvSpPr>
          <p:cNvPr id="11" name="Down Arrow 10"/>
          <p:cNvSpPr/>
          <p:nvPr/>
        </p:nvSpPr>
        <p:spPr>
          <a:xfrm>
            <a:off x="6324827" y="2683010"/>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2086726"/>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50482" y="2086514"/>
            <a:ext cx="609600" cy="400110"/>
          </a:xfrm>
          <a:prstGeom prst="rect">
            <a:avLst/>
          </a:prstGeom>
          <a:noFill/>
        </p:spPr>
        <p:txBody>
          <a:bodyPr wrap="square" rtlCol="0">
            <a:spAutoFit/>
          </a:bodyPr>
          <a:lstStyle/>
          <a:p>
            <a:r>
              <a:rPr lang="en-GB" sz="2000" dirty="0"/>
              <a:t>+/-</a:t>
            </a:r>
          </a:p>
        </p:txBody>
      </p:sp>
      <p:sp>
        <p:nvSpPr>
          <p:cNvPr id="15" name="TextBox 14"/>
          <p:cNvSpPr txBox="1"/>
          <p:nvPr/>
        </p:nvSpPr>
        <p:spPr>
          <a:xfrm>
            <a:off x="8449639" y="2086302"/>
            <a:ext cx="1162050" cy="461665"/>
          </a:xfrm>
          <a:prstGeom prst="rect">
            <a:avLst/>
          </a:prstGeom>
          <a:noFill/>
          <a:ln>
            <a:solidFill>
              <a:schemeClr val="accent1"/>
            </a:solidFill>
          </a:ln>
        </p:spPr>
        <p:txBody>
          <a:bodyPr wrap="square" rtlCol="0">
            <a:spAutoFit/>
          </a:bodyPr>
          <a:lstStyle/>
          <a:p>
            <a:r>
              <a:rPr lang="en-GB" sz="2400" dirty="0"/>
              <a:t>bias</a:t>
            </a:r>
          </a:p>
        </p:txBody>
      </p:sp>
      <p:sp>
        <p:nvSpPr>
          <p:cNvPr id="3" name="TextBox 2"/>
          <p:cNvSpPr txBox="1"/>
          <p:nvPr/>
        </p:nvSpPr>
        <p:spPr>
          <a:xfrm>
            <a:off x="1799389" y="5000625"/>
            <a:ext cx="3990975" cy="1384995"/>
          </a:xfrm>
          <a:prstGeom prst="rect">
            <a:avLst/>
          </a:prstGeom>
          <a:noFill/>
        </p:spPr>
        <p:txBody>
          <a:bodyPr wrap="square" rtlCol="0">
            <a:spAutoFit/>
          </a:bodyPr>
          <a:lstStyle/>
          <a:p>
            <a:r>
              <a:rPr lang="en-GB" sz="2400" dirty="0">
                <a:solidFill>
                  <a:srgbClr val="FF0000"/>
                </a:solidFill>
              </a:rPr>
              <a:t>Between subjects designs increase noise</a:t>
            </a:r>
            <a:r>
              <a:rPr lang="en-GB" dirty="0"/>
              <a:t>, because there are individual differences between the two groups involved. </a:t>
            </a:r>
          </a:p>
        </p:txBody>
      </p:sp>
      <p:sp>
        <p:nvSpPr>
          <p:cNvPr id="20" name="TextBox 19"/>
          <p:cNvSpPr txBox="1"/>
          <p:nvPr/>
        </p:nvSpPr>
        <p:spPr>
          <a:xfrm>
            <a:off x="7581626" y="5000625"/>
            <a:ext cx="3990975" cy="1384995"/>
          </a:xfrm>
          <a:prstGeom prst="rect">
            <a:avLst/>
          </a:prstGeom>
          <a:noFill/>
        </p:spPr>
        <p:txBody>
          <a:bodyPr wrap="square" rtlCol="0">
            <a:spAutoFit/>
          </a:bodyPr>
          <a:lstStyle/>
          <a:p>
            <a:r>
              <a:rPr lang="en-GB" sz="2400" dirty="0">
                <a:solidFill>
                  <a:srgbClr val="FF0000"/>
                </a:solidFill>
              </a:rPr>
              <a:t>Within subjects designs reduce noise</a:t>
            </a:r>
            <a:r>
              <a:rPr lang="en-GB" dirty="0"/>
              <a:t>, because there are no individual differences  - it is the same people in each condition</a:t>
            </a:r>
          </a:p>
        </p:txBody>
      </p:sp>
      <p:sp>
        <p:nvSpPr>
          <p:cNvPr id="21" name="Down Arrow 20"/>
          <p:cNvSpPr/>
          <p:nvPr/>
        </p:nvSpPr>
        <p:spPr>
          <a:xfrm rot="13551179">
            <a:off x="4661902" y="4523858"/>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Down Arrow 21"/>
          <p:cNvSpPr/>
          <p:nvPr/>
        </p:nvSpPr>
        <p:spPr>
          <a:xfrm rot="8635991">
            <a:off x="7633364" y="4493461"/>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843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we compare two conditions</a:t>
            </a:r>
          </a:p>
        </p:txBody>
      </p:sp>
      <p:sp>
        <p:nvSpPr>
          <p:cNvPr id="6" name="TextBox 5"/>
          <p:cNvSpPr txBox="1"/>
          <p:nvPr/>
        </p:nvSpPr>
        <p:spPr>
          <a:xfrm>
            <a:off x="604938" y="1926934"/>
            <a:ext cx="2105024" cy="830997"/>
          </a:xfrm>
          <a:prstGeom prst="rect">
            <a:avLst/>
          </a:prstGeom>
          <a:noFill/>
          <a:ln>
            <a:solidFill>
              <a:schemeClr val="accent1"/>
            </a:solidFill>
          </a:ln>
        </p:spPr>
        <p:txBody>
          <a:bodyPr wrap="square" rtlCol="0">
            <a:spAutoFit/>
          </a:bodyPr>
          <a:lstStyle/>
          <a:p>
            <a:r>
              <a:rPr lang="en-GB" sz="2400" dirty="0"/>
              <a:t>Difference obtained  </a:t>
            </a:r>
          </a:p>
        </p:txBody>
      </p:sp>
      <p:sp>
        <p:nvSpPr>
          <p:cNvPr id="7" name="TextBox 6"/>
          <p:cNvSpPr txBox="1"/>
          <p:nvPr/>
        </p:nvSpPr>
        <p:spPr>
          <a:xfrm>
            <a:off x="3187753" y="1961938"/>
            <a:ext cx="2076450" cy="830997"/>
          </a:xfrm>
          <a:prstGeom prst="rect">
            <a:avLst/>
          </a:prstGeom>
          <a:noFill/>
          <a:ln>
            <a:solidFill>
              <a:schemeClr val="accent1"/>
            </a:solidFill>
          </a:ln>
        </p:spPr>
        <p:txBody>
          <a:bodyPr wrap="square" rtlCol="0">
            <a:spAutoFit/>
          </a:bodyPr>
          <a:lstStyle/>
          <a:p>
            <a:r>
              <a:rPr lang="en-GB" sz="2400" dirty="0"/>
              <a:t>the true difference</a:t>
            </a:r>
          </a:p>
        </p:txBody>
      </p:sp>
      <p:sp>
        <p:nvSpPr>
          <p:cNvPr id="8" name="TextBox 7"/>
          <p:cNvSpPr txBox="1"/>
          <p:nvPr/>
        </p:nvSpPr>
        <p:spPr>
          <a:xfrm>
            <a:off x="6089398" y="2098302"/>
            <a:ext cx="1162050" cy="338554"/>
          </a:xfrm>
          <a:prstGeom prst="rect">
            <a:avLst/>
          </a:prstGeom>
          <a:noFill/>
          <a:ln>
            <a:solidFill>
              <a:schemeClr val="accent1"/>
            </a:solidFill>
          </a:ln>
        </p:spPr>
        <p:txBody>
          <a:bodyPr wrap="square" rtlCol="0">
            <a:spAutoFit/>
          </a:bodyPr>
          <a:lstStyle/>
          <a:p>
            <a:r>
              <a:rPr lang="en-GB" sz="1600" dirty="0"/>
              <a:t>noise</a:t>
            </a:r>
          </a:p>
        </p:txBody>
      </p:sp>
      <p:sp>
        <p:nvSpPr>
          <p:cNvPr id="9" name="TextBox 8"/>
          <p:cNvSpPr txBox="1"/>
          <p:nvPr/>
        </p:nvSpPr>
        <p:spPr>
          <a:xfrm>
            <a:off x="5485564" y="2117503"/>
            <a:ext cx="609600" cy="400110"/>
          </a:xfrm>
          <a:prstGeom prst="rect">
            <a:avLst/>
          </a:prstGeom>
          <a:noFill/>
        </p:spPr>
        <p:txBody>
          <a:bodyPr wrap="square" rtlCol="0">
            <a:spAutoFit/>
          </a:bodyPr>
          <a:lstStyle/>
          <a:p>
            <a:r>
              <a:rPr lang="en-GB" sz="2000" dirty="0"/>
              <a:t>+/-</a:t>
            </a:r>
          </a:p>
        </p:txBody>
      </p:sp>
      <p:sp>
        <p:nvSpPr>
          <p:cNvPr id="11" name="Down Arrow 10"/>
          <p:cNvSpPr/>
          <p:nvPr/>
        </p:nvSpPr>
        <p:spPr>
          <a:xfrm>
            <a:off x="8764617" y="2792935"/>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2086726"/>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50482" y="2086514"/>
            <a:ext cx="609600" cy="400110"/>
          </a:xfrm>
          <a:prstGeom prst="rect">
            <a:avLst/>
          </a:prstGeom>
          <a:noFill/>
        </p:spPr>
        <p:txBody>
          <a:bodyPr wrap="square" rtlCol="0">
            <a:spAutoFit/>
          </a:bodyPr>
          <a:lstStyle/>
          <a:p>
            <a:r>
              <a:rPr lang="en-GB" sz="2000" dirty="0"/>
              <a:t>+/-</a:t>
            </a:r>
          </a:p>
        </p:txBody>
      </p:sp>
      <p:sp>
        <p:nvSpPr>
          <p:cNvPr id="15" name="TextBox 14"/>
          <p:cNvSpPr txBox="1"/>
          <p:nvPr/>
        </p:nvSpPr>
        <p:spPr>
          <a:xfrm>
            <a:off x="8449639" y="2086302"/>
            <a:ext cx="1162050" cy="461665"/>
          </a:xfrm>
          <a:prstGeom prst="rect">
            <a:avLst/>
          </a:prstGeom>
          <a:noFill/>
          <a:ln>
            <a:solidFill>
              <a:schemeClr val="accent1"/>
            </a:solidFill>
          </a:ln>
        </p:spPr>
        <p:txBody>
          <a:bodyPr wrap="square" rtlCol="0">
            <a:spAutoFit/>
          </a:bodyPr>
          <a:lstStyle/>
          <a:p>
            <a:r>
              <a:rPr lang="en-GB" sz="2400" dirty="0"/>
              <a:t>bias</a:t>
            </a:r>
          </a:p>
        </p:txBody>
      </p:sp>
      <p:sp>
        <p:nvSpPr>
          <p:cNvPr id="3" name="TextBox 2"/>
          <p:cNvSpPr txBox="1"/>
          <p:nvPr/>
        </p:nvSpPr>
        <p:spPr>
          <a:xfrm>
            <a:off x="3460134" y="4920078"/>
            <a:ext cx="3990975" cy="1723549"/>
          </a:xfrm>
          <a:prstGeom prst="rect">
            <a:avLst/>
          </a:prstGeom>
          <a:noFill/>
        </p:spPr>
        <p:txBody>
          <a:bodyPr wrap="square" rtlCol="0">
            <a:spAutoFit/>
          </a:bodyPr>
          <a:lstStyle/>
          <a:p>
            <a:r>
              <a:rPr lang="en-GB" sz="2400" dirty="0">
                <a:solidFill>
                  <a:srgbClr val="FF0000"/>
                </a:solidFill>
              </a:rPr>
              <a:t>Between subjects designs can help reduce some bias</a:t>
            </a:r>
            <a:r>
              <a:rPr lang="en-GB" dirty="0"/>
              <a:t>, because the two conditions can be run identically. </a:t>
            </a:r>
            <a:r>
              <a:rPr lang="en-GB" sz="2000" dirty="0">
                <a:solidFill>
                  <a:srgbClr val="FF0000"/>
                </a:solidFill>
              </a:rPr>
              <a:t>But selection issues can increase bias. </a:t>
            </a:r>
          </a:p>
        </p:txBody>
      </p:sp>
      <p:sp>
        <p:nvSpPr>
          <p:cNvPr id="20" name="TextBox 19"/>
          <p:cNvSpPr txBox="1"/>
          <p:nvPr/>
        </p:nvSpPr>
        <p:spPr>
          <a:xfrm>
            <a:off x="8095024" y="4907036"/>
            <a:ext cx="3990975" cy="1384995"/>
          </a:xfrm>
          <a:prstGeom prst="rect">
            <a:avLst/>
          </a:prstGeom>
          <a:noFill/>
        </p:spPr>
        <p:txBody>
          <a:bodyPr wrap="square" rtlCol="0">
            <a:spAutoFit/>
          </a:bodyPr>
          <a:lstStyle/>
          <a:p>
            <a:r>
              <a:rPr lang="en-GB" sz="2400" dirty="0">
                <a:solidFill>
                  <a:srgbClr val="FF0000"/>
                </a:solidFill>
              </a:rPr>
              <a:t>Within subjects designs risk increasing bias</a:t>
            </a:r>
            <a:r>
              <a:rPr lang="en-GB" dirty="0"/>
              <a:t> because the conditions cannot be the same (e.g. the order in which they are undertaken). </a:t>
            </a:r>
          </a:p>
        </p:txBody>
      </p:sp>
      <p:sp>
        <p:nvSpPr>
          <p:cNvPr id="21" name="Down Arrow 20"/>
          <p:cNvSpPr/>
          <p:nvPr/>
        </p:nvSpPr>
        <p:spPr>
          <a:xfrm rot="13551179">
            <a:off x="6836591" y="4262639"/>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Down Arrow 21"/>
          <p:cNvSpPr/>
          <p:nvPr/>
        </p:nvSpPr>
        <p:spPr>
          <a:xfrm rot="10496722">
            <a:off x="9475534" y="4279134"/>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451109" y="3296571"/>
            <a:ext cx="3502334" cy="1015663"/>
          </a:xfrm>
          <a:prstGeom prst="rect">
            <a:avLst/>
          </a:prstGeom>
          <a:noFill/>
        </p:spPr>
        <p:txBody>
          <a:bodyPr wrap="square" rtlCol="0">
            <a:spAutoFit/>
          </a:bodyPr>
          <a:lstStyle/>
          <a:p>
            <a:r>
              <a:rPr lang="en-GB" sz="2000" dirty="0"/>
              <a:t>Factors </a:t>
            </a:r>
            <a:r>
              <a:rPr lang="en-GB" sz="2000" i="1" dirty="0"/>
              <a:t>systematically</a:t>
            </a:r>
            <a:r>
              <a:rPr lang="en-GB" sz="2000" dirty="0"/>
              <a:t> associated with the conditions that can influence the outcome.</a:t>
            </a:r>
          </a:p>
        </p:txBody>
      </p:sp>
    </p:spTree>
    <p:extLst>
      <p:ext uri="{BB962C8B-B14F-4D97-AF65-F5344CB8AC3E}">
        <p14:creationId xmlns:p14="http://schemas.microsoft.com/office/powerpoint/2010/main" val="153998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solidFill>
                  <a:srgbClr val="FF0000"/>
                </a:solidFill>
              </a:rPr>
              <a:t>Selection of participants</a:t>
            </a:r>
          </a:p>
          <a:p>
            <a:pPr marL="0" indent="0">
              <a:buNone/>
            </a:pPr>
            <a:r>
              <a:rPr lang="en-GB" dirty="0"/>
              <a:t>Is not an issue for within-subjects designs.</a:t>
            </a:r>
          </a:p>
          <a:p>
            <a:pPr marL="0" indent="0">
              <a:buNone/>
            </a:pPr>
            <a:endParaRPr lang="en-GB" dirty="0"/>
          </a:p>
          <a:p>
            <a:pPr marL="0" indent="0">
              <a:buNone/>
            </a:pPr>
            <a:r>
              <a:rPr lang="en-GB" dirty="0"/>
              <a:t>For between subjects designs the allocation of participants to conditions should be unrelated to </a:t>
            </a:r>
            <a:r>
              <a:rPr lang="en-GB" i="1" dirty="0"/>
              <a:t>any </a:t>
            </a:r>
            <a:r>
              <a:rPr lang="en-GB" dirty="0"/>
              <a:t>aspect of the individuals involved.</a:t>
            </a:r>
          </a:p>
          <a:p>
            <a:pPr marL="0" indent="0">
              <a:buNone/>
            </a:pPr>
            <a:r>
              <a:rPr lang="en-GB" i="1" dirty="0"/>
              <a:t>	e.g. 	their time of availability</a:t>
            </a:r>
          </a:p>
          <a:p>
            <a:pPr marL="0" indent="0">
              <a:buNone/>
            </a:pPr>
            <a:r>
              <a:rPr lang="en-GB" i="1" dirty="0"/>
              <a:t>		their preference for a particular condition</a:t>
            </a:r>
          </a:p>
          <a:p>
            <a:pPr marL="0" indent="0">
              <a:buNone/>
            </a:pPr>
            <a:r>
              <a:rPr lang="en-GB" i="1" dirty="0"/>
              <a:t>		their friendliness, ability, cognitive style, personality</a:t>
            </a:r>
          </a:p>
          <a:p>
            <a:pPr marL="0" indent="0">
              <a:buNone/>
            </a:pPr>
            <a:r>
              <a:rPr lang="en-GB" i="1" dirty="0"/>
              <a:t>		etc. </a:t>
            </a:r>
          </a:p>
          <a:p>
            <a:pPr marL="0" indent="0">
              <a:buNone/>
            </a:pPr>
            <a:r>
              <a:rPr lang="en-GB" dirty="0">
                <a:solidFill>
                  <a:srgbClr val="FF0000"/>
                </a:solidFill>
              </a:rPr>
              <a:t>The best solution is to randomly (pre)allocate participants to conditions.</a:t>
            </a:r>
          </a:p>
          <a:p>
            <a:pPr marL="0" indent="0">
              <a:buNone/>
            </a:pPr>
            <a:endParaRPr lang="en-GB" dirty="0"/>
          </a:p>
        </p:txBody>
      </p:sp>
    </p:spTree>
    <p:extLst>
      <p:ext uri="{BB962C8B-B14F-4D97-AF65-F5344CB8AC3E}">
        <p14:creationId xmlns:p14="http://schemas.microsoft.com/office/powerpoint/2010/main" val="3471304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lstStyle/>
          <a:p>
            <a:pPr marL="0" indent="0">
              <a:buNone/>
            </a:pPr>
            <a:r>
              <a:rPr lang="en-GB" dirty="0">
                <a:solidFill>
                  <a:srgbClr val="FF0000"/>
                </a:solidFill>
              </a:rPr>
              <a:t>Materials</a:t>
            </a:r>
          </a:p>
          <a:p>
            <a:pPr marL="0" indent="0">
              <a:buNone/>
            </a:pPr>
            <a:r>
              <a:rPr lang="en-GB" dirty="0"/>
              <a:t>Is not an issue for between-subjects designs, as long as the same materials are allocated to each condition. </a:t>
            </a:r>
          </a:p>
          <a:p>
            <a:pPr marL="0" indent="0">
              <a:buNone/>
            </a:pPr>
            <a:endParaRPr lang="en-GB" dirty="0">
              <a:solidFill>
                <a:srgbClr val="FF0000"/>
              </a:solidFill>
            </a:endParaRPr>
          </a:p>
          <a:p>
            <a:pPr marL="0" indent="0">
              <a:buNone/>
            </a:pPr>
            <a:r>
              <a:rPr lang="en-GB" dirty="0">
                <a:solidFill>
                  <a:srgbClr val="FF0000"/>
                </a:solidFill>
              </a:rPr>
              <a:t>For within-subjects designs, the materials (often) should not be the same across both conditions. </a:t>
            </a:r>
          </a:p>
          <a:p>
            <a:pPr marL="0" indent="0">
              <a:buNone/>
            </a:pPr>
            <a:endParaRPr lang="en-GB" dirty="0">
              <a:solidFill>
                <a:srgbClr val="FF0000"/>
              </a:solidFill>
            </a:endParaRPr>
          </a:p>
          <a:p>
            <a:pPr marL="0" indent="0">
              <a:buNone/>
            </a:pPr>
            <a:r>
              <a:rPr lang="en-GB" dirty="0"/>
              <a:t>e.g. you can’t do the same test (in the same format) twice, because of practice (or order) effects.</a:t>
            </a:r>
          </a:p>
        </p:txBody>
      </p:sp>
    </p:spTree>
    <p:extLst>
      <p:ext uri="{BB962C8B-B14F-4D97-AF65-F5344CB8AC3E}">
        <p14:creationId xmlns:p14="http://schemas.microsoft.com/office/powerpoint/2010/main" val="122084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Remember this from Lecture 3</a:t>
            </a:r>
          </a:p>
        </p:txBody>
      </p:sp>
      <p:pic>
        <p:nvPicPr>
          <p:cNvPr id="1026" name="Picture 2" descr="1kg Digital Precision Weighing Scale - Kern | C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0" y="4726512"/>
            <a:ext cx="2079615" cy="18690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6806" y="1690689"/>
            <a:ext cx="5395469" cy="954107"/>
          </a:xfrm>
          <a:prstGeom prst="rect">
            <a:avLst/>
          </a:prstGeom>
          <a:noFill/>
        </p:spPr>
        <p:txBody>
          <a:bodyPr wrap="square" rtlCol="0">
            <a:spAutoFit/>
          </a:bodyPr>
          <a:lstStyle/>
          <a:p>
            <a:r>
              <a:rPr lang="en-GB" sz="2800" dirty="0"/>
              <a:t>Q: How could you find out which is the largest stone </a:t>
            </a:r>
            <a:r>
              <a:rPr lang="en-GB" sz="2800"/>
              <a:t>by volume? </a:t>
            </a:r>
            <a:endParaRPr lang="en-GB" sz="2800" dirty="0"/>
          </a:p>
        </p:txBody>
      </p:sp>
      <p:pic>
        <p:nvPicPr>
          <p:cNvPr id="6" name="Picture 5"/>
          <p:cNvPicPr>
            <a:picLocks noChangeAspect="1"/>
          </p:cNvPicPr>
          <p:nvPr/>
        </p:nvPicPr>
        <p:blipFill>
          <a:blip r:embed="rId3"/>
          <a:stretch>
            <a:fillRect/>
          </a:stretch>
        </p:blipFill>
        <p:spPr>
          <a:xfrm>
            <a:off x="8891674" y="4755096"/>
            <a:ext cx="2462126" cy="1840439"/>
          </a:xfrm>
          <a:prstGeom prst="rect">
            <a:avLst/>
          </a:prstGeom>
        </p:spPr>
      </p:pic>
      <p:pic>
        <p:nvPicPr>
          <p:cNvPr id="7" name="Picture 6"/>
          <p:cNvPicPr>
            <a:picLocks noChangeAspect="1"/>
          </p:cNvPicPr>
          <p:nvPr/>
        </p:nvPicPr>
        <p:blipFill>
          <a:blip r:embed="rId4"/>
          <a:stretch>
            <a:fillRect/>
          </a:stretch>
        </p:blipFill>
        <p:spPr>
          <a:xfrm>
            <a:off x="908049" y="1885430"/>
            <a:ext cx="3293540" cy="2466976"/>
          </a:xfrm>
          <a:prstGeom prst="rect">
            <a:avLst/>
          </a:prstGeom>
        </p:spPr>
      </p:pic>
      <p:sp>
        <p:nvSpPr>
          <p:cNvPr id="8" name="TextBox 7"/>
          <p:cNvSpPr txBox="1"/>
          <p:nvPr/>
        </p:nvSpPr>
        <p:spPr>
          <a:xfrm>
            <a:off x="5186806" y="3152077"/>
            <a:ext cx="6681344" cy="1200329"/>
          </a:xfrm>
          <a:prstGeom prst="rect">
            <a:avLst/>
          </a:prstGeom>
          <a:noFill/>
        </p:spPr>
        <p:txBody>
          <a:bodyPr wrap="square" rtlCol="0">
            <a:spAutoFit/>
          </a:bodyPr>
          <a:lstStyle/>
          <a:p>
            <a:r>
              <a:rPr lang="en-GB" sz="2400" dirty="0"/>
              <a:t>These are tools for converting physical properties of the stones into a numerical value that can be used to distinguish between them. </a:t>
            </a:r>
          </a:p>
        </p:txBody>
      </p:sp>
      <p:pic>
        <p:nvPicPr>
          <p:cNvPr id="9" name="Picture 8"/>
          <p:cNvPicPr>
            <a:picLocks noChangeAspect="1"/>
          </p:cNvPicPr>
          <p:nvPr/>
        </p:nvPicPr>
        <p:blipFill>
          <a:blip r:embed="rId5"/>
          <a:stretch>
            <a:fillRect/>
          </a:stretch>
        </p:blipFill>
        <p:spPr>
          <a:xfrm>
            <a:off x="908049" y="4755096"/>
            <a:ext cx="2390775" cy="1914525"/>
          </a:xfrm>
          <a:prstGeom prst="rect">
            <a:avLst/>
          </a:prstGeom>
        </p:spPr>
      </p:pic>
      <p:pic>
        <p:nvPicPr>
          <p:cNvPr id="10" name="Picture 9"/>
          <p:cNvPicPr>
            <a:picLocks noChangeAspect="1"/>
          </p:cNvPicPr>
          <p:nvPr/>
        </p:nvPicPr>
        <p:blipFill>
          <a:blip r:embed="rId6"/>
          <a:stretch>
            <a:fillRect/>
          </a:stretch>
        </p:blipFill>
        <p:spPr>
          <a:xfrm>
            <a:off x="3551236" y="4589461"/>
            <a:ext cx="2143125" cy="2143125"/>
          </a:xfrm>
          <a:prstGeom prst="rect">
            <a:avLst/>
          </a:prstGeom>
        </p:spPr>
      </p:pic>
    </p:spTree>
    <p:extLst>
      <p:ext uri="{BB962C8B-B14F-4D97-AF65-F5344CB8AC3E}">
        <p14:creationId xmlns:p14="http://schemas.microsoft.com/office/powerpoint/2010/main" val="14629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lstStyle/>
          <a:p>
            <a:pPr marL="0" indent="0">
              <a:buNone/>
            </a:pPr>
            <a:r>
              <a:rPr lang="en-GB" u="sng" dirty="0">
                <a:solidFill>
                  <a:srgbClr val="FF0000"/>
                </a:solidFill>
              </a:rPr>
              <a:t>Order</a:t>
            </a:r>
            <a:endParaRPr lang="en-GB" dirty="0"/>
          </a:p>
          <a:p>
            <a:pPr marL="0" indent="0">
              <a:buNone/>
            </a:pPr>
            <a:r>
              <a:rPr lang="en-GB" dirty="0">
                <a:solidFill>
                  <a:srgbClr val="FF0000"/>
                </a:solidFill>
              </a:rPr>
              <a:t>This is a common issue in within-subject designs, where each participant completes two (or more) conditions. </a:t>
            </a:r>
          </a:p>
          <a:p>
            <a:pPr marL="0" indent="0">
              <a:buNone/>
            </a:pPr>
            <a:endParaRPr lang="en-GB" dirty="0">
              <a:solidFill>
                <a:srgbClr val="FF0000"/>
              </a:solidFill>
            </a:endParaRPr>
          </a:p>
          <a:p>
            <a:pPr marL="0" indent="0">
              <a:buNone/>
            </a:pPr>
            <a:r>
              <a:rPr lang="en-GB" dirty="0"/>
              <a:t>This can be overcome, by either randomisation, or (in more simple cases) counterbalancing. </a:t>
            </a:r>
          </a:p>
        </p:txBody>
      </p:sp>
    </p:spTree>
    <p:extLst>
      <p:ext uri="{BB962C8B-B14F-4D97-AF65-F5344CB8AC3E}">
        <p14:creationId xmlns:p14="http://schemas.microsoft.com/office/powerpoint/2010/main" val="611278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Counterbalancing</a:t>
            </a:r>
          </a:p>
        </p:txBody>
      </p:sp>
      <p:sp>
        <p:nvSpPr>
          <p:cNvPr id="3" name="Content Placeholder 2"/>
          <p:cNvSpPr>
            <a:spLocks noGrp="1"/>
          </p:cNvSpPr>
          <p:nvPr>
            <p:ph idx="1"/>
          </p:nvPr>
        </p:nvSpPr>
        <p:spPr>
          <a:xfrm>
            <a:off x="838200" y="1825625"/>
            <a:ext cx="6019800" cy="3917950"/>
          </a:xfrm>
        </p:spPr>
        <p:txBody>
          <a:bodyPr>
            <a:normAutofit/>
          </a:bodyPr>
          <a:lstStyle/>
          <a:p>
            <a:pPr marL="0" indent="0">
              <a:buNone/>
            </a:pPr>
            <a:r>
              <a:rPr lang="en-GB" dirty="0"/>
              <a:t>With two conditions (A, B).</a:t>
            </a:r>
          </a:p>
          <a:p>
            <a:pPr marL="0" indent="0">
              <a:buNone/>
            </a:pPr>
            <a:r>
              <a:rPr lang="en-GB" dirty="0"/>
              <a:t>Participant 1 completes A, then B</a:t>
            </a:r>
          </a:p>
          <a:p>
            <a:pPr marL="0" indent="0">
              <a:buNone/>
            </a:pPr>
            <a:r>
              <a:rPr lang="en-GB" dirty="0"/>
              <a:t>Participant 2 completes B, then A</a:t>
            </a:r>
          </a:p>
          <a:p>
            <a:pPr marL="0" indent="0">
              <a:buNone/>
            </a:pPr>
            <a:r>
              <a:rPr lang="en-GB" dirty="0"/>
              <a:t>Etc.</a:t>
            </a:r>
          </a:p>
          <a:p>
            <a:pPr marL="0" indent="0">
              <a:buNone/>
            </a:pPr>
            <a:endParaRPr lang="en-GB" dirty="0"/>
          </a:p>
          <a:p>
            <a:pPr marL="0" indent="0">
              <a:buNone/>
            </a:pPr>
            <a:r>
              <a:rPr lang="en-GB" dirty="0"/>
              <a:t>To be “fully” counterbalanced requires the sample size to be a multiple of 2. </a:t>
            </a:r>
          </a:p>
        </p:txBody>
      </p:sp>
      <p:pic>
        <p:nvPicPr>
          <p:cNvPr id="5" name="Picture 4"/>
          <p:cNvPicPr>
            <a:picLocks noChangeAspect="1"/>
          </p:cNvPicPr>
          <p:nvPr/>
        </p:nvPicPr>
        <p:blipFill>
          <a:blip r:embed="rId2"/>
          <a:stretch>
            <a:fillRect/>
          </a:stretch>
        </p:blipFill>
        <p:spPr>
          <a:xfrm>
            <a:off x="7581899" y="1922462"/>
            <a:ext cx="2657475" cy="2506793"/>
          </a:xfrm>
          <a:prstGeom prst="rect">
            <a:avLst/>
          </a:prstGeom>
        </p:spPr>
      </p:pic>
      <p:sp>
        <p:nvSpPr>
          <p:cNvPr id="6" name="TextBox 5"/>
          <p:cNvSpPr txBox="1"/>
          <p:nvPr/>
        </p:nvSpPr>
        <p:spPr>
          <a:xfrm>
            <a:off x="7581899" y="5353050"/>
            <a:ext cx="3933825" cy="923330"/>
          </a:xfrm>
          <a:prstGeom prst="rect">
            <a:avLst/>
          </a:prstGeom>
          <a:noFill/>
          <a:ln>
            <a:solidFill>
              <a:schemeClr val="tx1"/>
            </a:solidFill>
          </a:ln>
        </p:spPr>
        <p:txBody>
          <a:bodyPr wrap="square" rtlCol="0">
            <a:spAutoFit/>
          </a:bodyPr>
          <a:lstStyle/>
          <a:p>
            <a:r>
              <a:rPr lang="en-GB" i="1" dirty="0"/>
              <a:t>Notice here, that if there is a difference between A and B, it can’t be because of what was done first (vs second)</a:t>
            </a:r>
          </a:p>
        </p:txBody>
      </p:sp>
      <p:sp>
        <p:nvSpPr>
          <p:cNvPr id="7" name="Up Arrow 6"/>
          <p:cNvSpPr/>
          <p:nvPr/>
        </p:nvSpPr>
        <p:spPr>
          <a:xfrm>
            <a:off x="8629650" y="4661029"/>
            <a:ext cx="600075" cy="4729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5704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Counterbalancing</a:t>
            </a:r>
          </a:p>
        </p:txBody>
      </p:sp>
      <p:sp>
        <p:nvSpPr>
          <p:cNvPr id="3" name="Content Placeholder 2"/>
          <p:cNvSpPr>
            <a:spLocks noGrp="1"/>
          </p:cNvSpPr>
          <p:nvPr>
            <p:ph idx="1"/>
          </p:nvPr>
        </p:nvSpPr>
        <p:spPr>
          <a:xfrm>
            <a:off x="838200" y="1825624"/>
            <a:ext cx="6000750" cy="4412655"/>
          </a:xfrm>
        </p:spPr>
        <p:txBody>
          <a:bodyPr>
            <a:normAutofit/>
          </a:bodyPr>
          <a:lstStyle/>
          <a:p>
            <a:pPr marL="0" indent="0">
              <a:buNone/>
            </a:pPr>
            <a:r>
              <a:rPr lang="en-GB" dirty="0"/>
              <a:t>With three conditions (A, B, C).</a:t>
            </a:r>
          </a:p>
          <a:p>
            <a:pPr marL="0" indent="0">
              <a:buNone/>
            </a:pPr>
            <a:endParaRPr lang="en-GB" dirty="0"/>
          </a:p>
          <a:p>
            <a:pPr marL="0" indent="0">
              <a:buNone/>
            </a:pPr>
            <a:r>
              <a:rPr lang="en-GB" dirty="0"/>
              <a:t>To be “fully” counterbalanced requires the sample size to be a multiple of 6 (= 3 x 2). </a:t>
            </a:r>
          </a:p>
          <a:p>
            <a:pPr marL="0" indent="0">
              <a:buNone/>
            </a:pPr>
            <a:endParaRPr lang="en-GB" dirty="0"/>
          </a:p>
          <a:p>
            <a:pPr marL="0" indent="0">
              <a:buNone/>
            </a:pPr>
            <a:r>
              <a:rPr lang="en-GB" dirty="0"/>
              <a:t>i.e. test 6, 12, 18 (</a:t>
            </a:r>
            <a:r>
              <a:rPr lang="en-GB" dirty="0" err="1"/>
              <a:t>etc</a:t>
            </a:r>
            <a:r>
              <a:rPr lang="en-GB" dirty="0"/>
              <a:t>) participants. </a:t>
            </a:r>
          </a:p>
          <a:p>
            <a:pPr marL="0" indent="0">
              <a:buNone/>
            </a:pPr>
            <a:endParaRPr lang="en-GB" dirty="0"/>
          </a:p>
          <a:p>
            <a:pPr marL="0" indent="0">
              <a:buNone/>
            </a:pPr>
            <a:endParaRPr lang="en-GB" dirty="0"/>
          </a:p>
          <a:p>
            <a:pPr marL="0" indent="0">
              <a:buNone/>
            </a:pPr>
            <a:endParaRPr lang="en-GB" dirty="0"/>
          </a:p>
        </p:txBody>
      </p:sp>
      <p:sp>
        <p:nvSpPr>
          <p:cNvPr id="6" name="TextBox 5"/>
          <p:cNvSpPr txBox="1"/>
          <p:nvPr/>
        </p:nvSpPr>
        <p:spPr>
          <a:xfrm>
            <a:off x="7348369" y="5314950"/>
            <a:ext cx="4167355" cy="923330"/>
          </a:xfrm>
          <a:prstGeom prst="rect">
            <a:avLst/>
          </a:prstGeom>
          <a:noFill/>
          <a:ln>
            <a:solidFill>
              <a:schemeClr val="tx1"/>
            </a:solidFill>
          </a:ln>
        </p:spPr>
        <p:txBody>
          <a:bodyPr wrap="square" rtlCol="0">
            <a:spAutoFit/>
          </a:bodyPr>
          <a:lstStyle/>
          <a:p>
            <a:r>
              <a:rPr lang="en-GB" i="1" dirty="0"/>
              <a:t>Notice here, that if there is a difference between A, B, and C it can’t be because of what was done first (vs second vs third)</a:t>
            </a:r>
          </a:p>
        </p:txBody>
      </p:sp>
      <p:sp>
        <p:nvSpPr>
          <p:cNvPr id="7" name="Up Arrow 6"/>
          <p:cNvSpPr/>
          <p:nvPr/>
        </p:nvSpPr>
        <p:spPr>
          <a:xfrm>
            <a:off x="8524875" y="4500756"/>
            <a:ext cx="600075" cy="4729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Up Arrow 7"/>
          <p:cNvSpPr/>
          <p:nvPr/>
        </p:nvSpPr>
        <p:spPr>
          <a:xfrm>
            <a:off x="9593971" y="4500756"/>
            <a:ext cx="600075" cy="4729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2"/>
          <a:stretch>
            <a:fillRect/>
          </a:stretch>
        </p:blipFill>
        <p:spPr>
          <a:xfrm>
            <a:off x="7348368" y="2071687"/>
            <a:ext cx="4005431" cy="2220064"/>
          </a:xfrm>
          <a:prstGeom prst="rect">
            <a:avLst/>
          </a:prstGeom>
        </p:spPr>
      </p:pic>
      <p:sp>
        <p:nvSpPr>
          <p:cNvPr id="10" name="Up Arrow 9"/>
          <p:cNvSpPr/>
          <p:nvPr/>
        </p:nvSpPr>
        <p:spPr>
          <a:xfrm>
            <a:off x="10663067" y="4484184"/>
            <a:ext cx="600075" cy="4729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248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conditions</a:t>
            </a:r>
          </a:p>
        </p:txBody>
      </p:sp>
      <p:sp>
        <p:nvSpPr>
          <p:cNvPr id="3" name="Content Placeholder 2"/>
          <p:cNvSpPr>
            <a:spLocks noGrp="1"/>
          </p:cNvSpPr>
          <p:nvPr>
            <p:ph idx="1"/>
          </p:nvPr>
        </p:nvSpPr>
        <p:spPr/>
        <p:txBody>
          <a:bodyPr/>
          <a:lstStyle/>
          <a:p>
            <a:pPr marL="0" indent="0">
              <a:buNone/>
            </a:pPr>
            <a:r>
              <a:rPr lang="en-GB" dirty="0"/>
              <a:t>4 conditions requires multiples of 4 x 3 x 2 = 24</a:t>
            </a:r>
          </a:p>
          <a:p>
            <a:pPr marL="0" indent="0">
              <a:buNone/>
            </a:pPr>
            <a:r>
              <a:rPr lang="en-GB" dirty="0"/>
              <a:t>5 conditions requires multiples of 5 x 4 x 3 x 2 = 120</a:t>
            </a:r>
          </a:p>
          <a:p>
            <a:pPr marL="0" indent="0">
              <a:buNone/>
            </a:pPr>
            <a:r>
              <a:rPr lang="en-GB" dirty="0"/>
              <a:t>6 conditions requires multiples of 6 x 5 x 4 x 3 x 2 = 720</a:t>
            </a:r>
          </a:p>
          <a:p>
            <a:pPr marL="0" indent="0">
              <a:buNone/>
            </a:pPr>
            <a:endParaRPr lang="en-GB" dirty="0"/>
          </a:p>
          <a:p>
            <a:pPr marL="0" indent="0">
              <a:buNone/>
            </a:pPr>
            <a:r>
              <a:rPr lang="en-GB" dirty="0"/>
              <a:t>With more conditions full counterbalancing may require more participants than can be tested. </a:t>
            </a:r>
          </a:p>
          <a:p>
            <a:pPr marL="0" indent="0">
              <a:buNone/>
            </a:pPr>
            <a:endParaRPr lang="en-GB" dirty="0"/>
          </a:p>
          <a:p>
            <a:pPr marL="0" indent="0">
              <a:buNone/>
            </a:pPr>
            <a:r>
              <a:rPr lang="en-GB" dirty="0"/>
              <a:t>One solution is to </a:t>
            </a:r>
            <a:r>
              <a:rPr lang="en-GB" i="1" dirty="0"/>
              <a:t>randomise</a:t>
            </a:r>
            <a:r>
              <a:rPr lang="en-GB" dirty="0"/>
              <a:t> the order differently for each participant. </a:t>
            </a:r>
          </a:p>
        </p:txBody>
      </p:sp>
    </p:spTree>
    <p:extLst>
      <p:ext uri="{BB962C8B-B14F-4D97-AF65-F5344CB8AC3E}">
        <p14:creationId xmlns:p14="http://schemas.microsoft.com/office/powerpoint/2010/main" val="366081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Randomisation</a:t>
            </a:r>
          </a:p>
        </p:txBody>
      </p:sp>
      <p:sp>
        <p:nvSpPr>
          <p:cNvPr id="6" name="TextBox 5"/>
          <p:cNvSpPr txBox="1"/>
          <p:nvPr/>
        </p:nvSpPr>
        <p:spPr>
          <a:xfrm>
            <a:off x="604938" y="1926934"/>
            <a:ext cx="2105024" cy="830997"/>
          </a:xfrm>
          <a:prstGeom prst="rect">
            <a:avLst/>
          </a:prstGeom>
          <a:noFill/>
          <a:ln>
            <a:solidFill>
              <a:schemeClr val="accent1"/>
            </a:solidFill>
          </a:ln>
        </p:spPr>
        <p:txBody>
          <a:bodyPr wrap="square" rtlCol="0">
            <a:spAutoFit/>
          </a:bodyPr>
          <a:lstStyle/>
          <a:p>
            <a:r>
              <a:rPr lang="en-GB" sz="2400" dirty="0"/>
              <a:t>Difference obtained  </a:t>
            </a:r>
          </a:p>
        </p:txBody>
      </p:sp>
      <p:sp>
        <p:nvSpPr>
          <p:cNvPr id="7" name="TextBox 6"/>
          <p:cNvSpPr txBox="1"/>
          <p:nvPr/>
        </p:nvSpPr>
        <p:spPr>
          <a:xfrm>
            <a:off x="3187753" y="1961938"/>
            <a:ext cx="2076450" cy="830997"/>
          </a:xfrm>
          <a:prstGeom prst="rect">
            <a:avLst/>
          </a:prstGeom>
          <a:noFill/>
          <a:ln>
            <a:solidFill>
              <a:schemeClr val="accent1"/>
            </a:solidFill>
          </a:ln>
        </p:spPr>
        <p:txBody>
          <a:bodyPr wrap="square" rtlCol="0">
            <a:spAutoFit/>
          </a:bodyPr>
          <a:lstStyle/>
          <a:p>
            <a:r>
              <a:rPr lang="en-GB" sz="2400" dirty="0"/>
              <a:t>the true difference</a:t>
            </a:r>
          </a:p>
        </p:txBody>
      </p:sp>
      <p:sp>
        <p:nvSpPr>
          <p:cNvPr id="8" name="TextBox 7"/>
          <p:cNvSpPr txBox="1"/>
          <p:nvPr/>
        </p:nvSpPr>
        <p:spPr>
          <a:xfrm>
            <a:off x="6089398" y="2098302"/>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485564" y="2117503"/>
            <a:ext cx="609600" cy="400110"/>
          </a:xfrm>
          <a:prstGeom prst="rect">
            <a:avLst/>
          </a:prstGeom>
          <a:noFill/>
        </p:spPr>
        <p:txBody>
          <a:bodyPr wrap="square" rtlCol="0">
            <a:spAutoFit/>
          </a:bodyPr>
          <a:lstStyle/>
          <a:p>
            <a:r>
              <a:rPr lang="en-GB" sz="2000" dirty="0"/>
              <a:t>+/-</a:t>
            </a:r>
          </a:p>
        </p:txBody>
      </p:sp>
      <p:sp>
        <p:nvSpPr>
          <p:cNvPr id="11" name="Down Arrow 10"/>
          <p:cNvSpPr/>
          <p:nvPr/>
        </p:nvSpPr>
        <p:spPr>
          <a:xfrm>
            <a:off x="8764617" y="2792935"/>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2086726"/>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50482" y="2086514"/>
            <a:ext cx="609600" cy="400110"/>
          </a:xfrm>
          <a:prstGeom prst="rect">
            <a:avLst/>
          </a:prstGeom>
          <a:noFill/>
        </p:spPr>
        <p:txBody>
          <a:bodyPr wrap="square" rtlCol="0">
            <a:spAutoFit/>
          </a:bodyPr>
          <a:lstStyle/>
          <a:p>
            <a:r>
              <a:rPr lang="en-GB" sz="2000" dirty="0"/>
              <a:t>+/-</a:t>
            </a:r>
          </a:p>
        </p:txBody>
      </p:sp>
      <p:sp>
        <p:nvSpPr>
          <p:cNvPr id="15" name="TextBox 14"/>
          <p:cNvSpPr txBox="1"/>
          <p:nvPr/>
        </p:nvSpPr>
        <p:spPr>
          <a:xfrm>
            <a:off x="8449639" y="2086302"/>
            <a:ext cx="1162050" cy="461665"/>
          </a:xfrm>
          <a:prstGeom prst="rect">
            <a:avLst/>
          </a:prstGeom>
          <a:noFill/>
          <a:ln>
            <a:solidFill>
              <a:schemeClr val="accent1"/>
            </a:solidFill>
          </a:ln>
        </p:spPr>
        <p:txBody>
          <a:bodyPr wrap="square" rtlCol="0">
            <a:spAutoFit/>
          </a:bodyPr>
          <a:lstStyle/>
          <a:p>
            <a:r>
              <a:rPr lang="en-GB" sz="2400" dirty="0"/>
              <a:t>bias</a:t>
            </a:r>
          </a:p>
        </p:txBody>
      </p:sp>
      <p:sp>
        <p:nvSpPr>
          <p:cNvPr id="21" name="Down Arrow 20"/>
          <p:cNvSpPr/>
          <p:nvPr/>
        </p:nvSpPr>
        <p:spPr>
          <a:xfrm rot="7753383">
            <a:off x="7627988" y="4666879"/>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8431553" y="3308266"/>
            <a:ext cx="3502334" cy="1015663"/>
          </a:xfrm>
          <a:prstGeom prst="rect">
            <a:avLst/>
          </a:prstGeom>
          <a:noFill/>
        </p:spPr>
        <p:txBody>
          <a:bodyPr wrap="square" rtlCol="0">
            <a:spAutoFit/>
          </a:bodyPr>
          <a:lstStyle/>
          <a:p>
            <a:r>
              <a:rPr lang="en-GB" sz="2000" dirty="0"/>
              <a:t>Factors </a:t>
            </a:r>
            <a:r>
              <a:rPr lang="en-GB" sz="2000" i="1" dirty="0"/>
              <a:t>systematically</a:t>
            </a:r>
            <a:r>
              <a:rPr lang="en-GB" sz="2000" dirty="0"/>
              <a:t> associated with the conditions that can influence the outcome.</a:t>
            </a:r>
          </a:p>
        </p:txBody>
      </p:sp>
      <p:sp>
        <p:nvSpPr>
          <p:cNvPr id="16" name="TextBox 15"/>
          <p:cNvSpPr txBox="1"/>
          <p:nvPr/>
        </p:nvSpPr>
        <p:spPr>
          <a:xfrm>
            <a:off x="4676775" y="3263873"/>
            <a:ext cx="3662566" cy="1200329"/>
          </a:xfrm>
          <a:prstGeom prst="rect">
            <a:avLst/>
          </a:prstGeom>
          <a:noFill/>
        </p:spPr>
        <p:txBody>
          <a:bodyPr wrap="square" rtlCol="0">
            <a:spAutoFit/>
          </a:bodyPr>
          <a:lstStyle/>
          <a:p>
            <a:r>
              <a:rPr lang="en-GB" sz="2000" dirty="0"/>
              <a:t>Other factors that might </a:t>
            </a:r>
            <a:r>
              <a:rPr lang="en-GB" sz="2000" i="1" dirty="0"/>
              <a:t>randomly</a:t>
            </a:r>
            <a:r>
              <a:rPr lang="en-GB" sz="2000" dirty="0"/>
              <a:t> influence the outcome</a:t>
            </a:r>
          </a:p>
          <a:p>
            <a:r>
              <a:rPr lang="en-GB" sz="1600" dirty="0"/>
              <a:t>e.g. motivation, attention, understanding instructions etc. </a:t>
            </a:r>
          </a:p>
        </p:txBody>
      </p:sp>
      <p:sp>
        <p:nvSpPr>
          <p:cNvPr id="18" name="Down Arrow 17"/>
          <p:cNvSpPr/>
          <p:nvPr/>
        </p:nvSpPr>
        <p:spPr>
          <a:xfrm>
            <a:off x="6324827" y="2740184"/>
            <a:ext cx="532094" cy="454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721557" y="5241451"/>
            <a:ext cx="6877050" cy="1200329"/>
          </a:xfrm>
          <a:prstGeom prst="rect">
            <a:avLst/>
          </a:prstGeom>
          <a:noFill/>
          <a:ln>
            <a:solidFill>
              <a:schemeClr val="accent1">
                <a:shade val="50000"/>
              </a:schemeClr>
            </a:solidFill>
          </a:ln>
        </p:spPr>
        <p:txBody>
          <a:bodyPr wrap="square" rtlCol="0">
            <a:spAutoFit/>
          </a:bodyPr>
          <a:lstStyle/>
          <a:p>
            <a:r>
              <a:rPr lang="en-GB" sz="2400" dirty="0"/>
              <a:t>Relative to full counterbalancing, randomisation may increase noise. However, if it is truly </a:t>
            </a:r>
            <a:r>
              <a:rPr lang="en-GB" sz="2400" i="1" u="sng" dirty="0">
                <a:solidFill>
                  <a:srgbClr val="FF0000"/>
                </a:solidFill>
              </a:rPr>
              <a:t>random, it is not a source of systematic bias.</a:t>
            </a:r>
          </a:p>
        </p:txBody>
      </p:sp>
    </p:spTree>
    <p:extLst>
      <p:ext uri="{BB962C8B-B14F-4D97-AF65-F5344CB8AC3E}">
        <p14:creationId xmlns:p14="http://schemas.microsoft.com/office/powerpoint/2010/main" val="251836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counterbalancing for a moment</a:t>
            </a:r>
          </a:p>
        </p:txBody>
      </p:sp>
      <p:pic>
        <p:nvPicPr>
          <p:cNvPr id="4" name="Picture 3"/>
          <p:cNvPicPr>
            <a:picLocks noChangeAspect="1"/>
          </p:cNvPicPr>
          <p:nvPr/>
        </p:nvPicPr>
        <p:blipFill>
          <a:blip r:embed="rId2"/>
          <a:stretch>
            <a:fillRect/>
          </a:stretch>
        </p:blipFill>
        <p:spPr>
          <a:xfrm>
            <a:off x="962024" y="1903412"/>
            <a:ext cx="3606506" cy="3402013"/>
          </a:xfrm>
          <a:prstGeom prst="rect">
            <a:avLst/>
          </a:prstGeom>
        </p:spPr>
      </p:pic>
      <p:sp>
        <p:nvSpPr>
          <p:cNvPr id="5" name="TextBox 4"/>
          <p:cNvSpPr txBox="1"/>
          <p:nvPr/>
        </p:nvSpPr>
        <p:spPr>
          <a:xfrm>
            <a:off x="5143500" y="1933578"/>
            <a:ext cx="6743700" cy="3108543"/>
          </a:xfrm>
          <a:prstGeom prst="rect">
            <a:avLst/>
          </a:prstGeom>
          <a:noFill/>
        </p:spPr>
        <p:txBody>
          <a:bodyPr wrap="square" rtlCol="0">
            <a:spAutoFit/>
          </a:bodyPr>
          <a:lstStyle/>
          <a:p>
            <a:r>
              <a:rPr lang="en-GB" sz="2000" dirty="0"/>
              <a:t>Hidden in this design are some other comparisons we can make: </a:t>
            </a:r>
          </a:p>
          <a:p>
            <a:endParaRPr lang="en-GB" sz="2000" dirty="0"/>
          </a:p>
          <a:p>
            <a:r>
              <a:rPr lang="en-GB" sz="2000" dirty="0"/>
              <a:t>We can look at whether order is important (regardless of list) by comparing 1</a:t>
            </a:r>
            <a:r>
              <a:rPr lang="en-GB" sz="2000" baseline="30000" dirty="0"/>
              <a:t>st</a:t>
            </a:r>
            <a:r>
              <a:rPr lang="en-GB" sz="2000" dirty="0"/>
              <a:t> test vs 2</a:t>
            </a:r>
            <a:r>
              <a:rPr lang="en-GB" sz="2000" baseline="30000" dirty="0"/>
              <a:t>nd</a:t>
            </a:r>
            <a:r>
              <a:rPr lang="en-GB" sz="2000" dirty="0"/>
              <a:t> test (i.e. blue vs red shading). </a:t>
            </a:r>
          </a:p>
          <a:p>
            <a:endParaRPr lang="en-GB" sz="2000" dirty="0"/>
          </a:p>
          <a:p>
            <a:endParaRPr lang="en-GB" sz="2000" dirty="0"/>
          </a:p>
          <a:p>
            <a:endParaRPr lang="en-GB" sz="2000" dirty="0"/>
          </a:p>
          <a:p>
            <a:endParaRPr lang="en-GB" dirty="0"/>
          </a:p>
          <a:p>
            <a:endParaRPr lang="en-GB" dirty="0"/>
          </a:p>
        </p:txBody>
      </p:sp>
      <p:sp>
        <p:nvSpPr>
          <p:cNvPr id="6" name="Rectangle 5"/>
          <p:cNvSpPr/>
          <p:nvPr/>
        </p:nvSpPr>
        <p:spPr>
          <a:xfrm>
            <a:off x="2181224" y="2295525"/>
            <a:ext cx="1171575" cy="3009900"/>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352800" y="2295525"/>
            <a:ext cx="1133476" cy="3009900"/>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0068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counterbalancing for a moment</a:t>
            </a:r>
          </a:p>
        </p:txBody>
      </p:sp>
      <p:pic>
        <p:nvPicPr>
          <p:cNvPr id="4" name="Picture 3"/>
          <p:cNvPicPr>
            <a:picLocks noChangeAspect="1"/>
          </p:cNvPicPr>
          <p:nvPr/>
        </p:nvPicPr>
        <p:blipFill>
          <a:blip r:embed="rId2"/>
          <a:stretch>
            <a:fillRect/>
          </a:stretch>
        </p:blipFill>
        <p:spPr>
          <a:xfrm>
            <a:off x="962024" y="1903412"/>
            <a:ext cx="3606506" cy="3402013"/>
          </a:xfrm>
          <a:prstGeom prst="rect">
            <a:avLst/>
          </a:prstGeom>
        </p:spPr>
      </p:pic>
      <p:sp>
        <p:nvSpPr>
          <p:cNvPr id="5" name="TextBox 4"/>
          <p:cNvSpPr txBox="1"/>
          <p:nvPr/>
        </p:nvSpPr>
        <p:spPr>
          <a:xfrm>
            <a:off x="5143500" y="1933578"/>
            <a:ext cx="6743700" cy="3477875"/>
          </a:xfrm>
          <a:prstGeom prst="rect">
            <a:avLst/>
          </a:prstGeom>
          <a:noFill/>
        </p:spPr>
        <p:txBody>
          <a:bodyPr wrap="square" rtlCol="0">
            <a:spAutoFit/>
          </a:bodyPr>
          <a:lstStyle/>
          <a:p>
            <a:r>
              <a:rPr lang="en-GB" sz="2000" dirty="0"/>
              <a:t>There are also 2 between subject designs here (A vs B on List 1 and A vs B on list 2). </a:t>
            </a:r>
          </a:p>
          <a:p>
            <a:endParaRPr lang="en-GB" sz="2000" dirty="0"/>
          </a:p>
          <a:p>
            <a:endParaRPr lang="en-GB" sz="2000" dirty="0"/>
          </a:p>
          <a:p>
            <a:r>
              <a:rPr lang="en-GB" sz="2000" dirty="0"/>
              <a:t>This is actually a form of design called a 2-factor design, in which we can look at Test (A vs B) and Order (1</a:t>
            </a:r>
            <a:r>
              <a:rPr lang="en-GB" sz="2000" baseline="30000" dirty="0"/>
              <a:t>st</a:t>
            </a:r>
            <a:r>
              <a:rPr lang="en-GB" sz="2000" dirty="0"/>
              <a:t> vs 2</a:t>
            </a:r>
            <a:r>
              <a:rPr lang="en-GB" sz="2000" baseline="30000" dirty="0"/>
              <a:t>nd</a:t>
            </a:r>
            <a:r>
              <a:rPr lang="en-GB" sz="2000" dirty="0"/>
              <a:t>) at the same time. </a:t>
            </a:r>
          </a:p>
          <a:p>
            <a:endParaRPr lang="en-GB" sz="2000" dirty="0"/>
          </a:p>
          <a:p>
            <a:r>
              <a:rPr lang="en-GB" sz="2000" dirty="0"/>
              <a:t>You will cover this later in the UG programme. </a:t>
            </a:r>
          </a:p>
          <a:p>
            <a:endParaRPr lang="en-GB" sz="2000" dirty="0"/>
          </a:p>
          <a:p>
            <a:endParaRPr lang="en-GB" sz="2000" dirty="0"/>
          </a:p>
        </p:txBody>
      </p:sp>
      <p:sp>
        <p:nvSpPr>
          <p:cNvPr id="6" name="Rectangle 5"/>
          <p:cNvSpPr/>
          <p:nvPr/>
        </p:nvSpPr>
        <p:spPr>
          <a:xfrm>
            <a:off x="2181224" y="2295525"/>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181224" y="3021013"/>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81224" y="3815558"/>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181224" y="4517630"/>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181224" y="2664222"/>
            <a:ext cx="1190626"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169964" y="3414910"/>
            <a:ext cx="1190626"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181224" y="4148933"/>
            <a:ext cx="1190626"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181224" y="4900613"/>
            <a:ext cx="1190626"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351507" y="2664222"/>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351507" y="3420957"/>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351507" y="4192395"/>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351507" y="4926408"/>
            <a:ext cx="1190626" cy="33337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82667" y="2292298"/>
            <a:ext cx="1190626"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382664" y="3028453"/>
            <a:ext cx="1154705"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382665" y="3808023"/>
            <a:ext cx="1161849"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382666" y="4524381"/>
            <a:ext cx="1133069" cy="333375"/>
          </a:xfrm>
          <a:prstGeom prst="rect">
            <a:avLst/>
          </a:prstGeom>
          <a:solidFill>
            <a:srgbClr val="C0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641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solidFill>
                  <a:srgbClr val="FF0000"/>
                </a:solidFill>
              </a:rPr>
              <a:t>Experimenter / instructional effects</a:t>
            </a:r>
          </a:p>
          <a:p>
            <a:pPr marL="0" indent="0">
              <a:buNone/>
            </a:pPr>
            <a:endParaRPr lang="en-GB" dirty="0">
              <a:solidFill>
                <a:srgbClr val="FF0000"/>
              </a:solidFill>
            </a:endParaRPr>
          </a:p>
          <a:p>
            <a:pPr marL="0" indent="0">
              <a:buNone/>
            </a:pPr>
            <a:r>
              <a:rPr lang="en-GB" dirty="0"/>
              <a:t>Differences can arise between conditions if they are associated with different people running them. </a:t>
            </a:r>
          </a:p>
          <a:p>
            <a:pPr marL="0" indent="0">
              <a:buNone/>
            </a:pPr>
            <a:endParaRPr lang="en-GB" dirty="0"/>
          </a:p>
          <a:p>
            <a:pPr marL="0" indent="0">
              <a:buNone/>
            </a:pPr>
            <a:r>
              <a:rPr lang="en-GB" dirty="0"/>
              <a:t>e.g. 	Different ways of presenting the instructions. </a:t>
            </a:r>
          </a:p>
          <a:p>
            <a:pPr marL="0" indent="0">
              <a:buNone/>
            </a:pPr>
            <a:r>
              <a:rPr lang="en-GB" dirty="0"/>
              <a:t>	Different ways of scoring the data</a:t>
            </a:r>
          </a:p>
          <a:p>
            <a:pPr marL="0" indent="0">
              <a:buNone/>
            </a:pPr>
            <a:r>
              <a:rPr lang="en-GB" dirty="0"/>
              <a:t>	Different non-verbal behaviours</a:t>
            </a:r>
          </a:p>
          <a:p>
            <a:pPr marL="0" indent="0">
              <a:buNone/>
            </a:pPr>
            <a:endParaRPr lang="en-GB" dirty="0"/>
          </a:p>
          <a:p>
            <a:pPr marL="0" indent="0">
              <a:buNone/>
            </a:pPr>
            <a:r>
              <a:rPr lang="en-GB" dirty="0"/>
              <a:t>These can be unconscious and subtle, but still have an effect. </a:t>
            </a:r>
          </a:p>
        </p:txBody>
      </p:sp>
    </p:spTree>
    <p:extLst>
      <p:ext uri="{BB962C8B-B14F-4D97-AF65-F5344CB8AC3E}">
        <p14:creationId xmlns:p14="http://schemas.microsoft.com/office/powerpoint/2010/main" val="1968273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experimenter effects</a:t>
            </a:r>
          </a:p>
        </p:txBody>
      </p:sp>
      <p:sp>
        <p:nvSpPr>
          <p:cNvPr id="3" name="Content Placeholder 2"/>
          <p:cNvSpPr>
            <a:spLocks noGrp="1"/>
          </p:cNvSpPr>
          <p:nvPr>
            <p:ph idx="1"/>
          </p:nvPr>
        </p:nvSpPr>
        <p:spPr/>
        <p:txBody>
          <a:bodyPr>
            <a:normAutofit lnSpcReduction="10000"/>
          </a:bodyPr>
          <a:lstStyle/>
          <a:p>
            <a:pPr marL="0" indent="0">
              <a:buNone/>
            </a:pPr>
            <a:r>
              <a:rPr lang="en-GB" u="sng" dirty="0"/>
              <a:t>Administrator bias in police </a:t>
            </a:r>
            <a:r>
              <a:rPr lang="en-GB" u="sng" dirty="0" err="1"/>
              <a:t>lineups</a:t>
            </a:r>
            <a:r>
              <a:rPr lang="en-GB" dirty="0"/>
              <a:t>. </a:t>
            </a:r>
          </a:p>
          <a:p>
            <a:pPr marL="0" indent="0">
              <a:buNone/>
            </a:pPr>
            <a:endParaRPr lang="en-GB" dirty="0"/>
          </a:p>
          <a:p>
            <a:pPr marL="0" indent="0">
              <a:buNone/>
            </a:pPr>
            <a:r>
              <a:rPr lang="en-GB" dirty="0"/>
              <a:t>e.g. Haw &amp; Fisher (2004) had witnesses take a </a:t>
            </a:r>
            <a:r>
              <a:rPr lang="en-GB" dirty="0" err="1"/>
              <a:t>lineup</a:t>
            </a:r>
            <a:r>
              <a:rPr lang="en-GB" dirty="0"/>
              <a:t>, run by an </a:t>
            </a:r>
            <a:r>
              <a:rPr lang="en-GB" dirty="0">
                <a:solidFill>
                  <a:srgbClr val="FF0000"/>
                </a:solidFill>
              </a:rPr>
              <a:t>administrator, who falsely thought the </a:t>
            </a:r>
            <a:r>
              <a:rPr lang="en-GB" dirty="0" err="1">
                <a:solidFill>
                  <a:srgbClr val="FF0000"/>
                </a:solidFill>
              </a:rPr>
              <a:t>lineup</a:t>
            </a:r>
            <a:r>
              <a:rPr lang="en-GB" dirty="0">
                <a:solidFill>
                  <a:srgbClr val="FF0000"/>
                </a:solidFill>
              </a:rPr>
              <a:t> contained the perpetrator.  </a:t>
            </a:r>
          </a:p>
          <a:p>
            <a:pPr marL="457200" lvl="1" indent="0">
              <a:buNone/>
            </a:pPr>
            <a:r>
              <a:rPr lang="en-GB" dirty="0"/>
              <a:t>Half the time, the administrator just observed. </a:t>
            </a:r>
          </a:p>
          <a:p>
            <a:pPr marL="457200" lvl="1" indent="0">
              <a:buNone/>
            </a:pPr>
            <a:r>
              <a:rPr lang="en-GB" dirty="0"/>
              <a:t>Half the time, the administrator conducted the </a:t>
            </a:r>
            <a:r>
              <a:rPr lang="en-GB" dirty="0" err="1"/>
              <a:t>lineup</a:t>
            </a:r>
            <a:r>
              <a:rPr lang="en-GB" dirty="0"/>
              <a:t>. </a:t>
            </a:r>
          </a:p>
          <a:p>
            <a:pPr marL="457200" lvl="1" indent="0">
              <a:buNone/>
            </a:pPr>
            <a:endParaRPr lang="en-GB" dirty="0"/>
          </a:p>
          <a:p>
            <a:pPr marL="0" indent="0">
              <a:buNone/>
            </a:pPr>
            <a:r>
              <a:rPr lang="en-GB" dirty="0"/>
              <a:t>Observation condition: 7% errors. </a:t>
            </a:r>
          </a:p>
          <a:p>
            <a:pPr marL="0" indent="0">
              <a:buNone/>
            </a:pPr>
            <a:r>
              <a:rPr lang="en-GB" dirty="0"/>
              <a:t>Conducting condition: 30% errors. </a:t>
            </a:r>
          </a:p>
        </p:txBody>
      </p:sp>
    </p:spTree>
    <p:extLst>
      <p:ext uri="{BB962C8B-B14F-4D97-AF65-F5344CB8AC3E}">
        <p14:creationId xmlns:p14="http://schemas.microsoft.com/office/powerpoint/2010/main" val="14932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a:t>
            </a:r>
            <a:r>
              <a:rPr lang="en-GB" dirty="0" err="1"/>
              <a:t>lineup</a:t>
            </a:r>
            <a:r>
              <a:rPr lang="en-GB" dirty="0"/>
              <a:t> example. </a:t>
            </a:r>
          </a:p>
        </p:txBody>
      </p:sp>
      <p:sp>
        <p:nvSpPr>
          <p:cNvPr id="3" name="Content Placeholder 2"/>
          <p:cNvSpPr>
            <a:spLocks noGrp="1"/>
          </p:cNvSpPr>
          <p:nvPr>
            <p:ph idx="1"/>
          </p:nvPr>
        </p:nvSpPr>
        <p:spPr/>
        <p:txBody>
          <a:bodyPr/>
          <a:lstStyle/>
          <a:p>
            <a:pPr marL="0" indent="0">
              <a:buNone/>
            </a:pPr>
            <a:r>
              <a:rPr lang="en-GB" dirty="0"/>
              <a:t>Clark, Marshall &amp; Rosenthal (2009). </a:t>
            </a:r>
          </a:p>
          <a:p>
            <a:pPr marL="0" indent="0">
              <a:buNone/>
            </a:pPr>
            <a:endParaRPr lang="en-GB" dirty="0"/>
          </a:p>
          <a:p>
            <a:pPr marL="0" indent="0">
              <a:buNone/>
            </a:pPr>
            <a:r>
              <a:rPr lang="en-GB" dirty="0"/>
              <a:t>Witnesses saw </a:t>
            </a:r>
            <a:r>
              <a:rPr lang="en-GB" dirty="0" err="1"/>
              <a:t>lineups</a:t>
            </a:r>
            <a:r>
              <a:rPr lang="en-GB" dirty="0"/>
              <a:t> that </a:t>
            </a:r>
            <a:r>
              <a:rPr lang="en-GB" u="sng" dirty="0"/>
              <a:t>did not contain the true perpetrator</a:t>
            </a:r>
            <a:r>
              <a:rPr lang="en-GB" dirty="0"/>
              <a:t>. </a:t>
            </a:r>
          </a:p>
          <a:p>
            <a:pPr marL="0" indent="0">
              <a:buNone/>
            </a:pPr>
            <a:endParaRPr lang="en-GB" dirty="0"/>
          </a:p>
          <a:p>
            <a:pPr marL="0" indent="0">
              <a:buNone/>
            </a:pPr>
            <a:r>
              <a:rPr lang="en-GB" dirty="0"/>
              <a:t>If the administrator said nothing: 		</a:t>
            </a:r>
            <a:r>
              <a:rPr lang="en-GB" dirty="0">
                <a:solidFill>
                  <a:srgbClr val="C00000"/>
                </a:solidFill>
              </a:rPr>
              <a:t>37% false IDs. </a:t>
            </a:r>
          </a:p>
          <a:p>
            <a:pPr marL="0" indent="0">
              <a:buNone/>
            </a:pPr>
            <a:r>
              <a:rPr lang="en-GB" dirty="0"/>
              <a:t>If the administrator said “take your time”: 	</a:t>
            </a:r>
            <a:r>
              <a:rPr lang="en-GB" dirty="0">
                <a:solidFill>
                  <a:srgbClr val="C00000"/>
                </a:solidFill>
              </a:rPr>
              <a:t>56% false IDs</a:t>
            </a:r>
            <a:r>
              <a:rPr lang="en-GB" dirty="0"/>
              <a:t>. </a:t>
            </a:r>
          </a:p>
        </p:txBody>
      </p:sp>
    </p:spTree>
    <p:extLst>
      <p:ext uri="{BB962C8B-B14F-4D97-AF65-F5344CB8AC3E}">
        <p14:creationId xmlns:p14="http://schemas.microsoft.com/office/powerpoint/2010/main" val="323640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if we wanted to know what </a:t>
            </a:r>
            <a:r>
              <a:rPr lang="en-GB" i="1" dirty="0"/>
              <a:t>affects</a:t>
            </a:r>
            <a:r>
              <a:rPr lang="en-GB" dirty="0"/>
              <a:t> the volume of a stone? </a:t>
            </a:r>
          </a:p>
        </p:txBody>
      </p:sp>
      <p:sp>
        <p:nvSpPr>
          <p:cNvPr id="3" name="Content Placeholder 2"/>
          <p:cNvSpPr>
            <a:spLocks noGrp="1"/>
          </p:cNvSpPr>
          <p:nvPr>
            <p:ph idx="1"/>
          </p:nvPr>
        </p:nvSpPr>
        <p:spPr/>
        <p:txBody>
          <a:bodyPr/>
          <a:lstStyle/>
          <a:p>
            <a:pPr marL="0" indent="0">
              <a:buNone/>
            </a:pPr>
            <a:r>
              <a:rPr lang="en-GB" dirty="0"/>
              <a:t>e.g. Is the volume of a stone (or set of stones) affected by temperature? </a:t>
            </a:r>
          </a:p>
          <a:p>
            <a:pPr marL="0" indent="0">
              <a:buNone/>
            </a:pPr>
            <a:endParaRPr lang="en-GB" dirty="0"/>
          </a:p>
          <a:p>
            <a:pPr marL="0" indent="0">
              <a:buNone/>
            </a:pPr>
            <a:r>
              <a:rPr lang="en-GB" dirty="0"/>
              <a:t>How could we find out? </a:t>
            </a:r>
          </a:p>
        </p:txBody>
      </p:sp>
    </p:spTree>
    <p:extLst>
      <p:ext uri="{BB962C8B-B14F-4D97-AF65-F5344CB8AC3E}">
        <p14:creationId xmlns:p14="http://schemas.microsoft.com/office/powerpoint/2010/main" val="598015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solidFill>
                  <a:srgbClr val="FF0000"/>
                </a:solidFill>
              </a:rPr>
              <a:t>Demand / expectancy effects</a:t>
            </a:r>
          </a:p>
          <a:p>
            <a:pPr marL="0" indent="0">
              <a:buNone/>
            </a:pPr>
            <a:r>
              <a:rPr lang="en-GB" dirty="0"/>
              <a:t>These can effect both within- and between participant designs. </a:t>
            </a:r>
          </a:p>
          <a:p>
            <a:pPr marL="0" indent="0">
              <a:buNone/>
            </a:pPr>
            <a:endParaRPr lang="en-GB" dirty="0"/>
          </a:p>
          <a:p>
            <a:pPr marL="0" indent="0">
              <a:buNone/>
            </a:pPr>
            <a:r>
              <a:rPr lang="en-GB" dirty="0"/>
              <a:t>A variant of experimenter effects is when participants know (or expect) a particular outcome associated with the conditions. </a:t>
            </a:r>
          </a:p>
          <a:p>
            <a:pPr marL="0" indent="0">
              <a:buNone/>
            </a:pPr>
            <a:r>
              <a:rPr lang="en-GB" i="1" dirty="0"/>
              <a:t>	e.g. telling participants which condition leads to “best performance” in 	advance may change their motivation. </a:t>
            </a:r>
          </a:p>
          <a:p>
            <a:pPr marL="0" indent="0">
              <a:buNone/>
            </a:pPr>
            <a:endParaRPr lang="en-GB" i="1" dirty="0"/>
          </a:p>
          <a:p>
            <a:pPr marL="0" indent="0">
              <a:buNone/>
            </a:pPr>
            <a:r>
              <a:rPr lang="en-GB" dirty="0"/>
              <a:t>This could come from experimenter body language, but also from the instructions, or even from the recruitment materials or informed consent paperwork. </a:t>
            </a:r>
          </a:p>
        </p:txBody>
      </p:sp>
    </p:spTree>
    <p:extLst>
      <p:ext uri="{BB962C8B-B14F-4D97-AF65-F5344CB8AC3E}">
        <p14:creationId xmlns:p14="http://schemas.microsoft.com/office/powerpoint/2010/main" val="1796009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a:solidFill>
                  <a:srgbClr val="FF0000"/>
                </a:solidFill>
              </a:rPr>
              <a:t>Experimental context</a:t>
            </a:r>
          </a:p>
          <a:p>
            <a:pPr marL="0" indent="0">
              <a:buNone/>
            </a:pPr>
            <a:r>
              <a:rPr lang="en-GB" dirty="0"/>
              <a:t>Aspects of the environment in which the experiment takes place. (You can’t test everyone at the same time and place). </a:t>
            </a:r>
          </a:p>
          <a:p>
            <a:pPr marL="0" indent="0">
              <a:buNone/>
            </a:pPr>
            <a:endParaRPr lang="en-GB" dirty="0"/>
          </a:p>
          <a:p>
            <a:pPr marL="0" indent="0">
              <a:buNone/>
            </a:pPr>
            <a:r>
              <a:rPr lang="en-GB" dirty="0"/>
              <a:t>Is not an issue for within-subjects designs where the context is the same across conditions.</a:t>
            </a:r>
          </a:p>
          <a:p>
            <a:pPr marL="0" indent="0">
              <a:buNone/>
            </a:pPr>
            <a:endParaRPr lang="en-GB" dirty="0"/>
          </a:p>
          <a:p>
            <a:pPr marL="0" indent="0">
              <a:buNone/>
            </a:pPr>
            <a:r>
              <a:rPr lang="en-GB" dirty="0"/>
              <a:t>For between subjects the environmental variations should be unrelated to the experimental conditions, either by counterbalancing, or randomising (see previous slide). </a:t>
            </a:r>
          </a:p>
          <a:p>
            <a:pPr marL="0" indent="0">
              <a:buNone/>
            </a:pPr>
            <a:endParaRPr lang="en-GB" dirty="0"/>
          </a:p>
          <a:p>
            <a:pPr marL="0" indent="0">
              <a:buNone/>
            </a:pPr>
            <a:r>
              <a:rPr lang="en-GB" dirty="0"/>
              <a:t>e.g. 	Time of day at which the experiment is run.  </a:t>
            </a:r>
          </a:p>
          <a:p>
            <a:pPr marL="0" indent="0">
              <a:buNone/>
            </a:pPr>
            <a:r>
              <a:rPr lang="en-GB" dirty="0"/>
              <a:t>	Room in which the test takes place. </a:t>
            </a:r>
          </a:p>
          <a:p>
            <a:pPr marL="0" indent="0">
              <a:buNone/>
            </a:pPr>
            <a:endParaRPr lang="en-GB" dirty="0"/>
          </a:p>
          <a:p>
            <a:pPr marL="0" indent="0">
              <a:buNone/>
            </a:pPr>
            <a:endParaRPr lang="en-GB" dirty="0"/>
          </a:p>
          <a:p>
            <a:pPr marL="0" indent="0">
              <a:buNone/>
            </a:pPr>
            <a:endParaRPr lang="en-GB" dirty="0"/>
          </a:p>
          <a:p>
            <a:pPr marL="0" indent="0">
              <a:buNone/>
            </a:pPr>
            <a:endParaRPr lang="en-GB" dirty="0">
              <a:solidFill>
                <a:srgbClr val="FF0000"/>
              </a:solidFill>
            </a:endParaRPr>
          </a:p>
        </p:txBody>
      </p:sp>
    </p:spTree>
    <p:extLst>
      <p:ext uri="{BB962C8B-B14F-4D97-AF65-F5344CB8AC3E}">
        <p14:creationId xmlns:p14="http://schemas.microsoft.com/office/powerpoint/2010/main" val="3077619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confounding variables</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solidFill>
                  <a:srgbClr val="FF0000"/>
                </a:solidFill>
              </a:rPr>
              <a:t>Experimenter bias.</a:t>
            </a:r>
          </a:p>
          <a:p>
            <a:pPr marL="0" indent="0">
              <a:buNone/>
            </a:pPr>
            <a:r>
              <a:rPr lang="en-GB" dirty="0"/>
              <a:t>This is an influence of the experimenter’s beliefs on the outcome of the experiment. </a:t>
            </a:r>
          </a:p>
          <a:p>
            <a:pPr marL="0" indent="0">
              <a:buNone/>
            </a:pPr>
            <a:endParaRPr lang="en-GB" dirty="0"/>
          </a:p>
          <a:p>
            <a:pPr marL="0" indent="0">
              <a:buNone/>
            </a:pPr>
            <a:r>
              <a:rPr lang="en-GB" dirty="0"/>
              <a:t>This can be during the experiment (see Experimenter effects)</a:t>
            </a:r>
          </a:p>
          <a:p>
            <a:pPr marL="0" indent="0">
              <a:buNone/>
            </a:pPr>
            <a:endParaRPr lang="en-GB" dirty="0"/>
          </a:p>
          <a:p>
            <a:pPr marL="0" indent="0">
              <a:buNone/>
            </a:pPr>
            <a:r>
              <a:rPr lang="en-GB" dirty="0"/>
              <a:t>But it can also happen after the data is collected, e.g. when ambiguous data are scored. </a:t>
            </a:r>
          </a:p>
          <a:p>
            <a:pPr marL="0" indent="0">
              <a:buNone/>
            </a:pPr>
            <a:endParaRPr lang="en-GB" dirty="0"/>
          </a:p>
          <a:p>
            <a:pPr marL="0" indent="0">
              <a:buNone/>
            </a:pPr>
            <a:endParaRPr lang="en-GB" dirty="0"/>
          </a:p>
          <a:p>
            <a:pPr marL="0" indent="0">
              <a:buNone/>
            </a:pPr>
            <a:r>
              <a:rPr lang="en-GB" dirty="0"/>
              <a:t>This can affect both within- and between-participant designs.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24470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variables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774190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Manipulation of independent variables</a:t>
            </a:r>
          </a:p>
        </p:txBody>
      </p:sp>
      <p:sp>
        <p:nvSpPr>
          <p:cNvPr id="3" name="Content Placeholder 2"/>
          <p:cNvSpPr>
            <a:spLocks noGrp="1"/>
          </p:cNvSpPr>
          <p:nvPr>
            <p:ph idx="1"/>
          </p:nvPr>
        </p:nvSpPr>
        <p:spPr/>
        <p:txBody>
          <a:bodyPr/>
          <a:lstStyle/>
          <a:p>
            <a:pPr marL="0" indent="0">
              <a:buNone/>
            </a:pPr>
            <a:r>
              <a:rPr lang="en-GB" dirty="0"/>
              <a:t>Can be </a:t>
            </a:r>
            <a:r>
              <a:rPr lang="en-GB" u="sng" dirty="0">
                <a:solidFill>
                  <a:srgbClr val="C00000"/>
                </a:solidFill>
              </a:rPr>
              <a:t>direct</a:t>
            </a:r>
            <a:endParaRPr lang="en-GB" dirty="0"/>
          </a:p>
          <a:p>
            <a:pPr marL="0" indent="0">
              <a:buNone/>
            </a:pPr>
            <a:r>
              <a:rPr lang="en-GB" dirty="0"/>
              <a:t>e.g. 	Setting the room temperature at 2 different levels</a:t>
            </a:r>
          </a:p>
          <a:p>
            <a:pPr marL="0" indent="0">
              <a:buNone/>
            </a:pPr>
            <a:r>
              <a:rPr lang="en-GB" dirty="0"/>
              <a:t>	Giving people drug A vs drug B.  </a:t>
            </a:r>
          </a:p>
          <a:p>
            <a:pPr marL="0" indent="0">
              <a:buNone/>
            </a:pPr>
            <a:endParaRPr lang="en-GB" dirty="0"/>
          </a:p>
          <a:p>
            <a:pPr marL="0" indent="0">
              <a:buNone/>
            </a:pPr>
            <a:r>
              <a:rPr lang="en-GB" dirty="0"/>
              <a:t>Can be </a:t>
            </a:r>
            <a:r>
              <a:rPr lang="en-GB" u="sng" dirty="0">
                <a:solidFill>
                  <a:srgbClr val="C00000"/>
                </a:solidFill>
              </a:rPr>
              <a:t>indirect (or instructional)</a:t>
            </a:r>
          </a:p>
          <a:p>
            <a:pPr marL="0" indent="0">
              <a:buNone/>
            </a:pPr>
            <a:r>
              <a:rPr lang="en-GB" dirty="0"/>
              <a:t>e.g. 	Asking people to imagine something vs no instructions. </a:t>
            </a:r>
          </a:p>
          <a:p>
            <a:pPr marL="0" indent="0">
              <a:buNone/>
            </a:pPr>
            <a:r>
              <a:rPr lang="en-GB" dirty="0"/>
              <a:t>	Asking for quick responses vs accurate responses. </a:t>
            </a:r>
          </a:p>
          <a:p>
            <a:pPr marL="0" indent="0">
              <a:buNone/>
            </a:pPr>
            <a:r>
              <a:rPr lang="en-GB" dirty="0"/>
              <a:t>			</a:t>
            </a:r>
          </a:p>
        </p:txBody>
      </p:sp>
    </p:spTree>
    <p:extLst>
      <p:ext uri="{BB962C8B-B14F-4D97-AF65-F5344CB8AC3E}">
        <p14:creationId xmlns:p14="http://schemas.microsoft.com/office/powerpoint/2010/main" val="2066854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problem with instructional manipulations</a:t>
            </a:r>
          </a:p>
        </p:txBody>
      </p:sp>
      <p:pic>
        <p:nvPicPr>
          <p:cNvPr id="4" name="Picture 3"/>
          <p:cNvPicPr>
            <a:picLocks noChangeAspect="1"/>
          </p:cNvPicPr>
          <p:nvPr/>
        </p:nvPicPr>
        <p:blipFill>
          <a:blip r:embed="rId2"/>
          <a:stretch>
            <a:fillRect/>
          </a:stretch>
        </p:blipFill>
        <p:spPr>
          <a:xfrm>
            <a:off x="838200" y="2019300"/>
            <a:ext cx="4584232" cy="2581275"/>
          </a:xfrm>
          <a:prstGeom prst="rect">
            <a:avLst/>
          </a:prstGeom>
        </p:spPr>
      </p:pic>
      <p:sp>
        <p:nvSpPr>
          <p:cNvPr id="5" name="TextBox 4"/>
          <p:cNvSpPr txBox="1"/>
          <p:nvPr/>
        </p:nvSpPr>
        <p:spPr>
          <a:xfrm>
            <a:off x="6629400" y="2085975"/>
            <a:ext cx="5095875" cy="5262979"/>
          </a:xfrm>
          <a:prstGeom prst="rect">
            <a:avLst/>
          </a:prstGeom>
          <a:noFill/>
        </p:spPr>
        <p:txBody>
          <a:bodyPr wrap="square" rtlCol="0">
            <a:spAutoFit/>
          </a:bodyPr>
          <a:lstStyle/>
          <a:p>
            <a:r>
              <a:rPr lang="en-GB" sz="2400" dirty="0"/>
              <a:t>Participants don’t always follow instructions!</a:t>
            </a:r>
          </a:p>
          <a:p>
            <a:endParaRPr lang="en-GB" sz="2400" dirty="0"/>
          </a:p>
          <a:p>
            <a:r>
              <a:rPr lang="en-GB" sz="2400" dirty="0"/>
              <a:t>If an experiment finds no effect it could be that:</a:t>
            </a:r>
          </a:p>
          <a:p>
            <a:endParaRPr lang="en-GB" sz="2400" dirty="0"/>
          </a:p>
          <a:p>
            <a:r>
              <a:rPr lang="en-GB" sz="2400" dirty="0"/>
              <a:t>There is no effect to find.</a:t>
            </a:r>
          </a:p>
          <a:p>
            <a:endParaRPr lang="en-GB" sz="2400" dirty="0"/>
          </a:p>
          <a:p>
            <a:r>
              <a:rPr lang="en-GB" sz="2400" dirty="0"/>
              <a:t>Or</a:t>
            </a:r>
          </a:p>
          <a:p>
            <a:endParaRPr lang="en-GB" sz="2400" dirty="0"/>
          </a:p>
          <a:p>
            <a:r>
              <a:rPr lang="en-GB" sz="2400" dirty="0"/>
              <a:t>People didn’t follow the instructions</a:t>
            </a:r>
          </a:p>
          <a:p>
            <a:endParaRPr lang="en-GB" sz="2400" dirty="0"/>
          </a:p>
          <a:p>
            <a:endParaRPr lang="en-GB" sz="2400" dirty="0"/>
          </a:p>
          <a:p>
            <a:endParaRPr lang="en-GB" sz="2400" dirty="0"/>
          </a:p>
        </p:txBody>
      </p:sp>
    </p:spTree>
    <p:extLst>
      <p:ext uri="{BB962C8B-B14F-4D97-AF65-F5344CB8AC3E}">
        <p14:creationId xmlns:p14="http://schemas.microsoft.com/office/powerpoint/2010/main" val="2433355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Solutions to the problem of instructional manipulations</a:t>
            </a:r>
          </a:p>
        </p:txBody>
      </p:sp>
      <p:sp>
        <p:nvSpPr>
          <p:cNvPr id="3" name="Content Placeholder 2"/>
          <p:cNvSpPr>
            <a:spLocks noGrp="1"/>
          </p:cNvSpPr>
          <p:nvPr>
            <p:ph idx="1"/>
          </p:nvPr>
        </p:nvSpPr>
        <p:spPr/>
        <p:txBody>
          <a:bodyPr>
            <a:normAutofit lnSpcReduction="10000"/>
          </a:bodyPr>
          <a:lstStyle/>
          <a:p>
            <a:pPr marL="0" indent="0">
              <a:buNone/>
            </a:pPr>
            <a:r>
              <a:rPr lang="en-GB" dirty="0"/>
              <a:t>Measure understanding of the instructions (at beginning and end of the experiment). </a:t>
            </a:r>
          </a:p>
          <a:p>
            <a:pPr marL="0" indent="0">
              <a:buNone/>
            </a:pPr>
            <a:r>
              <a:rPr lang="en-GB" dirty="0"/>
              <a:t>	</a:t>
            </a:r>
            <a:r>
              <a:rPr lang="en-GB" i="1" dirty="0"/>
              <a:t>This shows participants at least knew what they were supposed 	to do. </a:t>
            </a:r>
          </a:p>
          <a:p>
            <a:pPr marL="0" indent="0">
              <a:buNone/>
            </a:pPr>
            <a:r>
              <a:rPr lang="en-GB" dirty="0"/>
              <a:t>Ask for compliance with instructions</a:t>
            </a:r>
          </a:p>
          <a:p>
            <a:pPr marL="0" indent="0">
              <a:buNone/>
            </a:pPr>
            <a:r>
              <a:rPr lang="en-GB" i="1" dirty="0"/>
              <a:t>	This shows participants say that they tried to do what they were 	supposed to do. (Or that they lied about it). </a:t>
            </a:r>
            <a:endParaRPr lang="en-GB" dirty="0"/>
          </a:p>
          <a:p>
            <a:pPr marL="0" indent="0">
              <a:buNone/>
            </a:pPr>
            <a:r>
              <a:rPr lang="en-GB" dirty="0"/>
              <a:t>Include a manipulation check</a:t>
            </a:r>
          </a:p>
          <a:p>
            <a:pPr marL="0" indent="0">
              <a:buNone/>
            </a:pPr>
            <a:r>
              <a:rPr lang="en-GB" dirty="0"/>
              <a:t>	</a:t>
            </a:r>
            <a:r>
              <a:rPr lang="en-GB" i="1" dirty="0"/>
              <a:t>This shows that some aspect of behaviour was changed by the 	manipulation (just not the main one).</a:t>
            </a:r>
          </a:p>
        </p:txBody>
      </p:sp>
    </p:spTree>
    <p:extLst>
      <p:ext uri="{BB962C8B-B14F-4D97-AF65-F5344CB8AC3E}">
        <p14:creationId xmlns:p14="http://schemas.microsoft.com/office/powerpoint/2010/main" val="2581228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manipulation checks. </a:t>
            </a:r>
          </a:p>
        </p:txBody>
      </p:sp>
      <p:sp>
        <p:nvSpPr>
          <p:cNvPr id="3" name="Content Placeholder 2"/>
          <p:cNvSpPr>
            <a:spLocks noGrp="1"/>
          </p:cNvSpPr>
          <p:nvPr>
            <p:ph idx="1"/>
          </p:nvPr>
        </p:nvSpPr>
        <p:spPr/>
        <p:txBody>
          <a:bodyPr>
            <a:normAutofit lnSpcReduction="10000"/>
          </a:bodyPr>
          <a:lstStyle/>
          <a:p>
            <a:pPr marL="0" indent="0">
              <a:buNone/>
            </a:pPr>
            <a:r>
              <a:rPr lang="en-GB" dirty="0"/>
              <a:t>e.g. (1) You want to know whether 1 week of aerobic exercise boosts 	mood. </a:t>
            </a:r>
          </a:p>
          <a:p>
            <a:pPr marL="0" indent="0">
              <a:buNone/>
            </a:pPr>
            <a:r>
              <a:rPr lang="en-GB" dirty="0"/>
              <a:t>	Independent variable: Instructions to exercise (vs not)</a:t>
            </a:r>
          </a:p>
          <a:p>
            <a:pPr marL="0" indent="0">
              <a:buNone/>
            </a:pPr>
            <a:r>
              <a:rPr lang="en-GB" dirty="0"/>
              <a:t>	Dependent variable: Mood questionnaire 1 week later.</a:t>
            </a:r>
          </a:p>
          <a:p>
            <a:pPr marL="0" indent="0">
              <a:buNone/>
            </a:pPr>
            <a:r>
              <a:rPr lang="en-GB" dirty="0"/>
              <a:t>	</a:t>
            </a:r>
          </a:p>
          <a:p>
            <a:pPr marL="0" indent="0">
              <a:buNone/>
            </a:pPr>
            <a:r>
              <a:rPr lang="en-GB" dirty="0"/>
              <a:t>Possible manipulation checks: </a:t>
            </a:r>
          </a:p>
          <a:p>
            <a:pPr marL="0" indent="0">
              <a:buNone/>
            </a:pPr>
            <a:r>
              <a:rPr lang="en-GB" dirty="0"/>
              <a:t>		Fit-bit record of heart rate over the week</a:t>
            </a:r>
          </a:p>
          <a:p>
            <a:pPr marL="0" indent="0">
              <a:buNone/>
            </a:pPr>
            <a:r>
              <a:rPr lang="en-GB" dirty="0"/>
              <a:t>		Log of attendances at gym</a:t>
            </a:r>
          </a:p>
          <a:p>
            <a:pPr marL="0" indent="0">
              <a:buNone/>
            </a:pPr>
            <a:r>
              <a:rPr lang="en-GB" dirty="0"/>
              <a:t>		Map-my-run logs showing routes taken. </a:t>
            </a:r>
          </a:p>
        </p:txBody>
      </p:sp>
    </p:spTree>
    <p:extLst>
      <p:ext uri="{BB962C8B-B14F-4D97-AF65-F5344CB8AC3E}">
        <p14:creationId xmlns:p14="http://schemas.microsoft.com/office/powerpoint/2010/main" val="46976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manipulation checks</a:t>
            </a:r>
          </a:p>
        </p:txBody>
      </p:sp>
      <p:sp>
        <p:nvSpPr>
          <p:cNvPr id="3" name="Content Placeholder 2"/>
          <p:cNvSpPr>
            <a:spLocks noGrp="1"/>
          </p:cNvSpPr>
          <p:nvPr>
            <p:ph idx="1"/>
          </p:nvPr>
        </p:nvSpPr>
        <p:spPr/>
        <p:txBody>
          <a:bodyPr/>
          <a:lstStyle/>
          <a:p>
            <a:pPr marL="0" indent="0">
              <a:buNone/>
            </a:pPr>
            <a:r>
              <a:rPr lang="en-GB" dirty="0"/>
              <a:t>E.g.(2). You want to know whether people’s presentations are rated higher if they are told to smile a lot (vs no instructions).</a:t>
            </a:r>
          </a:p>
          <a:p>
            <a:pPr marL="457200" lvl="1" indent="0">
              <a:buNone/>
            </a:pPr>
            <a:r>
              <a:rPr lang="en-GB" dirty="0"/>
              <a:t>Independent variable: Instruction for to smile (vs no instruction)</a:t>
            </a:r>
          </a:p>
          <a:p>
            <a:pPr marL="457200" lvl="1" indent="0">
              <a:buNone/>
            </a:pPr>
            <a:r>
              <a:rPr lang="en-GB" dirty="0"/>
              <a:t>Dependent variable: Rated quality of presentation (by judges). </a:t>
            </a:r>
          </a:p>
          <a:p>
            <a:pPr marL="0" indent="0">
              <a:buNone/>
            </a:pPr>
            <a:endParaRPr lang="en-GB" dirty="0"/>
          </a:p>
          <a:p>
            <a:pPr marL="0" indent="0">
              <a:buNone/>
            </a:pPr>
            <a:r>
              <a:rPr lang="en-GB" dirty="0"/>
              <a:t>Possible manipulation checks: </a:t>
            </a:r>
          </a:p>
          <a:p>
            <a:pPr marL="0" indent="0">
              <a:buNone/>
            </a:pPr>
            <a:r>
              <a:rPr lang="en-GB" dirty="0"/>
              <a:t>	Independent observers count number of smiles (or time spent 	smiling)</a:t>
            </a:r>
          </a:p>
          <a:p>
            <a:pPr marL="0" indent="0">
              <a:buNone/>
            </a:pPr>
            <a:r>
              <a:rPr lang="en-GB" dirty="0"/>
              <a:t>	</a:t>
            </a:r>
          </a:p>
        </p:txBody>
      </p:sp>
    </p:spTree>
    <p:extLst>
      <p:ext uri="{BB962C8B-B14F-4D97-AF65-F5344CB8AC3E}">
        <p14:creationId xmlns:p14="http://schemas.microsoft.com/office/powerpoint/2010/main" val="3095192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about the “</a:t>
            </a:r>
            <a:r>
              <a:rPr lang="en-GB" dirty="0" err="1"/>
              <a:t>ish</a:t>
            </a:r>
            <a:r>
              <a:rPr lang="en-GB" dirty="0"/>
              <a: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86837" y="3659981"/>
            <a:ext cx="1219200" cy="86995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166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steps in an experiment</a:t>
            </a:r>
          </a:p>
        </p:txBody>
      </p:sp>
      <p:sp>
        <p:nvSpPr>
          <p:cNvPr id="4" name="Rectangle 3"/>
          <p:cNvSpPr/>
          <p:nvPr/>
        </p:nvSpPr>
        <p:spPr>
          <a:xfrm>
            <a:off x="914400" y="1952625"/>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Take a sample (or set of samples)</a:t>
            </a:r>
          </a:p>
        </p:txBody>
      </p:sp>
      <p:sp>
        <p:nvSpPr>
          <p:cNvPr id="5" name="Rectangle 4"/>
          <p:cNvSpPr/>
          <p:nvPr/>
        </p:nvSpPr>
        <p:spPr>
          <a:xfrm>
            <a:off x="914399" y="3138487"/>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Manipulate something</a:t>
            </a:r>
          </a:p>
        </p:txBody>
      </p:sp>
      <p:sp>
        <p:nvSpPr>
          <p:cNvPr id="6" name="Rectangle 5"/>
          <p:cNvSpPr/>
          <p:nvPr/>
        </p:nvSpPr>
        <p:spPr>
          <a:xfrm>
            <a:off x="914399" y="4324349"/>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Measure the outcome(s)</a:t>
            </a:r>
          </a:p>
        </p:txBody>
      </p:sp>
      <p:sp>
        <p:nvSpPr>
          <p:cNvPr id="7" name="Rectangle 6"/>
          <p:cNvSpPr/>
          <p:nvPr/>
        </p:nvSpPr>
        <p:spPr>
          <a:xfrm>
            <a:off x="914398" y="5591175"/>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Relate the manipulation (2) to the outcome (3)</a:t>
            </a:r>
          </a:p>
        </p:txBody>
      </p:sp>
      <p:pic>
        <p:nvPicPr>
          <p:cNvPr id="8" name="Picture 7"/>
          <p:cNvPicPr>
            <a:picLocks noChangeAspect="1"/>
          </p:cNvPicPr>
          <p:nvPr/>
        </p:nvPicPr>
        <p:blipFill>
          <a:blip r:embed="rId2"/>
          <a:stretch>
            <a:fillRect/>
          </a:stretch>
        </p:blipFill>
        <p:spPr>
          <a:xfrm>
            <a:off x="5364337" y="1952624"/>
            <a:ext cx="1274587" cy="955941"/>
          </a:xfrm>
          <a:prstGeom prst="rect">
            <a:avLst/>
          </a:prstGeom>
        </p:spPr>
      </p:pic>
      <p:pic>
        <p:nvPicPr>
          <p:cNvPr id="9" name="Picture 8"/>
          <p:cNvPicPr>
            <a:picLocks noChangeAspect="1"/>
          </p:cNvPicPr>
          <p:nvPr/>
        </p:nvPicPr>
        <p:blipFill>
          <a:blip r:embed="rId3"/>
          <a:stretch>
            <a:fillRect/>
          </a:stretch>
        </p:blipFill>
        <p:spPr>
          <a:xfrm>
            <a:off x="5373862" y="3109913"/>
            <a:ext cx="1055514" cy="1055514"/>
          </a:xfrm>
          <a:prstGeom prst="rect">
            <a:avLst/>
          </a:prstGeom>
        </p:spPr>
      </p:pic>
      <p:pic>
        <p:nvPicPr>
          <p:cNvPr id="10" name="Picture 9"/>
          <p:cNvPicPr>
            <a:picLocks noChangeAspect="1"/>
          </p:cNvPicPr>
          <p:nvPr/>
        </p:nvPicPr>
        <p:blipFill>
          <a:blip r:embed="rId4"/>
          <a:stretch>
            <a:fillRect/>
          </a:stretch>
        </p:blipFill>
        <p:spPr>
          <a:xfrm>
            <a:off x="5385001" y="4366775"/>
            <a:ext cx="1421998" cy="1062979"/>
          </a:xfrm>
          <a:prstGeom prst="rect">
            <a:avLst/>
          </a:prstGeom>
        </p:spPr>
      </p:pic>
      <p:pic>
        <p:nvPicPr>
          <p:cNvPr id="11" name="Picture 10"/>
          <p:cNvPicPr>
            <a:picLocks noChangeAspect="1"/>
          </p:cNvPicPr>
          <p:nvPr/>
        </p:nvPicPr>
        <p:blipFill>
          <a:blip r:embed="rId5"/>
          <a:stretch>
            <a:fillRect/>
          </a:stretch>
        </p:blipFill>
        <p:spPr>
          <a:xfrm>
            <a:off x="5364337" y="5591175"/>
            <a:ext cx="1698141" cy="1130036"/>
          </a:xfrm>
          <a:prstGeom prst="rect">
            <a:avLst/>
          </a:prstGeom>
        </p:spPr>
      </p:pic>
      <p:sp>
        <p:nvSpPr>
          <p:cNvPr id="12" name="TextBox 11"/>
          <p:cNvSpPr txBox="1"/>
          <p:nvPr/>
        </p:nvSpPr>
        <p:spPr>
          <a:xfrm>
            <a:off x="8278986" y="1952624"/>
            <a:ext cx="3276600" cy="646331"/>
          </a:xfrm>
          <a:prstGeom prst="rect">
            <a:avLst/>
          </a:prstGeom>
          <a:noFill/>
          <a:ln>
            <a:solidFill>
              <a:schemeClr val="tx1"/>
            </a:solidFill>
          </a:ln>
        </p:spPr>
        <p:txBody>
          <a:bodyPr wrap="square" rtlCol="0">
            <a:spAutoFit/>
          </a:bodyPr>
          <a:lstStyle/>
          <a:p>
            <a:r>
              <a:rPr lang="en-GB" dirty="0"/>
              <a:t>We don’t test all the stones in the world, just a sample. </a:t>
            </a:r>
          </a:p>
        </p:txBody>
      </p:sp>
      <p:sp>
        <p:nvSpPr>
          <p:cNvPr id="13" name="Right Brace 12"/>
          <p:cNvSpPr/>
          <p:nvPr/>
        </p:nvSpPr>
        <p:spPr>
          <a:xfrm>
            <a:off x="7439025" y="3109913"/>
            <a:ext cx="476250" cy="23198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a:off x="8278986" y="3946667"/>
            <a:ext cx="3276600" cy="646331"/>
          </a:xfrm>
          <a:prstGeom prst="rect">
            <a:avLst/>
          </a:prstGeom>
          <a:noFill/>
          <a:ln>
            <a:solidFill>
              <a:schemeClr val="tx1"/>
            </a:solidFill>
          </a:ln>
        </p:spPr>
        <p:txBody>
          <a:bodyPr wrap="square" rtlCol="0">
            <a:spAutoFit/>
          </a:bodyPr>
          <a:lstStyle/>
          <a:p>
            <a:r>
              <a:rPr lang="en-GB" dirty="0"/>
              <a:t>These have to be systematic (controlled, careful…)</a:t>
            </a:r>
          </a:p>
        </p:txBody>
      </p:sp>
      <p:sp>
        <p:nvSpPr>
          <p:cNvPr id="15" name="TextBox 14"/>
          <p:cNvSpPr txBox="1"/>
          <p:nvPr/>
        </p:nvSpPr>
        <p:spPr>
          <a:xfrm>
            <a:off x="8278986" y="5556028"/>
            <a:ext cx="3276600" cy="1200329"/>
          </a:xfrm>
          <a:prstGeom prst="rect">
            <a:avLst/>
          </a:prstGeom>
          <a:noFill/>
          <a:ln>
            <a:solidFill>
              <a:schemeClr val="tx1"/>
            </a:solidFill>
          </a:ln>
        </p:spPr>
        <p:txBody>
          <a:bodyPr wrap="square" rtlCol="0">
            <a:spAutoFit/>
          </a:bodyPr>
          <a:lstStyle/>
          <a:p>
            <a:r>
              <a:rPr lang="en-GB" dirty="0"/>
              <a:t>We can (statistically) test the relationship between our manipulation and the outcome(s). </a:t>
            </a:r>
          </a:p>
        </p:txBody>
      </p:sp>
    </p:spTree>
    <p:extLst>
      <p:ext uri="{BB962C8B-B14F-4D97-AF65-F5344CB8AC3E}">
        <p14:creationId xmlns:p14="http://schemas.microsoft.com/office/powerpoint/2010/main" val="1934180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about the “</a:t>
            </a:r>
            <a:r>
              <a:rPr lang="en-GB" dirty="0" err="1"/>
              <a:t>ish</a:t>
            </a:r>
            <a:r>
              <a:rPr lang="en-GB" dirty="0"/>
              <a:t>”? </a:t>
            </a:r>
          </a:p>
        </p:txBody>
      </p:sp>
      <p:sp>
        <p:nvSpPr>
          <p:cNvPr id="3" name="Content Placeholder 2"/>
          <p:cNvSpPr>
            <a:spLocks noGrp="1"/>
          </p:cNvSpPr>
          <p:nvPr>
            <p:ph idx="1"/>
          </p:nvPr>
        </p:nvSpPr>
        <p:spPr/>
        <p:txBody>
          <a:bodyPr/>
          <a:lstStyle/>
          <a:p>
            <a:pPr marL="0" indent="0">
              <a:buNone/>
            </a:pPr>
            <a:r>
              <a:rPr lang="en-GB" dirty="0"/>
              <a:t>Because there is ALWAYS variability, we can’t assume the effects of noise are </a:t>
            </a:r>
            <a:r>
              <a:rPr lang="en-GB" dirty="0">
                <a:solidFill>
                  <a:srgbClr val="FF0000"/>
                </a:solidFill>
              </a:rPr>
              <a:t>exactly</a:t>
            </a:r>
            <a:r>
              <a:rPr lang="en-GB" dirty="0"/>
              <a:t> zero. </a:t>
            </a:r>
          </a:p>
          <a:p>
            <a:pPr marL="0" indent="0">
              <a:buNone/>
            </a:pPr>
            <a:endParaRPr lang="en-GB" dirty="0"/>
          </a:p>
          <a:p>
            <a:pPr marL="0" indent="0">
              <a:buNone/>
            </a:pPr>
            <a:r>
              <a:rPr lang="en-GB" sz="3600" dirty="0">
                <a:solidFill>
                  <a:srgbClr val="FF0000"/>
                </a:solidFill>
              </a:rPr>
              <a:t>This is why we need statistics!</a:t>
            </a:r>
          </a:p>
          <a:p>
            <a:pPr marL="0" indent="0">
              <a:buNone/>
            </a:pPr>
            <a:endParaRPr lang="en-GB" dirty="0"/>
          </a:p>
          <a:p>
            <a:pPr marL="0" indent="0">
              <a:buNone/>
            </a:pPr>
            <a:r>
              <a:rPr lang="en-GB" dirty="0"/>
              <a:t>We use statistics to tell us whether the difference we observe is in line with what we would expect through random variation, or whether it is greater than we would expect. (More in next week’s lecture). </a:t>
            </a:r>
          </a:p>
        </p:txBody>
      </p:sp>
    </p:spTree>
    <p:extLst>
      <p:ext uri="{BB962C8B-B14F-4D97-AF65-F5344CB8AC3E}">
        <p14:creationId xmlns:p14="http://schemas.microsoft.com/office/powerpoint/2010/main" val="2293905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make the “</a:t>
            </a:r>
            <a:r>
              <a:rPr lang="en-GB" dirty="0" err="1"/>
              <a:t>ish</a:t>
            </a:r>
            <a:r>
              <a:rPr lang="en-GB" dirty="0"/>
              <a:t>” small by reducing the impact of noise in general</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43974" y="2192336"/>
            <a:ext cx="1381125" cy="1217613"/>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581650" y="5410200"/>
            <a:ext cx="4419600"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less noise in each condition, the smaller the difference between them. </a:t>
            </a:r>
          </a:p>
        </p:txBody>
      </p:sp>
      <p:sp>
        <p:nvSpPr>
          <p:cNvPr id="14" name="Up Arrow 13"/>
          <p:cNvSpPr/>
          <p:nvPr/>
        </p:nvSpPr>
        <p:spPr>
          <a:xfrm rot="1416063">
            <a:off x="8522611" y="3257436"/>
            <a:ext cx="428625" cy="231457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5589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random noise</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One way of reducing noise is to reduce variability between people. </a:t>
            </a:r>
          </a:p>
          <a:p>
            <a:pPr marL="0" indent="0">
              <a:buNone/>
            </a:pPr>
            <a:endParaRPr lang="en-GB" dirty="0"/>
          </a:p>
          <a:p>
            <a:pPr marL="0" indent="0">
              <a:buNone/>
            </a:pPr>
            <a:r>
              <a:rPr lang="en-GB" dirty="0"/>
              <a:t>e.g. imagine an experiment looking at the effect of a poster campaign (vs nothing) on political attitudes in: </a:t>
            </a:r>
          </a:p>
          <a:p>
            <a:pPr marL="0" indent="0">
              <a:buNone/>
            </a:pPr>
            <a:endParaRPr lang="en-GB" dirty="0"/>
          </a:p>
          <a:p>
            <a:pPr marL="514350" indent="-514350">
              <a:buAutoNum type="alphaLcParenR"/>
            </a:pPr>
            <a:r>
              <a:rPr lang="en-GB" dirty="0"/>
              <a:t>A random sample of the  general public</a:t>
            </a:r>
          </a:p>
          <a:p>
            <a:pPr marL="514350" indent="-514350">
              <a:buAutoNum type="alphaLcParenR"/>
            </a:pPr>
            <a:r>
              <a:rPr lang="en-GB" dirty="0"/>
              <a:t>A random </a:t>
            </a:r>
            <a:r>
              <a:rPr lang="en-GB" dirty="0" err="1"/>
              <a:t>neurotypical</a:t>
            </a:r>
            <a:r>
              <a:rPr lang="en-GB" dirty="0"/>
              <a:t> sample of Psychology undergraduates, who are white, female, heterosexual, aged 19-21, with no political affiliation, and come from Devon. </a:t>
            </a:r>
          </a:p>
          <a:p>
            <a:pPr marL="514350" indent="-514350">
              <a:buAutoNum type="alphaLcParenR"/>
            </a:pPr>
            <a:endParaRPr lang="en-GB" dirty="0"/>
          </a:p>
          <a:p>
            <a:pPr marL="0" indent="0">
              <a:buNone/>
            </a:pPr>
            <a:r>
              <a:rPr lang="en-GB" dirty="0">
                <a:solidFill>
                  <a:srgbClr val="FF0000"/>
                </a:solidFill>
              </a:rPr>
              <a:t>Which sample would be more variable (i.e. noisier)?  </a:t>
            </a:r>
          </a:p>
        </p:txBody>
      </p:sp>
    </p:spTree>
    <p:extLst>
      <p:ext uri="{BB962C8B-B14F-4D97-AF65-F5344CB8AC3E}">
        <p14:creationId xmlns:p14="http://schemas.microsoft.com/office/powerpoint/2010/main" val="1800921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Noise vs generality</a:t>
            </a:r>
          </a:p>
        </p:txBody>
      </p:sp>
      <p:sp>
        <p:nvSpPr>
          <p:cNvPr id="3" name="Content Placeholder 2"/>
          <p:cNvSpPr>
            <a:spLocks noGrp="1"/>
          </p:cNvSpPr>
          <p:nvPr>
            <p:ph idx="1"/>
          </p:nvPr>
        </p:nvSpPr>
        <p:spPr/>
        <p:txBody>
          <a:bodyPr/>
          <a:lstStyle/>
          <a:p>
            <a:pPr marL="0" indent="0">
              <a:buNone/>
            </a:pPr>
            <a:r>
              <a:rPr lang="en-GB" dirty="0"/>
              <a:t>The downside of less noise is that the sample is less representative of the general population. </a:t>
            </a:r>
          </a:p>
          <a:p>
            <a:pPr marL="0" indent="0">
              <a:buNone/>
            </a:pPr>
            <a:endParaRPr lang="en-GB" dirty="0"/>
          </a:p>
          <a:p>
            <a:pPr marL="0" indent="0">
              <a:buNone/>
            </a:pPr>
            <a:r>
              <a:rPr lang="en-GB" dirty="0"/>
              <a:t>i.e. you are </a:t>
            </a:r>
            <a:r>
              <a:rPr lang="en-GB" sz="4000" dirty="0">
                <a:solidFill>
                  <a:srgbClr val="FF0000"/>
                </a:solidFill>
              </a:rPr>
              <a:t>more likely </a:t>
            </a:r>
            <a:r>
              <a:rPr lang="en-GB" dirty="0"/>
              <a:t>to find an effect in a less noisy population.</a:t>
            </a:r>
          </a:p>
          <a:p>
            <a:pPr marL="0" indent="0">
              <a:buNone/>
            </a:pPr>
            <a:endParaRPr lang="en-GB" dirty="0"/>
          </a:p>
          <a:p>
            <a:pPr marL="0" indent="0">
              <a:buNone/>
            </a:pPr>
            <a:r>
              <a:rPr lang="en-GB" dirty="0"/>
              <a:t>But you are </a:t>
            </a:r>
            <a:r>
              <a:rPr lang="en-GB" sz="4000" dirty="0">
                <a:solidFill>
                  <a:srgbClr val="FF0000"/>
                </a:solidFill>
              </a:rPr>
              <a:t>less able </a:t>
            </a:r>
            <a:r>
              <a:rPr lang="en-GB" dirty="0"/>
              <a:t>to draw conclusions about the general population.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8281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Q: Why is the following not a true experiment? </a:t>
            </a:r>
          </a:p>
        </p:txBody>
      </p:sp>
      <p:sp>
        <p:nvSpPr>
          <p:cNvPr id="3" name="Content Placeholder 2"/>
          <p:cNvSpPr>
            <a:spLocks noGrp="1"/>
          </p:cNvSpPr>
          <p:nvPr>
            <p:ph idx="1"/>
          </p:nvPr>
        </p:nvSpPr>
        <p:spPr/>
        <p:txBody>
          <a:bodyPr/>
          <a:lstStyle/>
          <a:p>
            <a:pPr marL="0" indent="0">
              <a:buNone/>
            </a:pPr>
            <a:r>
              <a:rPr lang="en-GB" dirty="0"/>
              <a:t>The experimenter wants to know whether beer-drinkers vs wine-drinkers differ in their liking of rock music. </a:t>
            </a:r>
          </a:p>
          <a:p>
            <a:pPr marL="0" indent="0">
              <a:buNone/>
            </a:pPr>
            <a:endParaRPr lang="en-GB" dirty="0"/>
          </a:p>
          <a:p>
            <a:pPr marL="0" indent="0">
              <a:buNone/>
            </a:pPr>
            <a:r>
              <a:rPr lang="en-GB" dirty="0"/>
              <a:t>They recruit participants who self-identify as beer-drinkers or wine-drinkers and ask them to rate their enjoyment of a selection of rock-music samples. </a:t>
            </a:r>
          </a:p>
        </p:txBody>
      </p:sp>
    </p:spTree>
    <p:extLst>
      <p:ext uri="{BB962C8B-B14F-4D97-AF65-F5344CB8AC3E}">
        <p14:creationId xmlns:p14="http://schemas.microsoft.com/office/powerpoint/2010/main" val="1840725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Clue 1: Remember a true experiment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8741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70B-3AF5-1EC6-6C4C-93FD7D0433C9}"/>
              </a:ext>
            </a:extLst>
          </p:cNvPr>
          <p:cNvSpPr>
            <a:spLocks noGrp="1"/>
          </p:cNvSpPr>
          <p:nvPr>
            <p:ph type="title"/>
          </p:nvPr>
        </p:nvSpPr>
        <p:spPr/>
        <p:txBody>
          <a:bodyPr/>
          <a:lstStyle/>
          <a:p>
            <a:r>
              <a:rPr lang="en-GB" dirty="0"/>
              <a:t>Clue 2</a:t>
            </a:r>
          </a:p>
        </p:txBody>
      </p:sp>
      <p:sp>
        <p:nvSpPr>
          <p:cNvPr id="3" name="Content Placeholder 2">
            <a:extLst>
              <a:ext uri="{FF2B5EF4-FFF2-40B4-BE49-F238E27FC236}">
                <a16:creationId xmlns:a16="http://schemas.microsoft.com/office/drawing/2014/main" id="{EA6E0C98-DF62-F6BE-9266-8F50207FDE75}"/>
              </a:ext>
            </a:extLst>
          </p:cNvPr>
          <p:cNvSpPr>
            <a:spLocks noGrp="1"/>
          </p:cNvSpPr>
          <p:nvPr>
            <p:ph idx="1"/>
          </p:nvPr>
        </p:nvSpPr>
        <p:spPr/>
        <p:txBody>
          <a:bodyPr/>
          <a:lstStyle/>
          <a:p>
            <a:pPr marL="0" indent="0">
              <a:buNone/>
            </a:pPr>
            <a:r>
              <a:rPr lang="en-GB" dirty="0"/>
              <a:t>Q: What is being </a:t>
            </a:r>
            <a:r>
              <a:rPr lang="en-GB" i="1" dirty="0"/>
              <a:t>manipulated by the experimenter </a:t>
            </a:r>
            <a:r>
              <a:rPr lang="en-GB" dirty="0"/>
              <a:t>in this experiment? </a:t>
            </a:r>
          </a:p>
          <a:p>
            <a:pPr marL="0" indent="0">
              <a:buNone/>
            </a:pPr>
            <a:endParaRPr lang="en-GB" dirty="0"/>
          </a:p>
          <a:p>
            <a:pPr marL="0" indent="0">
              <a:buNone/>
            </a:pPr>
            <a:r>
              <a:rPr lang="en-GB" dirty="0"/>
              <a:t>A: Nothing </a:t>
            </a:r>
          </a:p>
          <a:p>
            <a:pPr marL="0" indent="0">
              <a:buNone/>
            </a:pPr>
            <a:endParaRPr lang="en-GB" dirty="0"/>
          </a:p>
          <a:p>
            <a:pPr marL="0" indent="0">
              <a:buNone/>
            </a:pPr>
            <a:r>
              <a:rPr lang="en-GB" dirty="0"/>
              <a:t>Without a experimenter-controlled manipulation, it isn’t a true experiment. </a:t>
            </a:r>
          </a:p>
        </p:txBody>
      </p:sp>
    </p:spTree>
    <p:extLst>
      <p:ext uri="{BB962C8B-B14F-4D97-AF65-F5344CB8AC3E}">
        <p14:creationId xmlns:p14="http://schemas.microsoft.com/office/powerpoint/2010/main" val="9553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example</a:t>
            </a:r>
          </a:p>
        </p:txBody>
      </p:sp>
      <p:sp>
        <p:nvSpPr>
          <p:cNvPr id="3" name="Content Placeholder 2"/>
          <p:cNvSpPr>
            <a:spLocks noGrp="1"/>
          </p:cNvSpPr>
          <p:nvPr>
            <p:ph idx="1"/>
          </p:nvPr>
        </p:nvSpPr>
        <p:spPr/>
        <p:txBody>
          <a:bodyPr/>
          <a:lstStyle/>
          <a:p>
            <a:pPr marL="0" indent="0">
              <a:buNone/>
            </a:pPr>
            <a:r>
              <a:rPr lang="en-GB" dirty="0"/>
              <a:t>The observation of any difference between beer-drinkers and wine-drinkers may be because of their drinking preferences.</a:t>
            </a:r>
          </a:p>
          <a:p>
            <a:pPr marL="0" indent="0">
              <a:buNone/>
            </a:pPr>
            <a:endParaRPr lang="en-GB" dirty="0"/>
          </a:p>
          <a:p>
            <a:pPr marL="0" indent="0">
              <a:buNone/>
            </a:pPr>
            <a:r>
              <a:rPr lang="en-GB" dirty="0"/>
              <a:t>But, it could also be due to many other factors that differ between these two groups.</a:t>
            </a:r>
          </a:p>
          <a:p>
            <a:pPr marL="0" indent="0">
              <a:buNone/>
            </a:pPr>
            <a:r>
              <a:rPr lang="en-GB" dirty="0"/>
              <a:t>	e.g. 	Social class, educational background, parental tastes in 			music (</a:t>
            </a:r>
            <a:r>
              <a:rPr lang="en-GB" dirty="0" err="1"/>
              <a:t>etc</a:t>
            </a:r>
            <a:r>
              <a:rPr lang="en-GB" dirty="0"/>
              <a:t>). </a:t>
            </a:r>
          </a:p>
          <a:p>
            <a:pPr marL="0" indent="0">
              <a:buNone/>
            </a:pPr>
            <a:endParaRPr lang="en-GB" dirty="0"/>
          </a:p>
          <a:p>
            <a:pPr marL="0" indent="0">
              <a:buNone/>
            </a:pPr>
            <a:r>
              <a:rPr lang="en-GB" dirty="0"/>
              <a:t>This is an example of a </a:t>
            </a:r>
            <a:r>
              <a:rPr lang="en-GB" sz="3600" dirty="0">
                <a:solidFill>
                  <a:srgbClr val="C00000"/>
                </a:solidFill>
              </a:rPr>
              <a:t>quasi-experimental design</a:t>
            </a:r>
            <a:r>
              <a:rPr lang="en-GB" sz="3600" dirty="0"/>
              <a:t>. </a:t>
            </a:r>
            <a:endParaRPr lang="en-GB" dirty="0"/>
          </a:p>
        </p:txBody>
      </p:sp>
    </p:spTree>
    <p:extLst>
      <p:ext uri="{BB962C8B-B14F-4D97-AF65-F5344CB8AC3E}">
        <p14:creationId xmlns:p14="http://schemas.microsoft.com/office/powerpoint/2010/main" val="169619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be run under conditions of a “true” experiment, but cannot attribute any difference to the independent variable, </a:t>
            </a:r>
            <a:r>
              <a:rPr lang="en-GB" sz="3600" b="1" i="1" dirty="0">
                <a:solidFill>
                  <a:srgbClr val="C00000"/>
                </a:solidFill>
              </a:rPr>
              <a:t>because this is not manipulated.</a:t>
            </a:r>
            <a:r>
              <a:rPr lang="en-GB" sz="3600" b="1" dirty="0">
                <a:solidFill>
                  <a:srgbClr val="C00000"/>
                </a:solidFill>
              </a:rPr>
              <a:t> </a:t>
            </a:r>
            <a:endParaRPr lang="en-GB" b="1" dirty="0">
              <a:solidFill>
                <a:srgbClr val="C00000"/>
              </a:solidFill>
            </a:endParaRPr>
          </a:p>
          <a:p>
            <a:pPr marL="0" indent="0">
              <a:buNone/>
            </a:pPr>
            <a:endParaRPr lang="en-GB" b="1" dirty="0"/>
          </a:p>
          <a:p>
            <a:pPr marL="0" indent="0">
              <a:buNone/>
            </a:pPr>
            <a:r>
              <a:rPr lang="en-GB" dirty="0"/>
              <a:t>i.e. we don’t manipulate drinking preference in the experiment. We can’t know if any differences are due to other factors that are associated with preference.</a:t>
            </a:r>
          </a:p>
        </p:txBody>
      </p:sp>
    </p:spTree>
    <p:extLst>
      <p:ext uri="{BB962C8B-B14F-4D97-AF65-F5344CB8AC3E}">
        <p14:creationId xmlns:p14="http://schemas.microsoft.com/office/powerpoint/2010/main" val="3144619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 involve</a:t>
            </a:r>
          </a:p>
        </p:txBody>
      </p:sp>
      <p:sp>
        <p:nvSpPr>
          <p:cNvPr id="3" name="Content Placeholder 2"/>
          <p:cNvSpPr>
            <a:spLocks noGrp="1"/>
          </p:cNvSpPr>
          <p:nvPr>
            <p:ph idx="1"/>
          </p:nvPr>
        </p:nvSpPr>
        <p:spPr/>
        <p:txBody>
          <a:bodyPr>
            <a:normAutofit fontScale="92500" lnSpcReduction="10000"/>
          </a:bodyPr>
          <a:lstStyle/>
          <a:p>
            <a:pPr marL="0" indent="0">
              <a:buNone/>
            </a:pPr>
            <a:r>
              <a:rPr lang="en-GB" sz="3500" dirty="0">
                <a:solidFill>
                  <a:srgbClr val="C00000"/>
                </a:solidFill>
              </a:rPr>
              <a:t>Comparison of any </a:t>
            </a:r>
            <a:r>
              <a:rPr lang="en-GB" sz="3500" i="1" dirty="0">
                <a:solidFill>
                  <a:srgbClr val="C00000"/>
                </a:solidFill>
              </a:rPr>
              <a:t>pre-existing groups (or materials) </a:t>
            </a:r>
            <a:r>
              <a:rPr lang="en-GB" sz="3500" dirty="0">
                <a:solidFill>
                  <a:srgbClr val="C00000"/>
                </a:solidFill>
              </a:rPr>
              <a:t>based upon an </a:t>
            </a:r>
            <a:r>
              <a:rPr lang="en-GB" sz="3500" i="1" dirty="0">
                <a:solidFill>
                  <a:srgbClr val="C00000"/>
                </a:solidFill>
              </a:rPr>
              <a:t>attribute</a:t>
            </a:r>
            <a:r>
              <a:rPr lang="en-GB" dirty="0"/>
              <a:t>. </a:t>
            </a:r>
          </a:p>
          <a:p>
            <a:pPr marL="0" indent="0">
              <a:buNone/>
            </a:pPr>
            <a:r>
              <a:rPr lang="en-GB" dirty="0"/>
              <a:t>e.g. 	Personality, ability</a:t>
            </a:r>
          </a:p>
          <a:p>
            <a:pPr marL="0" indent="0">
              <a:buNone/>
            </a:pPr>
            <a:r>
              <a:rPr lang="en-GB" dirty="0"/>
              <a:t>	Age / Gender / Sexual orientation</a:t>
            </a:r>
          </a:p>
          <a:p>
            <a:pPr marL="0" indent="0">
              <a:buNone/>
            </a:pPr>
            <a:r>
              <a:rPr lang="en-GB" dirty="0"/>
              <a:t>	Left vs right-handedness </a:t>
            </a:r>
          </a:p>
          <a:p>
            <a:pPr marL="0" indent="0">
              <a:buNone/>
            </a:pPr>
            <a:r>
              <a:rPr lang="en-GB" dirty="0"/>
              <a:t>	Coffee drinkers vs non-coffee drinkers</a:t>
            </a:r>
          </a:p>
          <a:p>
            <a:pPr marL="0" indent="0">
              <a:buNone/>
            </a:pPr>
            <a:r>
              <a:rPr lang="en-GB" dirty="0"/>
              <a:t>	Football fans vs cricket fans</a:t>
            </a:r>
          </a:p>
          <a:p>
            <a:pPr marL="0" indent="0">
              <a:buNone/>
            </a:pPr>
            <a:r>
              <a:rPr lang="en-GB" dirty="0"/>
              <a:t>	etc. </a:t>
            </a:r>
          </a:p>
          <a:p>
            <a:pPr marL="0" indent="0">
              <a:buNone/>
            </a:pPr>
            <a:r>
              <a:rPr lang="en-GB" dirty="0"/>
              <a:t>In all cases, </a:t>
            </a:r>
            <a:r>
              <a:rPr lang="en-GB" sz="3000" dirty="0">
                <a:solidFill>
                  <a:srgbClr val="C00000"/>
                </a:solidFill>
              </a:rPr>
              <a:t>these are not  true experiments </a:t>
            </a:r>
            <a:r>
              <a:rPr lang="en-GB" dirty="0"/>
              <a:t>because we cannot manipulate that attribute (to see what happens).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75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if we wanted to know what </a:t>
            </a:r>
            <a:r>
              <a:rPr lang="en-GB" i="1" dirty="0"/>
              <a:t>affects</a:t>
            </a:r>
            <a:r>
              <a:rPr lang="en-GB" dirty="0"/>
              <a:t> the happiness of people? </a:t>
            </a:r>
          </a:p>
        </p:txBody>
      </p:sp>
      <p:sp>
        <p:nvSpPr>
          <p:cNvPr id="3" name="Content Placeholder 2"/>
          <p:cNvSpPr>
            <a:spLocks noGrp="1"/>
          </p:cNvSpPr>
          <p:nvPr>
            <p:ph idx="1"/>
          </p:nvPr>
        </p:nvSpPr>
        <p:spPr/>
        <p:txBody>
          <a:bodyPr/>
          <a:lstStyle/>
          <a:p>
            <a:pPr marL="0" indent="0">
              <a:buNone/>
            </a:pPr>
            <a:r>
              <a:rPr lang="en-GB" dirty="0"/>
              <a:t>e.g. Is happiness affected by ambient temperature? </a:t>
            </a:r>
          </a:p>
          <a:p>
            <a:pPr marL="0" indent="0">
              <a:buNone/>
            </a:pPr>
            <a:endParaRPr lang="en-GB" dirty="0"/>
          </a:p>
          <a:p>
            <a:pPr marL="0" indent="0">
              <a:buNone/>
            </a:pPr>
            <a:r>
              <a:rPr lang="en-GB" dirty="0"/>
              <a:t>How could we find out? </a:t>
            </a:r>
          </a:p>
        </p:txBody>
      </p:sp>
    </p:spTree>
    <p:extLst>
      <p:ext uri="{BB962C8B-B14F-4D97-AF65-F5344CB8AC3E}">
        <p14:creationId xmlns:p14="http://schemas.microsoft.com/office/powerpoint/2010/main" val="228624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tell you that a difference exists. </a:t>
            </a:r>
          </a:p>
          <a:p>
            <a:pPr marL="0" indent="0">
              <a:buNone/>
            </a:pPr>
            <a:endParaRPr lang="en-GB" dirty="0"/>
          </a:p>
          <a:p>
            <a:pPr marL="0" indent="0">
              <a:buNone/>
            </a:pPr>
            <a:r>
              <a:rPr lang="en-GB" dirty="0"/>
              <a:t>E.g. that beer-drinkers prefer rock music.</a:t>
            </a:r>
          </a:p>
          <a:p>
            <a:pPr marL="0" indent="0">
              <a:buNone/>
            </a:pPr>
            <a:endParaRPr lang="en-GB" dirty="0"/>
          </a:p>
          <a:p>
            <a:pPr marL="0" indent="0">
              <a:buNone/>
            </a:pPr>
            <a:r>
              <a:rPr lang="en-GB" dirty="0"/>
              <a:t>But it </a:t>
            </a:r>
            <a:r>
              <a:rPr lang="en-GB" dirty="0">
                <a:solidFill>
                  <a:srgbClr val="C00000"/>
                </a:solidFill>
              </a:rPr>
              <a:t>doesn’t provide evidence of a </a:t>
            </a:r>
            <a:r>
              <a:rPr lang="en-GB" sz="3600" u="sng" dirty="0">
                <a:solidFill>
                  <a:srgbClr val="C00000"/>
                </a:solidFill>
              </a:rPr>
              <a:t>causal effect</a:t>
            </a:r>
            <a:r>
              <a:rPr lang="en-GB" dirty="0">
                <a:solidFill>
                  <a:srgbClr val="C00000"/>
                </a:solidFill>
              </a:rPr>
              <a:t>. </a:t>
            </a:r>
          </a:p>
          <a:p>
            <a:pPr marL="0" indent="0">
              <a:buNone/>
            </a:pPr>
            <a:endParaRPr lang="en-GB" dirty="0"/>
          </a:p>
          <a:p>
            <a:pPr marL="0" indent="0">
              <a:buNone/>
            </a:pPr>
            <a:r>
              <a:rPr lang="en-GB" dirty="0"/>
              <a:t>i.e. it doesn’t show that getting wine drinkers to drink more beer will make them like rock music. </a:t>
            </a:r>
          </a:p>
        </p:txBody>
      </p:sp>
    </p:spTree>
    <p:extLst>
      <p:ext uri="{BB962C8B-B14F-4D97-AF65-F5344CB8AC3E}">
        <p14:creationId xmlns:p14="http://schemas.microsoft.com/office/powerpoint/2010/main" val="1554348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D5A0-E1AE-57B0-8912-0C1C0D7E5D35}"/>
              </a:ext>
            </a:extLst>
          </p:cNvPr>
          <p:cNvSpPr>
            <a:spLocks noGrp="1"/>
          </p:cNvSpPr>
          <p:nvPr>
            <p:ph type="title"/>
          </p:nvPr>
        </p:nvSpPr>
        <p:spPr/>
        <p:txBody>
          <a:bodyPr/>
          <a:lstStyle/>
          <a:p>
            <a:r>
              <a:rPr lang="en-GB" dirty="0"/>
              <a:t>Quasi-experimental designs can also involve contrasts of pre-existing materials. </a:t>
            </a:r>
          </a:p>
        </p:txBody>
      </p:sp>
      <p:sp>
        <p:nvSpPr>
          <p:cNvPr id="3" name="Content Placeholder 2">
            <a:extLst>
              <a:ext uri="{FF2B5EF4-FFF2-40B4-BE49-F238E27FC236}">
                <a16:creationId xmlns:a16="http://schemas.microsoft.com/office/drawing/2014/main" id="{4C0E20B5-1870-0FFD-CBF3-E0E21C68C1B4}"/>
              </a:ext>
            </a:extLst>
          </p:cNvPr>
          <p:cNvSpPr>
            <a:spLocks noGrp="1"/>
          </p:cNvSpPr>
          <p:nvPr>
            <p:ph idx="1"/>
          </p:nvPr>
        </p:nvSpPr>
        <p:spPr/>
        <p:txBody>
          <a:bodyPr>
            <a:normAutofit fontScale="92500" lnSpcReduction="10000"/>
          </a:bodyPr>
          <a:lstStyle/>
          <a:p>
            <a:pPr marL="0" indent="0">
              <a:buNone/>
            </a:pPr>
            <a:r>
              <a:rPr lang="en-GB" dirty="0"/>
              <a:t>e.g. we get participants to rate their appreciation of samples of rock music vs classical music.</a:t>
            </a:r>
          </a:p>
          <a:p>
            <a:pPr marL="0" indent="0">
              <a:buNone/>
            </a:pPr>
            <a:endParaRPr lang="en-GB" dirty="0"/>
          </a:p>
          <a:p>
            <a:pPr marL="0" indent="0">
              <a:buNone/>
            </a:pPr>
            <a:r>
              <a:rPr lang="en-GB" dirty="0"/>
              <a:t>If we find a difference, we know that a difference exists in this sample, using these materials. </a:t>
            </a:r>
          </a:p>
          <a:p>
            <a:pPr marL="0" indent="0">
              <a:buNone/>
            </a:pPr>
            <a:endParaRPr lang="en-GB" dirty="0"/>
          </a:p>
          <a:p>
            <a:pPr marL="0" indent="0">
              <a:buNone/>
            </a:pPr>
            <a:r>
              <a:rPr lang="en-GB" dirty="0"/>
              <a:t>What we can’t know is what causes this difference. </a:t>
            </a:r>
          </a:p>
          <a:p>
            <a:pPr marL="0" indent="0">
              <a:buNone/>
            </a:pPr>
            <a:r>
              <a:rPr lang="en-GB" dirty="0"/>
              <a:t>	It could be the instruments, the volume, the presence of drums etc.</a:t>
            </a:r>
          </a:p>
          <a:p>
            <a:pPr marL="0" indent="0">
              <a:buNone/>
            </a:pPr>
            <a:r>
              <a:rPr lang="en-GB" dirty="0"/>
              <a:t>	It could be prior experience / familiarity</a:t>
            </a:r>
          </a:p>
          <a:p>
            <a:pPr marL="0" indent="0">
              <a:buNone/>
            </a:pPr>
            <a:r>
              <a:rPr lang="en-GB" dirty="0"/>
              <a:t>	etc. </a:t>
            </a:r>
          </a:p>
        </p:txBody>
      </p:sp>
    </p:spTree>
    <p:extLst>
      <p:ext uri="{BB962C8B-B14F-4D97-AF65-F5344CB8AC3E}">
        <p14:creationId xmlns:p14="http://schemas.microsoft.com/office/powerpoint/2010/main" val="2742269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Experimental design: data issues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63869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to discuss data issues: </a:t>
            </a:r>
          </a:p>
        </p:txBody>
      </p:sp>
      <p:sp>
        <p:nvSpPr>
          <p:cNvPr id="4" name="TextBox 3"/>
          <p:cNvSpPr txBox="1"/>
          <p:nvPr/>
        </p:nvSpPr>
        <p:spPr>
          <a:xfrm>
            <a:off x="1136587" y="3303198"/>
            <a:ext cx="3332173"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4915018" y="3289803"/>
            <a:ext cx="3924300" cy="1754326"/>
          </a:xfrm>
          <a:prstGeom prst="rect">
            <a:avLst/>
          </a:prstGeom>
          <a:noFill/>
        </p:spPr>
        <p:txBody>
          <a:bodyPr wrap="square" rtlCol="0">
            <a:spAutoFit/>
          </a:bodyPr>
          <a:lstStyle/>
          <a:p>
            <a:r>
              <a:rPr lang="en-GB" sz="2400" dirty="0"/>
              <a:t>Other factors that might </a:t>
            </a:r>
            <a:r>
              <a:rPr lang="en-GB" sz="2400" i="1" dirty="0"/>
              <a:t>randomly</a:t>
            </a:r>
            <a:r>
              <a:rPr lang="en-GB" sz="2400" dirty="0"/>
              <a:t> influence the outcome</a:t>
            </a:r>
          </a:p>
          <a:p>
            <a:r>
              <a:rPr lang="en-GB" dirty="0"/>
              <a:t>e.g. motivation, attention, understanding instructions etc. </a:t>
            </a:r>
          </a:p>
        </p:txBody>
      </p:sp>
      <p:sp>
        <p:nvSpPr>
          <p:cNvPr id="6" name="TextBox 5"/>
          <p:cNvSpPr txBox="1"/>
          <p:nvPr/>
        </p:nvSpPr>
        <p:spPr>
          <a:xfrm>
            <a:off x="604938" y="1926934"/>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3187753" y="1961938"/>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6115795" y="1971347"/>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506195" y="1976169"/>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378205" y="266109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229423" y="255915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1908479"/>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19837" y="197003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005961" y="253170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71429" y="1977451"/>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18216" y="3352640"/>
            <a:ext cx="3502334" cy="1569660"/>
          </a:xfrm>
          <a:prstGeom prst="rect">
            <a:avLst/>
          </a:prstGeom>
          <a:noFill/>
        </p:spPr>
        <p:txBody>
          <a:bodyPr wrap="square" rtlCol="0">
            <a:spAutoFit/>
          </a:bodyPr>
          <a:lstStyle/>
          <a:p>
            <a:r>
              <a:rPr lang="en-GB" sz="2400" dirty="0"/>
              <a:t>Factors </a:t>
            </a:r>
            <a:r>
              <a:rPr lang="en-GB" sz="2400" i="1" dirty="0"/>
              <a:t>systematically</a:t>
            </a:r>
            <a:r>
              <a:rPr lang="en-GB" sz="2400" dirty="0"/>
              <a:t> associated with the conditions that can influence the outcome.</a:t>
            </a:r>
          </a:p>
        </p:txBody>
      </p:sp>
      <p:sp>
        <p:nvSpPr>
          <p:cNvPr id="18" name="TextBox 17"/>
          <p:cNvSpPr txBox="1"/>
          <p:nvPr/>
        </p:nvSpPr>
        <p:spPr>
          <a:xfrm>
            <a:off x="1409700" y="5600700"/>
            <a:ext cx="9401175" cy="646331"/>
          </a:xfrm>
          <a:prstGeom prst="rect">
            <a:avLst/>
          </a:prstGeom>
          <a:noFill/>
        </p:spPr>
        <p:txBody>
          <a:bodyPr wrap="square" rtlCol="0">
            <a:spAutoFit/>
          </a:bodyPr>
          <a:lstStyle/>
          <a:p>
            <a:r>
              <a:rPr lang="en-GB" dirty="0">
                <a:solidFill>
                  <a:srgbClr val="FF0000"/>
                </a:solidFill>
              </a:rPr>
              <a:t>All of this assumes that our measuring instrument is able to accurately measure differences in the outcome. This may not always be true (for all values). </a:t>
            </a:r>
          </a:p>
        </p:txBody>
      </p:sp>
    </p:spTree>
    <p:extLst>
      <p:ext uri="{BB962C8B-B14F-4D97-AF65-F5344CB8AC3E}">
        <p14:creationId xmlns:p14="http://schemas.microsoft.com/office/powerpoint/2010/main" val="1052972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When valid measures become invalid…</a:t>
            </a:r>
          </a:p>
        </p:txBody>
      </p:sp>
      <p:pic>
        <p:nvPicPr>
          <p:cNvPr id="6" name="Picture 5"/>
          <p:cNvPicPr>
            <a:picLocks noChangeAspect="1"/>
          </p:cNvPicPr>
          <p:nvPr/>
        </p:nvPicPr>
        <p:blipFill>
          <a:blip r:embed="rId2"/>
          <a:stretch>
            <a:fillRect/>
          </a:stretch>
        </p:blipFill>
        <p:spPr>
          <a:xfrm>
            <a:off x="1962150" y="2463848"/>
            <a:ext cx="2139881" cy="2139881"/>
          </a:xfrm>
          <a:prstGeom prst="rect">
            <a:avLst/>
          </a:prstGeom>
        </p:spPr>
      </p:pic>
      <p:pic>
        <p:nvPicPr>
          <p:cNvPr id="7" name="Picture 6"/>
          <p:cNvPicPr>
            <a:picLocks noChangeAspect="1"/>
          </p:cNvPicPr>
          <p:nvPr/>
        </p:nvPicPr>
        <p:blipFill>
          <a:blip r:embed="rId3"/>
          <a:stretch>
            <a:fillRect/>
          </a:stretch>
        </p:blipFill>
        <p:spPr>
          <a:xfrm>
            <a:off x="7891930" y="2463848"/>
            <a:ext cx="2078916" cy="1871634"/>
          </a:xfrm>
          <a:prstGeom prst="rect">
            <a:avLst/>
          </a:prstGeom>
        </p:spPr>
      </p:pic>
      <p:sp>
        <p:nvSpPr>
          <p:cNvPr id="8" name="TextBox 7"/>
          <p:cNvSpPr txBox="1"/>
          <p:nvPr/>
        </p:nvSpPr>
        <p:spPr>
          <a:xfrm>
            <a:off x="1809750" y="4957375"/>
            <a:ext cx="3124200" cy="1200329"/>
          </a:xfrm>
          <a:prstGeom prst="rect">
            <a:avLst/>
          </a:prstGeom>
          <a:noFill/>
        </p:spPr>
        <p:txBody>
          <a:bodyPr wrap="square" rtlCol="0">
            <a:spAutoFit/>
          </a:bodyPr>
          <a:lstStyle/>
          <a:p>
            <a:r>
              <a:rPr lang="en-GB" dirty="0"/>
              <a:t>This is a valid measure of length, but can’t accurately distinguish between lengths of .00002 and .00001cm. </a:t>
            </a:r>
          </a:p>
        </p:txBody>
      </p:sp>
      <p:sp>
        <p:nvSpPr>
          <p:cNvPr id="9" name="TextBox 8"/>
          <p:cNvSpPr txBox="1"/>
          <p:nvPr/>
        </p:nvSpPr>
        <p:spPr>
          <a:xfrm>
            <a:off x="7891930" y="4818876"/>
            <a:ext cx="3124200" cy="1477328"/>
          </a:xfrm>
          <a:prstGeom prst="rect">
            <a:avLst/>
          </a:prstGeom>
          <a:noFill/>
        </p:spPr>
        <p:txBody>
          <a:bodyPr wrap="square" rtlCol="0">
            <a:spAutoFit/>
          </a:bodyPr>
          <a:lstStyle/>
          <a:p>
            <a:r>
              <a:rPr lang="en-GB" dirty="0"/>
              <a:t>This is a valid measure of weight, but can’t accurately distinguish between the weights of two different planets</a:t>
            </a:r>
          </a:p>
        </p:txBody>
      </p:sp>
    </p:spTree>
    <p:extLst>
      <p:ext uri="{BB962C8B-B14F-4D97-AF65-F5344CB8AC3E}">
        <p14:creationId xmlns:p14="http://schemas.microsoft.com/office/powerpoint/2010/main" val="978958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Whether or not we can detect a difference between two conditions is also subject to the same constraints. </a:t>
            </a:r>
          </a:p>
          <a:p>
            <a:pPr marL="0" indent="0">
              <a:buNone/>
            </a:pPr>
            <a:endParaRPr lang="en-GB" dirty="0"/>
          </a:p>
          <a:p>
            <a:pPr marL="0" indent="0">
              <a:buNone/>
            </a:pPr>
            <a:r>
              <a:rPr lang="en-GB" dirty="0"/>
              <a:t>e.g. If I want to know whether doing exercise boosts memory, I would not find a difference if: </a:t>
            </a:r>
          </a:p>
          <a:p>
            <a:pPr marL="0" indent="0">
              <a:buNone/>
            </a:pPr>
            <a:endParaRPr lang="en-GB" dirty="0"/>
          </a:p>
          <a:p>
            <a:pPr marL="514350" indent="-514350">
              <a:buAutoNum type="arabicParenR"/>
            </a:pPr>
            <a:r>
              <a:rPr lang="en-GB" dirty="0"/>
              <a:t>The memory test was so easy, that everyone would score 100% regardless of exercise ( = a “ceiling” effect)</a:t>
            </a:r>
          </a:p>
          <a:p>
            <a:pPr marL="514350" indent="-514350">
              <a:buAutoNum type="arabicParenR"/>
            </a:pPr>
            <a:endParaRPr lang="en-GB" dirty="0"/>
          </a:p>
          <a:p>
            <a:pPr marL="514350" indent="-514350">
              <a:buAutoNum type="arabicParenR"/>
            </a:pPr>
            <a:r>
              <a:rPr lang="en-GB" dirty="0"/>
              <a:t>The memory test was so difficult that everyone would score zero, regardless of exercise.  ( = a “floor” effect)</a:t>
            </a:r>
          </a:p>
        </p:txBody>
      </p:sp>
    </p:spTree>
    <p:extLst>
      <p:ext uri="{BB962C8B-B14F-4D97-AF65-F5344CB8AC3E}">
        <p14:creationId xmlns:p14="http://schemas.microsoft.com/office/powerpoint/2010/main" val="1114580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lstStyle/>
          <a:p>
            <a:pPr marL="0" indent="0">
              <a:buNone/>
            </a:pPr>
            <a:r>
              <a:rPr lang="en-GB" dirty="0"/>
              <a:t>Don’t just happen when everyone hits floor / ceiling. </a:t>
            </a:r>
          </a:p>
          <a:p>
            <a:pPr marL="0" indent="0">
              <a:buNone/>
            </a:pPr>
            <a:endParaRPr lang="en-GB" dirty="0"/>
          </a:p>
          <a:p>
            <a:pPr marL="0" indent="0">
              <a:buNone/>
            </a:pPr>
            <a:r>
              <a:rPr lang="en-GB" dirty="0"/>
              <a:t>The impact of these factors is related to </a:t>
            </a:r>
            <a:r>
              <a:rPr lang="en-GB" i="1" dirty="0"/>
              <a:t>the proportion</a:t>
            </a:r>
            <a:r>
              <a:rPr lang="en-GB" dirty="0"/>
              <a:t> of your sample that is scoring at the maximum (</a:t>
            </a:r>
            <a:r>
              <a:rPr lang="en-GB"/>
              <a:t>or minimum). </a:t>
            </a:r>
            <a:endParaRPr lang="en-GB" dirty="0"/>
          </a:p>
        </p:txBody>
      </p:sp>
    </p:spTree>
    <p:extLst>
      <p:ext uri="{BB962C8B-B14F-4D97-AF65-F5344CB8AC3E}">
        <p14:creationId xmlns:p14="http://schemas.microsoft.com/office/powerpoint/2010/main" val="399104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4"/>
          <a:stretch>
            <a:fillRect/>
          </a:stretch>
        </p:blipFill>
        <p:spPr>
          <a:xfrm>
            <a:off x="7106741" y="3120756"/>
            <a:ext cx="4584589" cy="2755631"/>
          </a:xfrm>
          <a:prstGeom prst="rect">
            <a:avLst/>
          </a:prstGeom>
        </p:spPr>
      </p:pic>
    </p:spTree>
    <p:extLst>
      <p:ext uri="{BB962C8B-B14F-4D97-AF65-F5344CB8AC3E}">
        <p14:creationId xmlns:p14="http://schemas.microsoft.com/office/powerpoint/2010/main" val="325272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3"/>
          <a:stretch>
            <a:fillRect/>
          </a:stretch>
        </p:blipFill>
        <p:spPr>
          <a:xfrm>
            <a:off x="7106741"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636347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a:stCxn id="2" idx="3"/>
          </p:cNvCxnSpPr>
          <p:nvPr/>
        </p:nvCxnSpPr>
        <p:spPr>
          <a:xfrm>
            <a:off x="8285583" y="2201691"/>
            <a:ext cx="2948474" cy="166018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A68438-AD46-102B-F25A-D3548F95458D}"/>
              </a:ext>
            </a:extLst>
          </p:cNvPr>
          <p:cNvSpPr txBox="1"/>
          <p:nvPr/>
        </p:nvSpPr>
        <p:spPr>
          <a:xfrm>
            <a:off x="390655" y="3627680"/>
            <a:ext cx="6070764" cy="2031325"/>
          </a:xfrm>
          <a:prstGeom prst="rect">
            <a:avLst/>
          </a:prstGeom>
          <a:noFill/>
        </p:spPr>
        <p:txBody>
          <a:bodyPr wrap="none" rtlCol="0">
            <a:spAutoFit/>
          </a:bodyPr>
          <a:lstStyle/>
          <a:p>
            <a:r>
              <a:rPr lang="en-GB" dirty="0">
                <a:solidFill>
                  <a:srgbClr val="C00000"/>
                </a:solidFill>
              </a:rPr>
              <a:t>If the test had been easier</a:t>
            </a:r>
            <a:r>
              <a:rPr lang="en-GB" dirty="0"/>
              <a:t>, and all scores were 4 points higher:</a:t>
            </a:r>
          </a:p>
          <a:p>
            <a:endParaRPr lang="en-GB" dirty="0"/>
          </a:p>
          <a:p>
            <a:r>
              <a:rPr lang="en-GB" dirty="0"/>
              <a:t>Scores of 6 and above all reach the maximum value (10). </a:t>
            </a:r>
          </a:p>
          <a:p>
            <a:endParaRPr lang="en-GB" dirty="0"/>
          </a:p>
          <a:p>
            <a:r>
              <a:rPr lang="en-GB" dirty="0"/>
              <a:t>We have lost some of the variability in our scores, because of a</a:t>
            </a:r>
          </a:p>
          <a:p>
            <a:r>
              <a:rPr lang="en-GB" dirty="0">
                <a:solidFill>
                  <a:srgbClr val="C00000"/>
                </a:solidFill>
              </a:rPr>
              <a:t>CEILING EFFECT</a:t>
            </a:r>
            <a:r>
              <a:rPr lang="en-GB" dirty="0"/>
              <a:t>. </a:t>
            </a:r>
          </a:p>
          <a:p>
            <a:endParaRPr lang="en-GB" dirty="0"/>
          </a:p>
        </p:txBody>
      </p:sp>
    </p:spTree>
    <p:extLst>
      <p:ext uri="{BB962C8B-B14F-4D97-AF65-F5344CB8AC3E}">
        <p14:creationId xmlns:p14="http://schemas.microsoft.com/office/powerpoint/2010/main" val="597805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412420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p:cNvCxnSpPr>
          <p:nvPr/>
        </p:nvCxnSpPr>
        <p:spPr>
          <a:xfrm flipH="1">
            <a:off x="1418253" y="2118049"/>
            <a:ext cx="2705954" cy="179147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46E29F-F772-AC85-45C7-FF04A762AC50}"/>
              </a:ext>
            </a:extLst>
          </p:cNvPr>
          <p:cNvSpPr txBox="1"/>
          <p:nvPr/>
        </p:nvSpPr>
        <p:spPr>
          <a:xfrm>
            <a:off x="5811741" y="3737245"/>
            <a:ext cx="6070764" cy="2031325"/>
          </a:xfrm>
          <a:prstGeom prst="rect">
            <a:avLst/>
          </a:prstGeom>
          <a:noFill/>
        </p:spPr>
        <p:txBody>
          <a:bodyPr wrap="none" rtlCol="0">
            <a:spAutoFit/>
          </a:bodyPr>
          <a:lstStyle/>
          <a:p>
            <a:r>
              <a:rPr lang="en-GB" dirty="0">
                <a:solidFill>
                  <a:srgbClr val="C00000"/>
                </a:solidFill>
              </a:rPr>
              <a:t>If the test had been harder</a:t>
            </a:r>
            <a:r>
              <a:rPr lang="en-GB" dirty="0"/>
              <a:t>, and all scores were 4 points lower:</a:t>
            </a:r>
          </a:p>
          <a:p>
            <a:endParaRPr lang="en-GB" dirty="0"/>
          </a:p>
          <a:p>
            <a:r>
              <a:rPr lang="en-GB" dirty="0"/>
              <a:t>Scores of 4 and above all reach the minimum value (zero)</a:t>
            </a:r>
          </a:p>
          <a:p>
            <a:endParaRPr lang="en-GB" dirty="0"/>
          </a:p>
          <a:p>
            <a:r>
              <a:rPr lang="en-GB" dirty="0"/>
              <a:t>We have lost some of the variability in our scores, because of a</a:t>
            </a:r>
          </a:p>
          <a:p>
            <a:r>
              <a:rPr lang="en-GB" dirty="0">
                <a:solidFill>
                  <a:srgbClr val="C00000"/>
                </a:solidFill>
              </a:rPr>
              <a:t>FLOOR EFFECT</a:t>
            </a:r>
            <a:r>
              <a:rPr lang="en-GB" dirty="0"/>
              <a:t>. </a:t>
            </a:r>
          </a:p>
          <a:p>
            <a:endParaRPr lang="en-GB" dirty="0"/>
          </a:p>
        </p:txBody>
      </p:sp>
    </p:spTree>
    <p:extLst>
      <p:ext uri="{BB962C8B-B14F-4D97-AF65-F5344CB8AC3E}">
        <p14:creationId xmlns:p14="http://schemas.microsoft.com/office/powerpoint/2010/main" val="24565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steps in an Psychology experiment</a:t>
            </a:r>
          </a:p>
        </p:txBody>
      </p:sp>
      <p:sp>
        <p:nvSpPr>
          <p:cNvPr id="4" name="Rectangle 3"/>
          <p:cNvSpPr/>
          <p:nvPr/>
        </p:nvSpPr>
        <p:spPr>
          <a:xfrm>
            <a:off x="914400" y="1952625"/>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Take a sample (or set of samples)</a:t>
            </a:r>
          </a:p>
        </p:txBody>
      </p:sp>
      <p:sp>
        <p:nvSpPr>
          <p:cNvPr id="5" name="Rectangle 4"/>
          <p:cNvSpPr/>
          <p:nvPr/>
        </p:nvSpPr>
        <p:spPr>
          <a:xfrm>
            <a:off x="914399" y="3138487"/>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Manipulate something</a:t>
            </a:r>
          </a:p>
        </p:txBody>
      </p:sp>
      <p:sp>
        <p:nvSpPr>
          <p:cNvPr id="6" name="Rectangle 5"/>
          <p:cNvSpPr/>
          <p:nvPr/>
        </p:nvSpPr>
        <p:spPr>
          <a:xfrm>
            <a:off x="914399" y="4324349"/>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Measure the outcome(s)</a:t>
            </a:r>
          </a:p>
        </p:txBody>
      </p:sp>
      <p:sp>
        <p:nvSpPr>
          <p:cNvPr id="7" name="Rectangle 6"/>
          <p:cNvSpPr/>
          <p:nvPr/>
        </p:nvSpPr>
        <p:spPr>
          <a:xfrm>
            <a:off x="914398" y="5591175"/>
            <a:ext cx="2809875"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Relate the manipulation (2) to the outcome (3)</a:t>
            </a:r>
          </a:p>
        </p:txBody>
      </p:sp>
      <p:pic>
        <p:nvPicPr>
          <p:cNvPr id="11" name="Picture 10"/>
          <p:cNvPicPr>
            <a:picLocks noChangeAspect="1"/>
          </p:cNvPicPr>
          <p:nvPr/>
        </p:nvPicPr>
        <p:blipFill>
          <a:blip r:embed="rId2"/>
          <a:stretch>
            <a:fillRect/>
          </a:stretch>
        </p:blipFill>
        <p:spPr>
          <a:xfrm>
            <a:off x="5364337" y="5591175"/>
            <a:ext cx="1698141" cy="1130036"/>
          </a:xfrm>
          <a:prstGeom prst="rect">
            <a:avLst/>
          </a:prstGeom>
        </p:spPr>
      </p:pic>
      <p:sp>
        <p:nvSpPr>
          <p:cNvPr id="12" name="TextBox 11"/>
          <p:cNvSpPr txBox="1"/>
          <p:nvPr/>
        </p:nvSpPr>
        <p:spPr>
          <a:xfrm>
            <a:off x="8278986" y="1952624"/>
            <a:ext cx="3276600" cy="1200329"/>
          </a:xfrm>
          <a:prstGeom prst="rect">
            <a:avLst/>
          </a:prstGeom>
          <a:noFill/>
          <a:ln>
            <a:solidFill>
              <a:schemeClr val="tx1"/>
            </a:solidFill>
          </a:ln>
        </p:spPr>
        <p:txBody>
          <a:bodyPr wrap="square" rtlCol="0">
            <a:spAutoFit/>
          </a:bodyPr>
          <a:lstStyle/>
          <a:p>
            <a:r>
              <a:rPr lang="en-GB" dirty="0"/>
              <a:t>We don’t test everyone in the world, just a sample. </a:t>
            </a:r>
            <a:r>
              <a:rPr lang="en-GB" dirty="0">
                <a:solidFill>
                  <a:srgbClr val="C00000"/>
                </a:solidFill>
              </a:rPr>
              <a:t>But people vary a lot, so larger samples needed. </a:t>
            </a:r>
          </a:p>
        </p:txBody>
      </p:sp>
      <p:sp>
        <p:nvSpPr>
          <p:cNvPr id="13" name="Right Brace 12"/>
          <p:cNvSpPr/>
          <p:nvPr/>
        </p:nvSpPr>
        <p:spPr>
          <a:xfrm>
            <a:off x="7439025" y="3109913"/>
            <a:ext cx="476250" cy="235149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a:off x="8278986" y="3818275"/>
            <a:ext cx="3276600" cy="923330"/>
          </a:xfrm>
          <a:prstGeom prst="rect">
            <a:avLst/>
          </a:prstGeom>
          <a:noFill/>
          <a:ln>
            <a:solidFill>
              <a:schemeClr val="tx1"/>
            </a:solidFill>
          </a:ln>
        </p:spPr>
        <p:txBody>
          <a:bodyPr wrap="square" rtlCol="0">
            <a:spAutoFit/>
          </a:bodyPr>
          <a:lstStyle/>
          <a:p>
            <a:r>
              <a:rPr lang="en-GB" dirty="0"/>
              <a:t>These have to be systematic (controlled, careful…). </a:t>
            </a:r>
            <a:r>
              <a:rPr lang="en-GB" dirty="0">
                <a:solidFill>
                  <a:srgbClr val="C00000"/>
                </a:solidFill>
              </a:rPr>
              <a:t>But people are reactive, so it is tricky</a:t>
            </a:r>
            <a:r>
              <a:rPr lang="en-GB" dirty="0"/>
              <a:t>. </a:t>
            </a:r>
          </a:p>
        </p:txBody>
      </p:sp>
      <p:sp>
        <p:nvSpPr>
          <p:cNvPr id="15" name="TextBox 14"/>
          <p:cNvSpPr txBox="1"/>
          <p:nvPr/>
        </p:nvSpPr>
        <p:spPr>
          <a:xfrm>
            <a:off x="8278986" y="5556028"/>
            <a:ext cx="3276600" cy="1200329"/>
          </a:xfrm>
          <a:prstGeom prst="rect">
            <a:avLst/>
          </a:prstGeom>
          <a:noFill/>
          <a:ln>
            <a:solidFill>
              <a:schemeClr val="tx1"/>
            </a:solidFill>
          </a:ln>
        </p:spPr>
        <p:txBody>
          <a:bodyPr wrap="square" rtlCol="0">
            <a:spAutoFit/>
          </a:bodyPr>
          <a:lstStyle/>
          <a:p>
            <a:r>
              <a:rPr lang="en-GB" dirty="0"/>
              <a:t>We can (statistically) test the relationship between our manipulation and the outcome(s). </a:t>
            </a:r>
          </a:p>
        </p:txBody>
      </p:sp>
      <p:pic>
        <p:nvPicPr>
          <p:cNvPr id="3" name="Picture 2"/>
          <p:cNvPicPr>
            <a:picLocks noChangeAspect="1"/>
          </p:cNvPicPr>
          <p:nvPr/>
        </p:nvPicPr>
        <p:blipFill>
          <a:blip r:embed="rId3"/>
          <a:stretch>
            <a:fillRect/>
          </a:stretch>
        </p:blipFill>
        <p:spPr>
          <a:xfrm>
            <a:off x="5385001" y="1952624"/>
            <a:ext cx="1450152" cy="1086214"/>
          </a:xfrm>
          <a:prstGeom prst="rect">
            <a:avLst/>
          </a:prstGeom>
        </p:spPr>
      </p:pic>
      <p:pic>
        <p:nvPicPr>
          <p:cNvPr id="16" name="Picture 15"/>
          <p:cNvPicPr>
            <a:picLocks noChangeAspect="1"/>
          </p:cNvPicPr>
          <p:nvPr/>
        </p:nvPicPr>
        <p:blipFill>
          <a:blip r:embed="rId4"/>
          <a:stretch>
            <a:fillRect/>
          </a:stretch>
        </p:blipFill>
        <p:spPr>
          <a:xfrm>
            <a:off x="4749390" y="3157219"/>
            <a:ext cx="1229894" cy="1085806"/>
          </a:xfrm>
          <a:prstGeom prst="rect">
            <a:avLst/>
          </a:prstGeom>
        </p:spPr>
      </p:pic>
      <p:pic>
        <p:nvPicPr>
          <p:cNvPr id="17" name="Picture 16"/>
          <p:cNvPicPr>
            <a:picLocks noChangeAspect="1"/>
          </p:cNvPicPr>
          <p:nvPr/>
        </p:nvPicPr>
        <p:blipFill>
          <a:blip r:embed="rId5"/>
          <a:stretch>
            <a:fillRect/>
          </a:stretch>
        </p:blipFill>
        <p:spPr>
          <a:xfrm>
            <a:off x="6152105" y="3166625"/>
            <a:ext cx="1386757" cy="1038729"/>
          </a:xfrm>
          <a:prstGeom prst="rect">
            <a:avLst/>
          </a:prstGeom>
        </p:spPr>
      </p:pic>
      <p:pic>
        <p:nvPicPr>
          <p:cNvPr id="18" name="Picture 17"/>
          <p:cNvPicPr>
            <a:picLocks noChangeAspect="1"/>
          </p:cNvPicPr>
          <p:nvPr/>
        </p:nvPicPr>
        <p:blipFill>
          <a:blip r:embed="rId6"/>
          <a:stretch>
            <a:fillRect/>
          </a:stretch>
        </p:blipFill>
        <p:spPr>
          <a:xfrm>
            <a:off x="4749391" y="4324350"/>
            <a:ext cx="1137060" cy="1137060"/>
          </a:xfrm>
          <a:prstGeom prst="rect">
            <a:avLst/>
          </a:prstGeom>
        </p:spPr>
      </p:pic>
      <p:pic>
        <p:nvPicPr>
          <p:cNvPr id="19" name="Picture 18"/>
          <p:cNvPicPr>
            <a:picLocks noChangeAspect="1"/>
          </p:cNvPicPr>
          <p:nvPr/>
        </p:nvPicPr>
        <p:blipFill>
          <a:blip r:embed="rId7"/>
          <a:stretch>
            <a:fillRect/>
          </a:stretch>
        </p:blipFill>
        <p:spPr>
          <a:xfrm>
            <a:off x="6152105" y="4279940"/>
            <a:ext cx="1448766" cy="1149814"/>
          </a:xfrm>
          <a:prstGeom prst="rect">
            <a:avLst/>
          </a:prstGeom>
        </p:spPr>
      </p:pic>
    </p:spTree>
    <p:extLst>
      <p:ext uri="{BB962C8B-B14F-4D97-AF65-F5344CB8AC3E}">
        <p14:creationId xmlns:p14="http://schemas.microsoft.com/office/powerpoint/2010/main" val="89082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terminology</a:t>
            </a:r>
          </a:p>
        </p:txBody>
      </p:sp>
      <p:sp>
        <p:nvSpPr>
          <p:cNvPr id="3" name="Content Placeholder 2"/>
          <p:cNvSpPr>
            <a:spLocks noGrp="1"/>
          </p:cNvSpPr>
          <p:nvPr>
            <p:ph idx="1"/>
          </p:nvPr>
        </p:nvSpPr>
        <p:spPr/>
        <p:txBody>
          <a:bodyPr/>
          <a:lstStyle/>
          <a:p>
            <a:pPr marL="0" indent="0">
              <a:buNone/>
            </a:pPr>
            <a:r>
              <a:rPr lang="en-GB" dirty="0"/>
              <a:t>The thing we manipulate in an experiment is called</a:t>
            </a:r>
          </a:p>
          <a:p>
            <a:pPr marL="0" indent="0">
              <a:buNone/>
            </a:pPr>
            <a:r>
              <a:rPr lang="en-GB" dirty="0"/>
              <a:t>	The </a:t>
            </a:r>
            <a:r>
              <a:rPr lang="en-GB" dirty="0">
                <a:solidFill>
                  <a:srgbClr val="C00000"/>
                </a:solidFill>
              </a:rPr>
              <a:t>independent</a:t>
            </a:r>
            <a:r>
              <a:rPr lang="en-GB" dirty="0"/>
              <a:t> variable. </a:t>
            </a:r>
          </a:p>
          <a:p>
            <a:pPr marL="0" indent="0">
              <a:buNone/>
            </a:pPr>
            <a:r>
              <a:rPr lang="en-GB" dirty="0"/>
              <a:t>	(Variations in this are </a:t>
            </a:r>
            <a:r>
              <a:rPr lang="en-GB" i="1" u="sng" dirty="0"/>
              <a:t>independent of </a:t>
            </a:r>
            <a:r>
              <a:rPr lang="en-GB" dirty="0"/>
              <a:t>everything other than the 	manipulation). </a:t>
            </a:r>
          </a:p>
          <a:p>
            <a:pPr marL="0" indent="0">
              <a:buNone/>
            </a:pPr>
            <a:endParaRPr lang="en-GB" dirty="0"/>
          </a:p>
          <a:p>
            <a:pPr marL="0" indent="0">
              <a:buNone/>
            </a:pPr>
            <a:r>
              <a:rPr lang="en-GB" dirty="0"/>
              <a:t>The outcome we measure is called: </a:t>
            </a:r>
          </a:p>
          <a:p>
            <a:pPr marL="0" indent="0">
              <a:buNone/>
            </a:pPr>
            <a:r>
              <a:rPr lang="en-GB" dirty="0"/>
              <a:t>	The </a:t>
            </a:r>
            <a:r>
              <a:rPr lang="en-GB" dirty="0">
                <a:solidFill>
                  <a:srgbClr val="C00000"/>
                </a:solidFill>
              </a:rPr>
              <a:t>dependent</a:t>
            </a:r>
            <a:r>
              <a:rPr lang="en-GB" dirty="0"/>
              <a:t> variable</a:t>
            </a:r>
          </a:p>
          <a:p>
            <a:pPr marL="0" indent="0">
              <a:buNone/>
            </a:pPr>
            <a:r>
              <a:rPr lang="en-GB" dirty="0"/>
              <a:t>	(Scores on this measure </a:t>
            </a:r>
            <a:r>
              <a:rPr lang="en-GB" i="1" u="sng" dirty="0"/>
              <a:t>depend upon</a:t>
            </a:r>
            <a:r>
              <a:rPr lang="en-GB" i="1" dirty="0"/>
              <a:t> </a:t>
            </a:r>
            <a:r>
              <a:rPr lang="en-GB" dirty="0"/>
              <a:t>the manipulation)</a:t>
            </a:r>
          </a:p>
        </p:txBody>
      </p:sp>
    </p:spTree>
    <p:extLst>
      <p:ext uri="{BB962C8B-B14F-4D97-AF65-F5344CB8AC3E}">
        <p14:creationId xmlns:p14="http://schemas.microsoft.com/office/powerpoint/2010/main" val="323598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Independent variables</a:t>
            </a:r>
          </a:p>
        </p:txBody>
      </p:sp>
      <p:sp>
        <p:nvSpPr>
          <p:cNvPr id="3" name="Content Placeholder 2"/>
          <p:cNvSpPr>
            <a:spLocks noGrp="1"/>
          </p:cNvSpPr>
          <p:nvPr>
            <p:ph idx="1"/>
          </p:nvPr>
        </p:nvSpPr>
        <p:spPr/>
        <p:txBody>
          <a:bodyPr>
            <a:normAutofit/>
          </a:bodyPr>
          <a:lstStyle/>
          <a:p>
            <a:pPr marL="0" indent="0">
              <a:buNone/>
            </a:pPr>
            <a:r>
              <a:rPr lang="en-GB" dirty="0"/>
              <a:t>Can be </a:t>
            </a:r>
            <a:r>
              <a:rPr lang="en-GB" dirty="0">
                <a:solidFill>
                  <a:srgbClr val="C00000"/>
                </a:solidFill>
              </a:rPr>
              <a:t>binary</a:t>
            </a:r>
            <a:r>
              <a:rPr lang="en-GB" dirty="0"/>
              <a:t> (Hot vs cold, drug vs control, eyes closed vs eyes open), or can have multiple </a:t>
            </a:r>
            <a:r>
              <a:rPr lang="en-GB" i="1" dirty="0">
                <a:solidFill>
                  <a:srgbClr val="C00000"/>
                </a:solidFill>
              </a:rPr>
              <a:t>levels</a:t>
            </a:r>
          </a:p>
          <a:p>
            <a:pPr marL="0" indent="0">
              <a:buNone/>
            </a:pPr>
            <a:r>
              <a:rPr lang="en-GB" i="1" dirty="0"/>
              <a:t>	e.g. 	Hot vs warm vs cold</a:t>
            </a:r>
          </a:p>
          <a:p>
            <a:pPr marL="0" indent="0">
              <a:buNone/>
            </a:pPr>
            <a:r>
              <a:rPr lang="en-GB" i="1" dirty="0"/>
              <a:t>		1</a:t>
            </a:r>
            <a:r>
              <a:rPr lang="en-GB" i="1" baseline="30000" dirty="0"/>
              <a:t>st</a:t>
            </a:r>
            <a:r>
              <a:rPr lang="en-GB" i="1" dirty="0"/>
              <a:t> test vs 2</a:t>
            </a:r>
            <a:r>
              <a:rPr lang="en-GB" i="1" baseline="30000" dirty="0"/>
              <a:t>nd</a:t>
            </a:r>
            <a:r>
              <a:rPr lang="en-GB" i="1" dirty="0"/>
              <a:t> test vs 3</a:t>
            </a:r>
            <a:r>
              <a:rPr lang="en-GB" i="1" baseline="30000" dirty="0"/>
              <a:t>rd</a:t>
            </a:r>
            <a:r>
              <a:rPr lang="en-GB" i="1" dirty="0"/>
              <a:t> test</a:t>
            </a:r>
          </a:p>
          <a:p>
            <a:pPr marL="0" indent="0">
              <a:buNone/>
            </a:pPr>
            <a:r>
              <a:rPr lang="en-GB" i="1" dirty="0"/>
              <a:t>		etc.</a:t>
            </a:r>
          </a:p>
          <a:p>
            <a:pPr marL="0" indent="0">
              <a:buNone/>
            </a:pPr>
            <a:endParaRPr lang="en-GB" i="1" dirty="0"/>
          </a:p>
          <a:p>
            <a:pPr marL="0" indent="0">
              <a:buNone/>
            </a:pPr>
            <a:r>
              <a:rPr lang="en-GB" dirty="0"/>
              <a:t>In each case, the manipulation of an independent variable leads to different experimental </a:t>
            </a:r>
            <a:r>
              <a:rPr lang="en-GB" i="1" dirty="0">
                <a:solidFill>
                  <a:srgbClr val="C00000"/>
                </a:solidFill>
              </a:rPr>
              <a:t>conditions</a:t>
            </a:r>
            <a:r>
              <a:rPr lang="en-GB" i="1" dirty="0"/>
              <a:t>. </a:t>
            </a:r>
          </a:p>
          <a:p>
            <a:pPr marL="0" indent="0">
              <a:buNone/>
            </a:pPr>
            <a:r>
              <a:rPr lang="en-GB" i="1" dirty="0"/>
              <a:t>	e.g. the “hot” “warm” and “cold” conditions.</a:t>
            </a:r>
            <a:endParaRPr lang="en-GB" dirty="0"/>
          </a:p>
          <a:p>
            <a:pPr marL="0" indent="0">
              <a:buNone/>
            </a:pPr>
            <a:endParaRPr lang="en-GB" i="1" dirty="0"/>
          </a:p>
        </p:txBody>
      </p:sp>
    </p:spTree>
    <p:extLst>
      <p:ext uri="{BB962C8B-B14F-4D97-AF65-F5344CB8AC3E}">
        <p14:creationId xmlns:p14="http://schemas.microsoft.com/office/powerpoint/2010/main" val="323316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C7DA200EEB3445AF1982F3D7270397" ma:contentTypeVersion="14" ma:contentTypeDescription="Create a new document." ma:contentTypeScope="" ma:versionID="8ec0b2246017092d04bce6716d92dcc9">
  <xsd:schema xmlns:xsd="http://www.w3.org/2001/XMLSchema" xmlns:xs="http://www.w3.org/2001/XMLSchema" xmlns:p="http://schemas.microsoft.com/office/2006/metadata/properties" xmlns:ns3="21c8a05f-379f-4a3f-aa4a-81ea9db359bc" xmlns:ns4="0322879f-8624-447d-a89c-1c2bd66f8e04" targetNamespace="http://schemas.microsoft.com/office/2006/metadata/properties" ma:root="true" ma:fieldsID="aa4f8e6e825201c9e1a4f40d409a5ff0" ns3:_="" ns4:_="">
    <xsd:import namespace="21c8a05f-379f-4a3f-aa4a-81ea9db359bc"/>
    <xsd:import namespace="0322879f-8624-447d-a89c-1c2bd66f8e0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c8a05f-379f-4a3f-aa4a-81ea9db359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22879f-8624-447d-a89c-1c2bd66f8e0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604262-3598-4B6E-BE70-5ABE64C66F0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0322879f-8624-447d-a89c-1c2bd66f8e04"/>
    <ds:schemaRef ds:uri="21c8a05f-379f-4a3f-aa4a-81ea9db359bc"/>
    <ds:schemaRef ds:uri="http://www.w3.org/XML/1998/namespace"/>
    <ds:schemaRef ds:uri="http://purl.org/dc/dcmitype/"/>
  </ds:schemaRefs>
</ds:datastoreItem>
</file>

<file path=customXml/itemProps2.xml><?xml version="1.0" encoding="utf-8"?>
<ds:datastoreItem xmlns:ds="http://schemas.openxmlformats.org/officeDocument/2006/customXml" ds:itemID="{25707140-32BC-4922-BA3F-442388EDEA6D}">
  <ds:schemaRefs>
    <ds:schemaRef ds:uri="http://schemas.microsoft.com/sharepoint/v3/contenttype/forms"/>
  </ds:schemaRefs>
</ds:datastoreItem>
</file>

<file path=customXml/itemProps3.xml><?xml version="1.0" encoding="utf-8"?>
<ds:datastoreItem xmlns:ds="http://schemas.openxmlformats.org/officeDocument/2006/customXml" ds:itemID="{5454E156-72DC-4284-94E2-88CD5B08FD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c8a05f-379f-4a3f-aa4a-81ea9db359bc"/>
    <ds:schemaRef ds:uri="0322879f-8624-447d-a89c-1c2bd66f8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1167</TotalTime>
  <Words>4345</Words>
  <Application>Microsoft Macintosh PowerPoint</Application>
  <PresentationFormat>Widescreen</PresentationFormat>
  <Paragraphs>516</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Experiments and Data</vt:lpstr>
      <vt:lpstr>Topic of this lecture: Experimental research</vt:lpstr>
      <vt:lpstr>Remember this from Lecture 3</vt:lpstr>
      <vt:lpstr>What if we wanted to know what affects the volume of a stone? </vt:lpstr>
      <vt:lpstr>Essential steps in an experiment</vt:lpstr>
      <vt:lpstr>What if we wanted to know what affects the happiness of people? </vt:lpstr>
      <vt:lpstr>Essential steps in an Psychology experiment</vt:lpstr>
      <vt:lpstr>Some terminology</vt:lpstr>
      <vt:lpstr>Independent variables</vt:lpstr>
      <vt:lpstr>Variables (Measures) come in different forms</vt:lpstr>
      <vt:lpstr>Variables (Measures) come in different forms</vt:lpstr>
      <vt:lpstr>Variables (Measures) come in different forms</vt:lpstr>
      <vt:lpstr>Variables (Measures) come in different forms</vt:lpstr>
      <vt:lpstr>Why is this important? </vt:lpstr>
      <vt:lpstr>Creating experiments</vt:lpstr>
      <vt:lpstr>A “true” experimental design involves</vt:lpstr>
      <vt:lpstr>More from Lecture 3</vt:lpstr>
      <vt:lpstr>Strictly, this should be</vt:lpstr>
      <vt:lpstr>If the conditions vary then</vt:lpstr>
      <vt:lpstr>If the conditions vary then</vt:lpstr>
      <vt:lpstr>When we compare two conditions</vt:lpstr>
      <vt:lpstr>The logic of an experiment</vt:lpstr>
      <vt:lpstr>Common confounding variables</vt:lpstr>
      <vt:lpstr>The first fundamental choice</vt:lpstr>
      <vt:lpstr>The first fundamental choice</vt:lpstr>
      <vt:lpstr>When we compare two conditions</vt:lpstr>
      <vt:lpstr>When we compare two conditions</vt:lpstr>
      <vt:lpstr>Common confounding variables</vt:lpstr>
      <vt:lpstr>Common confounding variables</vt:lpstr>
      <vt:lpstr>Common confounding variables</vt:lpstr>
      <vt:lpstr>Counterbalancing</vt:lpstr>
      <vt:lpstr>Counterbalancing</vt:lpstr>
      <vt:lpstr>More conditions</vt:lpstr>
      <vt:lpstr>Randomisation</vt:lpstr>
      <vt:lpstr>Back to counterbalancing for a moment</vt:lpstr>
      <vt:lpstr>Back to counterbalancing for a moment</vt:lpstr>
      <vt:lpstr>Common confounding variables</vt:lpstr>
      <vt:lpstr>Examples of experimenter effects</vt:lpstr>
      <vt:lpstr>Another lineup example. </vt:lpstr>
      <vt:lpstr>Common confounding variables</vt:lpstr>
      <vt:lpstr>Common confounding variables</vt:lpstr>
      <vt:lpstr>Common confounding variables</vt:lpstr>
      <vt:lpstr>Back to variables</vt:lpstr>
      <vt:lpstr>Manipulation of independent variables</vt:lpstr>
      <vt:lpstr>A problem with instructional manipulations</vt:lpstr>
      <vt:lpstr>Solutions to the problem of instructional manipulations</vt:lpstr>
      <vt:lpstr>Examples of manipulation checks. </vt:lpstr>
      <vt:lpstr>Examples of manipulation checks</vt:lpstr>
      <vt:lpstr>What about the “ish”?</vt:lpstr>
      <vt:lpstr>What about the “ish”? </vt:lpstr>
      <vt:lpstr>We can make the “ish” small by reducing the impact of noise in general</vt:lpstr>
      <vt:lpstr>Reducing random noise</vt:lpstr>
      <vt:lpstr>Noise vs generality</vt:lpstr>
      <vt:lpstr>Q: Why is the following not a true experiment? </vt:lpstr>
      <vt:lpstr>Clue 1: Remember a true experiment</vt:lpstr>
      <vt:lpstr>Clue 2</vt:lpstr>
      <vt:lpstr>In this example</vt:lpstr>
      <vt:lpstr>Quasi-experimental designs</vt:lpstr>
      <vt:lpstr>Quasi-experimental designs involve</vt:lpstr>
      <vt:lpstr>Quasi-experimental designs</vt:lpstr>
      <vt:lpstr>Quasi-experimental designs can also involve contrasts of pre-existing materials. </vt:lpstr>
      <vt:lpstr>Experimental design: data issues</vt:lpstr>
      <vt:lpstr>Back to this to discuss data issues: </vt:lpstr>
      <vt:lpstr>When valid measures become invalid…</vt:lpstr>
      <vt:lpstr>Ceiling and floor effects</vt:lpstr>
      <vt:lpstr>Ceiling and floor effects</vt:lpstr>
      <vt:lpstr>PowerPoint Presentation</vt:lpstr>
      <vt:lpstr>PowerPoint Presentation</vt:lpstr>
      <vt:lpstr>PowerPoint Presentation</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PSYC003: Psychological influences on Health and Behaviour: Lecture 4</dc:title>
  <dc:creator>Tim Hollins</dc:creator>
  <cp:lastModifiedBy>Andy Wills</cp:lastModifiedBy>
  <cp:revision>70</cp:revision>
  <dcterms:created xsi:type="dcterms:W3CDTF">2023-02-13T10:31:36Z</dcterms:created>
  <dcterms:modified xsi:type="dcterms:W3CDTF">2024-01-05T14:36:59Z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0x010100CDC7DA200EEB3445AF1982F3D7270397</vt:lpwstr>
  </property>
</Properties>
</file>