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321" r:id="rId8"/>
    <p:sldId id="326" r:id="rId9"/>
    <p:sldId id="298" r:id="rId10"/>
    <p:sldId id="299" r:id="rId11"/>
    <p:sldId id="311" r:id="rId12"/>
    <p:sldId id="313" r:id="rId13"/>
    <p:sldId id="314" r:id="rId14"/>
    <p:sldId id="323" r:id="rId15"/>
    <p:sldId id="322" r:id="rId16"/>
    <p:sldId id="260" r:id="rId17"/>
    <p:sldId id="305" r:id="rId18"/>
    <p:sldId id="268" r:id="rId19"/>
    <p:sldId id="263" r:id="rId20"/>
    <p:sldId id="264" r:id="rId21"/>
    <p:sldId id="265" r:id="rId22"/>
    <p:sldId id="270" r:id="rId23"/>
    <p:sldId id="266" r:id="rId24"/>
    <p:sldId id="269" r:id="rId25"/>
    <p:sldId id="315" r:id="rId26"/>
    <p:sldId id="316" r:id="rId27"/>
    <p:sldId id="317" r:id="rId28"/>
    <p:sldId id="306" r:id="rId29"/>
    <p:sldId id="267" r:id="rId30"/>
    <p:sldId id="318" r:id="rId31"/>
    <p:sldId id="319" r:id="rId32"/>
    <p:sldId id="278" r:id="rId33"/>
    <p:sldId id="271" r:id="rId34"/>
    <p:sldId id="273" r:id="rId35"/>
    <p:sldId id="274" r:id="rId36"/>
    <p:sldId id="276" r:id="rId37"/>
    <p:sldId id="277" r:id="rId38"/>
    <p:sldId id="279" r:id="rId39"/>
    <p:sldId id="281" r:id="rId40"/>
    <p:sldId id="282" r:id="rId41"/>
    <p:sldId id="280" r:id="rId42"/>
    <p:sldId id="283" r:id="rId43"/>
    <p:sldId id="284" r:id="rId44"/>
    <p:sldId id="287" r:id="rId45"/>
    <p:sldId id="288" r:id="rId46"/>
    <p:sldId id="290" r:id="rId47"/>
    <p:sldId id="291" r:id="rId48"/>
    <p:sldId id="292" r:id="rId49"/>
    <p:sldId id="293" r:id="rId50"/>
    <p:sldId id="294" r:id="rId51"/>
    <p:sldId id="295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3BEA6-93BA-466E-829F-6AC622947F3E}" v="20" dt="2023-01-16T14:46:57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219" d="100"/>
          <a:sy n="219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3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52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2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90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40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38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87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39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53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03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98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96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141C8-61DB-4198-9B79-C4369506D35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13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andy-wills/15-min-office-hour-appoint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pu.pressbooks.pub/psychmethods4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2295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55712"/>
            <a:ext cx="12191999" cy="2921485"/>
          </a:xfrm>
        </p:spPr>
        <p:txBody>
          <a:bodyPr>
            <a:normAutofit/>
          </a:bodyPr>
          <a:lstStyle/>
          <a:p>
            <a:r>
              <a:rPr lang="en-GB" dirty="0"/>
              <a:t>Science, Truth, and Honesty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05797"/>
            <a:ext cx="9144000" cy="1655762"/>
          </a:xfrm>
        </p:spPr>
        <p:txBody>
          <a:bodyPr>
            <a:normAutofit/>
          </a:bodyPr>
          <a:lstStyle/>
          <a:p>
            <a:r>
              <a:rPr lang="en-GB" dirty="0"/>
              <a:t>Prof. Andy Wills</a:t>
            </a:r>
          </a:p>
          <a:p>
            <a:r>
              <a:rPr lang="en-GB" dirty="0">
                <a:hlinkClick r:id="rId3"/>
              </a:rPr>
              <a:t>https://calendly.com/andy-wills/15-min-office-hour-appointment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49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example is logically identical 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My theory predicts that X will happen</a:t>
            </a:r>
          </a:p>
          <a:p>
            <a:pPr marL="0" indent="0">
              <a:buNone/>
            </a:pPr>
            <a:r>
              <a:rPr lang="en-GB" dirty="0"/>
              <a:t>My experiment shows that X happens</a:t>
            </a:r>
          </a:p>
          <a:p>
            <a:pPr marL="0" indent="0">
              <a:buNone/>
            </a:pPr>
            <a:r>
              <a:rPr lang="en-GB" dirty="0"/>
              <a:t>Therefore this proves my theory?  </a:t>
            </a: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NO: This does not logically follow: there may be other explanations. 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(e.g. other theories make the same prediction, there are other causes of X). </a:t>
            </a:r>
          </a:p>
          <a:p>
            <a:pPr marL="0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So, finding evidence consistent with a theory does not PROVE a theory. </a:t>
            </a:r>
          </a:p>
        </p:txBody>
      </p:sp>
    </p:spTree>
    <p:extLst>
      <p:ext uri="{BB962C8B-B14F-4D97-AF65-F5344CB8AC3E}">
        <p14:creationId xmlns:p14="http://schemas.microsoft.com/office/powerpoint/2010/main" val="253011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Reasoning informally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often reason </a:t>
            </a:r>
            <a:r>
              <a:rPr lang="en-GB" i="1" dirty="0"/>
              <a:t>informally, </a:t>
            </a:r>
            <a:r>
              <a:rPr lang="en-GB" dirty="0"/>
              <a:t>by applying rules of thumb (“heuristics”)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781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Reasoning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often reason </a:t>
            </a:r>
            <a:r>
              <a:rPr lang="en-GB" i="1" dirty="0"/>
              <a:t>informally, </a:t>
            </a:r>
            <a:r>
              <a:rPr lang="en-GB" dirty="0"/>
              <a:t>by applying rules of thumb.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larger animals eat more food. </a:t>
            </a:r>
          </a:p>
          <a:p>
            <a:pPr marL="0" indent="0">
              <a:buNone/>
            </a:pPr>
            <a:r>
              <a:rPr lang="en-GB" dirty="0"/>
              <a:t>e.g. places that are colder (more snowy) are further north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kind of heuristic reasoning doesn’t guarantee truth.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39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acquire “knowledge” (and how do we know if it is true?)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4985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u="sng" dirty="0"/>
              <a:t>3: Observation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People learn from observing the world all the time. </a:t>
            </a:r>
          </a:p>
          <a:p>
            <a:pPr marL="0" indent="0">
              <a:buNone/>
            </a:pPr>
            <a:r>
              <a:rPr lang="en-GB" dirty="0"/>
              <a:t>e.g. 	Head-butting the wall hurts. </a:t>
            </a:r>
          </a:p>
          <a:p>
            <a:pPr marL="0" indent="0">
              <a:buNone/>
            </a:pPr>
            <a:r>
              <a:rPr lang="en-GB" dirty="0"/>
              <a:t>	Iron is heavier than water.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often people “see” patterns that go beyond the data.</a:t>
            </a:r>
          </a:p>
          <a:p>
            <a:pPr marL="0" indent="0">
              <a:buNone/>
            </a:pPr>
            <a:r>
              <a:rPr lang="en-GB" dirty="0"/>
              <a:t>e.g.	superstitious behaviours</a:t>
            </a:r>
          </a:p>
          <a:p>
            <a:pPr marL="0" indent="0">
              <a:buNone/>
            </a:pPr>
            <a:r>
              <a:rPr lang="en-GB" dirty="0"/>
              <a:t>	The link between MMR and Autism</a:t>
            </a:r>
          </a:p>
          <a:p>
            <a:pPr marL="0" indent="0">
              <a:buNone/>
            </a:pPr>
            <a:r>
              <a:rPr lang="en-GB" dirty="0"/>
              <a:t>	Faces in everyday objects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AutoShape 2" descr="Why We Are Programmed To Keep Seeing Faces In Inanimate Objects | IFL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630" y="3036498"/>
            <a:ext cx="3652567" cy="27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49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acquire “knowledge” (and how do we know if it is true?)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/>
              <a:t>4: The scientific method</a:t>
            </a:r>
            <a:endParaRPr lang="en-GB" dirty="0"/>
          </a:p>
          <a:p>
            <a:pPr marL="0" indent="0">
              <a:buNone/>
            </a:pPr>
            <a:endParaRPr lang="en-GB" u="sng" dirty="0"/>
          </a:p>
          <a:p>
            <a:pPr marL="0" indent="0">
              <a:buNone/>
            </a:pPr>
            <a:r>
              <a:rPr lang="en-GB" dirty="0"/>
              <a:t>This involves reasoning, logic and observations, but does so in a systematic, objective (and so replicable) fashion.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has 3 key elements.</a:t>
            </a:r>
          </a:p>
        </p:txBody>
      </p:sp>
    </p:spTree>
    <p:extLst>
      <p:ext uri="{BB962C8B-B14F-4D97-AF65-F5344CB8AC3E}">
        <p14:creationId xmlns:p14="http://schemas.microsoft.com/office/powerpoint/2010/main" val="1384840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scientific method?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5287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/>
              <a:t>Systematic</a:t>
            </a:r>
            <a:r>
              <a:rPr lang="en-GB" dirty="0"/>
              <a:t> observations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Empirical</a:t>
            </a:r>
            <a:r>
              <a:rPr lang="en-GB" dirty="0"/>
              <a:t> questions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Dissemination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1690689"/>
            <a:ext cx="2333624" cy="1166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450" y="1771651"/>
            <a:ext cx="1669437" cy="11109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50" y="3209925"/>
            <a:ext cx="1912048" cy="1272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0662" y="3209925"/>
            <a:ext cx="2466975" cy="1847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650" y="5315743"/>
            <a:ext cx="33337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72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scientific method?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52875" cy="4351338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Systematic</a:t>
            </a:r>
            <a:r>
              <a:rPr lang="en-GB" dirty="0"/>
              <a:t> observations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Empirical</a:t>
            </a:r>
            <a:r>
              <a:rPr lang="en-GB" dirty="0"/>
              <a:t> questions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Dissemination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599" y="1825625"/>
            <a:ext cx="543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“People who prepare their own packed lunch tend to use an alarm clock”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599" y="3077964"/>
            <a:ext cx="543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If I </a:t>
            </a:r>
            <a:r>
              <a:rPr lang="en-GB" i="1" dirty="0"/>
              <a:t>run a survey </a:t>
            </a:r>
            <a:r>
              <a:rPr lang="en-GB" dirty="0"/>
              <a:t>on frequency of packed lunches, and use of alarm clocks, I will find a positive relationship.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598" y="4792464"/>
            <a:ext cx="54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I tell the world what I found.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9637" y="5705753"/>
            <a:ext cx="10372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Notice here that </a:t>
            </a:r>
            <a:r>
              <a:rPr lang="en-GB" sz="4000" dirty="0">
                <a:solidFill>
                  <a:srgbClr val="FF0000"/>
                </a:solidFill>
              </a:rPr>
              <a:t>theory</a:t>
            </a:r>
            <a:r>
              <a:rPr lang="en-GB" sz="2400" dirty="0">
                <a:solidFill>
                  <a:srgbClr val="FF0000"/>
                </a:solidFill>
              </a:rPr>
              <a:t> is </a:t>
            </a:r>
            <a:r>
              <a:rPr lang="en-GB" sz="4000" dirty="0">
                <a:solidFill>
                  <a:srgbClr val="FF0000"/>
                </a:solidFill>
              </a:rPr>
              <a:t>not</a:t>
            </a:r>
            <a:r>
              <a:rPr lang="en-GB" sz="2400" dirty="0">
                <a:solidFill>
                  <a:srgbClr val="FF0000"/>
                </a:solidFill>
              </a:rPr>
              <a:t> necessarily part of the scientific process. You can run the scientific method to establish an </a:t>
            </a:r>
            <a:r>
              <a:rPr lang="en-GB" sz="3200" dirty="0">
                <a:solidFill>
                  <a:srgbClr val="FF0000"/>
                </a:solidFill>
              </a:rPr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243321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scientific method?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52875" cy="4351338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Systematic</a:t>
            </a:r>
            <a:r>
              <a:rPr lang="en-GB" dirty="0"/>
              <a:t> observations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Empirical</a:t>
            </a:r>
            <a:r>
              <a:rPr lang="en-GB" dirty="0"/>
              <a:t> questions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Dissemination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599" y="1825625"/>
            <a:ext cx="54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“Some children do worse than expected at school”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599" y="3077964"/>
            <a:ext cx="543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I have a </a:t>
            </a:r>
            <a:r>
              <a:rPr lang="en-GB" i="1" dirty="0">
                <a:solidFill>
                  <a:srgbClr val="FF0000"/>
                </a:solidFill>
              </a:rPr>
              <a:t>theory </a:t>
            </a:r>
            <a:r>
              <a:rPr lang="en-GB" i="1" dirty="0"/>
              <a:t>that child-parent attachment problems </a:t>
            </a:r>
            <a:r>
              <a:rPr lang="en-GB" dirty="0"/>
              <a:t>could cause some children to be socially anxious. This could cause them to struggle at school, and in other social settings.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598" y="4792464"/>
            <a:ext cx="543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I tell the world what I found about my findings and my theory.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5025" y="5576798"/>
            <a:ext cx="7477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Notice here, a theory does 2 things:</a:t>
            </a:r>
          </a:p>
          <a:p>
            <a:pPr marL="342900" indent="-342900">
              <a:buAutoNum type="arabicParenR"/>
            </a:pPr>
            <a:r>
              <a:rPr lang="en-GB" sz="2400" dirty="0">
                <a:solidFill>
                  <a:srgbClr val="FF0000"/>
                </a:solidFill>
              </a:rPr>
              <a:t>Explains prior observations</a:t>
            </a:r>
          </a:p>
          <a:p>
            <a:pPr marL="342900" indent="-342900">
              <a:buAutoNum type="arabicParenR"/>
            </a:pPr>
            <a:r>
              <a:rPr lang="en-GB" sz="2400" dirty="0">
                <a:solidFill>
                  <a:srgbClr val="FF0000"/>
                </a:solidFill>
              </a:rPr>
              <a:t>Makes novel predictions (that can be tested)</a:t>
            </a:r>
          </a:p>
        </p:txBody>
      </p:sp>
    </p:spTree>
    <p:extLst>
      <p:ext uri="{BB962C8B-B14F-4D97-AF65-F5344CB8AC3E}">
        <p14:creationId xmlns:p14="http://schemas.microsoft.com/office/powerpoint/2010/main" val="268929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Dissemination and Scientific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Without dissemination, knowledge is not shared.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Sharing  leads other scientists developing new empirical tests that can confirm / disconfirm previous observations / theories.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provides a </a:t>
            </a:r>
            <a:r>
              <a:rPr lang="en-GB" u="sng" dirty="0"/>
              <a:t>self-correcting</a:t>
            </a:r>
            <a:r>
              <a:rPr lang="en-GB" dirty="0"/>
              <a:t> aspect to the scientific method.</a:t>
            </a:r>
          </a:p>
          <a:p>
            <a:pPr marL="0" indent="0">
              <a:buNone/>
            </a:pPr>
            <a:r>
              <a:rPr lang="en-GB" dirty="0"/>
              <a:t>	Errors / misconduct are discovered by later scientists. </a:t>
            </a:r>
          </a:p>
        </p:txBody>
      </p:sp>
    </p:spTree>
    <p:extLst>
      <p:ext uri="{BB962C8B-B14F-4D97-AF65-F5344CB8AC3E}">
        <p14:creationId xmlns:p14="http://schemas.microsoft.com/office/powerpoint/2010/main" val="3177436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scientific method can (vs can’t)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It can be used to test </a:t>
            </a:r>
            <a:r>
              <a:rPr lang="en-GB" sz="3600" dirty="0">
                <a:solidFill>
                  <a:srgbClr val="FF0000"/>
                </a:solidFill>
              </a:rPr>
              <a:t>measurable predictions </a:t>
            </a:r>
            <a:r>
              <a:rPr lang="en-GB" dirty="0"/>
              <a:t>about the world. </a:t>
            </a:r>
          </a:p>
          <a:p>
            <a:pPr marL="457200" lvl="1" indent="0">
              <a:buNone/>
            </a:pPr>
            <a:r>
              <a:rPr lang="en-GB" dirty="0"/>
              <a:t>e.g. 	if we burn carbon fuels, the global climate will heat up. </a:t>
            </a:r>
          </a:p>
          <a:p>
            <a:pPr marL="457200" lvl="1" indent="0">
              <a:buNone/>
            </a:pPr>
            <a:r>
              <a:rPr lang="en-GB" dirty="0"/>
              <a:t>		Drug X can help people sleep.</a:t>
            </a:r>
          </a:p>
          <a:p>
            <a:pPr marL="457200" lvl="1" indent="0">
              <a:buNone/>
            </a:pPr>
            <a:r>
              <a:rPr lang="en-GB" dirty="0"/>
              <a:t>		Drivers under the age of 25 cause most traffic accidents		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</a:t>
            </a:r>
            <a:r>
              <a:rPr lang="en-GB" sz="3200" dirty="0">
                <a:solidFill>
                  <a:srgbClr val="FF0000"/>
                </a:solidFill>
              </a:rPr>
              <a:t>cannot</a:t>
            </a:r>
            <a:r>
              <a:rPr lang="en-GB" sz="3200" dirty="0"/>
              <a:t> </a:t>
            </a:r>
            <a:r>
              <a:rPr lang="en-GB" dirty="0"/>
              <a:t>be used to make </a:t>
            </a:r>
            <a:r>
              <a:rPr lang="en-GB" sz="3600" dirty="0">
                <a:solidFill>
                  <a:srgbClr val="FF0000"/>
                </a:solidFill>
              </a:rPr>
              <a:t>moral or value </a:t>
            </a:r>
            <a:r>
              <a:rPr lang="en-GB" dirty="0"/>
              <a:t>judgements. </a:t>
            </a:r>
          </a:p>
          <a:p>
            <a:pPr marL="457200" lvl="1" indent="0">
              <a:buNone/>
            </a:pPr>
            <a:r>
              <a:rPr lang="en-GB" dirty="0"/>
              <a:t>e.g. 	Climate change is a bad thing</a:t>
            </a:r>
          </a:p>
          <a:p>
            <a:pPr marL="457200" lvl="1" indent="0">
              <a:buNone/>
            </a:pPr>
            <a:r>
              <a:rPr lang="en-GB" dirty="0"/>
              <a:t>		Drugging people to sleep is unhealthy. </a:t>
            </a:r>
          </a:p>
          <a:p>
            <a:pPr marL="457200" lvl="1" indent="0">
              <a:buNone/>
            </a:pPr>
            <a:r>
              <a:rPr lang="en-GB" dirty="0"/>
              <a:t>		Young people shouldn’t be allowed to drive.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89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Delivery</a:t>
            </a:r>
            <a:r>
              <a:rPr lang="en-GB" dirty="0"/>
              <a:t>					</a:t>
            </a:r>
          </a:p>
          <a:p>
            <a:pPr marL="0" indent="0">
              <a:buNone/>
            </a:pPr>
            <a:r>
              <a:rPr lang="en-GB" dirty="0"/>
              <a:t>12 x 2 hour lectures 			</a:t>
            </a:r>
          </a:p>
          <a:p>
            <a:pPr marL="0" indent="0">
              <a:buNone/>
            </a:pPr>
            <a:r>
              <a:rPr lang="en-GB" dirty="0"/>
              <a:t>12 x 1 hour workshops 	</a:t>
            </a:r>
          </a:p>
          <a:p>
            <a:pPr marL="0" indent="0">
              <a:buNone/>
            </a:pPr>
            <a:r>
              <a:rPr lang="en-GB" dirty="0"/>
              <a:t>3 x 1 hour tutorials 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Office hour support from staff teaching on module</a:t>
            </a:r>
          </a:p>
          <a:p>
            <a:pPr marL="0" indent="0">
              <a:buNone/>
            </a:pPr>
            <a:r>
              <a:rPr lang="en-GB" dirty="0"/>
              <a:t>	Prof. Tim Hollins</a:t>
            </a:r>
          </a:p>
          <a:p>
            <a:pPr marL="0" indent="0">
              <a:buNone/>
            </a:pPr>
            <a:r>
              <a:rPr lang="en-GB" dirty="0"/>
              <a:t>	Prof. Mark Tarrant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197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55" y="1690688"/>
            <a:ext cx="6315075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Observations can support (be consistent with) a theory, but they do not prove it.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the theory: All swans are white: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observations can </a:t>
            </a:r>
            <a:r>
              <a:rPr lang="en-GB" u="sng" dirty="0"/>
              <a:t>disprove</a:t>
            </a:r>
            <a:r>
              <a:rPr lang="en-GB" dirty="0"/>
              <a:t> a theory.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075" y="1690688"/>
            <a:ext cx="4550569" cy="2800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5" y="4705350"/>
            <a:ext cx="2600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scientific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Must be </a:t>
            </a:r>
            <a:r>
              <a:rPr lang="en-GB" i="1" dirty="0"/>
              <a:t>potentially</a:t>
            </a:r>
            <a:r>
              <a:rPr lang="en-GB" dirty="0"/>
              <a:t> refutable.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 all theories can be disproved. </a:t>
            </a:r>
          </a:p>
          <a:p>
            <a:pPr marL="0" indent="0">
              <a:buNone/>
            </a:pPr>
            <a:r>
              <a:rPr lang="en-GB" dirty="0"/>
              <a:t>	e.g. 	Ghosts are real. </a:t>
            </a:r>
          </a:p>
          <a:p>
            <a:pPr marL="0" indent="0">
              <a:buNone/>
            </a:pPr>
            <a:r>
              <a:rPr lang="en-GB" dirty="0"/>
              <a:t>		Mind-reading works if you believe in it enough.</a:t>
            </a:r>
          </a:p>
          <a:p>
            <a:pPr marL="0" indent="0">
              <a:buNone/>
            </a:pPr>
            <a:r>
              <a:rPr lang="en-GB" dirty="0"/>
              <a:t>		I will go to heaven if I’ve been good enough.  </a:t>
            </a:r>
          </a:p>
        </p:txBody>
      </p:sp>
    </p:spTree>
    <p:extLst>
      <p:ext uri="{BB962C8B-B14F-4D97-AF65-F5344CB8AC3E}">
        <p14:creationId xmlns:p14="http://schemas.microsoft.com/office/powerpoint/2010/main" val="2510076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325563"/>
          </a:xfrm>
        </p:spPr>
        <p:txBody>
          <a:bodyPr/>
          <a:lstStyle/>
          <a:p>
            <a:r>
              <a:rPr lang="en-GB" dirty="0"/>
              <a:t>Are facts established by science actually “true”?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One criticism is that science isn’t truly objective. There are biases in</a:t>
            </a:r>
          </a:p>
          <a:p>
            <a:pPr marL="0" indent="0">
              <a:buNone/>
            </a:pPr>
            <a:r>
              <a:rPr lang="en-GB" dirty="0"/>
              <a:t>	The questions asked</a:t>
            </a:r>
          </a:p>
          <a:p>
            <a:pPr marL="0" indent="0">
              <a:buNone/>
            </a:pPr>
            <a:r>
              <a:rPr lang="en-GB" dirty="0"/>
              <a:t>	The methods used</a:t>
            </a:r>
          </a:p>
          <a:p>
            <a:pPr marL="0" indent="0">
              <a:buNone/>
            </a:pPr>
            <a:r>
              <a:rPr lang="en-GB" dirty="0"/>
              <a:t>	The interpretations made</a:t>
            </a:r>
          </a:p>
          <a:p>
            <a:pPr marL="0" indent="0">
              <a:buNone/>
            </a:pPr>
            <a:r>
              <a:rPr lang="en-GB" dirty="0"/>
              <a:t>	i.e. “truth” is subjective.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Another criticism is that scientific facts are only true until they are disproved by an advance in our understanding.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732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Rather than seeking “truth”, think of science as delivering answers that are less wrong.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 answer that is less wrong is more </a:t>
            </a:r>
            <a:r>
              <a:rPr lang="en-GB" sz="4000" dirty="0">
                <a:solidFill>
                  <a:srgbClr val="FF0000"/>
                </a:solidFill>
              </a:rPr>
              <a:t>useful.</a:t>
            </a:r>
            <a:endParaRPr lang="en-GB" dirty="0"/>
          </a:p>
          <a:p>
            <a:pPr marL="0" indent="0">
              <a:buNone/>
            </a:pPr>
            <a:endParaRPr lang="en-GB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i.e. we can make better predictions about the world. </a:t>
            </a:r>
          </a:p>
          <a:p>
            <a:pPr marL="0" indent="0">
              <a:buNone/>
            </a:pPr>
            <a:r>
              <a:rPr lang="en-GB" dirty="0"/>
              <a:t>	predictions that are more accurate (</a:t>
            </a:r>
            <a:r>
              <a:rPr lang="en-GB" i="1" dirty="0"/>
              <a:t>precision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	predictions that apply in more circumstances (</a:t>
            </a:r>
            <a:r>
              <a:rPr lang="en-GB" i="1" dirty="0"/>
              <a:t>generalisation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4303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Theories can be more or less accurate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e.g. You observe an outcome (in a psychological experiment) that is consistent with Theory A, but not Theory B.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this outcome, Theory A is better than Theory B.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doesn’t mean Theory A is TRUE, just less wrong than Theory B (in this instance). </a:t>
            </a:r>
          </a:p>
        </p:txBody>
      </p:sp>
    </p:spTree>
    <p:extLst>
      <p:ext uri="{BB962C8B-B14F-4D97-AF65-F5344CB8AC3E}">
        <p14:creationId xmlns:p14="http://schemas.microsoft.com/office/powerpoint/2010/main" val="2254222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Belief in Science vs belief in Authority.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don’t have the time / resources / ability to test all the “facts” we are told (and so “know”). But facts based upon scientific evidence…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Are potentially refutable (by someone)</a:t>
            </a:r>
          </a:p>
          <a:p>
            <a:pPr marL="514350" indent="-514350">
              <a:buAutoNum type="arabicParenR"/>
            </a:pP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Would eventually be rediscovered if all knowledge were lost and humanity had to start again. 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same isn’t true of claims based entirely on Authority. </a:t>
            </a:r>
          </a:p>
        </p:txBody>
      </p:sp>
    </p:spTree>
    <p:extLst>
      <p:ext uri="{BB962C8B-B14F-4D97-AF65-F5344CB8AC3E}">
        <p14:creationId xmlns:p14="http://schemas.microsoft.com/office/powerpoint/2010/main" val="3171369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Psychology</a:t>
            </a:r>
            <a:r>
              <a:rPr lang="en-GB" dirty="0"/>
              <a:t> as 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Human behaviours can be observed.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Predictions about human behaviour can be tested.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results can be disseminated</a:t>
            </a:r>
          </a:p>
          <a:p>
            <a:pPr marL="0" indent="0">
              <a:buNone/>
            </a:pPr>
            <a:r>
              <a:rPr lang="en-GB" dirty="0"/>
              <a:t>	(Theories can be developed).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i.e. Psychological knowledge is the result of the scientific method. </a:t>
            </a:r>
          </a:p>
        </p:txBody>
      </p:sp>
    </p:spTree>
    <p:extLst>
      <p:ext uri="{BB962C8B-B14F-4D97-AF65-F5344CB8AC3E}">
        <p14:creationId xmlns:p14="http://schemas.microsoft.com/office/powerpoint/2010/main" val="136618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Psychological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474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You just made a series of judgements about common psychological constructs: </a:t>
            </a:r>
          </a:p>
          <a:p>
            <a:pPr marL="0" indent="0">
              <a:buNone/>
            </a:pPr>
            <a:r>
              <a:rPr lang="en-GB" dirty="0"/>
              <a:t>	Happiness </a:t>
            </a:r>
          </a:p>
          <a:p>
            <a:pPr marL="0" indent="0">
              <a:buNone/>
            </a:pPr>
            <a:r>
              <a:rPr lang="en-GB" dirty="0"/>
              <a:t>	Sadness</a:t>
            </a:r>
          </a:p>
          <a:p>
            <a:pPr marL="0" indent="0">
              <a:buNone/>
            </a:pPr>
            <a:r>
              <a:rPr lang="en-GB" dirty="0"/>
              <a:t>	Intelligence</a:t>
            </a:r>
          </a:p>
          <a:p>
            <a:pPr marL="0" indent="0">
              <a:buNone/>
            </a:pPr>
            <a:r>
              <a:rPr lang="en-GB" dirty="0"/>
              <a:t>	Prejudice</a:t>
            </a:r>
          </a:p>
          <a:p>
            <a:pPr marL="0" indent="0">
              <a:buNone/>
            </a:pPr>
            <a:r>
              <a:rPr lang="en-GB" dirty="0"/>
              <a:t>	Memory</a:t>
            </a:r>
          </a:p>
          <a:p>
            <a:pPr marL="0" indent="0">
              <a:buNone/>
            </a:pPr>
            <a:r>
              <a:rPr lang="en-GB" dirty="0"/>
              <a:t>	Anger</a:t>
            </a:r>
          </a:p>
          <a:p>
            <a:pPr marL="0" indent="0">
              <a:buNone/>
            </a:pPr>
            <a:r>
              <a:rPr lang="en-GB" dirty="0"/>
              <a:t>	Concentration / boredom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03468" y="2514600"/>
            <a:ext cx="4945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didn’t have difficulty in accepting these constructs exist. 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But none of them exist in the physical world. </a:t>
            </a:r>
          </a:p>
          <a:p>
            <a:endParaRPr lang="en-GB" sz="2400" dirty="0"/>
          </a:p>
          <a:p>
            <a:r>
              <a:rPr lang="en-GB" sz="2400" dirty="0"/>
              <a:t>i.e. they can’t be directly measured. 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02103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a common approach in science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21" y="1959814"/>
            <a:ext cx="2581275" cy="1885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22141" y="2502645"/>
            <a:ext cx="2096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=  “Gravity”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705" y="4289754"/>
            <a:ext cx="2143125" cy="21431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22141" y="5068928"/>
            <a:ext cx="2096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=  “Time”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72351" y="3129936"/>
            <a:ext cx="414697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These are both observations of the </a:t>
            </a:r>
            <a:r>
              <a:rPr lang="en-GB" sz="2400" u="sng" dirty="0"/>
              <a:t>effects</a:t>
            </a:r>
            <a:r>
              <a:rPr lang="en-GB" sz="2400" dirty="0"/>
              <a:t> of the underlying construct. </a:t>
            </a:r>
          </a:p>
          <a:p>
            <a:endParaRPr lang="en-GB" sz="2400" u="sng" dirty="0"/>
          </a:p>
          <a:p>
            <a:r>
              <a:rPr lang="en-GB" sz="2400" dirty="0"/>
              <a:t>We can’t “see” time or gravity.</a:t>
            </a:r>
          </a:p>
        </p:txBody>
      </p:sp>
    </p:spTree>
    <p:extLst>
      <p:ext uri="{BB962C8B-B14F-4D97-AF65-F5344CB8AC3E}">
        <p14:creationId xmlns:p14="http://schemas.microsoft.com/office/powerpoint/2010/main" val="2900624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485A-1EEB-590B-5F17-E52C2F55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Psychological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C476-B6A6-0F2E-67BF-20037977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1: Psychological constructs are not measured directly.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2: For any psychological construct we expect people to vary.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3: Variations in psychological constructs are often caused by many things.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4: Measurements of psychological constructs are often “reactive”. </a:t>
            </a:r>
          </a:p>
        </p:txBody>
      </p:sp>
    </p:spTree>
    <p:extLst>
      <p:ext uri="{BB962C8B-B14F-4D97-AF65-F5344CB8AC3E}">
        <p14:creationId xmlns:p14="http://schemas.microsoft.com/office/powerpoint/2010/main" val="131264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Psychological Knowledge: </a:t>
            </a:r>
          </a:p>
          <a:p>
            <a:pPr marL="914400" lvl="1" indent="-457200">
              <a:buAutoNum type="alphaLcParenR"/>
            </a:pPr>
            <a:r>
              <a:rPr lang="en-GB" dirty="0"/>
              <a:t>To introduce some key concepts and methods in psychological research. </a:t>
            </a:r>
          </a:p>
          <a:p>
            <a:pPr marL="914400" lvl="1" indent="-457200">
              <a:buAutoNum type="alphaLcParenR"/>
            </a:pPr>
            <a:r>
              <a:rPr lang="en-GB" dirty="0"/>
              <a:t>To explore how biological, cognitive and social variables interact with decision-making and behaviour / health.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Research Skills: </a:t>
            </a:r>
          </a:p>
          <a:p>
            <a:pPr marL="457200" lvl="1" indent="0">
              <a:buNone/>
            </a:pPr>
            <a:r>
              <a:rPr lang="en-GB" dirty="0"/>
              <a:t>To develop new research and numeracy skills by designing, conducting, and disseminating a small psychological experiment.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684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evidence in Psychology (1).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72700" cy="71755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Psychological constructs are inferred from observable behaviours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2976562"/>
            <a:ext cx="2619375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2" y="5324473"/>
            <a:ext cx="3362325" cy="1362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2" y="2678112"/>
            <a:ext cx="2847975" cy="16097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97975" y="3143248"/>
            <a:ext cx="3319755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81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Aggression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7730" y="5105400"/>
            <a:ext cx="2609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56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evidence in Psychology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49" y="3690936"/>
            <a:ext cx="4981903" cy="2257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67073"/>
            <a:ext cx="4578493" cy="27556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5312" y="1647883"/>
            <a:ext cx="11001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Imagine you measured the weight of each member of a set of objects to the nearest kg.</a:t>
            </a:r>
          </a:p>
          <a:p>
            <a:r>
              <a:rPr lang="en-GB" sz="2400" dirty="0"/>
              <a:t>Set 1 is 1-litre bottles of water.                                                     Set 2 is people.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4625" y="300037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43925" y="300037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3613783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People differ on psychological constructs.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" y="1957386"/>
            <a:ext cx="4981903" cy="2257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33625" y="4295775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Happiness</a:t>
            </a:r>
          </a:p>
          <a:p>
            <a:r>
              <a:rPr lang="en-GB" dirty="0"/>
              <a:t>Aggression</a:t>
            </a:r>
          </a:p>
          <a:p>
            <a:r>
              <a:rPr lang="en-GB" dirty="0"/>
              <a:t>Hours of sleep per night</a:t>
            </a:r>
          </a:p>
          <a:p>
            <a:r>
              <a:rPr lang="en-GB" dirty="0"/>
              <a:t>Spatial navigation skills</a:t>
            </a:r>
          </a:p>
          <a:p>
            <a:r>
              <a:rPr lang="en-GB" dirty="0"/>
              <a:t>Verbal skills</a:t>
            </a:r>
          </a:p>
          <a:p>
            <a:r>
              <a:rPr lang="en-GB" dirty="0"/>
              <a:t>Ability at basketball</a:t>
            </a:r>
          </a:p>
          <a:p>
            <a:r>
              <a:rPr lang="en-GB" dirty="0"/>
              <a:t>Love of pets</a:t>
            </a:r>
          </a:p>
          <a:p>
            <a:r>
              <a:rPr lang="en-GB" dirty="0" err="1"/>
              <a:t>etc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724650" y="2586036"/>
            <a:ext cx="53816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fact, variation occurs both: </a:t>
            </a:r>
          </a:p>
          <a:p>
            <a:endParaRPr lang="en-GB" dirty="0"/>
          </a:p>
          <a:p>
            <a:pPr marL="342900" indent="-342900">
              <a:buAutoNum type="arabicParenR"/>
            </a:pPr>
            <a:r>
              <a:rPr lang="en-GB" dirty="0"/>
              <a:t>Across people.</a:t>
            </a:r>
          </a:p>
          <a:p>
            <a:r>
              <a:rPr lang="en-GB" i="1" dirty="0"/>
              <a:t>e.g. some people are generally more aggressive than others.</a:t>
            </a:r>
          </a:p>
          <a:p>
            <a:endParaRPr lang="en-GB" dirty="0"/>
          </a:p>
          <a:p>
            <a:r>
              <a:rPr lang="en-GB" dirty="0"/>
              <a:t>2) Within the same people. </a:t>
            </a:r>
          </a:p>
          <a:p>
            <a:r>
              <a:rPr lang="en-GB" i="1" dirty="0"/>
              <a:t>e.g. Sometimes I am happier than usual, and sometimes less. </a:t>
            </a:r>
          </a:p>
        </p:txBody>
      </p:sp>
    </p:spTree>
    <p:extLst>
      <p:ext uri="{BB962C8B-B14F-4D97-AF65-F5344CB8AC3E}">
        <p14:creationId xmlns:p14="http://schemas.microsoft.com/office/powerpoint/2010/main" val="2109770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0500"/>
            <a:ext cx="10515600" cy="1279592"/>
          </a:xfrm>
        </p:spPr>
        <p:txBody>
          <a:bodyPr/>
          <a:lstStyle/>
          <a:p>
            <a:r>
              <a:rPr lang="en-GB" dirty="0"/>
              <a:t>e.g. how talkative are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men</a:t>
            </a:r>
            <a:r>
              <a:rPr lang="en-GB" dirty="0"/>
              <a:t> vs </a:t>
            </a:r>
            <a:r>
              <a:rPr lang="en-GB" dirty="0">
                <a:solidFill>
                  <a:srgbClr val="C00000"/>
                </a:solidFill>
              </a:rPr>
              <a:t>women</a:t>
            </a:r>
            <a:r>
              <a:rPr lang="en-GB" dirty="0"/>
              <a:t>?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690688"/>
            <a:ext cx="2781300" cy="15753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6" y="4989386"/>
            <a:ext cx="2781300" cy="15753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3340037"/>
            <a:ext cx="2781300" cy="1575373"/>
          </a:xfrm>
          <a:prstGeom prst="rect">
            <a:avLst/>
          </a:prstGeom>
        </p:spPr>
      </p:pic>
      <p:sp>
        <p:nvSpPr>
          <p:cNvPr id="18" name="Frame 17"/>
          <p:cNvSpPr/>
          <p:nvPr/>
        </p:nvSpPr>
        <p:spPr>
          <a:xfrm>
            <a:off x="885825" y="1544067"/>
            <a:ext cx="3048001" cy="5167312"/>
          </a:xfrm>
          <a:prstGeom prst="frame">
            <a:avLst>
              <a:gd name="adj1" fmla="val 916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3900" y="1878209"/>
            <a:ext cx="6467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Here, while men and women both vary in talkativeness, this shows no sex difference at all.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33898" y="3527558"/>
            <a:ext cx="6467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Here, men and women both vary in talkativeness, but men are </a:t>
            </a:r>
            <a:r>
              <a:rPr lang="en-GB" sz="2400" i="1" dirty="0"/>
              <a:t>slightly</a:t>
            </a:r>
            <a:r>
              <a:rPr lang="en-GB" sz="2400" dirty="0"/>
              <a:t> more talkative. </a:t>
            </a:r>
            <a:r>
              <a:rPr lang="en-GB" sz="2400" dirty="0">
                <a:solidFill>
                  <a:srgbClr val="C00000"/>
                </a:solidFill>
              </a:rPr>
              <a:t>But the two distributions overlap substantially.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3898" y="5176907"/>
            <a:ext cx="6467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Here, men and women both vary in talkativeness, but men are more than slightly more talkative. </a:t>
            </a:r>
            <a:r>
              <a:rPr lang="en-GB" sz="2400" dirty="0">
                <a:solidFill>
                  <a:srgbClr val="C00000"/>
                </a:solidFill>
              </a:rPr>
              <a:t>But the two distributions still overlap a lot </a:t>
            </a:r>
          </a:p>
        </p:txBody>
      </p:sp>
    </p:spTree>
    <p:extLst>
      <p:ext uri="{BB962C8B-B14F-4D97-AF65-F5344CB8AC3E}">
        <p14:creationId xmlns:p14="http://schemas.microsoft.com/office/powerpoint/2010/main" val="2669580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evidence in Psychology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The evidence is </a:t>
            </a:r>
            <a:r>
              <a:rPr lang="en-GB" i="1" dirty="0"/>
              <a:t>probabilistic, not absolute.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	the </a:t>
            </a:r>
            <a:r>
              <a:rPr lang="en-GB" i="1" dirty="0"/>
              <a:t>average</a:t>
            </a:r>
            <a:r>
              <a:rPr lang="en-GB" dirty="0"/>
              <a:t> man is taller than the </a:t>
            </a:r>
            <a:r>
              <a:rPr lang="en-GB" i="1" dirty="0"/>
              <a:t>average</a:t>
            </a:r>
            <a:r>
              <a:rPr lang="en-GB" dirty="0"/>
              <a:t> woman, but… </a:t>
            </a:r>
          </a:p>
          <a:p>
            <a:pPr marL="0" indent="0">
              <a:buNone/>
            </a:pPr>
            <a:r>
              <a:rPr lang="en-GB" dirty="0"/>
              <a:t>	some women are taller than some men.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Caffeine tends to increase alertness overall, but…</a:t>
            </a:r>
          </a:p>
          <a:p>
            <a:pPr marL="0" indent="0">
              <a:buNone/>
            </a:pPr>
            <a:r>
              <a:rPr lang="en-GB" dirty="0"/>
              <a:t>	some people may be more alert without caffeine than others 	with caffeine.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	Swans are more likely to be white than Robins, even though…</a:t>
            </a:r>
          </a:p>
          <a:p>
            <a:pPr marL="0" indent="0">
              <a:buNone/>
            </a:pPr>
            <a:r>
              <a:rPr lang="en-GB" dirty="0"/>
              <a:t>	not all swans are white!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561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C15F-2F6F-03D6-1211-C97CB937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evidence in Psychology (3).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2EA89-FBB3-9216-6172-93415B2A3A29}"/>
              </a:ext>
            </a:extLst>
          </p:cNvPr>
          <p:cNvSpPr/>
          <p:nvPr/>
        </p:nvSpPr>
        <p:spPr>
          <a:xfrm>
            <a:off x="3651996" y="2592685"/>
            <a:ext cx="4260333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81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Concentration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FDEB5-79C1-6F5E-BE80-CFC217892C5B}"/>
              </a:ext>
            </a:extLst>
          </p:cNvPr>
          <p:cNvSpPr txBox="1"/>
          <p:nvPr/>
        </p:nvSpPr>
        <p:spPr>
          <a:xfrm>
            <a:off x="838200" y="3324116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Personality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7D54F-22F0-5118-E973-CAD32427F0E7}"/>
              </a:ext>
            </a:extLst>
          </p:cNvPr>
          <p:cNvSpPr txBox="1"/>
          <p:nvPr/>
        </p:nvSpPr>
        <p:spPr>
          <a:xfrm>
            <a:off x="2184399" y="4769882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Time of 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876D2-A877-AEEF-815C-5C670A20D881}"/>
              </a:ext>
            </a:extLst>
          </p:cNvPr>
          <p:cNvSpPr txBox="1"/>
          <p:nvPr/>
        </p:nvSpPr>
        <p:spPr>
          <a:xfrm>
            <a:off x="4711630" y="4772541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Caffeine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94EC4-2225-8268-588D-3279278C2CF3}"/>
              </a:ext>
            </a:extLst>
          </p:cNvPr>
          <p:cNvSpPr txBox="1"/>
          <p:nvPr/>
        </p:nvSpPr>
        <p:spPr>
          <a:xfrm>
            <a:off x="8928586" y="3230332"/>
            <a:ext cx="199732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Environmental distraction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E4505-C9DC-B00D-D986-86C3876DC50C}"/>
              </a:ext>
            </a:extLst>
          </p:cNvPr>
          <p:cNvSpPr txBox="1"/>
          <p:nvPr/>
        </p:nvSpPr>
        <p:spPr>
          <a:xfrm>
            <a:off x="7043475" y="4772541"/>
            <a:ext cx="22646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Task difficulty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47844-5F74-363F-939F-2A4EDD5E8FB3}"/>
              </a:ext>
            </a:extLst>
          </p:cNvPr>
          <p:cNvSpPr txBox="1"/>
          <p:nvPr/>
        </p:nvSpPr>
        <p:spPr>
          <a:xfrm>
            <a:off x="1276350" y="1895475"/>
            <a:ext cx="937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Any particular underlying construct can be determined by many factors</a:t>
            </a:r>
          </a:p>
        </p:txBody>
      </p:sp>
    </p:spTree>
    <p:extLst>
      <p:ext uri="{BB962C8B-B14F-4D97-AF65-F5344CB8AC3E}">
        <p14:creationId xmlns:p14="http://schemas.microsoft.com/office/powerpoint/2010/main" val="4102314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C15F-2F6F-03D6-1211-C97CB937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evidence in Psychology (4).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2EA89-FBB3-9216-6172-93415B2A3A29}"/>
              </a:ext>
            </a:extLst>
          </p:cNvPr>
          <p:cNvSpPr/>
          <p:nvPr/>
        </p:nvSpPr>
        <p:spPr>
          <a:xfrm>
            <a:off x="4307113" y="2592685"/>
            <a:ext cx="2950103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381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Creativity</a:t>
            </a:r>
            <a:endParaRPr lang="en-US" sz="5400" b="1" cap="none" spc="0" dirty="0">
              <a:ln w="38100">
                <a:solidFill>
                  <a:srgbClr val="C00000"/>
                </a:solidFill>
                <a:prstDash val="solid"/>
              </a:ln>
              <a:solidFill>
                <a:srgbClr val="FFFFFF"/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FDEB5-79C1-6F5E-BE80-CFC217892C5B}"/>
              </a:ext>
            </a:extLst>
          </p:cNvPr>
          <p:cNvSpPr txBox="1"/>
          <p:nvPr/>
        </p:nvSpPr>
        <p:spPr>
          <a:xfrm>
            <a:off x="838200" y="3324116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Motivation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7D54F-22F0-5118-E973-CAD32427F0E7}"/>
              </a:ext>
            </a:extLst>
          </p:cNvPr>
          <p:cNvSpPr txBox="1"/>
          <p:nvPr/>
        </p:nvSpPr>
        <p:spPr>
          <a:xfrm>
            <a:off x="1676399" y="4383425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Cheating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876D2-A877-AEEF-815C-5C670A20D881}"/>
              </a:ext>
            </a:extLst>
          </p:cNvPr>
          <p:cNvSpPr txBox="1"/>
          <p:nvPr/>
        </p:nvSpPr>
        <p:spPr>
          <a:xfrm>
            <a:off x="4531876" y="4818985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94EC4-2225-8268-588D-3279278C2CF3}"/>
              </a:ext>
            </a:extLst>
          </p:cNvPr>
          <p:cNvSpPr txBox="1"/>
          <p:nvPr/>
        </p:nvSpPr>
        <p:spPr>
          <a:xfrm>
            <a:off x="8928586" y="3230332"/>
            <a:ext cx="199732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Experimenter effects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E4505-C9DC-B00D-D986-86C3876DC50C}"/>
              </a:ext>
            </a:extLst>
          </p:cNvPr>
          <p:cNvSpPr txBox="1"/>
          <p:nvPr/>
        </p:nvSpPr>
        <p:spPr>
          <a:xfrm>
            <a:off x="7012214" y="4383424"/>
            <a:ext cx="28351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Willingness to please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47844-5F74-363F-939F-2A4EDD5E8FB3}"/>
              </a:ext>
            </a:extLst>
          </p:cNvPr>
          <p:cNvSpPr txBox="1"/>
          <p:nvPr/>
        </p:nvSpPr>
        <p:spPr>
          <a:xfrm>
            <a:off x="1247775" y="1676404"/>
            <a:ext cx="937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Human participants are not passive “subjects” of an experiment – they react to being tested. </a:t>
            </a:r>
          </a:p>
        </p:txBody>
      </p:sp>
    </p:spTree>
    <p:extLst>
      <p:ext uri="{BB962C8B-B14F-4D97-AF65-F5344CB8AC3E}">
        <p14:creationId xmlns:p14="http://schemas.microsoft.com/office/powerpoint/2010/main" val="36580827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B843-1249-B174-C94F-15A9D923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Reactive effects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80CF5D-BCFE-7C3B-6C32-720F62F5E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36" y="2203938"/>
            <a:ext cx="3123899" cy="2078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468006-6065-AA32-85C8-DC0E4A067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692" y="2259508"/>
            <a:ext cx="3190020" cy="23443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774921-7FA5-B225-8DA7-320C5940AF10}"/>
              </a:ext>
            </a:extLst>
          </p:cNvPr>
          <p:cNvSpPr/>
          <p:nvPr/>
        </p:nvSpPr>
        <p:spPr>
          <a:xfrm>
            <a:off x="6578082" y="4282751"/>
            <a:ext cx="4655975" cy="419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DC0CB-F9C2-1E00-4A79-FD72524D8BEE}"/>
              </a:ext>
            </a:extLst>
          </p:cNvPr>
          <p:cNvSpPr txBox="1"/>
          <p:nvPr/>
        </p:nvSpPr>
        <p:spPr>
          <a:xfrm>
            <a:off x="3329353" y="5086731"/>
            <a:ext cx="479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How stressed do you feel right now? </a:t>
            </a:r>
          </a:p>
        </p:txBody>
      </p:sp>
    </p:spTree>
    <p:extLst>
      <p:ext uri="{BB962C8B-B14F-4D97-AF65-F5344CB8AC3E}">
        <p14:creationId xmlns:p14="http://schemas.microsoft.com/office/powerpoint/2010/main" val="4156916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AC1F-ADF6-3945-6FD6-18216A4B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Clever Hans – the thinking horse (1904)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6EA2CF-8A28-87D1-AA43-77A3D5B7E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14" y="2136710"/>
            <a:ext cx="5197186" cy="386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75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C95D-FBB2-0B87-9A61-273A8E7D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Implications for psychological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3B07-4D0C-6E20-FD13-E07D1E101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Choose measure(s) carefully (base on prior research if possible)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carefully controlled conditions (and report them).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Avoid obvious biases that could influence the outcome.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Expect people to vary. </a:t>
            </a:r>
          </a:p>
        </p:txBody>
      </p:sp>
    </p:spTree>
    <p:extLst>
      <p:ext uri="{BB962C8B-B14F-4D97-AF65-F5344CB8AC3E}">
        <p14:creationId xmlns:p14="http://schemas.microsoft.com/office/powerpoint/2010/main" val="242261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lecture covers two broad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GB" dirty="0"/>
              <a:t>Psychology as a science</a:t>
            </a:r>
          </a:p>
          <a:p>
            <a:pPr marL="514350" indent="-514350">
              <a:buAutoNum type="arabicParenR"/>
            </a:pP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Research ethics in Psychology</a:t>
            </a:r>
          </a:p>
        </p:txBody>
      </p:sp>
    </p:spTree>
    <p:extLst>
      <p:ext uri="{BB962C8B-B14F-4D97-AF65-F5344CB8AC3E}">
        <p14:creationId xmlns:p14="http://schemas.microsoft.com/office/powerpoint/2010/main" val="2536140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2ACA-D374-1225-0E5B-EE7EE77A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2: Ethical issues in running Psychological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546C-F04F-60B4-4407-19D1D6B77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Risk / Benefit analysis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Acting with integrity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Acting fairly / justly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Showing respect</a:t>
            </a:r>
          </a:p>
        </p:txBody>
      </p:sp>
    </p:spTree>
    <p:extLst>
      <p:ext uri="{BB962C8B-B14F-4D97-AF65-F5344CB8AC3E}">
        <p14:creationId xmlns:p14="http://schemas.microsoft.com/office/powerpoint/2010/main" val="22460776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2D66-A1C3-3EA1-B630-31D8CAC4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principles to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F8971-2864-C967-E1F5-9A369BFE9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Experiments involving human (or animal) participants require ethical approval (by a suitably appointed ethics committee).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your group project, you will have to get ethical approval, </a:t>
            </a:r>
            <a:r>
              <a:rPr lang="en-GB" u="sng" dirty="0"/>
              <a:t>before you recruit anyone to take part in your research.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231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A8FC-98C8-1C42-DEB7-51AE99B3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ethics form should detail: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315D-04B8-1D11-35CC-B7E7C2A46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what will happen to the participants</a:t>
            </a:r>
          </a:p>
          <a:p>
            <a:pPr marL="0" indent="0">
              <a:buNone/>
            </a:pPr>
            <a:r>
              <a:rPr lang="en-GB" sz="2400" dirty="0"/>
              <a:t>	and where necessary, to justify these (i.e. </a:t>
            </a:r>
            <a:r>
              <a:rPr lang="en-GB" sz="2400" dirty="0">
                <a:solidFill>
                  <a:srgbClr val="FF0000"/>
                </a:solidFill>
              </a:rPr>
              <a:t>Benefit</a:t>
            </a:r>
            <a:r>
              <a:rPr lang="en-GB" sz="2400" dirty="0"/>
              <a:t> vs risk). 		</a:t>
            </a:r>
          </a:p>
          <a:p>
            <a:pPr marL="0" indent="0">
              <a:buNone/>
            </a:pPr>
            <a:r>
              <a:rPr lang="en-GB" sz="2400" dirty="0"/>
              <a:t>the level of anticipated harm / risk </a:t>
            </a:r>
          </a:p>
          <a:p>
            <a:pPr marL="0" indent="0">
              <a:buNone/>
            </a:pPr>
            <a:r>
              <a:rPr lang="en-GB" sz="2400" dirty="0"/>
              <a:t>	and what steps taken to reduce these</a:t>
            </a:r>
          </a:p>
          <a:p>
            <a:pPr marL="0" indent="0">
              <a:buNone/>
            </a:pPr>
            <a:r>
              <a:rPr lang="en-GB" sz="2400" dirty="0"/>
              <a:t>How participant’s rights are protected</a:t>
            </a:r>
          </a:p>
          <a:p>
            <a:pPr marL="0" indent="0">
              <a:buNone/>
            </a:pPr>
            <a:r>
              <a:rPr lang="en-GB" sz="2400" dirty="0"/>
              <a:t>	Informed consent</a:t>
            </a:r>
          </a:p>
          <a:p>
            <a:pPr marL="0" indent="0">
              <a:buNone/>
            </a:pPr>
            <a:r>
              <a:rPr lang="en-GB" sz="2400" dirty="0"/>
              <a:t>	Treated with respect (including not being deceived unnecessarily)</a:t>
            </a:r>
          </a:p>
          <a:p>
            <a:pPr marL="0" indent="0">
              <a:buNone/>
            </a:pPr>
            <a:r>
              <a:rPr lang="en-GB" sz="2400" dirty="0"/>
              <a:t>	Right to withdraw</a:t>
            </a:r>
          </a:p>
          <a:p>
            <a:pPr marL="0" indent="0">
              <a:buNone/>
            </a:pPr>
            <a:r>
              <a:rPr lang="en-GB" sz="2400" dirty="0"/>
              <a:t>	Anonymity</a:t>
            </a:r>
          </a:p>
          <a:p>
            <a:pPr marL="0" indent="0">
              <a:buNone/>
            </a:pPr>
            <a:r>
              <a:rPr lang="en-GB" sz="2400" dirty="0"/>
              <a:t>	Brief and Debrief</a:t>
            </a:r>
          </a:p>
          <a:p>
            <a:pPr marL="0" indent="0">
              <a:buNone/>
            </a:pPr>
            <a:r>
              <a:rPr lang="en-GB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55065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D1B8-89C6-65EA-6D1A-22A3CDC7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Ethical process for your group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44FA8-51F6-8AD8-F73B-9BF24CA02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Your ethics approval request should detail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Confirmation of who your sample will be</a:t>
            </a:r>
          </a:p>
          <a:p>
            <a:pPr marL="514350" indent="-514350">
              <a:buAutoNum type="arabicParenR"/>
            </a:pPr>
            <a:r>
              <a:rPr lang="en-GB" dirty="0"/>
              <a:t>An outline of your research procedure</a:t>
            </a:r>
          </a:p>
          <a:p>
            <a:pPr marL="514350" indent="-514350">
              <a:buAutoNum type="arabicParenR"/>
            </a:pPr>
            <a:r>
              <a:rPr lang="en-GB" dirty="0"/>
              <a:t>Explanation of how you have considered and dealt with potential ethical concerns</a:t>
            </a:r>
          </a:p>
          <a:p>
            <a:pPr marL="514350" indent="-514350">
              <a:buAutoNum type="arabicParenR"/>
            </a:pPr>
            <a:r>
              <a:rPr lang="en-GB" dirty="0"/>
              <a:t>The nature of the data you plan to collect</a:t>
            </a:r>
          </a:p>
          <a:p>
            <a:pPr marL="514350" indent="-514350">
              <a:buAutoNum type="arabicParenR"/>
            </a:pPr>
            <a:r>
              <a:rPr lang="en-GB" dirty="0"/>
              <a:t>A copy of the Brief and Debrief you plan to show participants</a:t>
            </a:r>
          </a:p>
          <a:p>
            <a:pPr marL="514350" indent="-514350">
              <a:buAutoNum type="arabicParenR"/>
            </a:pPr>
            <a:r>
              <a:rPr lang="en-GB" dirty="0"/>
              <a:t>A consent form. </a:t>
            </a:r>
          </a:p>
        </p:txBody>
      </p:sp>
    </p:spTree>
    <p:extLst>
      <p:ext uri="{BB962C8B-B14F-4D97-AF65-F5344CB8AC3E}">
        <p14:creationId xmlns:p14="http://schemas.microsoft.com/office/powerpoint/2010/main" val="2578833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4C12-173C-6FC7-C5E6-EE560C84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Informed consent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C8D32-8609-C9D9-BE08-E74CF5E53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Participants should the necessary information to judge whether they wish to participate.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What will happen to them? </a:t>
            </a:r>
          </a:p>
          <a:p>
            <a:pPr marL="0" indent="0">
              <a:buNone/>
            </a:pPr>
            <a:r>
              <a:rPr lang="en-GB" dirty="0"/>
              <a:t>	What is expected of them? </a:t>
            </a:r>
          </a:p>
          <a:p>
            <a:pPr marL="0" indent="0">
              <a:buNone/>
            </a:pPr>
            <a:r>
              <a:rPr lang="en-GB" dirty="0"/>
              <a:t>	What are the potential harms / risks? </a:t>
            </a:r>
          </a:p>
          <a:p>
            <a:pPr marL="0" indent="0">
              <a:buNone/>
            </a:pPr>
            <a:r>
              <a:rPr lang="en-GB" dirty="0"/>
              <a:t>	What are their rights? 					 (more later)</a:t>
            </a:r>
          </a:p>
          <a:p>
            <a:pPr marL="0" indent="0">
              <a:buNone/>
            </a:pPr>
            <a:r>
              <a:rPr lang="en-GB" dirty="0"/>
              <a:t>	What rewards (if any) are on offer?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Note: the level of information needs to be balanced against the aims of the experiment (i.e. the potential benefits)</a:t>
            </a:r>
          </a:p>
        </p:txBody>
      </p:sp>
    </p:spTree>
    <p:extLst>
      <p:ext uri="{BB962C8B-B14F-4D97-AF65-F5344CB8AC3E}">
        <p14:creationId xmlns:p14="http://schemas.microsoft.com/office/powerpoint/2010/main" val="2822529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F5A6-6F84-C4A8-9E02-081F3372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Treated with respect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146CF-5BF3-571B-4F16-BCC8CD5F4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language used with the participant should be appropriate.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experimenter should not be judgmental / authoritarian (etc). </a:t>
            </a:r>
          </a:p>
        </p:txBody>
      </p:sp>
    </p:spTree>
    <p:extLst>
      <p:ext uri="{BB962C8B-B14F-4D97-AF65-F5344CB8AC3E}">
        <p14:creationId xmlns:p14="http://schemas.microsoft.com/office/powerpoint/2010/main" val="16637090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7840-08E1-90C1-DEEA-3D2FA73D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to withdraw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CE067-39C7-1418-0DA5-ADCE1599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participant has the right to withdraw their consent </a:t>
            </a:r>
            <a:r>
              <a:rPr lang="en-GB" i="1" dirty="0"/>
              <a:t>at any point.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i.e. even having signed a consent form, they can stop.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They can even request their data not be used after the end of the experiment. </a:t>
            </a:r>
          </a:p>
        </p:txBody>
      </p:sp>
    </p:spTree>
    <p:extLst>
      <p:ext uri="{BB962C8B-B14F-4D97-AF65-F5344CB8AC3E}">
        <p14:creationId xmlns:p14="http://schemas.microsoft.com/office/powerpoint/2010/main" val="6526423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8AC7-FE6F-313F-865A-770EC779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to Anonymity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6FE88-7A5A-0749-8A8A-307D8858A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Participants have the right to remain anonymous in all aspects of the research, in particular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During dissemination of the results. </a:t>
            </a:r>
          </a:p>
          <a:p>
            <a:pPr marL="514350" indent="-514350">
              <a:buAutoNum type="arabicParenR"/>
            </a:pP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On digital records. </a:t>
            </a:r>
          </a:p>
          <a:p>
            <a:pPr marL="457200" lvl="1" indent="0">
              <a:buNone/>
            </a:pPr>
            <a:r>
              <a:rPr lang="en-GB" dirty="0"/>
              <a:t>In fact under GDPR legislation, there are serious penalties if identifying information is recorded without permission, or stored / shared inappropriately. </a:t>
            </a:r>
          </a:p>
        </p:txBody>
      </p:sp>
    </p:spTree>
    <p:extLst>
      <p:ext uri="{BB962C8B-B14F-4D97-AF65-F5344CB8AC3E}">
        <p14:creationId xmlns:p14="http://schemas.microsoft.com/office/powerpoint/2010/main" val="25756526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E23A-9102-30D3-DBF1-37785B0E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B485-DDC8-36B0-1365-0F88225A3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aim of the </a:t>
            </a:r>
            <a:r>
              <a:rPr lang="en-GB" sz="3600" dirty="0">
                <a:solidFill>
                  <a:srgbClr val="FF0000"/>
                </a:solidFill>
              </a:rPr>
              <a:t>brief </a:t>
            </a:r>
            <a:r>
              <a:rPr lang="en-GB" dirty="0"/>
              <a:t>is to tell participants what is going to happen here possible, why), so that they can give </a:t>
            </a:r>
            <a:r>
              <a:rPr lang="en-GB" sz="3600" dirty="0">
                <a:solidFill>
                  <a:srgbClr val="FF0000"/>
                </a:solidFill>
              </a:rPr>
              <a:t>informed consent. </a:t>
            </a:r>
          </a:p>
          <a:p>
            <a:pPr marL="0" indent="0">
              <a:buNone/>
            </a:pPr>
            <a:endParaRPr lang="en-GB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There is a balance between giving enough information, and giving information that may affect the outcome of the study. </a:t>
            </a:r>
          </a:p>
          <a:p>
            <a:pPr marL="0" indent="0">
              <a:buNone/>
            </a:pP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39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E23A-9102-30D3-DBF1-37785B0E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B485-DDC8-36B0-1365-0F88225A3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aim of the </a:t>
            </a:r>
            <a:r>
              <a:rPr lang="en-GB" sz="3600" dirty="0">
                <a:solidFill>
                  <a:srgbClr val="FF0000"/>
                </a:solidFill>
              </a:rPr>
              <a:t>debrief</a:t>
            </a:r>
            <a:r>
              <a:rPr lang="en-GB" dirty="0"/>
              <a:t> is to tell participants the purpose of the experiment once it is over.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Remember, if there are multiple conditions, they may not have experienced all of them. </a:t>
            </a:r>
          </a:p>
          <a:p>
            <a:pPr marL="0" indent="0">
              <a:buNone/>
            </a:pP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60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associated with 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Research Methods in Psychology, 4</a:t>
            </a:r>
            <a:r>
              <a:rPr lang="en-GB" baseline="30000" dirty="0"/>
              <a:t>th</a:t>
            </a:r>
            <a:r>
              <a:rPr lang="en-GB" dirty="0"/>
              <a:t> Edition</a:t>
            </a:r>
          </a:p>
          <a:p>
            <a:pPr marL="0" indent="0">
              <a:buNone/>
            </a:pPr>
            <a:r>
              <a:rPr lang="en-GB" u="sng" dirty="0">
                <a:hlinkClick r:id="rId2"/>
              </a:rPr>
              <a:t>https://kpu.pressbooks.pub/psychmethods4e/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600" dirty="0">
                <a:solidFill>
                  <a:srgbClr val="FF0000"/>
                </a:solidFill>
              </a:rPr>
              <a:t>Chapters 1 and 3</a:t>
            </a:r>
          </a:p>
        </p:txBody>
      </p:sp>
    </p:spTree>
    <p:extLst>
      <p:ext uri="{BB962C8B-B14F-4D97-AF65-F5344CB8AC3E}">
        <p14:creationId xmlns:p14="http://schemas.microsoft.com/office/powerpoint/2010/main" val="239050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acquire “knowledge” (and how do we know if it is “true”?)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1: Authority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rely on accepting “facts” from others – particularly those we trust (including experts).  Society wouldn’t function otherwise.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information from parents, friends,  the media, textbooks, experts…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this doesn’t guarantee truth.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950" y="5091113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5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acquire “knowledge” (and how do we know if it is true?)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2: Logic / Reasoning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Formal logic and reasoning can lead to conclusions that are valid, </a:t>
            </a:r>
          </a:p>
          <a:p>
            <a:pPr marL="0" indent="0">
              <a:buNone/>
            </a:pPr>
            <a:endParaRPr lang="en-GB" i="1" dirty="0"/>
          </a:p>
          <a:p>
            <a:pPr marL="514350" indent="-514350">
              <a:buAutoNum type="arabicParenR"/>
            </a:pPr>
            <a:r>
              <a:rPr lang="en-GB" i="1" dirty="0"/>
              <a:t>if the premises are true, and </a:t>
            </a:r>
          </a:p>
          <a:p>
            <a:pPr marL="514350" indent="-514350">
              <a:buAutoNum type="arabicParenR"/>
            </a:pPr>
            <a:r>
              <a:rPr lang="en-GB" i="1" dirty="0"/>
              <a:t>if the logical rules are applied appropriately. 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However, humans often make reasoning errors.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29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If a person is a heavy drinker they will damage their liver</a:t>
            </a:r>
          </a:p>
          <a:p>
            <a:pPr marL="0" indent="0">
              <a:buNone/>
            </a:pPr>
            <a:r>
              <a:rPr lang="en-GB" dirty="0"/>
              <a:t>This person has liver damage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Therefore this person is a heavy drinker?  TRUE / FALSE</a:t>
            </a:r>
          </a:p>
        </p:txBody>
      </p:sp>
    </p:spTree>
    <p:extLst>
      <p:ext uri="{BB962C8B-B14F-4D97-AF65-F5344CB8AC3E}">
        <p14:creationId xmlns:p14="http://schemas.microsoft.com/office/powerpoint/2010/main" val="217267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If a person is a heavy drinker they will damage their liver</a:t>
            </a:r>
          </a:p>
          <a:p>
            <a:pPr marL="0" indent="0">
              <a:buNone/>
            </a:pPr>
            <a:r>
              <a:rPr lang="en-GB" dirty="0"/>
              <a:t>This person has liver damage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Therefore this person is a heavy drinker?  TRUE / </a:t>
            </a:r>
            <a:r>
              <a:rPr lang="en-GB" dirty="0">
                <a:solidFill>
                  <a:srgbClr val="C00000"/>
                </a:solidFill>
              </a:rPr>
              <a:t>FALSE</a:t>
            </a:r>
          </a:p>
          <a:p>
            <a:pPr marL="0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This does not logically follow: there are other causes of liver disease. </a:t>
            </a:r>
          </a:p>
        </p:txBody>
      </p:sp>
    </p:spTree>
    <p:extLst>
      <p:ext uri="{BB962C8B-B14F-4D97-AF65-F5344CB8AC3E}">
        <p14:creationId xmlns:p14="http://schemas.microsoft.com/office/powerpoint/2010/main" val="119143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C7DA200EEB3445AF1982F3D7270397" ma:contentTypeVersion="14" ma:contentTypeDescription="Create a new document." ma:contentTypeScope="" ma:versionID="8ec0b2246017092d04bce6716d92dcc9">
  <xsd:schema xmlns:xsd="http://www.w3.org/2001/XMLSchema" xmlns:xs="http://www.w3.org/2001/XMLSchema" xmlns:p="http://schemas.microsoft.com/office/2006/metadata/properties" xmlns:ns3="21c8a05f-379f-4a3f-aa4a-81ea9db359bc" xmlns:ns4="0322879f-8624-447d-a89c-1c2bd66f8e04" targetNamespace="http://schemas.microsoft.com/office/2006/metadata/properties" ma:root="true" ma:fieldsID="aa4f8e6e825201c9e1a4f40d409a5ff0" ns3:_="" ns4:_="">
    <xsd:import namespace="21c8a05f-379f-4a3f-aa4a-81ea9db359bc"/>
    <xsd:import namespace="0322879f-8624-447d-a89c-1c2bd66f8e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8a05f-379f-4a3f-aa4a-81ea9db359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22879f-8624-447d-a89c-1c2bd66f8e0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7F6972-5F1F-4BEB-9345-B279380A9A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c8a05f-379f-4a3f-aa4a-81ea9db359bc"/>
    <ds:schemaRef ds:uri="0322879f-8624-447d-a89c-1c2bd66f8e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617797-34A9-4FB1-9A07-D396B12A866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322879f-8624-447d-a89c-1c2bd66f8e04"/>
    <ds:schemaRef ds:uri="http://purl.org/dc/elements/1.1/"/>
    <ds:schemaRef ds:uri="http://schemas.microsoft.com/office/2006/metadata/properties"/>
    <ds:schemaRef ds:uri="http://schemas.microsoft.com/office/infopath/2007/PartnerControls"/>
    <ds:schemaRef ds:uri="21c8a05f-379f-4a3f-aa4a-81ea9db359b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4A5D631-0828-45C2-B737-825043D01C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3580</TotalTime>
  <Words>2459</Words>
  <Application>Microsoft Macintosh PowerPoint</Application>
  <PresentationFormat>Widescreen</PresentationFormat>
  <Paragraphs>362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Science, Truth, and Honesty</vt:lpstr>
      <vt:lpstr>Module overview</vt:lpstr>
      <vt:lpstr>Aims</vt:lpstr>
      <vt:lpstr>This lecture covers two broad topics</vt:lpstr>
      <vt:lpstr>Reading associated with this lecture</vt:lpstr>
      <vt:lpstr>How do we acquire “knowledge” (and how do we know if it is “true”?)</vt:lpstr>
      <vt:lpstr>How do we acquire “knowledge” (and how do we know if it is true?)</vt:lpstr>
      <vt:lpstr>Formal logic</vt:lpstr>
      <vt:lpstr>Formal logic</vt:lpstr>
      <vt:lpstr>This example is logically identical to…</vt:lpstr>
      <vt:lpstr>Reasoning informally</vt:lpstr>
      <vt:lpstr>Reasoning errors</vt:lpstr>
      <vt:lpstr>How do we acquire “knowledge” (and how do we know if it is true?)</vt:lpstr>
      <vt:lpstr>How do we acquire “knowledge” (and how do we know if it is true?)</vt:lpstr>
      <vt:lpstr>What is the scientific method?</vt:lpstr>
      <vt:lpstr>What is the scientific method?</vt:lpstr>
      <vt:lpstr>What is the scientific method? </vt:lpstr>
      <vt:lpstr>Dissemination and Scientific progress</vt:lpstr>
      <vt:lpstr>What the scientific method can (vs can’t) do</vt:lpstr>
      <vt:lpstr>Testing theories</vt:lpstr>
      <vt:lpstr>A scientific theory</vt:lpstr>
      <vt:lpstr>Are facts established by science actually “true”? </vt:lpstr>
      <vt:lpstr>Rather than seeking “truth”, think of science as delivering answers that are less wrong. </vt:lpstr>
      <vt:lpstr>Theories can be more or less accurate</vt:lpstr>
      <vt:lpstr>Belief in Science vs belief in Authority.</vt:lpstr>
      <vt:lpstr>Psychology as a science</vt:lpstr>
      <vt:lpstr>Psychological constructs</vt:lpstr>
      <vt:lpstr>This is a common approach in science</vt:lpstr>
      <vt:lpstr>The nature of Psychological evidence</vt:lpstr>
      <vt:lpstr>The nature of evidence in Psychology (1). </vt:lpstr>
      <vt:lpstr>The nature of evidence in Psychology (2)</vt:lpstr>
      <vt:lpstr>People differ on psychological constructs.</vt:lpstr>
      <vt:lpstr>e.g. how talkative are men vs women?  </vt:lpstr>
      <vt:lpstr>The nature of evidence in Psychology (2)</vt:lpstr>
      <vt:lpstr>The nature of evidence in Psychology (3). </vt:lpstr>
      <vt:lpstr>The nature of evidence in Psychology (4). </vt:lpstr>
      <vt:lpstr>Reactive effects</vt:lpstr>
      <vt:lpstr>Clever Hans – the thinking horse (1904)</vt:lpstr>
      <vt:lpstr>Implications for psychological evidence</vt:lpstr>
      <vt:lpstr>Part 2: Ethical issues in running Psychological research</vt:lpstr>
      <vt:lpstr>From principles to guidelines</vt:lpstr>
      <vt:lpstr>The ethics form should detail:</vt:lpstr>
      <vt:lpstr>Ethical process for your group projects</vt:lpstr>
      <vt:lpstr>Informed consent</vt:lpstr>
      <vt:lpstr>Treated with respect</vt:lpstr>
      <vt:lpstr>Right to withdraw</vt:lpstr>
      <vt:lpstr>Right to Anonymity </vt:lpstr>
      <vt:lpstr>Brief</vt:lpstr>
      <vt:lpstr>Debrief</vt:lpstr>
    </vt:vector>
  </TitlesOfParts>
  <Company>Plymouth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PSYC003: Psychological influences on Health and Behaviour</dc:title>
  <dc:creator>Tim Hollins</dc:creator>
  <cp:lastModifiedBy>Andy Wills</cp:lastModifiedBy>
  <cp:revision>70</cp:revision>
  <dcterms:created xsi:type="dcterms:W3CDTF">2023-01-12T12:29:43Z</dcterms:created>
  <dcterms:modified xsi:type="dcterms:W3CDTF">2024-01-05T14:24:48Z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0x010100CDC7DA200EEB3445AF1982F3D7270397</vt:lpwstr>
  </property>
</Properties>
</file>