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330" r:id="rId6"/>
    <p:sldId id="348" r:id="rId7"/>
    <p:sldId id="331" r:id="rId8"/>
    <p:sldId id="332" r:id="rId9"/>
    <p:sldId id="333" r:id="rId10"/>
    <p:sldId id="334" r:id="rId11"/>
    <p:sldId id="335" r:id="rId12"/>
    <p:sldId id="336" r:id="rId13"/>
    <p:sldId id="291" r:id="rId14"/>
    <p:sldId id="337" r:id="rId15"/>
    <p:sldId id="338" r:id="rId16"/>
    <p:sldId id="339" r:id="rId17"/>
    <p:sldId id="340" r:id="rId18"/>
    <p:sldId id="341" r:id="rId19"/>
    <p:sldId id="349" r:id="rId20"/>
    <p:sldId id="256" r:id="rId21"/>
    <p:sldId id="261" r:id="rId22"/>
    <p:sldId id="262" r:id="rId23"/>
    <p:sldId id="267" r:id="rId24"/>
    <p:sldId id="263" r:id="rId25"/>
    <p:sldId id="260" r:id="rId26"/>
    <p:sldId id="266" r:id="rId27"/>
    <p:sldId id="265" r:id="rId28"/>
    <p:sldId id="286" r:id="rId29"/>
    <p:sldId id="264" r:id="rId30"/>
    <p:sldId id="271" r:id="rId31"/>
    <p:sldId id="270" r:id="rId32"/>
    <p:sldId id="268" r:id="rId33"/>
    <p:sldId id="269" r:id="rId34"/>
    <p:sldId id="287" r:id="rId35"/>
    <p:sldId id="273" r:id="rId36"/>
    <p:sldId id="281" r:id="rId37"/>
    <p:sldId id="280" r:id="rId38"/>
    <p:sldId id="282" r:id="rId39"/>
    <p:sldId id="283" r:id="rId40"/>
    <p:sldId id="285" r:id="rId41"/>
    <p:sldId id="284" r:id="rId42"/>
    <p:sldId id="288" r:id="rId43"/>
    <p:sldId id="292" r:id="rId44"/>
    <p:sldId id="296" r:id="rId45"/>
    <p:sldId id="294" r:id="rId46"/>
    <p:sldId id="297" r:id="rId47"/>
    <p:sldId id="293" r:id="rId48"/>
    <p:sldId id="300" r:id="rId49"/>
    <p:sldId id="298" r:id="rId50"/>
    <p:sldId id="311" r:id="rId51"/>
    <p:sldId id="307" r:id="rId52"/>
    <p:sldId id="306" r:id="rId53"/>
    <p:sldId id="308" r:id="rId54"/>
    <p:sldId id="309" r:id="rId55"/>
    <p:sldId id="310" r:id="rId56"/>
    <p:sldId id="305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3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55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0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69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4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1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9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49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5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6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84A2-0FB9-4B28-B77A-EDD2E716C84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4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84A2-0FB9-4B28-B77A-EDD2E716C84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11132-0DAC-4BBF-819C-BEDBCB088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8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z5AeHqUtR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1665" y="3429000"/>
            <a:ext cx="6748670" cy="1729409"/>
          </a:xfrm>
        </p:spPr>
        <p:txBody>
          <a:bodyPr>
            <a:normAutofit fontScale="90000"/>
          </a:bodyPr>
          <a:lstStyle/>
          <a:p>
            <a:r>
              <a:rPr lang="en-GB" dirty="0"/>
              <a:t>Ethics and</a:t>
            </a:r>
            <a:br>
              <a:rPr lang="en-GB" dirty="0"/>
            </a:br>
            <a:r>
              <a:rPr lang="en-GB" dirty="0"/>
              <a:t>Psychometrics</a:t>
            </a:r>
          </a:p>
        </p:txBody>
      </p:sp>
    </p:spTree>
    <p:extLst>
      <p:ext uri="{BB962C8B-B14F-4D97-AF65-F5344CB8AC3E}">
        <p14:creationId xmlns:p14="http://schemas.microsoft.com/office/powerpoint/2010/main" val="45455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4C12-173C-6FC7-C5E6-EE560C84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Informed 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8D32-8609-C9D9-BE08-E74CF5E5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Participants should have the necessary information to judge whether they wish to participate.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What will happen to them? </a:t>
            </a:r>
          </a:p>
          <a:p>
            <a:pPr marL="0" indent="0">
              <a:buNone/>
            </a:pPr>
            <a:r>
              <a:rPr lang="en-GB" dirty="0"/>
              <a:t>	What is expected of them? </a:t>
            </a:r>
          </a:p>
          <a:p>
            <a:pPr marL="0" indent="0">
              <a:buNone/>
            </a:pPr>
            <a:r>
              <a:rPr lang="en-GB" dirty="0"/>
              <a:t>	What are the potential harms / risks? </a:t>
            </a:r>
          </a:p>
          <a:p>
            <a:pPr marL="0" indent="0">
              <a:buNone/>
            </a:pPr>
            <a:r>
              <a:rPr lang="en-GB" dirty="0"/>
              <a:t>	What are their rights? 					 (more later)</a:t>
            </a:r>
          </a:p>
          <a:p>
            <a:pPr marL="0" indent="0">
              <a:buNone/>
            </a:pPr>
            <a:r>
              <a:rPr lang="en-GB" dirty="0"/>
              <a:t>	What rewards (if any) are on offer?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the level of information needs to be balanced against the aims of the experiment (i.e. the potential benefits)</a:t>
            </a:r>
          </a:p>
        </p:txBody>
      </p:sp>
    </p:spTree>
    <p:extLst>
      <p:ext uri="{BB962C8B-B14F-4D97-AF65-F5344CB8AC3E}">
        <p14:creationId xmlns:p14="http://schemas.microsoft.com/office/powerpoint/2010/main" val="282252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F5A6-6F84-C4A8-9E02-081F3372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Treated with respect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46CF-5BF3-571B-4F16-BCC8CD5F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language used with the participant should be appropriate.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experimenter should not be judgmental / authoritarian (etc). </a:t>
            </a:r>
          </a:p>
        </p:txBody>
      </p:sp>
    </p:spTree>
    <p:extLst>
      <p:ext uri="{BB962C8B-B14F-4D97-AF65-F5344CB8AC3E}">
        <p14:creationId xmlns:p14="http://schemas.microsoft.com/office/powerpoint/2010/main" val="166370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7840-08E1-90C1-DEEA-3D2FA73D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to withdraw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E067-39C7-1418-0DA5-ADCE1599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participant has the right to withdraw their consent </a:t>
            </a:r>
            <a:r>
              <a:rPr lang="en-GB" i="1" dirty="0"/>
              <a:t>at any point.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i.e. even having signed a consent form, they can stop.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can even request their data not be used after the end of the experiment. </a:t>
            </a:r>
          </a:p>
        </p:txBody>
      </p:sp>
    </p:spTree>
    <p:extLst>
      <p:ext uri="{BB962C8B-B14F-4D97-AF65-F5344CB8AC3E}">
        <p14:creationId xmlns:p14="http://schemas.microsoft.com/office/powerpoint/2010/main" val="65264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8AC7-FE6F-313F-865A-770EC779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to Anonymity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FE88-7A5A-0749-8A8A-307D8858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Participants have the right to remain anonymous in all aspects of the research, in particular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During dissemination of the results. 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On digital records. </a:t>
            </a:r>
          </a:p>
          <a:p>
            <a:pPr marL="457200" lvl="1" indent="0">
              <a:buNone/>
            </a:pPr>
            <a:r>
              <a:rPr lang="en-GB" dirty="0"/>
              <a:t>Under GDPR legislation, there are serious penalties if identifying information is recorded without permission or stored / shared inappropriately. </a:t>
            </a:r>
          </a:p>
        </p:txBody>
      </p:sp>
    </p:spTree>
    <p:extLst>
      <p:ext uri="{BB962C8B-B14F-4D97-AF65-F5344CB8AC3E}">
        <p14:creationId xmlns:p14="http://schemas.microsoft.com/office/powerpoint/2010/main" val="257565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23A-9102-30D3-DBF1-37785B0E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485-DDC8-36B0-1365-0F88225A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aim of the </a:t>
            </a:r>
            <a:r>
              <a:rPr lang="en-GB" sz="3600" dirty="0">
                <a:solidFill>
                  <a:srgbClr val="FF0000"/>
                </a:solidFill>
              </a:rPr>
              <a:t>brief </a:t>
            </a:r>
            <a:r>
              <a:rPr lang="en-GB" dirty="0"/>
              <a:t>is to tell participants what is going to happen (and, where possible, why), so that they can give </a:t>
            </a:r>
            <a:r>
              <a:rPr lang="en-GB" sz="3600" dirty="0">
                <a:solidFill>
                  <a:srgbClr val="FF0000"/>
                </a:solidFill>
              </a:rPr>
              <a:t>informed consent.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There is a balance between giving enough information, and giving information that may affect the outcome of the study.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23A-9102-30D3-DBF1-37785B0E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485-DDC8-36B0-1365-0F88225A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aim of the </a:t>
            </a:r>
            <a:r>
              <a:rPr lang="en-GB" sz="3600" dirty="0">
                <a:solidFill>
                  <a:srgbClr val="FF0000"/>
                </a:solidFill>
              </a:rPr>
              <a:t>debrief</a:t>
            </a:r>
            <a:r>
              <a:rPr lang="en-GB" dirty="0"/>
              <a:t> is to tell participants the purpose of the experiment once it is over.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Remember, if there are multiple conditions, they may not have experienced all of them.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0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C3BB6-5435-92FF-F7A9-E1B3D2384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7D59-840A-7BE5-6EE7-23C79A2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Psychometrics</a:t>
            </a:r>
          </a:p>
        </p:txBody>
      </p:sp>
    </p:spTree>
    <p:extLst>
      <p:ext uri="{BB962C8B-B14F-4D97-AF65-F5344CB8AC3E}">
        <p14:creationId xmlns:p14="http://schemas.microsoft.com/office/powerpoint/2010/main" val="303376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Psychometrics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Psycho = “of the mind” (mental) + metric = “measurement”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Psychometrics is concerned with measurement of mental constructs, and theories that explain the pattern of findings.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Measurement is a </a:t>
            </a:r>
            <a:r>
              <a:rPr lang="en-GB" sz="3200" dirty="0">
                <a:solidFill>
                  <a:srgbClr val="FF0000"/>
                </a:solidFill>
              </a:rPr>
              <a:t>systematic procedure </a:t>
            </a:r>
            <a:r>
              <a:rPr lang="en-GB" dirty="0"/>
              <a:t>by which </a:t>
            </a:r>
            <a:r>
              <a:rPr lang="en-GB" sz="3600" dirty="0">
                <a:solidFill>
                  <a:srgbClr val="FF0000"/>
                </a:solidFill>
              </a:rPr>
              <a:t>numerical scores </a:t>
            </a:r>
            <a:r>
              <a:rPr lang="en-GB" dirty="0"/>
              <a:t>are assigned to a set of objects, where these </a:t>
            </a:r>
            <a:r>
              <a:rPr lang="en-GB" dirty="0">
                <a:solidFill>
                  <a:srgbClr val="FF0000"/>
                </a:solidFill>
              </a:rPr>
              <a:t>scores represent the characteristic of interest.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30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</a:t>
            </a:r>
          </a:p>
        </p:txBody>
      </p:sp>
      <p:pic>
        <p:nvPicPr>
          <p:cNvPr id="1026" name="Picture 2" descr="1kg Digital Precision Weighing Scale - Kern | C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0" y="4726512"/>
            <a:ext cx="2079615" cy="186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6806" y="1690689"/>
            <a:ext cx="5395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Q: How could you find out which is the largest stone </a:t>
            </a:r>
            <a:r>
              <a:rPr lang="en-GB" sz="2800"/>
              <a:t>by volume? </a:t>
            </a:r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674" y="4755096"/>
            <a:ext cx="2462126" cy="1840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49" y="1885430"/>
            <a:ext cx="3293540" cy="2466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6806" y="3152077"/>
            <a:ext cx="6681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These are tools for converting physical properties of the stones into a numerical value that can be used to distinguish between them.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49" y="4755096"/>
            <a:ext cx="2390775" cy="1914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236" y="45894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7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key properties tools need to be useful.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600" dirty="0">
                <a:solidFill>
                  <a:srgbClr val="FF0000"/>
                </a:solidFill>
              </a:rPr>
              <a:t>Reliability</a:t>
            </a:r>
          </a:p>
          <a:p>
            <a:pPr marL="0" indent="0">
              <a:buNone/>
            </a:pPr>
            <a:r>
              <a:rPr lang="en-GB" dirty="0"/>
              <a:t>	They give the same answer when used twice. </a:t>
            </a:r>
          </a:p>
          <a:p>
            <a:pPr marL="0" indent="0">
              <a:buNone/>
            </a:pPr>
            <a:r>
              <a:rPr lang="en-GB" dirty="0"/>
              <a:t>	They give the same answer if two different versions of the tool 	are used. 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FF0000"/>
                </a:solidFill>
              </a:rPr>
              <a:t>Validity</a:t>
            </a:r>
          </a:p>
          <a:p>
            <a:pPr marL="0" indent="0">
              <a:buNone/>
            </a:pPr>
            <a:r>
              <a:rPr lang="en-GB" dirty="0"/>
              <a:t>	They accurately measure the right physical property. </a:t>
            </a:r>
          </a:p>
          <a:p>
            <a:pPr marL="0" indent="0">
              <a:buNone/>
            </a:pPr>
            <a:r>
              <a:rPr lang="en-GB" dirty="0"/>
              <a:t>	i.e. if you want to measure volume, they measure volume, not 	weight, or temperature.  </a:t>
            </a:r>
          </a:p>
        </p:txBody>
      </p:sp>
    </p:spTree>
    <p:extLst>
      <p:ext uri="{BB962C8B-B14F-4D97-AF65-F5344CB8AC3E}">
        <p14:creationId xmlns:p14="http://schemas.microsoft.com/office/powerpoint/2010/main" val="380332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for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Research methods in Psychology, Chapters 3 and 4</a:t>
            </a:r>
          </a:p>
        </p:txBody>
      </p:sp>
    </p:spTree>
    <p:extLst>
      <p:ext uri="{BB962C8B-B14F-4D97-AF65-F5344CB8AC3E}">
        <p14:creationId xmlns:p14="http://schemas.microsoft.com/office/powerpoint/2010/main" val="3709390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reliability look like?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4848225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– retest reliability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4773096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Parallel forms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52" y="1860173"/>
            <a:ext cx="4572396" cy="274343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61" y="184798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0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crucial point about reliability and validity.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measure can be reliable without be valid. </a:t>
            </a:r>
          </a:p>
          <a:p>
            <a:pPr marL="0" indent="0">
              <a:buNone/>
            </a:pPr>
            <a:r>
              <a:rPr lang="en-GB" dirty="0"/>
              <a:t>	e.g. scales measure weight accurately, but this does not make 	them a good measure of temperature.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measure that is </a:t>
            </a:r>
            <a:r>
              <a:rPr lang="en-GB" sz="3600" dirty="0">
                <a:solidFill>
                  <a:srgbClr val="FF0000"/>
                </a:solidFill>
              </a:rPr>
              <a:t>not reliable is not valid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	If a measure gives a different answer each time (is unreliable), 	then the reading you get can’t be a valid measure of anything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i.e. a faulty set of scales does not a valid measure of weight. </a:t>
            </a:r>
          </a:p>
        </p:txBody>
      </p:sp>
    </p:spTree>
    <p:extLst>
      <p:ext uri="{BB962C8B-B14F-4D97-AF65-F5344CB8AC3E}">
        <p14:creationId xmlns:p14="http://schemas.microsoft.com/office/powerpoint/2010/main" val="37694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Psychometrics is commonly concerned with relatively stable constructs that people vary on (called “traits”).</a:t>
            </a:r>
          </a:p>
          <a:p>
            <a:pPr marL="0" indent="0">
              <a:buNone/>
            </a:pPr>
            <a:r>
              <a:rPr lang="en-GB" dirty="0"/>
              <a:t>e.g. 	Personality (e.g. extraversion, openness to experience </a:t>
            </a:r>
            <a:r>
              <a:rPr lang="en-GB" dirty="0" err="1"/>
              <a:t>etc</a:t>
            </a:r>
            <a:r>
              <a:rPr lang="en-GB" dirty="0"/>
              <a:t>). </a:t>
            </a:r>
          </a:p>
          <a:p>
            <a:pPr marL="0" indent="0">
              <a:buNone/>
            </a:pPr>
            <a:r>
              <a:rPr lang="en-GB" dirty="0"/>
              <a:t>	Ability (e.g. verbal abilities, musical ability, general intelligence)</a:t>
            </a:r>
          </a:p>
          <a:p>
            <a:pPr marL="0" indent="0">
              <a:buNone/>
            </a:pPr>
            <a:r>
              <a:rPr lang="en-GB" dirty="0"/>
              <a:t>	Beliefs / Attitudes (e.g. political orientation, spirituality)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it can also measure more temporary “states”</a:t>
            </a:r>
          </a:p>
          <a:p>
            <a:pPr marL="0" indent="0">
              <a:buNone/>
            </a:pPr>
            <a:r>
              <a:rPr lang="en-GB" dirty="0"/>
              <a:t>e.g.	Mood, stress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934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this slide?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976562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5324473"/>
            <a:ext cx="33623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2" y="2678112"/>
            <a:ext cx="2847975" cy="160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7975" y="3143248"/>
            <a:ext cx="33197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Aggression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730" y="5105400"/>
            <a:ext cx="2609850" cy="17526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2700" cy="7175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Psychological constructs are inferred from observable behaviours</a:t>
            </a:r>
          </a:p>
        </p:txBody>
      </p:sp>
    </p:spTree>
    <p:extLst>
      <p:ext uri="{BB962C8B-B14F-4D97-AF65-F5344CB8AC3E}">
        <p14:creationId xmlns:p14="http://schemas.microsoft.com/office/powerpoint/2010/main" val="1505085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could we develop a tool that provided a reliable measure of aggression? 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867400" y="1926231"/>
            <a:ext cx="6172200" cy="46174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Behavioural observation of the behaviours we think are caused by aggression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Self-report of those behaviours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016918"/>
            <a:ext cx="1509712" cy="1004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" y="3182538"/>
            <a:ext cx="2528886" cy="1024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8" y="4367963"/>
            <a:ext cx="1872284" cy="1257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8" y="5786238"/>
            <a:ext cx="1738558" cy="9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7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how do we know if it reliable and valid?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Reliability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Getting the same score twice. </a:t>
            </a:r>
          </a:p>
        </p:txBody>
      </p:sp>
    </p:spTree>
    <p:extLst>
      <p:ext uri="{BB962C8B-B14F-4D97-AF65-F5344CB8AC3E}">
        <p14:creationId xmlns:p14="http://schemas.microsoft.com/office/powerpoint/2010/main" val="1137161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reliability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29086" cy="2000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00" y="1690688"/>
            <a:ext cx="3329087" cy="20009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3863082"/>
            <a:ext cx="3329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FF0000"/>
                </a:solidFill>
              </a:rPr>
              <a:t>Perfect reliability</a:t>
            </a:r>
          </a:p>
          <a:p>
            <a:endParaRPr lang="en-GB" dirty="0"/>
          </a:p>
          <a:p>
            <a:r>
              <a:rPr lang="en-GB" dirty="0"/>
              <a:t>One score is exactly the same as the other. </a:t>
            </a:r>
          </a:p>
          <a:p>
            <a:endParaRPr lang="en-GB" dirty="0"/>
          </a:p>
          <a:p>
            <a:r>
              <a:rPr lang="en-GB" dirty="0"/>
              <a:t>Knowing one score tells you </a:t>
            </a:r>
            <a:r>
              <a:rPr lang="en-GB" u="sng" dirty="0"/>
              <a:t>exactly</a:t>
            </a:r>
            <a:r>
              <a:rPr lang="en-GB" dirty="0"/>
              <a:t> what the other score will be.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2277" y="3863082"/>
            <a:ext cx="3329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FF0000"/>
                </a:solidFill>
              </a:rPr>
              <a:t>Zero reliability</a:t>
            </a:r>
          </a:p>
          <a:p>
            <a:endParaRPr lang="en-GB" dirty="0"/>
          </a:p>
          <a:p>
            <a:r>
              <a:rPr lang="en-GB" dirty="0"/>
              <a:t>One score is completely unrelated to the other. </a:t>
            </a:r>
          </a:p>
          <a:p>
            <a:endParaRPr lang="en-GB" dirty="0"/>
          </a:p>
          <a:p>
            <a:r>
              <a:rPr lang="en-GB" dirty="0"/>
              <a:t>Knowing one score tells you </a:t>
            </a:r>
            <a:r>
              <a:rPr lang="en-GB" u="sng" dirty="0"/>
              <a:t>nothing</a:t>
            </a:r>
            <a:r>
              <a:rPr lang="en-GB" dirty="0"/>
              <a:t> about what the other will be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276" y="1690688"/>
            <a:ext cx="3329086" cy="20009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35258" y="4400550"/>
            <a:ext cx="54053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01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90688"/>
            <a:ext cx="6781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Another way of expressing the concept of reliability, is predictability.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Here, one score </a:t>
            </a:r>
            <a:r>
              <a:rPr lang="en-GB" sz="3600" i="1" dirty="0">
                <a:solidFill>
                  <a:srgbClr val="C00000"/>
                </a:solidFill>
              </a:rPr>
              <a:t>perfectly predicts </a:t>
            </a:r>
            <a:r>
              <a:rPr lang="en-GB" dirty="0"/>
              <a:t>what the other score will be.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684404" cy="2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9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Scatterplots and correlations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2"/>
            <a:ext cx="6742856" cy="4052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7700" y="1933575"/>
            <a:ext cx="3609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scatter plot is the figure you get when you plot the value of two observations against each other.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1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Scatterplots and correlations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2"/>
            <a:ext cx="6742856" cy="4052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7700" y="1933575"/>
            <a:ext cx="36099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blue dotted line represents the best “fit” between the observations.</a:t>
            </a:r>
          </a:p>
          <a:p>
            <a:endParaRPr lang="en-GB" dirty="0"/>
          </a:p>
          <a:p>
            <a:r>
              <a:rPr lang="en-GB" dirty="0"/>
              <a:t>Notice that this line goes up. </a:t>
            </a:r>
          </a:p>
          <a:p>
            <a:r>
              <a:rPr lang="en-GB" dirty="0"/>
              <a:t>(Has a positive slope)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means that as one measure goes up, so does the other one.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89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1ADD4-8A14-B433-2D23-DF9100AF9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4BD4-0CC1-B259-5914-B1D082D5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Ethics</a:t>
            </a:r>
          </a:p>
        </p:txBody>
      </p:sp>
    </p:spTree>
    <p:extLst>
      <p:ext uri="{BB962C8B-B14F-4D97-AF65-F5344CB8AC3E}">
        <p14:creationId xmlns:p14="http://schemas.microsoft.com/office/powerpoint/2010/main" val="198139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Scatterplots and correlations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2"/>
            <a:ext cx="6742856" cy="40528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133725" y="3600450"/>
            <a:ext cx="0" cy="552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71875" y="3219450"/>
            <a:ext cx="0" cy="809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76500" y="4152900"/>
            <a:ext cx="0" cy="2857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47875" y="4638675"/>
            <a:ext cx="0" cy="2095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05100" y="4362450"/>
            <a:ext cx="0" cy="4857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19575" y="3790950"/>
            <a:ext cx="0" cy="809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5400" y="2647950"/>
            <a:ext cx="0" cy="7143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3600450"/>
            <a:ext cx="0" cy="7143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29125" y="3714750"/>
            <a:ext cx="0" cy="2190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53100" y="2647950"/>
            <a:ext cx="0" cy="4857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81725" y="3009900"/>
            <a:ext cx="0" cy="2857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67700" y="1933575"/>
            <a:ext cx="36099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“fit” of the line is how far away the dots fall from the best possible line.</a:t>
            </a:r>
          </a:p>
          <a:p>
            <a:endParaRPr lang="en-GB" dirty="0"/>
          </a:p>
          <a:p>
            <a:r>
              <a:rPr lang="en-GB" dirty="0"/>
              <a:t>Here we can measure how far away each point is </a:t>
            </a:r>
            <a:r>
              <a:rPr lang="en-GB" dirty="0">
                <a:solidFill>
                  <a:srgbClr val="C00000"/>
                </a:solidFill>
              </a:rPr>
              <a:t>(the red lines) </a:t>
            </a:r>
            <a:r>
              <a:rPr lang="en-GB" dirty="0"/>
              <a:t>and add them up. </a:t>
            </a:r>
          </a:p>
          <a:p>
            <a:endParaRPr lang="en-GB" dirty="0"/>
          </a:p>
          <a:p>
            <a:r>
              <a:rPr lang="en-GB" dirty="0"/>
              <a:t>The smaller the total, the closer on average the dots are to the line. </a:t>
            </a:r>
          </a:p>
          <a:p>
            <a:endParaRPr lang="en-GB" dirty="0"/>
          </a:p>
          <a:p>
            <a:r>
              <a:rPr lang="en-GB" dirty="0"/>
              <a:t>If the dots fell exactly on the line, the total would be zero – a perfect correlation.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values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6726"/>
              </p:ext>
            </p:extLst>
          </p:nvPr>
        </p:nvGraphicFramePr>
        <p:xfrm>
          <a:off x="838199" y="1841100"/>
          <a:ext cx="10296525" cy="375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3324">
                  <a:extLst>
                    <a:ext uri="{9D8B030D-6E8A-4147-A177-3AD203B41FA5}">
                      <a16:colId xmlns:a16="http://schemas.microsoft.com/office/drawing/2014/main" val="3439076015"/>
                    </a:ext>
                  </a:extLst>
                </a:gridCol>
                <a:gridCol w="8543201">
                  <a:extLst>
                    <a:ext uri="{9D8B030D-6E8A-4147-A177-3AD203B41FA5}">
                      <a16:colId xmlns:a16="http://schemas.microsoft.com/office/drawing/2014/main" val="2124492278"/>
                    </a:ext>
                  </a:extLst>
                </a:gridCol>
              </a:tblGrid>
              <a:tr h="469950"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61879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 &gt; r</a:t>
                      </a:r>
                      <a:r>
                        <a:rPr lang="en-GB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&gt; 0.6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 strong positive correlation: as one variable</a:t>
                      </a:r>
                      <a:r>
                        <a:rPr lang="en-GB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increases, so does the other.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36320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0.6 &gt;</a:t>
                      </a:r>
                      <a:r>
                        <a:rPr lang="en-GB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 &gt; 0.4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 moderate positive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24463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0.4 &gt;</a:t>
                      </a:r>
                      <a:r>
                        <a:rPr lang="en-GB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 &gt; 0.2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 weak positive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06106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/>
                        <a:t>-0.2 &lt; r &lt;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Weak to non-existent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83127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-0.4 &lt;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r &lt; -0.2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 weak negative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365790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-0.6 &lt;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r &lt; -0.4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 moderate negative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50497"/>
                  </a:ext>
                </a:extLst>
              </a:tr>
              <a:tr h="4699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-1 &lt; r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&lt; -0.6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 strong negative correlation: as one variable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increases, the other decreases.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005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vs negative correlations: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05" y="2867533"/>
            <a:ext cx="3593628" cy="21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05" y="4388119"/>
            <a:ext cx="3593628" cy="21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37" y="1946711"/>
            <a:ext cx="3601596" cy="21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505" y="1959403"/>
            <a:ext cx="3593628" cy="21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505" y="4388119"/>
            <a:ext cx="36015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95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limitations of (simple)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They only measure the </a:t>
            </a:r>
            <a:r>
              <a:rPr lang="en-GB" i="1" dirty="0"/>
              <a:t>linear</a:t>
            </a:r>
            <a:r>
              <a:rPr lang="en-GB" dirty="0"/>
              <a:t> relationship between two variables.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2: Their value depends upon the </a:t>
            </a:r>
            <a:r>
              <a:rPr lang="en-GB" i="1" dirty="0"/>
              <a:t>variation</a:t>
            </a:r>
            <a:r>
              <a:rPr lang="en-GB" dirty="0"/>
              <a:t> in each variable</a:t>
            </a:r>
          </a:p>
          <a:p>
            <a:pPr marL="0" indent="0">
              <a:buNone/>
            </a:pPr>
            <a:r>
              <a:rPr lang="en-GB" dirty="0"/>
              <a:t>	- this is related to the sample you measure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3: They require that each variable is (roughly) normally distributed</a:t>
            </a:r>
          </a:p>
          <a:p>
            <a:pPr marL="0" indent="0">
              <a:buNone/>
            </a:pPr>
            <a:r>
              <a:rPr lang="en-GB" dirty="0"/>
              <a:t>	- they are affected by extreme values. </a:t>
            </a:r>
          </a:p>
        </p:txBody>
      </p:sp>
    </p:spTree>
    <p:extLst>
      <p:ext uri="{BB962C8B-B14F-4D97-AF65-F5344CB8AC3E}">
        <p14:creationId xmlns:p14="http://schemas.microsoft.com/office/powerpoint/2010/main" val="2233468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Correlations only measure </a:t>
            </a:r>
            <a:r>
              <a:rPr lang="en-GB" i="1" dirty="0"/>
              <a:t>linear</a:t>
            </a:r>
            <a:r>
              <a:rPr lang="en-GB" dirty="0"/>
              <a:t>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4783"/>
            <a:ext cx="4584589" cy="2749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6075" y="2355011"/>
            <a:ext cx="41665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Here there is a clear relationship between the two variables – just not a </a:t>
            </a:r>
            <a:r>
              <a:rPr lang="en-GB" sz="2000" i="1" dirty="0"/>
              <a:t>linear</a:t>
            </a:r>
            <a:r>
              <a:rPr lang="en-GB" sz="2000" dirty="0"/>
              <a:t> one. 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Consequently a single straight line will never “fit” the data very well – the correlation is nearly zero here.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953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effect of restrictions of range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1486"/>
            <a:ext cx="4584589" cy="2749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11" y="2064006"/>
            <a:ext cx="4584589" cy="27495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97947" y="2449902"/>
            <a:ext cx="1871932" cy="1992702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74579" y="2111348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r = - 0.2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75" y="5410200"/>
            <a:ext cx="4290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Here the whole sample shows a moderately</a:t>
            </a:r>
          </a:p>
          <a:p>
            <a:r>
              <a:rPr lang="en-GB" dirty="0"/>
              <a:t>positive correlation.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4911" y="5349027"/>
            <a:ext cx="5542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 if we restrict the range (to only high-scorers on the </a:t>
            </a:r>
          </a:p>
          <a:p>
            <a:r>
              <a:rPr lang="en-GB" dirty="0"/>
              <a:t>Test), the correlation value reduces. This is because there</a:t>
            </a:r>
          </a:p>
          <a:p>
            <a:r>
              <a:rPr lang="en-GB" dirty="0"/>
              <a:t>isn’t so much variation in the test scores in this sample.  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9905656" y="3828245"/>
            <a:ext cx="296859" cy="1768416"/>
          </a:xfrm>
          <a:prstGeom prst="rightBrace">
            <a:avLst>
              <a:gd name="adj1" fmla="val 8332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169877" y="4979695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A restricted range</a:t>
            </a:r>
          </a:p>
        </p:txBody>
      </p:sp>
    </p:spTree>
    <p:extLst>
      <p:ext uri="{BB962C8B-B14F-4D97-AF65-F5344CB8AC3E}">
        <p14:creationId xmlns:p14="http://schemas.microsoft.com/office/powerpoint/2010/main" val="850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3" grpId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effect of restrictions of range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1486"/>
            <a:ext cx="4584589" cy="2749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11" y="2064006"/>
            <a:ext cx="4584589" cy="27495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01149" y="2497244"/>
            <a:ext cx="1732287" cy="1992702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74579" y="2111348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r = - 0.16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75" y="5410200"/>
            <a:ext cx="4290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Here the whole sample shows a moderately</a:t>
            </a:r>
          </a:p>
          <a:p>
            <a:r>
              <a:rPr lang="en-GB" dirty="0"/>
              <a:t>positive correlation.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4911" y="5349027"/>
            <a:ext cx="523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same happens if we only look at the low scorers.  </a:t>
            </a:r>
          </a:p>
        </p:txBody>
      </p:sp>
    </p:spTree>
    <p:extLst>
      <p:ext uri="{BB962C8B-B14F-4D97-AF65-F5344CB8AC3E}">
        <p14:creationId xmlns:p14="http://schemas.microsoft.com/office/powerpoint/2010/main" val="2041808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effect of extreme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1486"/>
            <a:ext cx="4584589" cy="2749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11" y="2064006"/>
            <a:ext cx="4584589" cy="27495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72425" y="2497244"/>
            <a:ext cx="1914525" cy="1992702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74579" y="2111348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r = 0.61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75" y="5410200"/>
            <a:ext cx="4290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Here the whole sample shows a moderately</a:t>
            </a:r>
          </a:p>
          <a:p>
            <a:r>
              <a:rPr lang="en-GB" dirty="0"/>
              <a:t>positive correlation.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9211" y="5317867"/>
            <a:ext cx="5499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Picking only the highest and lowest scores </a:t>
            </a:r>
          </a:p>
          <a:p>
            <a:r>
              <a:rPr lang="en-GB" sz="2400" dirty="0">
                <a:solidFill>
                  <a:srgbClr val="C00000"/>
                </a:solidFill>
              </a:rPr>
              <a:t>increases</a:t>
            </a:r>
            <a:r>
              <a:rPr lang="en-GB" dirty="0"/>
              <a:t> the correlation. This is because the extreme</a:t>
            </a:r>
          </a:p>
          <a:p>
            <a:r>
              <a:rPr lang="en-GB" dirty="0"/>
              <a:t>scores don’t overlap as much as those in the middle. </a:t>
            </a:r>
          </a:p>
        </p:txBody>
      </p:sp>
    </p:spTree>
    <p:extLst>
      <p:ext uri="{BB962C8B-B14F-4D97-AF65-F5344CB8AC3E}">
        <p14:creationId xmlns:p14="http://schemas.microsoft.com/office/powerpoint/2010/main" val="3458280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effects of extreme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80" y="2041659"/>
            <a:ext cx="4584589" cy="2755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30" y="2140218"/>
            <a:ext cx="4584589" cy="27556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7225" y="2390775"/>
            <a:ext cx="4667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276350" y="4095750"/>
            <a:ext cx="36576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6325" y="5238750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set of points represents a near zero correlation.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4530" y="5238749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 single extreme value increases the correlation value.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6514" y="2247483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r = 0.61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4150" y="2216635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r = 0.01</a:t>
            </a:r>
          </a:p>
        </p:txBody>
      </p:sp>
    </p:spTree>
    <p:extLst>
      <p:ext uri="{BB962C8B-B14F-4D97-AF65-F5344CB8AC3E}">
        <p14:creationId xmlns:p14="http://schemas.microsoft.com/office/powerpoint/2010/main" val="2055754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Reliability of multiple-item scales.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So, we have focused on two (overall) scores</a:t>
            </a:r>
          </a:p>
          <a:p>
            <a:pPr marL="0" indent="0">
              <a:buNone/>
            </a:pPr>
            <a:r>
              <a:rPr lang="en-GB" dirty="0"/>
              <a:t>	Either time 1 vs time 2 (test-retest reliability)</a:t>
            </a:r>
          </a:p>
          <a:p>
            <a:pPr marL="0" indent="0">
              <a:buNone/>
            </a:pPr>
            <a:r>
              <a:rPr lang="en-GB" dirty="0"/>
              <a:t>	Or test 1 vs test 2 (parallel form reliability).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extend this to multiple measures and use the results to increase reliability.</a:t>
            </a:r>
          </a:p>
        </p:txBody>
      </p:sp>
    </p:spTree>
    <p:extLst>
      <p:ext uri="{BB962C8B-B14F-4D97-AF65-F5344CB8AC3E}">
        <p14:creationId xmlns:p14="http://schemas.microsoft.com/office/powerpoint/2010/main" val="192215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2ACA-D374-1225-0E5B-EE7EE77A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GB" dirty="0"/>
              <a:t>Ethical issues in running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546C-F04F-60B4-4407-19D1D6B7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Risk / Benefit analysis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Acting with integrity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Acting fairly / justly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Showing respect</a:t>
            </a:r>
          </a:p>
        </p:txBody>
      </p:sp>
    </p:spTree>
    <p:extLst>
      <p:ext uri="{BB962C8B-B14F-4D97-AF65-F5344CB8AC3E}">
        <p14:creationId xmlns:p14="http://schemas.microsoft.com/office/powerpoint/2010/main" val="2246077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the reliability of a measure.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82050" cy="6413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Any test score obtained consists of two components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98323" y="4178204"/>
            <a:ext cx="334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0475" y="4019845"/>
            <a:ext cx="392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76" y="2819996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0576" y="2819995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1925" y="2819994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75" y="283583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4215666" y="349050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9471303">
            <a:off x="8373463" y="3367340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962400" y="28358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70198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the reliability of a measure.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82050" cy="6413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Any test score obtained consists of two components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98323" y="4178204"/>
            <a:ext cx="334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0475" y="4019845"/>
            <a:ext cx="392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76" y="2819996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0576" y="2819995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1925" y="2819994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75" y="283583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4215666" y="349050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9471303">
            <a:off x="8373463" y="3367340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962400" y="28358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" y="5490131"/>
            <a:ext cx="10610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6"/>
                </a:solidFill>
              </a:rPr>
              <a:t>If the score obtained is mostly the true score, with little noise,  then the score obtained will be reliable!</a:t>
            </a:r>
          </a:p>
        </p:txBody>
      </p:sp>
    </p:spTree>
    <p:extLst>
      <p:ext uri="{BB962C8B-B14F-4D97-AF65-F5344CB8AC3E}">
        <p14:creationId xmlns:p14="http://schemas.microsoft.com/office/powerpoint/2010/main" val="2897089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the reliability of a measure.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82050" cy="6413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Any test score obtained consists of two components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98323" y="4178204"/>
            <a:ext cx="334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0475" y="4019845"/>
            <a:ext cx="392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76" y="2819996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0576" y="2819995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1925" y="2819994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75" y="283583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4215666" y="349050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9471303">
            <a:off x="8373463" y="3367340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962400" y="28358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" y="5490131"/>
            <a:ext cx="106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If the score obtained is mostly noise, then the score will be unreliable!</a:t>
            </a:r>
          </a:p>
        </p:txBody>
      </p:sp>
    </p:spTree>
    <p:extLst>
      <p:ext uri="{BB962C8B-B14F-4D97-AF65-F5344CB8AC3E}">
        <p14:creationId xmlns:p14="http://schemas.microsoft.com/office/powerpoint/2010/main" val="2427136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we take </a:t>
            </a:r>
            <a:r>
              <a:rPr lang="en-GB" i="1" dirty="0"/>
              <a:t>multiple</a:t>
            </a:r>
            <a:r>
              <a:rPr lang="en-GB" dirty="0"/>
              <a:t> measures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95476" y="2219919"/>
            <a:ext cx="7277099" cy="477502"/>
            <a:chOff x="1666876" y="2819994"/>
            <a:chExt cx="7277099" cy="477502"/>
          </a:xfrm>
        </p:grpSpPr>
        <p:sp>
          <p:nvSpPr>
            <p:cNvPr id="5" name="TextBox 4"/>
            <p:cNvSpPr txBox="1"/>
            <p:nvPr/>
          </p:nvSpPr>
          <p:spPr>
            <a:xfrm>
              <a:off x="1666876" y="2819996"/>
              <a:ext cx="210502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Score obtained 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0576" y="2819995"/>
              <a:ext cx="20764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true score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81925" y="2819994"/>
              <a:ext cx="11620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noise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2400" y="2835831"/>
              <a:ext cx="428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=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95476" y="2877144"/>
            <a:ext cx="7277099" cy="477502"/>
            <a:chOff x="1666876" y="2819994"/>
            <a:chExt cx="7277099" cy="477502"/>
          </a:xfrm>
        </p:grpSpPr>
        <p:sp>
          <p:nvSpPr>
            <p:cNvPr id="10" name="TextBox 9"/>
            <p:cNvSpPr txBox="1"/>
            <p:nvPr/>
          </p:nvSpPr>
          <p:spPr>
            <a:xfrm>
              <a:off x="1666876" y="2819996"/>
              <a:ext cx="210502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Score obtained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00576" y="2819995"/>
              <a:ext cx="20764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true score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81925" y="2819994"/>
              <a:ext cx="11620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noise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2835831"/>
              <a:ext cx="428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=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95476" y="3550206"/>
            <a:ext cx="7277099" cy="477502"/>
            <a:chOff x="1666876" y="2819994"/>
            <a:chExt cx="7277099" cy="477502"/>
          </a:xfrm>
        </p:grpSpPr>
        <p:sp>
          <p:nvSpPr>
            <p:cNvPr id="15" name="TextBox 14"/>
            <p:cNvSpPr txBox="1"/>
            <p:nvPr/>
          </p:nvSpPr>
          <p:spPr>
            <a:xfrm>
              <a:off x="1666876" y="2819996"/>
              <a:ext cx="210502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Score obtained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00576" y="2819995"/>
              <a:ext cx="20764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true score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1925" y="2819994"/>
              <a:ext cx="11620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noise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2400" y="2835831"/>
              <a:ext cx="428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=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95476" y="4239105"/>
            <a:ext cx="7277099" cy="477502"/>
            <a:chOff x="1666876" y="2819994"/>
            <a:chExt cx="7277099" cy="477502"/>
          </a:xfrm>
        </p:grpSpPr>
        <p:sp>
          <p:nvSpPr>
            <p:cNvPr id="20" name="TextBox 19"/>
            <p:cNvSpPr txBox="1"/>
            <p:nvPr/>
          </p:nvSpPr>
          <p:spPr>
            <a:xfrm>
              <a:off x="1666876" y="2819996"/>
              <a:ext cx="210502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Score obtained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00576" y="2819995"/>
              <a:ext cx="20764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true score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81925" y="2819994"/>
              <a:ext cx="11620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noise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2835831"/>
              <a:ext cx="428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=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95476" y="4943841"/>
            <a:ext cx="7277099" cy="477502"/>
            <a:chOff x="1666876" y="2819994"/>
            <a:chExt cx="7277099" cy="477502"/>
          </a:xfrm>
        </p:grpSpPr>
        <p:sp>
          <p:nvSpPr>
            <p:cNvPr id="25" name="TextBox 24"/>
            <p:cNvSpPr txBox="1"/>
            <p:nvPr/>
          </p:nvSpPr>
          <p:spPr>
            <a:xfrm>
              <a:off x="1666876" y="2819996"/>
              <a:ext cx="210502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Score obtained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00576" y="2819995"/>
              <a:ext cx="20764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true score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81925" y="2819994"/>
              <a:ext cx="116205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noise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62400" y="2835831"/>
              <a:ext cx="428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=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90577" y="2281474"/>
            <a:ext cx="4953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0100" y="2954536"/>
            <a:ext cx="4953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0577" y="3634504"/>
            <a:ext cx="4953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1052" y="4326616"/>
            <a:ext cx="4953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0100" y="4943841"/>
            <a:ext cx="4953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96150" y="2281474"/>
            <a:ext cx="32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6150" y="3538062"/>
            <a:ext cx="32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05675" y="4239104"/>
            <a:ext cx="32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05675" y="2877144"/>
            <a:ext cx="3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5675" y="4851508"/>
            <a:ext cx="3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7175" y="5721508"/>
            <a:ext cx="10858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Average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95476" y="5718141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00602" y="5740362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05675" y="5718141"/>
            <a:ext cx="32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10525" y="5721564"/>
            <a:ext cx="172402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1 / 5 noise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180975" y="5524500"/>
            <a:ext cx="11172825" cy="9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05289" y="57695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2950" y="6288998"/>
            <a:ext cx="106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Notice that the average score has less noise in it. So it is MORE reliable. </a:t>
            </a:r>
          </a:p>
        </p:txBody>
      </p:sp>
    </p:spTree>
    <p:extLst>
      <p:ext uri="{BB962C8B-B14F-4D97-AF65-F5344CB8AC3E}">
        <p14:creationId xmlns:p14="http://schemas.microsoft.com/office/powerpoint/2010/main" val="1383704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Multiple measures (of the same thing) give you a more reliable measure.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why most scales and tests contain multiple items to measure the thing they are interested in.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personality tests, ability tests etc. </a:t>
            </a:r>
          </a:p>
        </p:txBody>
      </p:sp>
    </p:spTree>
    <p:extLst>
      <p:ext uri="{BB962C8B-B14F-4D97-AF65-F5344CB8AC3E}">
        <p14:creationId xmlns:p14="http://schemas.microsoft.com/office/powerpoint/2010/main" val="1488188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3411" y="616550"/>
            <a:ext cx="10925175" cy="9048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If you have enough measures, you can get an accurate reading, even if each individual measure is noisy.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0" y="2799215"/>
            <a:ext cx="3593628" cy="21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828" y="2799215"/>
            <a:ext cx="3593628" cy="21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694" y="2799215"/>
            <a:ext cx="3593628" cy="216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81025" y="3200400"/>
            <a:ext cx="3070281" cy="1533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693501" y="3200400"/>
            <a:ext cx="3070281" cy="1533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815041" y="3195638"/>
            <a:ext cx="3070281" cy="1533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93390" y="2343841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0.43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3562" y="235324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0.68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42194" y="235324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0.85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5968" y="4959215"/>
            <a:ext cx="34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moderately reliable measure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35625" y="4937906"/>
            <a:ext cx="252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of 3 moderately reliable measures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83368" y="4993861"/>
            <a:ext cx="252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of 6 moderately reliable measures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025" y="5699172"/>
            <a:ext cx="11304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Notice, by adding (or averaging) multiple measures, as well as higher correlations, there are fewer </a:t>
            </a:r>
            <a:r>
              <a:rPr lang="en-GB" sz="3200" dirty="0">
                <a:solidFill>
                  <a:srgbClr val="FF0000"/>
                </a:solidFill>
              </a:rPr>
              <a:t>outliers</a:t>
            </a:r>
            <a:r>
              <a:rPr lang="en-GB" sz="2400" dirty="0"/>
              <a:t>, and the </a:t>
            </a:r>
            <a:r>
              <a:rPr lang="en-GB" sz="3200" dirty="0">
                <a:solidFill>
                  <a:srgbClr val="FF0000"/>
                </a:solidFill>
              </a:rPr>
              <a:t>slope becomes more accurate. 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-422017" y="3711045"/>
            <a:ext cx="121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 score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3655262" y="3711045"/>
            <a:ext cx="121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 score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850329" y="3711045"/>
            <a:ext cx="121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 score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3D84C8-E706-2811-EF13-77100AA6BA48}"/>
              </a:ext>
            </a:extLst>
          </p:cNvPr>
          <p:cNvSpPr/>
          <p:nvPr/>
        </p:nvSpPr>
        <p:spPr>
          <a:xfrm>
            <a:off x="1758462" y="2828108"/>
            <a:ext cx="839803" cy="286250"/>
          </a:xfrm>
          <a:prstGeom prst="rect">
            <a:avLst/>
          </a:prstGeom>
          <a:solidFill>
            <a:schemeClr val="accent4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06A1D8-9C82-F492-1701-7D019385351C}"/>
              </a:ext>
            </a:extLst>
          </p:cNvPr>
          <p:cNvSpPr/>
          <p:nvPr/>
        </p:nvSpPr>
        <p:spPr>
          <a:xfrm>
            <a:off x="5540470" y="2848396"/>
            <a:ext cx="1382844" cy="244810"/>
          </a:xfrm>
          <a:prstGeom prst="rect">
            <a:avLst/>
          </a:prstGeom>
          <a:solidFill>
            <a:schemeClr val="accent4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7A1F7E-32E8-DFF5-01F1-AB5522606EE5}"/>
              </a:ext>
            </a:extLst>
          </p:cNvPr>
          <p:cNvSpPr/>
          <p:nvPr/>
        </p:nvSpPr>
        <p:spPr>
          <a:xfrm>
            <a:off x="9742116" y="2856280"/>
            <a:ext cx="1382844" cy="244810"/>
          </a:xfrm>
          <a:prstGeom prst="rect">
            <a:avLst/>
          </a:prstGeom>
          <a:solidFill>
            <a:schemeClr val="accent4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72D367-AB3D-FD69-9036-072786045602}"/>
              </a:ext>
            </a:extLst>
          </p:cNvPr>
          <p:cNvCxnSpPr/>
          <p:nvPr/>
        </p:nvCxnSpPr>
        <p:spPr>
          <a:xfrm flipH="1" flipV="1">
            <a:off x="1035698" y="4105469"/>
            <a:ext cx="1142665" cy="2164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154A9B-10B2-CEB7-93D5-00CF937417C0}"/>
              </a:ext>
            </a:extLst>
          </p:cNvPr>
          <p:cNvCxnSpPr>
            <a:cxnSpLocks/>
          </p:cNvCxnSpPr>
          <p:nvPr/>
        </p:nvCxnSpPr>
        <p:spPr>
          <a:xfrm flipV="1">
            <a:off x="2425253" y="3962401"/>
            <a:ext cx="741402" cy="22138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00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effect of averaging across more predictors is an example of the law of small numbers.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“law of small numbers” is the false belief that small samples provide a good representation of the population they come from. </a:t>
            </a:r>
          </a:p>
          <a:p>
            <a:pPr marL="0" indent="0">
              <a:buNone/>
            </a:pPr>
            <a:r>
              <a:rPr lang="en-GB" dirty="0"/>
              <a:t>Examples: </a:t>
            </a:r>
          </a:p>
          <a:p>
            <a:pPr marL="0" indent="0">
              <a:buNone/>
            </a:pPr>
            <a:r>
              <a:rPr lang="en-GB" i="1" dirty="0"/>
              <a:t>…that restaurant is rubbish because my friend had a bad experience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…</a:t>
            </a:r>
            <a:r>
              <a:rPr lang="en-GB" i="1" dirty="0"/>
              <a:t>this course will be boring because the first lecture was dull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…</a:t>
            </a:r>
            <a:r>
              <a:rPr lang="en-GB" i="1" dirty="0"/>
              <a:t>University X will be great, because their Open Day was great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ALL THESE EXAMPLES HAVE A SAMPLE SIZE OF 1.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324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These examples are NOT necessarily true.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Small samples result in averages that are more likely to be further away from the true (population) average than averages from larger samples.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Because small samples are noisier measures!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944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example on the next slide.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the next figure, I </a:t>
            </a:r>
            <a:r>
              <a:rPr lang="en-GB" sz="3600" dirty="0">
                <a:solidFill>
                  <a:srgbClr val="C00000"/>
                </a:solidFill>
              </a:rPr>
              <a:t>randomly</a:t>
            </a:r>
            <a:r>
              <a:rPr lang="en-GB" dirty="0"/>
              <a:t> generated guesses that were normally distributed (bell-curve) with a true average of 200, ranging from -100 to +500.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 then took averages of 10, 20, 40, 80, 160 or 320 guesses.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 did this 10 times to see how variable the averages were.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052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869060"/>
            <a:ext cx="4854573" cy="44466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samples likely to give more extreme estimates of true average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9473" y="3709217"/>
            <a:ext cx="205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True average = 200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1689099" y="2937542"/>
            <a:ext cx="1101726" cy="1971675"/>
          </a:xfrm>
          <a:prstGeom prst="lef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79040" y="3016720"/>
            <a:ext cx="1118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estimates from small samples (n = 10)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04121" y="3390036"/>
            <a:ext cx="1244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estimates from large samples (n = 320)</a:t>
            </a:r>
          </a:p>
        </p:txBody>
      </p:sp>
      <p:sp>
        <p:nvSpPr>
          <p:cNvPr id="20" name="Left Brace 19"/>
          <p:cNvSpPr/>
          <p:nvPr/>
        </p:nvSpPr>
        <p:spPr>
          <a:xfrm rot="10800000">
            <a:off x="6576415" y="4032052"/>
            <a:ext cx="905072" cy="235147"/>
          </a:xfrm>
          <a:prstGeom prst="lef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9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DCF2-63B2-54DC-9CA3-D5F55DF3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Discussion: Risk vs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23AA-A228-5C8F-4C00-07A55983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Social problem: there is an ongoing dispute as to whether therapy can create false memories of childhood trauma.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researcher decides to try to get people to “recover” a memory that is </a:t>
            </a:r>
            <a:r>
              <a:rPr lang="en-GB" u="sng" dirty="0"/>
              <a:t>known to be false</a:t>
            </a:r>
            <a:r>
              <a:rPr lang="en-GB" dirty="0"/>
              <a:t>, using methods reported by therapists, such as guided imagination.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are the risks vs benefits of this kind of research? </a:t>
            </a:r>
          </a:p>
          <a:p>
            <a:pPr marL="0" indent="0">
              <a:buNone/>
            </a:pPr>
            <a:r>
              <a:rPr lang="en-GB" dirty="0"/>
              <a:t>	What would decrease the risk?</a:t>
            </a:r>
          </a:p>
          <a:p>
            <a:pPr marL="0" indent="0">
              <a:buNone/>
            </a:pPr>
            <a:r>
              <a:rPr lang="en-GB" dirty="0"/>
              <a:t>	What would increase the benefit? </a:t>
            </a:r>
          </a:p>
        </p:txBody>
      </p:sp>
    </p:spTree>
    <p:extLst>
      <p:ext uri="{BB962C8B-B14F-4D97-AF65-F5344CB8AC3E}">
        <p14:creationId xmlns:p14="http://schemas.microsoft.com/office/powerpoint/2010/main" val="3865412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why we should be wary of media reports like this: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21" y="1962150"/>
            <a:ext cx="3972403" cy="5230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24" y="1962150"/>
            <a:ext cx="6369678" cy="3238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6375" y="5495925"/>
            <a:ext cx="6505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“extreme” scores are most likely to come from SMALL samples. i.e. towns like St Ives and Colchester, not cities like Manchester or Birmingham. </a:t>
            </a:r>
          </a:p>
        </p:txBody>
      </p:sp>
    </p:spTree>
    <p:extLst>
      <p:ext uri="{BB962C8B-B14F-4D97-AF65-F5344CB8AC3E}">
        <p14:creationId xmlns:p14="http://schemas.microsoft.com/office/powerpoint/2010/main" val="4184883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(more serious)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718E2-D1D9-44BF-A941-D404C852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62530"/>
            <a:ext cx="6353519" cy="4649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62850" y="2047875"/>
            <a:ext cx="4429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of kidney cancer rates in the States.</a:t>
            </a:r>
          </a:p>
          <a:p>
            <a:endParaRPr lang="en-GB" dirty="0"/>
          </a:p>
          <a:p>
            <a:r>
              <a:rPr lang="en-GB" dirty="0"/>
              <a:t>Blue (teal) shows the areas with particularly low rates of kidney cancer. </a:t>
            </a:r>
          </a:p>
          <a:p>
            <a:endParaRPr lang="en-GB" dirty="0"/>
          </a:p>
          <a:p>
            <a:r>
              <a:rPr lang="en-GB" dirty="0"/>
              <a:t>Why might this be?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00950" y="3990975"/>
            <a:ext cx="445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 shows the areas with particularly high rates of kidney cancer. </a:t>
            </a:r>
          </a:p>
          <a:p>
            <a:endParaRPr lang="en-GB" dirty="0"/>
          </a:p>
          <a:p>
            <a:r>
              <a:rPr lang="en-GB" dirty="0"/>
              <a:t>What do you conclude now? </a:t>
            </a:r>
          </a:p>
        </p:txBody>
      </p:sp>
    </p:spTree>
    <p:extLst>
      <p:ext uri="{BB962C8B-B14F-4D97-AF65-F5344CB8AC3E}">
        <p14:creationId xmlns:p14="http://schemas.microsoft.com/office/powerpoint/2010/main" val="3072461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of rates of cancer, based on population.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30" y="1835793"/>
            <a:ext cx="4335845" cy="47879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7425" y="1952625"/>
            <a:ext cx="528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you can see that larger populations give more accurate estimates. </a:t>
            </a:r>
          </a:p>
          <a:p>
            <a:endParaRPr lang="en-GB" dirty="0"/>
          </a:p>
          <a:p>
            <a:r>
              <a:rPr lang="en-GB" dirty="0"/>
              <a:t>So areas within the same state show the highest AND the lowest rates of cancer, because those states have the lowest populations.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724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opposite is to believe in larger samples.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Sir Francis Galton’s “wisdom of the crowd”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3171C-F265-4E3C-B076-ED3775EF2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98" y="2739693"/>
            <a:ext cx="93993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dirty="0">
                <a:latin typeface="Arial" charset="0"/>
                <a:hlinkClick r:id="rId2"/>
              </a:rPr>
              <a:t>https://</a:t>
            </a:r>
            <a:r>
              <a:rPr lang="en-GB" altLang="en-US" dirty="0" err="1">
                <a:latin typeface="Arial" charset="0"/>
                <a:hlinkClick r:id="rId2"/>
              </a:rPr>
              <a:t>www.youtube.com</a:t>
            </a:r>
            <a:r>
              <a:rPr lang="en-GB" altLang="en-US" dirty="0">
                <a:latin typeface="Arial" charset="0"/>
                <a:hlinkClick r:id="rId2"/>
              </a:rPr>
              <a:t>/</a:t>
            </a:r>
            <a:r>
              <a:rPr lang="en-GB" altLang="en-US" dirty="0" err="1">
                <a:latin typeface="Arial" charset="0"/>
                <a:hlinkClick r:id="rId2"/>
              </a:rPr>
              <a:t>watch?v</a:t>
            </a:r>
            <a:r>
              <a:rPr lang="en-GB" altLang="en-US" dirty="0">
                <a:latin typeface="Arial" charset="0"/>
                <a:hlinkClick r:id="rId2"/>
              </a:rPr>
              <a:t>=uz5AeHqUtRs</a:t>
            </a:r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91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Wisdom of the (large) crowd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" y="2104785"/>
            <a:ext cx="6096851" cy="3429479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667376" y="2104785"/>
            <a:ext cx="1324400" cy="408646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229476" y="2104785"/>
            <a:ext cx="3990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the jelly bean example (or the original Cow example from Galton), the average is taken over a LARGE sample (160 in this case), and the result is a quite accurate average. </a:t>
            </a:r>
          </a:p>
          <a:p>
            <a:endParaRPr lang="en-GB" dirty="0"/>
          </a:p>
          <a:p>
            <a:r>
              <a:rPr lang="en-GB" dirty="0"/>
              <a:t>This implies that all people have some accuracy buried in lots of noise. </a:t>
            </a:r>
          </a:p>
          <a:p>
            <a:endParaRPr lang="en-GB" dirty="0"/>
          </a:p>
          <a:p>
            <a:r>
              <a:rPr lang="en-GB" dirty="0"/>
              <a:t>Averaging a crowd gets rid of the noise, and reveals the underlying estimate.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3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356B-7D08-FD65-188B-D0CB0957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Discussion: </a:t>
            </a:r>
            <a:r>
              <a:rPr lang="en-GB" dirty="0"/>
              <a:t>Respect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4E05-0029-7730-EDF2-ADFA3AF8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the purposes of research, is it ever justified to lie or otherwise deceive participants?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82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D66-A1C3-3EA1-B630-31D8CAC4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principles to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8971-2864-C967-E1F5-9A369BFE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Experiments involving human (or animal) participants require ethical approval (by a suitably appointed ethics committee).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your group project, you will have to get ethical approval, </a:t>
            </a:r>
            <a:r>
              <a:rPr lang="en-GB" u="sng" dirty="0"/>
              <a:t>before you recruit anyone to take part in your research.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23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A8FC-98C8-1C42-DEB7-51AE99B3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ethics form should detail: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315D-04B8-1D11-35CC-B7E7C2A4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what will happen to the participants</a:t>
            </a:r>
          </a:p>
          <a:p>
            <a:pPr marL="0" indent="0">
              <a:buNone/>
            </a:pPr>
            <a:r>
              <a:rPr lang="en-GB" sz="2400" dirty="0"/>
              <a:t>	and where necessary, to justify these (i.e. </a:t>
            </a:r>
            <a:r>
              <a:rPr lang="en-GB" sz="2400" dirty="0">
                <a:solidFill>
                  <a:srgbClr val="FF0000"/>
                </a:solidFill>
              </a:rPr>
              <a:t>benefit</a:t>
            </a:r>
            <a:r>
              <a:rPr lang="en-GB" sz="2400" dirty="0"/>
              <a:t> vs risk). 		</a:t>
            </a:r>
          </a:p>
          <a:p>
            <a:pPr marL="0" indent="0">
              <a:buNone/>
            </a:pPr>
            <a:r>
              <a:rPr lang="en-GB" sz="2400" dirty="0"/>
              <a:t>the level of anticipated harm / risk </a:t>
            </a:r>
          </a:p>
          <a:p>
            <a:pPr marL="0" indent="0">
              <a:buNone/>
            </a:pPr>
            <a:r>
              <a:rPr lang="en-GB" sz="2400" dirty="0"/>
              <a:t>	and what steps taken to reduce these</a:t>
            </a:r>
          </a:p>
          <a:p>
            <a:pPr marL="0" indent="0">
              <a:buNone/>
            </a:pPr>
            <a:r>
              <a:rPr lang="en-GB" sz="2400" dirty="0"/>
              <a:t>How participant’s rights are protected</a:t>
            </a:r>
          </a:p>
          <a:p>
            <a:pPr marL="0" indent="0">
              <a:buNone/>
            </a:pPr>
            <a:r>
              <a:rPr lang="en-GB" sz="2400" dirty="0"/>
              <a:t>	Informed consent</a:t>
            </a:r>
          </a:p>
          <a:p>
            <a:pPr marL="0" indent="0">
              <a:buNone/>
            </a:pPr>
            <a:r>
              <a:rPr lang="en-GB" sz="2400" dirty="0"/>
              <a:t>	Treated with respect (including not being deceived unnecessarily)</a:t>
            </a:r>
          </a:p>
          <a:p>
            <a:pPr marL="0" indent="0">
              <a:buNone/>
            </a:pPr>
            <a:r>
              <a:rPr lang="en-GB" sz="2400" dirty="0"/>
              <a:t>	Right to withdraw</a:t>
            </a:r>
          </a:p>
          <a:p>
            <a:pPr marL="0" indent="0">
              <a:buNone/>
            </a:pPr>
            <a:r>
              <a:rPr lang="en-GB" sz="2400" dirty="0"/>
              <a:t>	Anonymity</a:t>
            </a:r>
          </a:p>
          <a:p>
            <a:pPr marL="0" indent="0">
              <a:buNone/>
            </a:pPr>
            <a:r>
              <a:rPr lang="en-GB" sz="2400" dirty="0"/>
              <a:t>	Brief and Debrief</a:t>
            </a:r>
          </a:p>
          <a:p>
            <a:pPr marL="0" indent="0">
              <a:buNone/>
            </a:pPr>
            <a:r>
              <a:rPr lang="en-GB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506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D1B8-89C6-65EA-6D1A-22A3CDC7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Ethical process for your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4FA8-51F6-8AD8-F73B-9BF24CA0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Your ethics approval request should detail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Confirmation of who your sample will be</a:t>
            </a:r>
          </a:p>
          <a:p>
            <a:pPr marL="514350" indent="-514350">
              <a:buAutoNum type="arabicParenR"/>
            </a:pPr>
            <a:r>
              <a:rPr lang="en-GB" dirty="0"/>
              <a:t>An outline of your research procedure</a:t>
            </a:r>
          </a:p>
          <a:p>
            <a:pPr marL="514350" indent="-514350">
              <a:buAutoNum type="arabicParenR"/>
            </a:pPr>
            <a:r>
              <a:rPr lang="en-GB" dirty="0"/>
              <a:t>Explanation of how you have considered and dealt with potential ethical concerns</a:t>
            </a:r>
          </a:p>
          <a:p>
            <a:pPr marL="514350" indent="-514350">
              <a:buAutoNum type="arabicParenR"/>
            </a:pPr>
            <a:r>
              <a:rPr lang="en-GB" dirty="0"/>
              <a:t>The nature of the data you plan to collect</a:t>
            </a:r>
          </a:p>
          <a:p>
            <a:pPr marL="514350" indent="-514350">
              <a:buAutoNum type="arabicParenR"/>
            </a:pPr>
            <a:r>
              <a:rPr lang="en-GB" dirty="0"/>
              <a:t>A copy of the Brief and Debrief you plan to show participants</a:t>
            </a:r>
          </a:p>
          <a:p>
            <a:pPr marL="514350" indent="-514350">
              <a:buAutoNum type="arabicParenR"/>
            </a:pPr>
            <a:r>
              <a:rPr lang="en-GB" dirty="0"/>
              <a:t>A consent form. </a:t>
            </a:r>
          </a:p>
        </p:txBody>
      </p:sp>
    </p:spTree>
    <p:extLst>
      <p:ext uri="{BB962C8B-B14F-4D97-AF65-F5344CB8AC3E}">
        <p14:creationId xmlns:p14="http://schemas.microsoft.com/office/powerpoint/2010/main" val="25788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7DA200EEB3445AF1982F3D7270397" ma:contentTypeVersion="14" ma:contentTypeDescription="Create a new document." ma:contentTypeScope="" ma:versionID="8ec0b2246017092d04bce6716d92dcc9">
  <xsd:schema xmlns:xsd="http://www.w3.org/2001/XMLSchema" xmlns:xs="http://www.w3.org/2001/XMLSchema" xmlns:p="http://schemas.microsoft.com/office/2006/metadata/properties" xmlns:ns3="21c8a05f-379f-4a3f-aa4a-81ea9db359bc" xmlns:ns4="0322879f-8624-447d-a89c-1c2bd66f8e04" targetNamespace="http://schemas.microsoft.com/office/2006/metadata/properties" ma:root="true" ma:fieldsID="aa4f8e6e825201c9e1a4f40d409a5ff0" ns3:_="" ns4:_="">
    <xsd:import namespace="21c8a05f-379f-4a3f-aa4a-81ea9db359bc"/>
    <xsd:import namespace="0322879f-8624-447d-a89c-1c2bd66f8e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8a05f-379f-4a3f-aa4a-81ea9db359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2879f-8624-447d-a89c-1c2bd66f8e0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13C10-A8D9-42B3-B48A-218D09D327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25F811-EF6C-4D3F-97C2-294B89DA95A5}">
  <ds:schemaRefs>
    <ds:schemaRef ds:uri="http://purl.org/dc/terms/"/>
    <ds:schemaRef ds:uri="21c8a05f-379f-4a3f-aa4a-81ea9db359bc"/>
    <ds:schemaRef ds:uri="http://schemas.microsoft.com/office/2006/documentManagement/types"/>
    <ds:schemaRef ds:uri="http://purl.org/dc/dcmitype/"/>
    <ds:schemaRef ds:uri="0322879f-8624-447d-a89c-1c2bd66f8e0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94B6C0-6B78-48DC-983F-798B943C4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8a05f-379f-4a3f-aa4a-81ea9db359bc"/>
    <ds:schemaRef ds:uri="0322879f-8624-447d-a89c-1c2bd66f8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2580</Words>
  <Application>Microsoft Macintosh PowerPoint</Application>
  <PresentationFormat>Widescreen</PresentationFormat>
  <Paragraphs>371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Ethics and Psychometrics</vt:lpstr>
      <vt:lpstr>Reading for this lecture</vt:lpstr>
      <vt:lpstr>Ethics</vt:lpstr>
      <vt:lpstr>Ethical issues in running Psychological research</vt:lpstr>
      <vt:lpstr>Discussion: Risk vs benefits</vt:lpstr>
      <vt:lpstr>Discussion: Respect</vt:lpstr>
      <vt:lpstr>From principles to guidelines</vt:lpstr>
      <vt:lpstr>The ethics form should detail:</vt:lpstr>
      <vt:lpstr>Ethical process for your group projects</vt:lpstr>
      <vt:lpstr>Informed consent</vt:lpstr>
      <vt:lpstr>Treated with respect</vt:lpstr>
      <vt:lpstr>Right to withdraw</vt:lpstr>
      <vt:lpstr>Right to Anonymity </vt:lpstr>
      <vt:lpstr>Brief</vt:lpstr>
      <vt:lpstr>Debrief</vt:lpstr>
      <vt:lpstr>Psychometrics</vt:lpstr>
      <vt:lpstr>Psychometrics</vt:lpstr>
      <vt:lpstr>Measurement</vt:lpstr>
      <vt:lpstr>Two key properties tools need to be useful.</vt:lpstr>
      <vt:lpstr>What would reliability look like? </vt:lpstr>
      <vt:lpstr>A crucial point about reliability and validity. </vt:lpstr>
      <vt:lpstr>PowerPoint Presentation</vt:lpstr>
      <vt:lpstr>Remember this slide?</vt:lpstr>
      <vt:lpstr>How could we develop a tool that provided a reliable measure of aggression? </vt:lpstr>
      <vt:lpstr>But how do we know if it reliable and valid? </vt:lpstr>
      <vt:lpstr>Back to reliability</vt:lpstr>
      <vt:lpstr>Reliability</vt:lpstr>
      <vt:lpstr>Scatterplots and correlations</vt:lpstr>
      <vt:lpstr>Scatterplots and correlations</vt:lpstr>
      <vt:lpstr>Scatterplots and correlations</vt:lpstr>
      <vt:lpstr>Correlation values</vt:lpstr>
      <vt:lpstr>Positive vs negative correlations: </vt:lpstr>
      <vt:lpstr>Some limitations of (simple) correlations</vt:lpstr>
      <vt:lpstr>Correlations only measure linear relationships</vt:lpstr>
      <vt:lpstr>The effect of restrictions of range</vt:lpstr>
      <vt:lpstr>The effect of restrictions of range</vt:lpstr>
      <vt:lpstr>The effect of extreme values</vt:lpstr>
      <vt:lpstr>The effects of extreme values</vt:lpstr>
      <vt:lpstr>Reliability of multiple-item scales. </vt:lpstr>
      <vt:lpstr>Increasing the reliability of a measure. </vt:lpstr>
      <vt:lpstr>Increasing the reliability of a measure. </vt:lpstr>
      <vt:lpstr>Increasing the reliability of a measure. </vt:lpstr>
      <vt:lpstr>What if we take multiple measures</vt:lpstr>
      <vt:lpstr>Therefore</vt:lpstr>
      <vt:lpstr>PowerPoint Presentation</vt:lpstr>
      <vt:lpstr>The effect of averaging across more predictors is an example of the law of small numbers. </vt:lpstr>
      <vt:lpstr>These examples are NOT necessarily true. </vt:lpstr>
      <vt:lpstr>In the example on the next slide. </vt:lpstr>
      <vt:lpstr>Small samples likely to give more extreme estimates of true average</vt:lpstr>
      <vt:lpstr>This is why we should be wary of media reports like this: </vt:lpstr>
      <vt:lpstr>Another (more serious) example</vt:lpstr>
      <vt:lpstr>Plot of rates of cancer, based on population. </vt:lpstr>
      <vt:lpstr>The opposite is to believe in larger samples. </vt:lpstr>
      <vt:lpstr>Wisdom of the (large) crowd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PSYC003: Psychological influences on Health and Behaviour: Lecture 3</dc:title>
  <dc:creator>Tim Hollins</dc:creator>
  <cp:lastModifiedBy>Andy Wills</cp:lastModifiedBy>
  <cp:revision>75</cp:revision>
  <cp:lastPrinted>2024-01-29T09:19:54Z</cp:lastPrinted>
  <dcterms:created xsi:type="dcterms:W3CDTF">2023-01-20T14:26:20Z</dcterms:created>
  <dcterms:modified xsi:type="dcterms:W3CDTF">2025-01-27T17:17:53Z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0x010100CDC7DA200EEB3445AF1982F3D7270397</vt:lpwstr>
  </property>
</Properties>
</file>