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20"/>
  </p:notesMasterIdLst>
  <p:handoutMasterIdLst>
    <p:handoutMasterId r:id="rId21"/>
  </p:handoutMasterIdLst>
  <p:sldIdLst>
    <p:sldId id="259" r:id="rId2"/>
    <p:sldId id="258" r:id="rId3"/>
    <p:sldId id="260" r:id="rId4"/>
    <p:sldId id="263" r:id="rId5"/>
    <p:sldId id="262" r:id="rId6"/>
    <p:sldId id="261" r:id="rId7"/>
    <p:sldId id="264" r:id="rId8"/>
    <p:sldId id="265" r:id="rId9"/>
    <p:sldId id="266" r:id="rId10"/>
    <p:sldId id="267" r:id="rId11"/>
    <p:sldId id="268" r:id="rId12"/>
    <p:sldId id="269" r:id="rId13"/>
    <p:sldId id="270" r:id="rId14"/>
    <p:sldId id="271" r:id="rId15"/>
    <p:sldId id="272" r:id="rId16"/>
    <p:sldId id="273" r:id="rId17"/>
    <p:sldId id="274" r:id="rId18"/>
    <p:sldId id="275" r:id="rId19"/>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107" d="100"/>
          <a:sy n="107" d="100"/>
        </p:scale>
        <p:origin x="84" y="220"/>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rtlCol="0"/>
        <a:lstStyle/>
        <a:p>
          <a:pPr rtl="0"/>
          <a:endParaRPr lang="en-US"/>
        </a:p>
      </dgm:t>
    </dgm:pt>
    <dgm:pt modelId="{579698BD-D232-4926-8D7B-29A69B90858B}" type="pres">
      <dgm:prSet presAssocID="{8AA20905-3954-474B-A606-562BCA026DC1}" presName="Name0" presStyleCnt="0">
        <dgm:presLayoutVars>
          <dgm:animLvl val="lvl"/>
          <dgm:resizeHandles val="exact"/>
        </dgm:presLayoutVars>
      </dgm:prSet>
      <dgm:spPr/>
    </dgm:pt>
  </dgm:ptLst>
  <dgm:cxnLst>
    <dgm:cxn modelId="{0439566F-A180-439C-8FAE-14E400EF2DCF}" type="presOf" srcId="{8AA20905-3954-474B-A606-562BCA026DC1}" destId="{579698BD-D232-4926-8D7B-29A69B90858B}" srcOrd="0"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rtlCol="0"/>
        <a:lstStyle/>
        <a:p>
          <a:pPr rtl="0"/>
          <a:endParaRPr lang="en-US"/>
        </a:p>
      </dgm:t>
    </dgm:pt>
    <dgm:pt modelId="{579698BD-D232-4926-8D7B-29A69B90858B}" type="pres">
      <dgm:prSet presAssocID="{8AA20905-3954-474B-A606-562BCA026DC1}" presName="Name0" presStyleCnt="0">
        <dgm:presLayoutVars>
          <dgm:animLvl val="lvl"/>
          <dgm:resizeHandles val="exact"/>
        </dgm:presLayoutVars>
      </dgm:prSet>
      <dgm:spPr/>
    </dgm:pt>
  </dgm:ptLst>
  <dgm:cxnLst>
    <dgm:cxn modelId="{0439566F-A180-439C-8FAE-14E400EF2DCF}" type="presOf" srcId="{8AA20905-3954-474B-A606-562BCA026DC1}" destId="{579698BD-D232-4926-8D7B-29A69B90858B}" srcOrd="0"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rtlCol="0"/>
        <a:lstStyle/>
        <a:p>
          <a:pPr rtl="0"/>
          <a:endParaRPr lang="en-US"/>
        </a:p>
      </dgm:t>
    </dgm:pt>
    <dgm:pt modelId="{579698BD-D232-4926-8D7B-29A69B90858B}" type="pres">
      <dgm:prSet presAssocID="{8AA20905-3954-474B-A606-562BCA026DC1}" presName="Name0" presStyleCnt="0">
        <dgm:presLayoutVars>
          <dgm:animLvl val="lvl"/>
          <dgm:resizeHandles val="exact"/>
        </dgm:presLayoutVars>
      </dgm:prSet>
      <dgm:spPr/>
    </dgm:pt>
  </dgm:ptLst>
  <dgm:cxnLst>
    <dgm:cxn modelId="{0439566F-A180-439C-8FAE-14E400EF2DCF}" type="presOf" srcId="{8AA20905-3954-474B-A606-562BCA026DC1}" destId="{579698BD-D232-4926-8D7B-29A69B90858B}" srcOrd="0"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rtlCol="0"/>
            <a:lstStyle/>
            <a:p>
              <a:pPr rtl="0"/>
              <a:r>
                <a:t>01</a:t>
              </a:r>
            </a:p>
          </dgm:t>
        </dgm:pt>
        <dgm:pt modelId="201" type="sibTrans" cxnId="5">
          <dgm:prSet phldrT="2"/>
          <dgm:t>
            <a:bodyPr rtlCol="0"/>
            <a:lstStyle/>
            <a:p>
              <a:pPr rtl="0"/>
              <a:r>
                <a:t>02</a:t>
              </a:r>
            </a:p>
          </dgm:t>
        </dgm:pt>
        <dgm:pt modelId="301" type="sibTrans" cxnId="6">
          <dgm:prSet phldrT="3"/>
          <dgm:t>
            <a:bodyPr rtlCol="0"/>
            <a:lstStyle/>
            <a:p>
              <a:pPr rtl="0"/>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rtlCol="0"/>
            <a:lstStyle/>
            <a:p>
              <a:pPr rtl="0"/>
              <a:r>
                <a:t>01</a:t>
              </a:r>
            </a:p>
          </dgm:t>
        </dgm:pt>
        <dgm:pt modelId="201" type="sibTrans" cxnId="5">
          <dgm:prSet phldrT="2"/>
          <dgm:t>
            <a:bodyPr rtlCol="0"/>
            <a:lstStyle/>
            <a:p>
              <a:pPr rtl="0"/>
              <a:r>
                <a:t>02</a:t>
              </a:r>
            </a:p>
          </dgm:t>
        </dgm:pt>
        <dgm:pt modelId="301" type="sibTrans" cxnId="6">
          <dgm:prSet phldrT="3"/>
          <dgm:t>
            <a:bodyPr rtlCol="0"/>
            <a:lstStyle/>
            <a:p>
              <a:pPr rtl="0"/>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rtlCol="0"/>
            <a:lstStyle/>
            <a:p>
              <a:pPr rtl="0"/>
              <a:r>
                <a:t>01</a:t>
              </a:r>
            </a:p>
          </dgm:t>
        </dgm:pt>
        <dgm:pt modelId="201" type="sibTrans" cxnId="5">
          <dgm:prSet phldrT="2"/>
          <dgm:t>
            <a:bodyPr rtlCol="0"/>
            <a:lstStyle/>
            <a:p>
              <a:pPr rtl="0"/>
              <a:r>
                <a:t>02</a:t>
              </a:r>
            </a:p>
          </dgm:t>
        </dgm:pt>
        <dgm:pt modelId="301" type="sibTrans" cxnId="6">
          <dgm:prSet phldrT="3"/>
          <dgm:t>
            <a:bodyPr rtlCol="0"/>
            <a:lstStyle/>
            <a:p>
              <a:pPr rtl="0"/>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90098C1-0776-4557-9D46-1B787E688456}" type="datetime1">
              <a:rPr lang="zh-CN" altLang="en-US" smtClean="0"/>
              <a:t>2022/10/16</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1E602E8-7778-4840-9C52-CF866E2E76E6}" type="slidenum">
              <a:rPr lang="en-US" smtClean="0"/>
              <a:t>‹#›</a:t>
            </a:fld>
            <a:endParaRPr lang="en-US"/>
          </a:p>
        </p:txBody>
      </p:sp>
    </p:spTree>
    <p:extLst>
      <p:ext uri="{BB962C8B-B14F-4D97-AF65-F5344CB8AC3E}">
        <p14:creationId xmlns:p14="http://schemas.microsoft.com/office/powerpoint/2010/main" val="133060039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FF446B9-0BA7-440C-9491-EFEE44B7DCB7}" type="datetime1">
              <a:rPr lang="zh-CN" altLang="en-US" smtClean="0"/>
              <a:t>2022/10/16</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E86D5CD-F53C-40AA-8F25-6C53AFF44ECB}" type="slidenum">
              <a:rPr lang="en-US" smtClean="0"/>
              <a:t>‹#›</a:t>
            </a:fld>
            <a:endParaRPr lang="en-US"/>
          </a:p>
        </p:txBody>
      </p:sp>
    </p:spTree>
    <p:extLst>
      <p:ext uri="{BB962C8B-B14F-4D97-AF65-F5344CB8AC3E}">
        <p14:creationId xmlns:p14="http://schemas.microsoft.com/office/powerpoint/2010/main" val="289139813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a:t>单击此处编辑母版副标题样式</a:t>
            </a:r>
            <a:endParaRPr lang="en-US" dirty="0"/>
          </a:p>
        </p:txBody>
      </p:sp>
      <p:sp>
        <p:nvSpPr>
          <p:cNvPr id="4" name="日期占位符 3"/>
          <p:cNvSpPr>
            <a:spLocks noGrp="1"/>
          </p:cNvSpPr>
          <p:nvPr>
            <p:ph type="dt" sz="half" idx="10"/>
          </p:nvPr>
        </p:nvSpPr>
        <p:spPr/>
        <p:txBody>
          <a:bodyPr rtlCol="0"/>
          <a:lstStyle/>
          <a:p>
            <a:pPr rtl="0"/>
            <a:fld id="{6D8E8BE3-72DE-4BA9-940E-B3214E2A4FBC}" type="datetime1">
              <a:rPr lang="zh-CN" altLang="en-US" smtClean="0"/>
              <a:t>2022/10/16</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pic>
        <p:nvPicPr>
          <p:cNvPr id="16" name="图片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标题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zh-CN" altLang="en-US"/>
              <a:t>单击此处编辑母版标题样式</a:t>
            </a:r>
            <a:endParaRPr lang="en-US" dirty="0"/>
          </a:p>
        </p:txBody>
      </p:sp>
      <p:sp>
        <p:nvSpPr>
          <p:cNvPr id="3" name="图片占位符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en-US" dirty="0"/>
          </a:p>
        </p:txBody>
      </p:sp>
      <p:sp>
        <p:nvSpPr>
          <p:cNvPr id="4" name="文本占位符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A5A75C24-54DF-4A37-B566-5D4504915616}" type="datetime1">
              <a:rPr lang="zh-CN" altLang="en-US" smtClean="0"/>
              <a:t>2022/10/16</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3795" y="608437"/>
            <a:ext cx="10353762" cy="3534344"/>
          </a:xfrm>
        </p:spPr>
        <p:txBody>
          <a:bodyPr rtlCol="0" anchor="ctr">
            <a:normAutofit/>
          </a:bodyPr>
          <a:lstStyle>
            <a:lvl1pPr>
              <a:defRPr sz="4000"/>
            </a:lvl1pPr>
          </a:lstStyle>
          <a:p>
            <a:pPr rtl="0"/>
            <a:r>
              <a:rPr lang="zh-CN" altLang="en-US"/>
              <a:t>单击此处编辑母版标题样式</a:t>
            </a:r>
            <a:endParaRPr lang="en-US" dirty="0"/>
          </a:p>
        </p:txBody>
      </p:sp>
      <p:sp>
        <p:nvSpPr>
          <p:cNvPr id="4" name="文本占位符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93DB8EFA-D326-482A-835B-35244CC8D335}" type="datetime1">
              <a:rPr lang="zh-CN" altLang="en-US" smtClean="0"/>
              <a:t>2022/10/16</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题注的引用">
    <p:spTree>
      <p:nvGrpSpPr>
        <p:cNvPr id="1" name=""/>
        <p:cNvGrpSpPr/>
        <p:nvPr/>
      </p:nvGrpSpPr>
      <p:grpSpPr>
        <a:xfrm>
          <a:off x="0" y="0"/>
          <a:ext cx="0" cy="0"/>
          <a:chOff x="0" y="0"/>
          <a:chExt cx="0" cy="0"/>
        </a:xfrm>
      </p:grpSpPr>
      <p:sp>
        <p:nvSpPr>
          <p:cNvPr id="2" name="标题 1"/>
          <p:cNvSpPr>
            <a:spLocks noGrp="1"/>
          </p:cNvSpPr>
          <p:nvPr>
            <p:ph type="title"/>
          </p:nvPr>
        </p:nvSpPr>
        <p:spPr>
          <a:xfrm>
            <a:off x="1446212" y="609600"/>
            <a:ext cx="9302752" cy="2992904"/>
          </a:xfrm>
        </p:spPr>
        <p:txBody>
          <a:bodyPr rtlCol="0" anchor="ctr">
            <a:normAutofit/>
          </a:bodyPr>
          <a:lstStyle>
            <a:lvl1pPr>
              <a:defRPr sz="3600"/>
            </a:lvl1pPr>
          </a:lstStyle>
          <a:p>
            <a:pPr rtl="0"/>
            <a:r>
              <a:rPr lang="zh-CN" altLang="en-US"/>
              <a:t>单击此处编辑母版标题样式</a:t>
            </a:r>
            <a:endParaRPr lang="en-US" dirty="0"/>
          </a:p>
        </p:txBody>
      </p:sp>
      <p:sp>
        <p:nvSpPr>
          <p:cNvPr id="12" name="文本占位符 3"/>
          <p:cNvSpPr>
            <a:spLocks noGrp="1"/>
          </p:cNvSpPr>
          <p:nvPr>
            <p:ph type="body" sz="half" idx="13"/>
          </p:nvPr>
        </p:nvSpPr>
        <p:spPr>
          <a:xfrm>
            <a:off x="1720644" y="3610032"/>
            <a:ext cx="8752299" cy="532749"/>
          </a:xfrm>
        </p:spPr>
        <p:txBody>
          <a:bodyPr rtlCol="0"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a:t>单击此处编辑母版文本样式</a:t>
            </a:r>
          </a:p>
        </p:txBody>
      </p:sp>
      <p:sp>
        <p:nvSpPr>
          <p:cNvPr id="4" name="文本占位符 3"/>
          <p:cNvSpPr>
            <a:spLocks noGrp="1"/>
          </p:cNvSpPr>
          <p:nvPr>
            <p:ph type="body" sz="half" idx="2"/>
          </p:nvPr>
        </p:nvSpPr>
        <p:spPr>
          <a:xfrm>
            <a:off x="913794" y="4304353"/>
            <a:ext cx="10353763" cy="1489496"/>
          </a:xfrm>
        </p:spPr>
        <p:txBody>
          <a:bodyPr rtlCol="0"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8E4DE457-3CDB-46E6-BCC2-0DB87A7AB97D}" type="datetime1">
              <a:rPr lang="zh-CN" altLang="en-US" smtClean="0"/>
              <a:t>2022/10/16</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
        <p:nvSpPr>
          <p:cNvPr id="11" name="文本框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zh-cn" sz="8000">
                <a:solidFill>
                  <a:schemeClr val="tx1"/>
                </a:solidFill>
                <a:effectLst/>
              </a:rPr>
              <a:t>“</a:t>
            </a:r>
          </a:p>
        </p:txBody>
      </p:sp>
      <p:sp>
        <p:nvSpPr>
          <p:cNvPr id="13" name="文本框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sz="800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标题 1"/>
          <p:cNvSpPr>
            <a:spLocks noGrp="1"/>
          </p:cNvSpPr>
          <p:nvPr>
            <p:ph type="title"/>
          </p:nvPr>
        </p:nvSpPr>
        <p:spPr>
          <a:xfrm>
            <a:off x="913794" y="2126942"/>
            <a:ext cx="10353763" cy="2511835"/>
          </a:xfrm>
        </p:spPr>
        <p:txBody>
          <a:bodyPr rtlCol="0" anchor="b"/>
          <a:lstStyle>
            <a:lvl1pPr>
              <a:defRPr sz="3200"/>
            </a:lvl1pPr>
          </a:lstStyle>
          <a:p>
            <a:pPr rtl="0"/>
            <a:r>
              <a:rPr lang="zh-CN" altLang="en-US"/>
              <a:t>单击此处编辑母版标题样式</a:t>
            </a:r>
            <a:endParaRPr lang="en-US" dirty="0"/>
          </a:p>
        </p:txBody>
      </p:sp>
      <p:sp>
        <p:nvSpPr>
          <p:cNvPr id="4" name="文本占位符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6C5E2E9F-6F2A-4603-A42F-23C3B9EC2542}" type="datetime1">
              <a:rPr lang="zh-CN" altLang="en-US" smtClean="0"/>
              <a:t>2022/10/16</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sp>
        <p:nvSpPr>
          <p:cNvPr id="15" name="标题 1"/>
          <p:cNvSpPr>
            <a:spLocks noGrp="1"/>
          </p:cNvSpPr>
          <p:nvPr>
            <p:ph type="title"/>
          </p:nvPr>
        </p:nvSpPr>
        <p:spPr>
          <a:xfrm>
            <a:off x="913795" y="609600"/>
            <a:ext cx="10353762" cy="970450"/>
          </a:xfrm>
        </p:spPr>
        <p:txBody>
          <a:bodyPr rtlCol="0"/>
          <a:lstStyle/>
          <a:p>
            <a:pPr rtl="0"/>
            <a:r>
              <a:rPr lang="zh-CN" altLang="en-US"/>
              <a:t>单击此处编辑母版标题样式</a:t>
            </a:r>
            <a:endParaRPr lang="en-US" dirty="0"/>
          </a:p>
        </p:txBody>
      </p:sp>
      <p:sp>
        <p:nvSpPr>
          <p:cNvPr id="7" name="文本占位符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8" name="文本占位符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9" name="文本占位符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10" name="文本占位符 3"/>
          <p:cNvSpPr>
            <a:spLocks noGrp="1"/>
          </p:cNvSpPr>
          <p:nvPr>
            <p:ph type="body" sz="half" idx="16"/>
          </p:nvPr>
        </p:nvSpPr>
        <p:spPr>
          <a:xfrm>
            <a:off x="444143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11" name="文本占位符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12" name="文本占位符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3" name="日期占位符 2"/>
          <p:cNvSpPr>
            <a:spLocks noGrp="1"/>
          </p:cNvSpPr>
          <p:nvPr>
            <p:ph type="dt" sz="half" idx="10"/>
          </p:nvPr>
        </p:nvSpPr>
        <p:spPr/>
        <p:txBody>
          <a:bodyPr rtlCol="0"/>
          <a:lstStyle/>
          <a:p>
            <a:pPr rtl="0"/>
            <a:fld id="{48AAD336-3C25-4874-9EA7-D9A8F29C3DE6}" type="datetime1">
              <a:rPr lang="zh-CN" altLang="en-US" smtClean="0"/>
              <a:t>2022/10/16</a:t>
            </a:fld>
            <a:endParaRPr lang="en-US" dirty="0"/>
          </a:p>
        </p:txBody>
      </p:sp>
      <p:sp>
        <p:nvSpPr>
          <p:cNvPr id="4" name="页脚占位符 3"/>
          <p:cNvSpPr>
            <a:spLocks noGrp="1"/>
          </p:cNvSpPr>
          <p:nvPr>
            <p:ph type="ftr" sz="quarter" idx="11"/>
          </p:nvPr>
        </p:nvSpPr>
        <p:spPr/>
        <p:txBody>
          <a:bodyPr rtlCol="0"/>
          <a:lstStyle/>
          <a:p>
            <a:pPr rtl="0"/>
            <a:endParaRPr lang="en-US" dirty="0"/>
          </a:p>
        </p:txBody>
      </p:sp>
      <p:sp>
        <p:nvSpPr>
          <p:cNvPr id="5" name="灯片编号占位符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列">
    <p:spTree>
      <p:nvGrpSpPr>
        <p:cNvPr id="1" name=""/>
        <p:cNvGrpSpPr/>
        <p:nvPr/>
      </p:nvGrpSpPr>
      <p:grpSpPr>
        <a:xfrm>
          <a:off x="0" y="0"/>
          <a:ext cx="0" cy="0"/>
          <a:chOff x="0" y="0"/>
          <a:chExt cx="0" cy="0"/>
        </a:xfrm>
      </p:grpSpPr>
      <p:pic>
        <p:nvPicPr>
          <p:cNvPr id="2" name="图片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图片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图片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标题 1"/>
          <p:cNvSpPr>
            <a:spLocks noGrp="1"/>
          </p:cNvSpPr>
          <p:nvPr>
            <p:ph type="title"/>
          </p:nvPr>
        </p:nvSpPr>
        <p:spPr>
          <a:xfrm>
            <a:off x="913794" y="609600"/>
            <a:ext cx="10353763" cy="970450"/>
          </a:xfrm>
        </p:spPr>
        <p:txBody>
          <a:bodyPr rtlCol="0"/>
          <a:lstStyle/>
          <a:p>
            <a:pPr rtl="0"/>
            <a:r>
              <a:rPr lang="zh-CN" altLang="en-US"/>
              <a:t>单击此处编辑母版标题样式</a:t>
            </a:r>
            <a:endParaRPr lang="en-US" dirty="0"/>
          </a:p>
        </p:txBody>
      </p:sp>
      <p:sp>
        <p:nvSpPr>
          <p:cNvPr id="19" name="文本占位符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20" name="图片占位符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21" name="文本占位符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22" name="文本占位符 4"/>
          <p:cNvSpPr>
            <a:spLocks noGrp="1"/>
          </p:cNvSpPr>
          <p:nvPr>
            <p:ph type="body" sz="quarter" idx="3"/>
          </p:nvPr>
        </p:nvSpPr>
        <p:spPr>
          <a:xfrm>
            <a:off x="4442788"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23" name="图片占位符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24" name="文本占位符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25" name="文本占位符 4"/>
          <p:cNvSpPr>
            <a:spLocks noGrp="1"/>
          </p:cNvSpPr>
          <p:nvPr>
            <p:ph type="body" sz="quarter" idx="13"/>
          </p:nvPr>
        </p:nvSpPr>
        <p:spPr>
          <a:xfrm>
            <a:off x="7966697"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26" name="图片占位符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27" name="文本占位符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3" name="日期占位符 2"/>
          <p:cNvSpPr>
            <a:spLocks noGrp="1"/>
          </p:cNvSpPr>
          <p:nvPr>
            <p:ph type="dt" sz="half" idx="10"/>
          </p:nvPr>
        </p:nvSpPr>
        <p:spPr/>
        <p:txBody>
          <a:bodyPr rtlCol="0"/>
          <a:lstStyle/>
          <a:p>
            <a:pPr rtl="0"/>
            <a:fld id="{385ADDF4-C7DF-4425-A02C-99D8158E8998}" type="datetime1">
              <a:rPr lang="zh-CN" altLang="en-US" smtClean="0"/>
              <a:t>2022/10/16</a:t>
            </a:fld>
            <a:endParaRPr lang="en-US" dirty="0"/>
          </a:p>
        </p:txBody>
      </p:sp>
      <p:sp>
        <p:nvSpPr>
          <p:cNvPr id="4" name="页脚占位符 3"/>
          <p:cNvSpPr>
            <a:spLocks noGrp="1"/>
          </p:cNvSpPr>
          <p:nvPr>
            <p:ph type="ftr" sz="quarter" idx="11"/>
          </p:nvPr>
        </p:nvSpPr>
        <p:spPr/>
        <p:txBody>
          <a:bodyPr rtlCol="0"/>
          <a:lstStyle/>
          <a:p>
            <a:pPr rtl="0"/>
            <a:endParaRPr lang="en-US" dirty="0"/>
          </a:p>
        </p:txBody>
      </p:sp>
      <p:sp>
        <p:nvSpPr>
          <p:cNvPr id="5" name="灯片编号占位符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rtlCol="0" anchor="t"/>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CEE115FF-7F57-454B-BC07-3D5B5B3B2E36}" type="datetime1">
              <a:rPr lang="zh-CN" altLang="en-US" smtClean="0"/>
              <a:t>2022/10/16</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983068" y="609599"/>
            <a:ext cx="2284487" cy="5181601"/>
          </a:xfrm>
        </p:spPr>
        <p:txBody>
          <a:bodyPr vert="eaVert" rtlCol="0"/>
          <a:lstStyle>
            <a:lvl1pPr algn="l">
              <a:defRPr/>
            </a:lvl1pPr>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a:xfrm>
            <a:off x="913796" y="609599"/>
            <a:ext cx="7916872" cy="5181601"/>
          </a:xfrm>
        </p:spPr>
        <p:txBody>
          <a:bodyPr vert="eaVert" rtlCol="0" anchor="t"/>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0CC76A30-68C3-4742-871E-C4BFB5BF037D}" type="datetime1">
              <a:rPr lang="zh-CN" altLang="en-US" smtClean="0"/>
              <a:t>2022/10/16</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74761884-1233-44DE-95EA-687917CD0720}" type="datetime1">
              <a:rPr lang="zh-CN" altLang="en-US" smtClean="0"/>
              <a:t>2022/10/16</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95401" y="1761067"/>
            <a:ext cx="9590550" cy="1828813"/>
          </a:xfrm>
        </p:spPr>
        <p:txBody>
          <a:bodyPr rtlCol="0" anchor="b"/>
          <a:lstStyle>
            <a:lvl1pPr algn="ctr">
              <a:defRPr sz="4000" b="0" cap="none"/>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sp>
        <p:nvSpPr>
          <p:cNvPr id="4" name="日期占位符 3"/>
          <p:cNvSpPr>
            <a:spLocks noGrp="1"/>
          </p:cNvSpPr>
          <p:nvPr>
            <p:ph type="dt" sz="half" idx="10"/>
          </p:nvPr>
        </p:nvSpPr>
        <p:spPr/>
        <p:txBody>
          <a:bodyPr rtlCol="0"/>
          <a:lstStyle/>
          <a:p>
            <a:pPr rtl="0"/>
            <a:fld id="{0DDD9908-788A-4C9F-9B82-38760DCE99A2}" type="datetime1">
              <a:rPr lang="zh-CN" altLang="en-US" smtClean="0"/>
              <a:t>2022/10/16</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913795" y="609600"/>
            <a:ext cx="10353762" cy="1261872"/>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913795" y="2076450"/>
            <a:ext cx="4856841" cy="3622671"/>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410716" y="2076451"/>
            <a:ext cx="4856841" cy="3622672"/>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日期占位符 4"/>
          <p:cNvSpPr>
            <a:spLocks noGrp="1"/>
          </p:cNvSpPr>
          <p:nvPr>
            <p:ph type="dt" sz="half" idx="10"/>
          </p:nvPr>
        </p:nvSpPr>
        <p:spPr/>
        <p:txBody>
          <a:bodyPr rtlCol="0"/>
          <a:lstStyle/>
          <a:p>
            <a:pPr rtl="0"/>
            <a:fld id="{BB8F8C3A-E456-4019-B9D3-D27A657A074F}" type="datetime1">
              <a:rPr lang="zh-CN" altLang="en-US" smtClean="0"/>
              <a:t>2022/10/16</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20" name="图片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图片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标题 1"/>
          <p:cNvSpPr>
            <a:spLocks noGrp="1"/>
          </p:cNvSpPr>
          <p:nvPr>
            <p:ph type="title"/>
          </p:nvPr>
        </p:nvSpPr>
        <p:spPr>
          <a:xfrm>
            <a:off x="913795" y="609600"/>
            <a:ext cx="10353762" cy="970450"/>
          </a:xfrm>
        </p:spPr>
        <p:txBody>
          <a:bodyPr rtlCol="0"/>
          <a:lstStyle>
            <a:lvl1pPr>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1046013" y="1855153"/>
            <a:ext cx="4764764" cy="69249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5" name="文本占位符 4"/>
          <p:cNvSpPr>
            <a:spLocks noGrp="1"/>
          </p:cNvSpPr>
          <p:nvPr>
            <p:ph type="body" sz="quarter" idx="3"/>
          </p:nvPr>
        </p:nvSpPr>
        <p:spPr>
          <a:xfrm>
            <a:off x="6363166" y="1855152"/>
            <a:ext cx="4779582" cy="692495"/>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7" name="日期占位符 6"/>
          <p:cNvSpPr>
            <a:spLocks noGrp="1"/>
          </p:cNvSpPr>
          <p:nvPr>
            <p:ph type="dt" sz="half" idx="10"/>
          </p:nvPr>
        </p:nvSpPr>
        <p:spPr/>
        <p:txBody>
          <a:bodyPr rtlCol="0"/>
          <a:lstStyle/>
          <a:p>
            <a:pPr rtl="0"/>
            <a:fld id="{565907AA-E66F-456D-8ABA-1CC838498840}" type="datetime1">
              <a:rPr lang="zh-CN" altLang="en-US" smtClean="0"/>
              <a:t>2022/10/16</a:t>
            </a:fld>
            <a:endParaRPr lang="en-US" dirty="0"/>
          </a:p>
        </p:txBody>
      </p:sp>
      <p:sp>
        <p:nvSpPr>
          <p:cNvPr id="8" name="页脚占位符 7"/>
          <p:cNvSpPr>
            <a:spLocks noGrp="1"/>
          </p:cNvSpPr>
          <p:nvPr>
            <p:ph type="ftr" sz="quarter" idx="11"/>
          </p:nvPr>
        </p:nvSpPr>
        <p:spPr/>
        <p:txBody>
          <a:bodyPr rtlCol="0"/>
          <a:lstStyle/>
          <a:p>
            <a:pPr rtl="0"/>
            <a:endParaRPr lang="en-US" dirty="0"/>
          </a:p>
        </p:txBody>
      </p:sp>
      <p:sp>
        <p:nvSpPr>
          <p:cNvPr id="9" name="灯片编号占位符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日期占位符 2"/>
          <p:cNvSpPr>
            <a:spLocks noGrp="1"/>
          </p:cNvSpPr>
          <p:nvPr>
            <p:ph type="dt" sz="half" idx="10"/>
          </p:nvPr>
        </p:nvSpPr>
        <p:spPr/>
        <p:txBody>
          <a:bodyPr rtlCol="0"/>
          <a:lstStyle/>
          <a:p>
            <a:pPr rtl="0"/>
            <a:fld id="{D4C15656-9C52-4530-B9B0-471CBD4A032C}" type="datetime1">
              <a:rPr lang="zh-CN" altLang="en-US" smtClean="0"/>
              <a:t>2022/10/16</a:t>
            </a:fld>
            <a:endParaRPr lang="en-US" dirty="0"/>
          </a:p>
        </p:txBody>
      </p:sp>
      <p:sp>
        <p:nvSpPr>
          <p:cNvPr id="4" name="页脚占位符 3"/>
          <p:cNvSpPr>
            <a:spLocks noGrp="1"/>
          </p:cNvSpPr>
          <p:nvPr>
            <p:ph type="ftr" sz="quarter" idx="11"/>
          </p:nvPr>
        </p:nvSpPr>
        <p:spPr/>
        <p:txBody>
          <a:bodyPr rtlCol="0"/>
          <a:lstStyle/>
          <a:p>
            <a:pPr rtl="0"/>
            <a:endParaRPr lang="en-US" dirty="0"/>
          </a:p>
        </p:txBody>
      </p:sp>
      <p:sp>
        <p:nvSpPr>
          <p:cNvPr id="5" name="灯片编号占位符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E73893B8-6395-4039-AAC4-F8E54DB39C70}" type="datetime1">
              <a:rPr lang="zh-CN" altLang="en-US" smtClean="0"/>
              <a:t>2022/10/16</a:t>
            </a:fld>
            <a:endParaRPr lang="en-US" dirty="0"/>
          </a:p>
        </p:txBody>
      </p:sp>
      <p:sp>
        <p:nvSpPr>
          <p:cNvPr id="3" name="页脚占位符 2"/>
          <p:cNvSpPr>
            <a:spLocks noGrp="1"/>
          </p:cNvSpPr>
          <p:nvPr>
            <p:ph type="ftr" sz="quarter" idx="11"/>
          </p:nvPr>
        </p:nvSpPr>
        <p:spPr/>
        <p:txBody>
          <a:bodyPr rtlCol="0"/>
          <a:lstStyle/>
          <a:p>
            <a:pPr rtl="0"/>
            <a:endParaRPr lang="en-US" dirty="0"/>
          </a:p>
        </p:txBody>
      </p:sp>
      <p:sp>
        <p:nvSpPr>
          <p:cNvPr id="4" name="灯片编号占位符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zh-CN" altLang="en-US"/>
              <a:t>单击此处编辑母版标题样式</a:t>
            </a:r>
            <a:endParaRPr lang="en-US" dirty="0"/>
          </a:p>
        </p:txBody>
      </p:sp>
      <p:sp>
        <p:nvSpPr>
          <p:cNvPr id="3" name="内容占位符 2"/>
          <p:cNvSpPr>
            <a:spLocks noGrp="1"/>
          </p:cNvSpPr>
          <p:nvPr>
            <p:ph idx="1"/>
          </p:nvPr>
        </p:nvSpPr>
        <p:spPr>
          <a:xfrm>
            <a:off x="4855633" y="609600"/>
            <a:ext cx="6411924" cy="5080001"/>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6B1F0827-5F6F-49F9-9E39-E700438688FE}" type="datetime1">
              <a:rPr lang="zh-CN" altLang="en-US" smtClean="0"/>
              <a:t>2022/10/16</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pic>
        <p:nvPicPr>
          <p:cNvPr id="22" name="图片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标题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zh-CN" altLang="en-US"/>
              <a:t>单击此处编辑母版标题样式</a:t>
            </a:r>
            <a:endParaRPr lang="en-US" dirty="0"/>
          </a:p>
        </p:txBody>
      </p:sp>
      <p:sp>
        <p:nvSpPr>
          <p:cNvPr id="3" name="图片占位符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4" name="文本占位符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C4D902FE-1817-4BA0-AB93-2732E2F941ED}" type="datetime1">
              <a:rPr lang="zh-CN" altLang="en-US" smtClean="0"/>
              <a:t>2022/10/16</a:t>
            </a:fld>
            <a:endParaRPr lang="en-US" dirty="0"/>
          </a:p>
        </p:txBody>
      </p:sp>
      <p:sp>
        <p:nvSpPr>
          <p:cNvPr id="6" name="页脚占位符 5"/>
          <p:cNvSpPr>
            <a:spLocks noGrp="1"/>
          </p:cNvSpPr>
          <p:nvPr>
            <p:ph type="ftr" sz="quarter" idx="11"/>
          </p:nvPr>
        </p:nvSpPr>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lang="en-US" dirty="0"/>
          </a:p>
        </p:txBody>
      </p:sp>
      <p:sp>
        <p:nvSpPr>
          <p:cNvPr id="4" name="日期占位符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latin typeface="新宋体" panose="02010609030101010101" pitchFamily="49" charset="-122"/>
                <a:ea typeface="新宋体" panose="02010609030101010101" pitchFamily="49" charset="-122"/>
              </a:defRPr>
            </a:lvl1pPr>
          </a:lstStyle>
          <a:p>
            <a:fld id="{B4EFF9AB-85BE-4B1F-BA1B-A157C8C43628}" type="datetime1">
              <a:rPr lang="zh-CN" altLang="en-US" smtClean="0"/>
              <a:t>2022/10/16</a:t>
            </a:fld>
            <a:endParaRPr lang="en-US" dirty="0"/>
          </a:p>
        </p:txBody>
      </p:sp>
      <p:sp>
        <p:nvSpPr>
          <p:cNvPr id="5" name="页脚占位符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latin typeface="新宋体" panose="02010609030101010101" pitchFamily="49" charset="-122"/>
                <a:ea typeface="新宋体" panose="02010609030101010101" pitchFamily="49" charset="-122"/>
              </a:defRPr>
            </a:lvl1pPr>
          </a:lstStyle>
          <a:p>
            <a:endParaRPr lang="en-US" dirty="0"/>
          </a:p>
        </p:txBody>
      </p:sp>
      <p:sp>
        <p:nvSpPr>
          <p:cNvPr id="6" name="幻灯片编号占位符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latin typeface="新宋体" panose="02010609030101010101" pitchFamily="49" charset="-122"/>
                <a:ea typeface="新宋体" panose="02010609030101010101" pitchFamily="49" charset="-122"/>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新宋体" panose="02010609030101010101" pitchFamily="49" charset="-122"/>
          <a:ea typeface="新宋体" panose="02010609030101010101" pitchFamily="49" charset="-122"/>
          <a:cs typeface="新宋体" panose="02010609030101010101" pitchFamily="49" charset="-122"/>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新宋体" panose="02010609030101010101" pitchFamily="49" charset="-122"/>
          <a:ea typeface="新宋体" panose="02010609030101010101" pitchFamily="49" charset="-122"/>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新宋体" panose="02010609030101010101" pitchFamily="49" charset="-122"/>
          <a:ea typeface="新宋体" panose="02010609030101010101" pitchFamily="49" charset="-122"/>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新宋体" panose="02010609030101010101" pitchFamily="49" charset="-122"/>
          <a:ea typeface="新宋体" panose="02010609030101010101" pitchFamily="49" charset="-122"/>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新宋体" panose="02010609030101010101" pitchFamily="49" charset="-122"/>
          <a:ea typeface="新宋体" panose="02010609030101010101" pitchFamily="49" charset="-122"/>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新宋体" panose="02010609030101010101" pitchFamily="49" charset="-122"/>
          <a:ea typeface="新宋体" panose="02010609030101010101" pitchFamily="49" charset="-122"/>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rtlCol="0">
            <a:noAutofit/>
          </a:bodyPr>
          <a:lstStyle/>
          <a:p>
            <a:pPr rtl="0"/>
            <a:r>
              <a:rPr lang="en-US" altLang="zh-CN" dirty="0"/>
              <a:t>Biometrics-Authenticated Key Exchange for Secure Messaging</a:t>
            </a:r>
            <a:endParaRPr lang="zh-cn" dirty="0"/>
          </a:p>
        </p:txBody>
      </p:sp>
      <p:sp>
        <p:nvSpPr>
          <p:cNvPr id="3" name="副标题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rtlCol="0">
            <a:normAutofit fontScale="85000" lnSpcReduction="20000"/>
          </a:bodyPr>
          <a:lstStyle/>
          <a:p>
            <a:pPr rtl="0"/>
            <a:endParaRPr lang="en-US" altLang="zh-CN" sz="2800" dirty="0"/>
          </a:p>
          <a:p>
            <a:pPr rtl="0"/>
            <a:r>
              <a:rPr lang="zh-CN" altLang="en-US" sz="2800" dirty="0"/>
              <a:t>基于生物特征验证性密钥交换的安全消息传递</a:t>
            </a:r>
            <a:endParaRPr lang="en-US" altLang="zh-CN" sz="2800" dirty="0"/>
          </a:p>
          <a:p>
            <a:pPr rtl="0"/>
            <a:r>
              <a:rPr lang="zh-CN" altLang="en-US" sz="2800" dirty="0"/>
              <a:t>来自于</a:t>
            </a:r>
            <a:r>
              <a:rPr lang="en-US" altLang="zh-CN" sz="2800" dirty="0"/>
              <a:t>CCS2021</a:t>
            </a:r>
            <a:endParaRPr lang="zh-cn" sz="2800" dirty="0"/>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rtlCol="0">
            <a:normAutofit/>
          </a:bodyPr>
          <a:lstStyle/>
          <a:p>
            <a:pPr rtl="0"/>
            <a:r>
              <a:rPr lang="zh-CN" altLang="en-US" dirty="0"/>
              <a:t>非对称模糊封装机制</a:t>
            </a:r>
            <a:r>
              <a:rPr lang="en-US" altLang="zh-CN" dirty="0"/>
              <a:t>(AFEM)</a:t>
            </a:r>
            <a:r>
              <a:rPr lang="zh-CN" altLang="en-US" dirty="0"/>
              <a:t>。</a:t>
            </a:r>
            <a:endParaRPr lang="zh-cn" dirty="0"/>
          </a:p>
        </p:txBody>
      </p:sp>
      <p:sp>
        <p:nvSpPr>
          <p:cNvPr id="5" name="内容占位符 4">
            <a:extLst>
              <a:ext uri="{FF2B5EF4-FFF2-40B4-BE49-F238E27FC236}">
                <a16:creationId xmlns:a16="http://schemas.microsoft.com/office/drawing/2014/main" id="{4BB99F56-947D-5FBE-0208-5D6622987804}"/>
              </a:ext>
            </a:extLst>
          </p:cNvPr>
          <p:cNvSpPr>
            <a:spLocks noGrp="1"/>
          </p:cNvSpPr>
          <p:nvPr>
            <p:ph idx="1"/>
          </p:nvPr>
        </p:nvSpPr>
        <p:spPr>
          <a:xfrm>
            <a:off x="913795" y="2076450"/>
            <a:ext cx="10353762" cy="3944340"/>
          </a:xfrm>
        </p:spPr>
        <p:txBody>
          <a:bodyPr>
            <a:normAutofit/>
          </a:bodyPr>
          <a:lstStyle/>
          <a:p>
            <a:r>
              <a:rPr lang="zh-CN" altLang="en-US" dirty="0"/>
              <a:t>该机制使用一个成员的生物特征公钥封装消息，只有具有相似生物特征的参与者才能获得消息。 在</a:t>
            </a:r>
            <a:r>
              <a:rPr lang="en-US" altLang="zh-CN" dirty="0"/>
              <a:t>AFEM</a:t>
            </a:r>
            <a:r>
              <a:rPr lang="zh-CN" altLang="en-US" dirty="0"/>
              <a:t>的基础上，我们提出了一个</a:t>
            </a:r>
            <a:r>
              <a:rPr lang="en-US" altLang="zh-CN" dirty="0"/>
              <a:t>BAKE</a:t>
            </a:r>
            <a:r>
              <a:rPr lang="zh-CN" altLang="en-US" dirty="0"/>
              <a:t>框架，其认证密钥交换阶段为一轮原型。 为了解决旋转不变问题，我们分别针对生物特征向量和生物特征向量集提出了两种</a:t>
            </a:r>
            <a:r>
              <a:rPr lang="en-US" altLang="zh-CN" dirty="0"/>
              <a:t>AFEM</a:t>
            </a:r>
            <a:r>
              <a:rPr lang="zh-CN" altLang="en-US" dirty="0"/>
              <a:t>结构。 其关键在于许多生物特征是由离散点组成的，通过这些离散点之间的相对关系可以提取出旋转不变的生物特征向量集。</a:t>
            </a:r>
          </a:p>
          <a:p>
            <a:endParaRPr lang="zh-CN" altLang="en-US" dirty="0"/>
          </a:p>
        </p:txBody>
      </p:sp>
    </p:spTree>
    <p:extLst>
      <p:ext uri="{BB962C8B-B14F-4D97-AF65-F5344CB8AC3E}">
        <p14:creationId xmlns:p14="http://schemas.microsoft.com/office/powerpoint/2010/main" val="2552750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rtlCol="0">
            <a:normAutofit/>
          </a:bodyPr>
          <a:lstStyle/>
          <a:p>
            <a:pPr rtl="0"/>
            <a:r>
              <a:rPr lang="zh-CN" altLang="en-US" dirty="0"/>
              <a:t>主要贡献</a:t>
            </a:r>
            <a:endParaRPr lang="zh-cn" dirty="0"/>
          </a:p>
        </p:txBody>
      </p:sp>
      <p:sp>
        <p:nvSpPr>
          <p:cNvPr id="5" name="内容占位符 4">
            <a:extLst>
              <a:ext uri="{FF2B5EF4-FFF2-40B4-BE49-F238E27FC236}">
                <a16:creationId xmlns:a16="http://schemas.microsoft.com/office/drawing/2014/main" id="{4BB99F56-947D-5FBE-0208-5D6622987804}"/>
              </a:ext>
            </a:extLst>
          </p:cNvPr>
          <p:cNvSpPr>
            <a:spLocks noGrp="1"/>
          </p:cNvSpPr>
          <p:nvPr>
            <p:ph idx="1"/>
          </p:nvPr>
        </p:nvSpPr>
        <p:spPr>
          <a:xfrm>
            <a:off x="913795" y="2076450"/>
            <a:ext cx="10353762" cy="3944340"/>
          </a:xfrm>
        </p:spPr>
        <p:txBody>
          <a:bodyPr>
            <a:normAutofit fontScale="92500" lnSpcReduction="10000"/>
          </a:bodyPr>
          <a:lstStyle/>
          <a:p>
            <a:r>
              <a:rPr lang="en-US" altLang="zh-CN" dirty="0"/>
              <a:t>1.	</a:t>
            </a:r>
            <a:r>
              <a:rPr lang="zh-CN" altLang="en-US" dirty="0"/>
              <a:t>提出了一种新的非对称密码协议，称为生物特征认证密钥交换，其中秘密密钥来自生物特征。</a:t>
            </a:r>
          </a:p>
          <a:p>
            <a:r>
              <a:rPr lang="en-US" altLang="zh-CN" dirty="0"/>
              <a:t>2.	</a:t>
            </a:r>
            <a:r>
              <a:rPr lang="zh-CN" altLang="en-US" dirty="0"/>
              <a:t>针对安全消息传递的异步性和生物特征密钥类型的多样性，提出了一种非对称模糊封装机制，并分别构造了生物特征向量和生物特征向量集。</a:t>
            </a:r>
          </a:p>
          <a:p>
            <a:r>
              <a:rPr lang="en-US" altLang="zh-CN" dirty="0"/>
              <a:t>3.	</a:t>
            </a:r>
            <a:r>
              <a:rPr lang="zh-CN" altLang="en-US" dirty="0"/>
              <a:t>实例化了两个生物特征认证的密钥交换原型：虹膜和指纹。</a:t>
            </a:r>
          </a:p>
          <a:p>
            <a:r>
              <a:rPr lang="zh-CN" altLang="en-US" dirty="0"/>
              <a:t>   具体地说，我们对虹膜采用了最常见的</a:t>
            </a:r>
            <a:r>
              <a:rPr lang="en-US" altLang="zh-CN" dirty="0" err="1"/>
              <a:t>IRISCode</a:t>
            </a:r>
            <a:r>
              <a:rPr lang="en-US" altLang="zh-CN" dirty="0"/>
              <a:t>[16]</a:t>
            </a:r>
            <a:r>
              <a:rPr lang="zh-CN" altLang="en-US" dirty="0"/>
              <a:t>，并对指纹设计了旋转不变的表示。 我们对我们的两个实例进行实验。 该协议在真实虹膜数据集上的运行时间小于</a:t>
            </a:r>
            <a:r>
              <a:rPr lang="en-US" altLang="zh-CN" dirty="0"/>
              <a:t>0.2s</a:t>
            </a:r>
            <a:r>
              <a:rPr lang="zh-CN" altLang="en-US" dirty="0"/>
              <a:t>，在真实指纹数据集上的运行时间小于</a:t>
            </a:r>
            <a:r>
              <a:rPr lang="en-US" altLang="zh-CN" dirty="0"/>
              <a:t>0.5s</a:t>
            </a:r>
            <a:r>
              <a:rPr lang="zh-CN" altLang="en-US" dirty="0"/>
              <a:t>，比</a:t>
            </a:r>
            <a:r>
              <a:rPr lang="en-US" altLang="zh-CN" dirty="0"/>
              <a:t>Fuzzy </a:t>
            </a:r>
            <a:r>
              <a:rPr lang="en-US" altLang="zh-CN" dirty="0" err="1"/>
              <a:t>Apake</a:t>
            </a:r>
            <a:r>
              <a:rPr lang="en-US" altLang="zh-CN" dirty="0"/>
              <a:t>[21]</a:t>
            </a:r>
            <a:r>
              <a:rPr lang="zh-CN" altLang="en-US" dirty="0"/>
              <a:t>至少快</a:t>
            </a:r>
            <a:r>
              <a:rPr lang="en-US" altLang="zh-CN" dirty="0"/>
              <a:t>2000</a:t>
            </a:r>
            <a:r>
              <a:rPr lang="zh-CN" altLang="en-US" dirty="0"/>
              <a:t>倍。我们的两个实例的通信开销约为</a:t>
            </a:r>
            <a:r>
              <a:rPr lang="en-US" altLang="zh-CN" dirty="0"/>
              <a:t>12.2KB</a:t>
            </a:r>
            <a:r>
              <a:rPr lang="zh-CN" altLang="en-US" dirty="0"/>
              <a:t>和</a:t>
            </a:r>
            <a:r>
              <a:rPr lang="en-US" altLang="zh-CN" dirty="0"/>
              <a:t>2.7KB</a:t>
            </a:r>
            <a:r>
              <a:rPr lang="zh-CN" altLang="en-US" dirty="0"/>
              <a:t>，比</a:t>
            </a:r>
            <a:r>
              <a:rPr lang="en-US" altLang="zh-CN" dirty="0"/>
              <a:t>Fuzzy APAKE</a:t>
            </a:r>
            <a:r>
              <a:rPr lang="zh-CN" altLang="en-US" dirty="0"/>
              <a:t>至少低</a:t>
            </a:r>
            <a:r>
              <a:rPr lang="en-US" altLang="zh-CN" dirty="0"/>
              <a:t>50</a:t>
            </a:r>
            <a:r>
              <a:rPr lang="zh-CN" altLang="en-US" dirty="0"/>
              <a:t>倍。</a:t>
            </a:r>
          </a:p>
        </p:txBody>
      </p:sp>
    </p:spTree>
    <p:extLst>
      <p:ext uri="{BB962C8B-B14F-4D97-AF65-F5344CB8AC3E}">
        <p14:creationId xmlns:p14="http://schemas.microsoft.com/office/powerpoint/2010/main" val="3255030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rtlCol="0">
            <a:normAutofit/>
          </a:bodyPr>
          <a:lstStyle/>
          <a:p>
            <a:pPr rtl="0"/>
            <a:r>
              <a:rPr lang="en-US" altLang="zh-CN" dirty="0"/>
              <a:t>BAKE</a:t>
            </a:r>
            <a:r>
              <a:rPr lang="zh-CN" altLang="en-US" dirty="0"/>
              <a:t>建模</a:t>
            </a:r>
            <a:endParaRPr lang="zh-cn" dirty="0"/>
          </a:p>
        </p:txBody>
      </p:sp>
      <p:sp>
        <p:nvSpPr>
          <p:cNvPr id="5" name="内容占位符 4">
            <a:extLst>
              <a:ext uri="{FF2B5EF4-FFF2-40B4-BE49-F238E27FC236}">
                <a16:creationId xmlns:a16="http://schemas.microsoft.com/office/drawing/2014/main" id="{4BB99F56-947D-5FBE-0208-5D6622987804}"/>
              </a:ext>
            </a:extLst>
          </p:cNvPr>
          <p:cNvSpPr>
            <a:spLocks noGrp="1"/>
          </p:cNvSpPr>
          <p:nvPr>
            <p:ph idx="1"/>
          </p:nvPr>
        </p:nvSpPr>
        <p:spPr>
          <a:xfrm>
            <a:off x="6095999" y="1866900"/>
            <a:ext cx="5171557" cy="4153890"/>
          </a:xfrm>
        </p:spPr>
        <p:txBody>
          <a:bodyPr>
            <a:normAutofit fontScale="92500" lnSpcReduction="20000"/>
          </a:bodyPr>
          <a:lstStyle/>
          <a:p>
            <a:r>
              <a:rPr lang="zh-CN" altLang="en-US" dirty="0"/>
              <a:t>如图所示，</a:t>
            </a:r>
            <a:r>
              <a:rPr lang="en-US" altLang="zh-CN" dirty="0"/>
              <a:t>Bake</a:t>
            </a:r>
            <a:r>
              <a:rPr lang="zh-CN" altLang="en-US" dirty="0"/>
              <a:t>有三个阶段：</a:t>
            </a:r>
          </a:p>
          <a:p>
            <a:endParaRPr lang="zh-CN" altLang="en-US" dirty="0"/>
          </a:p>
          <a:p>
            <a:r>
              <a:rPr lang="en-US" altLang="zh-CN" dirty="0"/>
              <a:t>1. </a:t>
            </a:r>
            <a:r>
              <a:rPr lang="zh-CN" altLang="en-US" dirty="0"/>
              <a:t>初始化（</a:t>
            </a:r>
            <a:r>
              <a:rPr lang="en-US" altLang="zh-CN" dirty="0" err="1"/>
              <a:t>init</a:t>
            </a:r>
            <a:r>
              <a:rPr lang="zh-CN" altLang="en-US" dirty="0"/>
              <a:t>）阶段，两个参与者同意一组公共参数来初始化整个系统。</a:t>
            </a:r>
          </a:p>
          <a:p>
            <a:r>
              <a:rPr lang="en-US" altLang="zh-CN" dirty="0"/>
              <a:t>2. </a:t>
            </a:r>
            <a:r>
              <a:rPr lang="zh-CN" altLang="en-US" dirty="0"/>
              <a:t>在密钥生成（</a:t>
            </a:r>
            <a:r>
              <a:rPr lang="en-US" altLang="zh-CN" dirty="0" err="1"/>
              <a:t>KeyGen</a:t>
            </a:r>
            <a:r>
              <a:rPr lang="zh-CN" altLang="en-US" dirty="0"/>
              <a:t>）阶段，每个参与者基于他们的生物特征生成公钥，并将公钥发送给另一个参与者。</a:t>
            </a:r>
          </a:p>
          <a:p>
            <a:r>
              <a:rPr lang="en-US" altLang="zh-CN" dirty="0"/>
              <a:t>3. </a:t>
            </a:r>
            <a:r>
              <a:rPr lang="zh-CN" altLang="en-US" dirty="0"/>
              <a:t>在</a:t>
            </a:r>
            <a:r>
              <a:rPr lang="en-US" altLang="zh-CN" dirty="0"/>
              <a:t>AKE</a:t>
            </a:r>
            <a:r>
              <a:rPr lang="zh-CN" altLang="en-US" dirty="0"/>
              <a:t>（认证密匙交互）阶段发送方向接收方请求彼此认证并协商可用于建立安全信道的会话密钥，参与者需要她</a:t>
            </a:r>
            <a:r>
              <a:rPr lang="en-US" altLang="zh-CN" dirty="0"/>
              <a:t>/</a:t>
            </a:r>
            <a:r>
              <a:rPr lang="zh-CN" altLang="en-US" dirty="0"/>
              <a:t>他的生物特征和其他参与者的公钥作为该阶段的输入。</a:t>
            </a:r>
          </a:p>
        </p:txBody>
      </p:sp>
      <p:pic>
        <p:nvPicPr>
          <p:cNvPr id="11" name="图片 10">
            <a:extLst>
              <a:ext uri="{FF2B5EF4-FFF2-40B4-BE49-F238E27FC236}">
                <a16:creationId xmlns:a16="http://schemas.microsoft.com/office/drawing/2014/main" id="{A71744D1-543C-3BE9-1647-3233E76EAD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273" y="1952171"/>
            <a:ext cx="4757678" cy="3563917"/>
          </a:xfrm>
          <a:prstGeom prst="rect">
            <a:avLst/>
          </a:prstGeom>
        </p:spPr>
      </p:pic>
    </p:spTree>
    <p:extLst>
      <p:ext uri="{BB962C8B-B14F-4D97-AF65-F5344CB8AC3E}">
        <p14:creationId xmlns:p14="http://schemas.microsoft.com/office/powerpoint/2010/main" val="2637146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rtlCol="0">
            <a:normAutofit/>
          </a:bodyPr>
          <a:lstStyle/>
          <a:p>
            <a:pPr rtl="0"/>
            <a:r>
              <a:rPr lang="en-US" altLang="zh-CN" dirty="0"/>
              <a:t>AFEM</a:t>
            </a:r>
            <a:endParaRPr lang="zh-cn" dirty="0"/>
          </a:p>
        </p:txBody>
      </p:sp>
      <p:sp>
        <p:nvSpPr>
          <p:cNvPr id="5" name="内容占位符 4">
            <a:extLst>
              <a:ext uri="{FF2B5EF4-FFF2-40B4-BE49-F238E27FC236}">
                <a16:creationId xmlns:a16="http://schemas.microsoft.com/office/drawing/2014/main" id="{4BB99F56-947D-5FBE-0208-5D6622987804}"/>
              </a:ext>
            </a:extLst>
          </p:cNvPr>
          <p:cNvSpPr>
            <a:spLocks noGrp="1"/>
          </p:cNvSpPr>
          <p:nvPr>
            <p:ph idx="1"/>
          </p:nvPr>
        </p:nvSpPr>
        <p:spPr>
          <a:xfrm>
            <a:off x="6095999" y="1866900"/>
            <a:ext cx="5171557" cy="4153890"/>
          </a:xfrm>
        </p:spPr>
        <p:txBody>
          <a:bodyPr>
            <a:normAutofit/>
          </a:bodyPr>
          <a:lstStyle/>
          <a:p>
            <a:r>
              <a:rPr lang="zh-CN" altLang="en-US" dirty="0"/>
              <a:t>非对称模糊封装机制</a:t>
            </a:r>
            <a:r>
              <a:rPr lang="en-US" altLang="zh-CN" dirty="0"/>
              <a:t>AFEM</a:t>
            </a:r>
            <a:r>
              <a:rPr lang="zh-CN" altLang="en-US" dirty="0"/>
              <a:t>是由四个概率多项式时间</a:t>
            </a:r>
            <a:r>
              <a:rPr lang="en-US" altLang="zh-CN" dirty="0"/>
              <a:t>(PPT)</a:t>
            </a:r>
            <a:r>
              <a:rPr lang="zh-CN" altLang="en-US" dirty="0"/>
              <a:t>算法</a:t>
            </a:r>
            <a:r>
              <a:rPr lang="en-US" altLang="zh-CN" dirty="0"/>
              <a:t>(SETUT</a:t>
            </a:r>
            <a:r>
              <a:rPr lang="zh-CN" altLang="en-US" dirty="0"/>
              <a:t>、</a:t>
            </a:r>
            <a:r>
              <a:rPr lang="en-US" altLang="zh-CN" dirty="0"/>
              <a:t>PUBGEN</a:t>
            </a:r>
            <a:r>
              <a:rPr lang="zh-CN" altLang="en-US" dirty="0"/>
              <a:t>、</a:t>
            </a:r>
            <a:r>
              <a:rPr lang="en-US" altLang="zh-CN" dirty="0"/>
              <a:t>ENC</a:t>
            </a:r>
            <a:r>
              <a:rPr lang="zh-CN" altLang="en-US" dirty="0"/>
              <a:t>、</a:t>
            </a:r>
            <a:r>
              <a:rPr lang="en-US" altLang="zh-CN" dirty="0"/>
              <a:t>DEC)</a:t>
            </a:r>
            <a:r>
              <a:rPr lang="zh-CN" altLang="en-US" dirty="0"/>
              <a:t>组成的元组满足以下语法的正确性。</a:t>
            </a:r>
          </a:p>
        </p:txBody>
      </p:sp>
      <p:pic>
        <p:nvPicPr>
          <p:cNvPr id="4" name="图片 3">
            <a:extLst>
              <a:ext uri="{FF2B5EF4-FFF2-40B4-BE49-F238E27FC236}">
                <a16:creationId xmlns:a16="http://schemas.microsoft.com/office/drawing/2014/main" id="{3DE152EB-D39F-A1BB-EBCA-5D66A98440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74" y="1597231"/>
            <a:ext cx="5947630" cy="4651170"/>
          </a:xfrm>
          <a:prstGeom prst="rect">
            <a:avLst/>
          </a:prstGeom>
        </p:spPr>
      </p:pic>
    </p:spTree>
    <p:extLst>
      <p:ext uri="{BB962C8B-B14F-4D97-AF65-F5344CB8AC3E}">
        <p14:creationId xmlns:p14="http://schemas.microsoft.com/office/powerpoint/2010/main" val="355751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rtlCol="0">
            <a:normAutofit/>
          </a:bodyPr>
          <a:lstStyle/>
          <a:p>
            <a:pPr rtl="0"/>
            <a:r>
              <a:rPr lang="zh-CN" altLang="en-US" dirty="0"/>
              <a:t>基于</a:t>
            </a:r>
            <a:r>
              <a:rPr lang="en-US" altLang="zh-CN" dirty="0"/>
              <a:t>AFEM</a:t>
            </a:r>
            <a:r>
              <a:rPr lang="zh-CN" altLang="en-US" dirty="0"/>
              <a:t>的</a:t>
            </a:r>
            <a:r>
              <a:rPr lang="en-US" altLang="zh-CN" dirty="0"/>
              <a:t>BAKE</a:t>
            </a:r>
            <a:r>
              <a:rPr lang="zh-CN" altLang="en-US" dirty="0"/>
              <a:t>的具体过程</a:t>
            </a:r>
            <a:r>
              <a:rPr lang="en-US" altLang="zh-CN" dirty="0"/>
              <a:t>:</a:t>
            </a:r>
            <a:endParaRPr lang="zh-cn" dirty="0"/>
          </a:p>
        </p:txBody>
      </p:sp>
      <p:sp>
        <p:nvSpPr>
          <p:cNvPr id="5" name="内容占位符 4">
            <a:extLst>
              <a:ext uri="{FF2B5EF4-FFF2-40B4-BE49-F238E27FC236}">
                <a16:creationId xmlns:a16="http://schemas.microsoft.com/office/drawing/2014/main" id="{4BB99F56-947D-5FBE-0208-5D6622987804}"/>
              </a:ext>
            </a:extLst>
          </p:cNvPr>
          <p:cNvSpPr>
            <a:spLocks noGrp="1"/>
          </p:cNvSpPr>
          <p:nvPr>
            <p:ph idx="1"/>
          </p:nvPr>
        </p:nvSpPr>
        <p:spPr>
          <a:xfrm>
            <a:off x="1116281" y="1866900"/>
            <a:ext cx="10151275" cy="4153890"/>
          </a:xfrm>
        </p:spPr>
        <p:txBody>
          <a:bodyPr>
            <a:normAutofit/>
          </a:bodyPr>
          <a:lstStyle/>
          <a:p>
            <a:r>
              <a:rPr lang="zh-CN" altLang="en-US" dirty="0"/>
              <a:t>我们的</a:t>
            </a:r>
            <a:r>
              <a:rPr lang="en-US" altLang="zh-CN" dirty="0"/>
              <a:t>BAKE</a:t>
            </a:r>
            <a:r>
              <a:rPr lang="zh-CN" altLang="en-US" dirty="0"/>
              <a:t>框架涉及两个参与者在不安全的信道上通信，由三个阶段组成：初始化</a:t>
            </a:r>
            <a:r>
              <a:rPr lang="en-US" altLang="zh-CN" dirty="0"/>
              <a:t>(INIT)</a:t>
            </a:r>
            <a:r>
              <a:rPr lang="zh-CN" altLang="en-US" dirty="0"/>
              <a:t>阶段、密钥生成</a:t>
            </a:r>
            <a:r>
              <a:rPr lang="en-US" altLang="zh-CN" dirty="0"/>
              <a:t>(KEYGEN)</a:t>
            </a:r>
            <a:r>
              <a:rPr lang="zh-CN" altLang="en-US" dirty="0"/>
              <a:t>阶段和认证密钥交换</a:t>
            </a:r>
            <a:r>
              <a:rPr lang="en-US" altLang="zh-CN" dirty="0"/>
              <a:t>(AKE)</a:t>
            </a:r>
            <a:r>
              <a:rPr lang="zh-CN" altLang="en-US" dirty="0"/>
              <a:t>阶段。</a:t>
            </a:r>
            <a:endParaRPr lang="en-US" altLang="zh-CN" dirty="0"/>
          </a:p>
          <a:p>
            <a:r>
              <a:rPr lang="zh-CN" altLang="en-US" dirty="0"/>
              <a:t> 我们框架的核心思想是从两个参与者生成的随机字符串中派生用于安全消息传递的会话密钥。 为了安全地将一个参与者生成的随机字符串传输到另一个参与者，我们采用</a:t>
            </a:r>
            <a:r>
              <a:rPr lang="en-US" altLang="zh-CN" dirty="0"/>
              <a:t>AFEM</a:t>
            </a:r>
            <a:r>
              <a:rPr lang="zh-CN" altLang="en-US" dirty="0"/>
              <a:t>方案对该字符串进行封装。 身份验证是在参与者试图解封装接收的封装字符串时隐式执行的。</a:t>
            </a:r>
          </a:p>
        </p:txBody>
      </p:sp>
    </p:spTree>
    <p:extLst>
      <p:ext uri="{BB962C8B-B14F-4D97-AF65-F5344CB8AC3E}">
        <p14:creationId xmlns:p14="http://schemas.microsoft.com/office/powerpoint/2010/main" val="690786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rtlCol="0">
            <a:normAutofit/>
          </a:bodyPr>
          <a:lstStyle/>
          <a:p>
            <a:pPr rtl="0"/>
            <a:r>
              <a:rPr lang="zh-CN" altLang="en-US" dirty="0"/>
              <a:t>基于</a:t>
            </a:r>
            <a:r>
              <a:rPr lang="en-US" altLang="zh-CN" dirty="0"/>
              <a:t>AFEM</a:t>
            </a:r>
            <a:r>
              <a:rPr lang="zh-CN" altLang="en-US" dirty="0"/>
              <a:t>的</a:t>
            </a:r>
            <a:r>
              <a:rPr lang="en-US" altLang="zh-CN" dirty="0"/>
              <a:t>BAKE</a:t>
            </a:r>
            <a:r>
              <a:rPr lang="zh-CN" altLang="en-US" dirty="0"/>
              <a:t>的具体过程</a:t>
            </a:r>
            <a:r>
              <a:rPr lang="en-US" altLang="zh-CN" dirty="0"/>
              <a:t>:</a:t>
            </a:r>
            <a:endParaRPr lang="zh-cn" dirty="0"/>
          </a:p>
        </p:txBody>
      </p:sp>
      <p:sp>
        <p:nvSpPr>
          <p:cNvPr id="5" name="内容占位符 4">
            <a:extLst>
              <a:ext uri="{FF2B5EF4-FFF2-40B4-BE49-F238E27FC236}">
                <a16:creationId xmlns:a16="http://schemas.microsoft.com/office/drawing/2014/main" id="{4BB99F56-947D-5FBE-0208-5D6622987804}"/>
              </a:ext>
            </a:extLst>
          </p:cNvPr>
          <p:cNvSpPr>
            <a:spLocks noGrp="1"/>
          </p:cNvSpPr>
          <p:nvPr>
            <p:ph idx="1"/>
          </p:nvPr>
        </p:nvSpPr>
        <p:spPr>
          <a:xfrm>
            <a:off x="7148945" y="1866900"/>
            <a:ext cx="4118611" cy="4381500"/>
          </a:xfrm>
        </p:spPr>
        <p:txBody>
          <a:bodyPr>
            <a:normAutofit fontScale="47500" lnSpcReduction="20000"/>
          </a:bodyPr>
          <a:lstStyle/>
          <a:p>
            <a:r>
              <a:rPr lang="en-US" altLang="zh-CN" dirty="0"/>
              <a:t>1. **</a:t>
            </a:r>
            <a:r>
              <a:rPr lang="zh-CN" altLang="en-US" dirty="0"/>
              <a:t>初始化阶段：**此阶段提供其他阶段所需的所有公共参数。 具体地说，**</a:t>
            </a:r>
            <a:r>
              <a:rPr lang="en-US" altLang="zh-CN" dirty="0"/>
              <a:t>P0</a:t>
            </a:r>
            <a:r>
              <a:rPr lang="zh-CN" altLang="en-US" dirty="0"/>
              <a:t>和</a:t>
            </a:r>
            <a:r>
              <a:rPr lang="en-US" altLang="zh-CN" dirty="0"/>
              <a:t>P1</a:t>
            </a:r>
            <a:r>
              <a:rPr lang="zh-CN" altLang="en-US" dirty="0"/>
              <a:t>必须在基本参数上达成一致，即安全参数和阈值**。 然后，调用设置算法</a:t>
            </a:r>
            <a:r>
              <a:rPr lang="en-US" altLang="zh-CN" dirty="0" err="1"/>
              <a:t>AFEM.Setup</a:t>
            </a:r>
            <a:r>
              <a:rPr lang="zh-CN" altLang="en-US" dirty="0"/>
              <a:t>来生成</a:t>
            </a:r>
            <a:r>
              <a:rPr lang="en-US" altLang="zh-CN" dirty="0"/>
              <a:t>AFEM</a:t>
            </a:r>
            <a:r>
              <a:rPr lang="zh-CN" altLang="en-US" dirty="0"/>
              <a:t>的公共参数。 最后，</a:t>
            </a:r>
            <a:r>
              <a:rPr lang="en-US" altLang="zh-CN" dirty="0"/>
              <a:t>BAKE</a:t>
            </a:r>
            <a:r>
              <a:rPr lang="zh-CN" altLang="en-US" dirty="0"/>
              <a:t>的公共参数被设置为并且对两个参与者都是可访问的。在现实世界的应用程序（例如，安全消息传递）中，**服务提供商可以生成公共参数并将其发布在公告板上或将其编码为软件**，以便每个参与者都可以访问它们。</a:t>
            </a:r>
          </a:p>
          <a:p>
            <a:r>
              <a:rPr lang="en-US" altLang="zh-CN" dirty="0"/>
              <a:t>2. **</a:t>
            </a:r>
            <a:r>
              <a:rPr lang="zh-CN" altLang="en-US" dirty="0"/>
              <a:t>密钥生成阶段：**在这个阶段中，**每个参与者根据她</a:t>
            </a:r>
            <a:r>
              <a:rPr lang="en-US" altLang="zh-CN" dirty="0"/>
              <a:t>/</a:t>
            </a:r>
            <a:r>
              <a:rPr lang="zh-CN" altLang="en-US" dirty="0"/>
              <a:t>他的生物特征生成一个公钥，并将其发送给另一个参与者。** 具体地说，</a:t>
            </a:r>
            <a:r>
              <a:rPr lang="en-US" altLang="zh-CN" dirty="0"/>
              <a:t>p(∈0,1}</a:t>
            </a:r>
            <a:r>
              <a:rPr lang="zh-CN" altLang="en-US" dirty="0"/>
              <a:t>）根据生物特征生成一个密钥，下面两个小节将对其进行实例化。生成公钥后，最后，</a:t>
            </a:r>
            <a:r>
              <a:rPr lang="en-US" altLang="zh-CN" dirty="0"/>
              <a:t>P0</a:t>
            </a:r>
            <a:r>
              <a:rPr lang="zh-CN" altLang="en-US" dirty="0"/>
              <a:t>通过一个**经过身份验证的通道**将公钥发送给</a:t>
            </a:r>
            <a:r>
              <a:rPr lang="en-US" altLang="zh-CN" dirty="0"/>
              <a:t>P1</a:t>
            </a:r>
            <a:r>
              <a:rPr lang="zh-CN" altLang="en-US" dirty="0"/>
              <a:t>，这意味着对手不能修改该公钥。 请注意，**对经过身份验证的信道的要求**对于所有经过身份验证的密钥交换协议都是必不可少的</a:t>
            </a:r>
            <a:r>
              <a:rPr lang="en-US" altLang="zh-CN" dirty="0"/>
              <a:t>[6]</a:t>
            </a:r>
            <a:r>
              <a:rPr lang="zh-CN" altLang="en-US" dirty="0"/>
              <a:t>。在实际应用中，通过**公钥基础设施</a:t>
            </a:r>
            <a:r>
              <a:rPr lang="en-US" altLang="zh-CN" dirty="0"/>
              <a:t>(PKI)**</a:t>
            </a:r>
            <a:r>
              <a:rPr lang="zh-CN" altLang="en-US" dirty="0"/>
              <a:t>技术</a:t>
            </a:r>
            <a:r>
              <a:rPr lang="en-US" altLang="zh-CN" dirty="0"/>
              <a:t>[52]</a:t>
            </a:r>
            <a:r>
              <a:rPr lang="zh-CN" altLang="en-US" dirty="0"/>
              <a:t>可以实现经过认证的信**道，在该技术中，权威生成证书以绑定身份和公钥，消息应用程序还建议使用带外方式来验证公钥，例如比较公钥指纹和扫描快速响应</a:t>
            </a:r>
            <a:r>
              <a:rPr lang="en-US" altLang="zh-CN" dirty="0"/>
              <a:t>(QR)</a:t>
            </a:r>
            <a:r>
              <a:rPr lang="zh-CN" altLang="en-US" dirty="0"/>
              <a:t>代码</a:t>
            </a:r>
            <a:r>
              <a:rPr lang="en-US" altLang="zh-CN" dirty="0"/>
              <a:t>[44]</a:t>
            </a:r>
            <a:r>
              <a:rPr lang="zh-CN" altLang="en-US" dirty="0"/>
              <a:t>。**</a:t>
            </a:r>
          </a:p>
          <a:p>
            <a:r>
              <a:rPr lang="en-US" altLang="zh-CN" dirty="0"/>
              <a:t>3. **AKE</a:t>
            </a:r>
            <a:r>
              <a:rPr lang="zh-CN" altLang="en-US" dirty="0"/>
              <a:t>阶段：**此阶段使**双方参与者能够相互验证并协商会话密钥。** 具体地说，</a:t>
            </a:r>
            <a:r>
              <a:rPr lang="en-US" altLang="zh-CN" dirty="0"/>
              <a:t>P{0</a:t>
            </a:r>
            <a:r>
              <a:rPr lang="zh-CN" altLang="en-US" dirty="0"/>
              <a:t>，</a:t>
            </a:r>
            <a:r>
              <a:rPr lang="en-US" altLang="zh-CN" dirty="0"/>
              <a:t>1}</a:t>
            </a:r>
            <a:r>
              <a:rPr lang="zh-CN" altLang="en-US" dirty="0"/>
              <a:t>首先选择一个随机消息</a:t>
            </a:r>
            <a:r>
              <a:rPr lang="en-US" altLang="zh-CN" dirty="0" err="1"/>
              <a:t>si</a:t>
            </a:r>
            <a:r>
              <a:rPr lang="zh-CN" altLang="en-US" dirty="0"/>
              <a:t>。然后，</a:t>
            </a:r>
            <a:r>
              <a:rPr lang="en-US" altLang="zh-CN" dirty="0" err="1"/>
              <a:t>si</a:t>
            </a:r>
            <a:r>
              <a:rPr lang="zh-CN" altLang="en-US" dirty="0"/>
              <a:t>通过</a:t>
            </a:r>
            <a:r>
              <a:rPr lang="en-US" altLang="zh-CN" dirty="0"/>
              <a:t>AFEM</a:t>
            </a:r>
            <a:r>
              <a:rPr lang="zh-CN" altLang="en-US" dirty="0"/>
              <a:t>算法封装成</a:t>
            </a:r>
            <a:r>
              <a:rPr lang="en-US" altLang="zh-CN" dirty="0"/>
              <a:t>ci</a:t>
            </a:r>
            <a:r>
              <a:rPr lang="zh-CN" altLang="en-US" dirty="0"/>
              <a:t>。在接收到对方的</a:t>
            </a:r>
            <a:r>
              <a:rPr lang="en-US" altLang="zh-CN" dirty="0"/>
              <a:t>c1-i</a:t>
            </a:r>
            <a:r>
              <a:rPr lang="zh-CN" altLang="en-US" dirty="0"/>
              <a:t>后，</a:t>
            </a:r>
            <a:r>
              <a:rPr lang="en-US" altLang="zh-CN" dirty="0"/>
              <a:t>Pi</a:t>
            </a:r>
            <a:r>
              <a:rPr lang="zh-CN" altLang="en-US" dirty="0"/>
              <a:t>基于生物特征生成一个密钥</a:t>
            </a:r>
            <a:r>
              <a:rPr lang="en-US" altLang="zh-CN" dirty="0"/>
              <a:t>ski</a:t>
            </a:r>
            <a:r>
              <a:rPr lang="zh-CN" altLang="en-US" dirty="0"/>
              <a:t>，可以使用</a:t>
            </a:r>
            <a:r>
              <a:rPr lang="en-US" altLang="zh-CN" dirty="0"/>
              <a:t>AFEM</a:t>
            </a:r>
            <a:r>
              <a:rPr lang="zh-CN" altLang="en-US" dirty="0"/>
              <a:t>的解封装算法解封装</a:t>
            </a:r>
            <a:r>
              <a:rPr lang="en-US" altLang="zh-CN" dirty="0"/>
              <a:t>c1-i</a:t>
            </a:r>
            <a:r>
              <a:rPr lang="zh-CN" altLang="en-US" dirty="0"/>
              <a:t>来得到</a:t>
            </a:r>
            <a:r>
              <a:rPr lang="en-US" altLang="zh-CN" dirty="0"/>
              <a:t>s1-i</a:t>
            </a:r>
            <a:r>
              <a:rPr lang="zh-CN" altLang="en-US" dirty="0"/>
              <a:t>。最后，</a:t>
            </a:r>
            <a:r>
              <a:rPr lang="en-US" altLang="zh-CN" dirty="0"/>
              <a:t>P</a:t>
            </a:r>
            <a:r>
              <a:rPr lang="zh-CN" altLang="en-US" dirty="0"/>
              <a:t>通过哈希函数计算**会话密钥</a:t>
            </a:r>
            <a:r>
              <a:rPr lang="en-US" altLang="zh-CN" dirty="0"/>
              <a:t>k</a:t>
            </a:r>
            <a:r>
              <a:rPr lang="zh-CN" altLang="en-US" dirty="0"/>
              <a:t>。**</a:t>
            </a:r>
          </a:p>
        </p:txBody>
      </p:sp>
      <p:pic>
        <p:nvPicPr>
          <p:cNvPr id="4" name="图片 3">
            <a:extLst>
              <a:ext uri="{FF2B5EF4-FFF2-40B4-BE49-F238E27FC236}">
                <a16:creationId xmlns:a16="http://schemas.microsoft.com/office/drawing/2014/main" id="{9C94154F-564D-C7CA-4697-50B4B18C0C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892" y="2030680"/>
            <a:ext cx="6550046" cy="3871356"/>
          </a:xfrm>
          <a:prstGeom prst="rect">
            <a:avLst/>
          </a:prstGeom>
        </p:spPr>
      </p:pic>
    </p:spTree>
    <p:extLst>
      <p:ext uri="{BB962C8B-B14F-4D97-AF65-F5344CB8AC3E}">
        <p14:creationId xmlns:p14="http://schemas.microsoft.com/office/powerpoint/2010/main" val="3788898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rtlCol="0">
            <a:normAutofit/>
          </a:bodyPr>
          <a:lstStyle/>
          <a:p>
            <a:pPr rtl="0"/>
            <a:r>
              <a:rPr lang="zh-CN" altLang="en-US" dirty="0"/>
              <a:t>来自虹膜的密钥</a:t>
            </a:r>
            <a:endParaRPr lang="zh-cn" dirty="0"/>
          </a:p>
        </p:txBody>
      </p:sp>
      <p:sp>
        <p:nvSpPr>
          <p:cNvPr id="5" name="内容占位符 4">
            <a:extLst>
              <a:ext uri="{FF2B5EF4-FFF2-40B4-BE49-F238E27FC236}">
                <a16:creationId xmlns:a16="http://schemas.microsoft.com/office/drawing/2014/main" id="{4BB99F56-947D-5FBE-0208-5D6622987804}"/>
              </a:ext>
            </a:extLst>
          </p:cNvPr>
          <p:cNvSpPr>
            <a:spLocks noGrp="1"/>
          </p:cNvSpPr>
          <p:nvPr>
            <p:ph idx="1"/>
          </p:nvPr>
        </p:nvSpPr>
        <p:spPr>
          <a:xfrm>
            <a:off x="1116281" y="1866900"/>
            <a:ext cx="10151275" cy="4153890"/>
          </a:xfrm>
        </p:spPr>
        <p:txBody>
          <a:bodyPr>
            <a:normAutofit fontScale="77500" lnSpcReduction="20000"/>
          </a:bodyPr>
          <a:lstStyle/>
          <a:p>
            <a:r>
              <a:rPr lang="en-US" altLang="zh-CN" dirty="0" err="1"/>
              <a:t>Iriscode</a:t>
            </a:r>
            <a:r>
              <a:rPr lang="en-US" altLang="zh-CN" dirty="0"/>
              <a:t>[16]</a:t>
            </a:r>
            <a:r>
              <a:rPr lang="zh-CN" altLang="en-US" dirty="0"/>
              <a:t>是目前应用最广泛的虹膜识别方法，具有匹配速度快、精度高等优点。 超过</a:t>
            </a:r>
            <a:r>
              <a:rPr lang="en-US" altLang="zh-CN" dirty="0"/>
              <a:t>6000</a:t>
            </a:r>
            <a:r>
              <a:rPr lang="zh-CN" altLang="en-US" dirty="0"/>
              <a:t>万人正在使用</a:t>
            </a:r>
            <a:r>
              <a:rPr lang="en-US" altLang="zh-CN" dirty="0" err="1"/>
              <a:t>IRiscode</a:t>
            </a:r>
            <a:r>
              <a:rPr lang="zh-CN" altLang="en-US" dirty="0"/>
              <a:t>进行虹膜识别，许多其他生物识别算法都是从</a:t>
            </a:r>
            <a:r>
              <a:rPr lang="en-US" altLang="zh-CN" dirty="0" err="1"/>
              <a:t>IRiscode</a:t>
            </a:r>
            <a:r>
              <a:rPr lang="zh-CN" altLang="en-US" dirty="0"/>
              <a:t>扩展而来的</a:t>
            </a:r>
            <a:r>
              <a:rPr lang="en-US" altLang="zh-CN" dirty="0"/>
              <a:t>[16]</a:t>
            </a:r>
            <a:r>
              <a:rPr lang="zh-CN" altLang="en-US" dirty="0"/>
              <a:t>。 通常，**虹膜识别是通过计算两个虹膜码之间的汉明距离来实现的**。 **在</a:t>
            </a:r>
            <a:r>
              <a:rPr lang="en-US" altLang="zh-CN" dirty="0"/>
              <a:t>Bake</a:t>
            </a:r>
            <a:r>
              <a:rPr lang="zh-CN" altLang="en-US" dirty="0"/>
              <a:t>中，</a:t>
            </a:r>
            <a:r>
              <a:rPr lang="en-US" altLang="zh-CN" dirty="0" err="1"/>
              <a:t>IRISCode</a:t>
            </a:r>
            <a:r>
              <a:rPr lang="zh-CN" altLang="en-US" dirty="0"/>
              <a:t>适合于我们的第一个</a:t>
            </a:r>
            <a:r>
              <a:rPr lang="en-US" altLang="zh-CN" dirty="0"/>
              <a:t>AFEM</a:t>
            </a:r>
            <a:r>
              <a:rPr lang="zh-CN" altLang="en-US" dirty="0"/>
              <a:t>构造的实例化，**该构造将在第</a:t>
            </a:r>
            <a:r>
              <a:rPr lang="en-US" altLang="zh-CN" dirty="0"/>
              <a:t>3.2</a:t>
            </a:r>
            <a:r>
              <a:rPr lang="zh-CN" altLang="en-US" dirty="0"/>
              <a:t>节中说明。</a:t>
            </a:r>
          </a:p>
          <a:p>
            <a:endParaRPr lang="zh-CN" altLang="en-US" dirty="0"/>
          </a:p>
          <a:p>
            <a:r>
              <a:rPr lang="zh-CN" altLang="en-US" dirty="0"/>
              <a:t>虹膜图像经过定位、分割和归一化后被转换成随机纹理，然后被编码成</a:t>
            </a:r>
            <a:r>
              <a:rPr lang="en-US" altLang="zh-CN" dirty="0"/>
              <a:t>2048</a:t>
            </a:r>
            <a:r>
              <a:rPr lang="zh-CN" altLang="en-US" dirty="0"/>
              <a:t>比特的流</a:t>
            </a:r>
            <a:r>
              <a:rPr lang="en-US" altLang="zh-CN" dirty="0"/>
              <a:t>[17]</a:t>
            </a:r>
            <a:r>
              <a:rPr lang="zh-CN" altLang="en-US" dirty="0"/>
              <a:t>。 为了构造</a:t>
            </a:r>
            <a:r>
              <a:rPr lang="en-US" altLang="zh-CN" dirty="0"/>
              <a:t>3.2</a:t>
            </a:r>
            <a:r>
              <a:rPr lang="zh-CN" altLang="en-US" dirty="0"/>
              <a:t>节中</a:t>
            </a:r>
            <a:r>
              <a:rPr lang="en-US" altLang="zh-CN" dirty="0"/>
              <a:t>AFEM</a:t>
            </a:r>
            <a:r>
              <a:rPr lang="zh-CN" altLang="en-US" dirty="0"/>
              <a:t>构造的有效密钥，应该将</a:t>
            </a:r>
            <a:r>
              <a:rPr lang="en-US" altLang="zh-CN" dirty="0"/>
              <a:t>2048</a:t>
            </a:r>
            <a:r>
              <a:rPr lang="zh-CN" altLang="en-US" dirty="0"/>
              <a:t>位虹膜码转换为向量。 我们自然采用了一个简单的解决方案，将</a:t>
            </a:r>
            <a:r>
              <a:rPr lang="en-US" altLang="zh-CN" dirty="0"/>
              <a:t>2048</a:t>
            </a:r>
            <a:r>
              <a:rPr lang="zh-CN" altLang="en-US" dirty="0"/>
              <a:t>位的虹膜码分解成组成虹膜向量的元素。 如图</a:t>
            </a:r>
            <a:r>
              <a:rPr lang="en-US" altLang="zh-CN" dirty="0"/>
              <a:t>4</a:t>
            </a:r>
            <a:r>
              <a:rPr lang="zh-CN" altLang="en-US" dirty="0"/>
              <a:t>所示，我们将第一个</a:t>
            </a:r>
            <a:r>
              <a:rPr lang="en-US" altLang="zh-CN" dirty="0"/>
              <a:t>2048/bits</a:t>
            </a:r>
            <a:r>
              <a:rPr lang="zh-CN" altLang="en-US" dirty="0"/>
              <a:t>作为第一个元素，将第二个</a:t>
            </a:r>
            <a:r>
              <a:rPr lang="en-US" altLang="zh-CN" dirty="0"/>
              <a:t>2048/bits</a:t>
            </a:r>
            <a:r>
              <a:rPr lang="zh-CN" altLang="en-US" dirty="0"/>
              <a:t>作为第二个元素，依此类推。 最后，我们得到一个虹膜向量</a:t>
            </a:r>
            <a:r>
              <a:rPr lang="en-US" altLang="zh-CN" dirty="0"/>
              <a:t>V={v1,...,</a:t>
            </a:r>
            <a:r>
              <a:rPr lang="en-US" altLang="zh-CN" dirty="0" err="1"/>
              <a:t>vm</a:t>
            </a:r>
            <a:r>
              <a:rPr lang="en-US" altLang="zh-CN" dirty="0"/>
              <a:t>}</a:t>
            </a:r>
            <a:r>
              <a:rPr lang="zh-CN" altLang="en-US" dirty="0"/>
              <a:t>。</a:t>
            </a:r>
          </a:p>
          <a:p>
            <a:endParaRPr lang="zh-CN" altLang="en-US" dirty="0"/>
          </a:p>
          <a:p>
            <a:r>
              <a:rPr lang="zh-CN" altLang="en-US" dirty="0"/>
              <a:t>**由于捕获偏差，</a:t>
            </a:r>
            <a:r>
              <a:rPr lang="en-US" altLang="zh-CN" dirty="0"/>
              <a:t>AFEM</a:t>
            </a:r>
            <a:r>
              <a:rPr lang="zh-CN" altLang="en-US" dirty="0"/>
              <a:t>的解码算法可能会失败，即使两个虹膜来自同一个用户</a:t>
            </a:r>
            <a:r>
              <a:rPr lang="en-US" altLang="zh-CN" dirty="0"/>
              <a:t>.</a:t>
            </a:r>
            <a:r>
              <a:rPr lang="zh-CN" altLang="en-US" dirty="0"/>
              <a:t>为了解决这个问题，我们期望找到一种算法</a:t>
            </a:r>
            <a:r>
              <a:rPr lang="en-US" altLang="zh-CN" dirty="0"/>
              <a:t>(·)</a:t>
            </a:r>
            <a:r>
              <a:rPr lang="zh-CN" altLang="en-US" dirty="0"/>
              <a:t>从两个稍微不同的虹膜向量</a:t>
            </a:r>
            <a:r>
              <a:rPr lang="en-US" altLang="zh-CN" dirty="0"/>
              <a:t>V</a:t>
            </a:r>
            <a:r>
              <a:rPr lang="zh-CN" altLang="en-US" dirty="0"/>
              <a:t>和</a:t>
            </a:r>
            <a:r>
              <a:rPr lang="en-US" altLang="zh-CN" dirty="0"/>
              <a:t>V‘</a:t>
            </a:r>
            <a:r>
              <a:rPr lang="zh-CN" altLang="en-US" dirty="0"/>
              <a:t>中获得相同的输出向量</a:t>
            </a:r>
            <a:r>
              <a:rPr lang="en-US" altLang="zh-CN" dirty="0"/>
              <a:t>u=u</a:t>
            </a:r>
            <a:r>
              <a:rPr lang="zh-CN" altLang="en-US" dirty="0"/>
              <a:t>，**</a:t>
            </a:r>
          </a:p>
        </p:txBody>
      </p:sp>
    </p:spTree>
    <p:extLst>
      <p:ext uri="{BB962C8B-B14F-4D97-AF65-F5344CB8AC3E}">
        <p14:creationId xmlns:p14="http://schemas.microsoft.com/office/powerpoint/2010/main" val="2361411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rtlCol="0">
            <a:normAutofit/>
          </a:bodyPr>
          <a:lstStyle/>
          <a:p>
            <a:pPr rtl="0"/>
            <a:r>
              <a:rPr lang="zh-CN" altLang="en-US" dirty="0"/>
              <a:t>基于</a:t>
            </a:r>
            <a:r>
              <a:rPr lang="en-US" altLang="zh-CN" dirty="0"/>
              <a:t>AFEM</a:t>
            </a:r>
            <a:r>
              <a:rPr lang="zh-CN" altLang="en-US" dirty="0"/>
              <a:t>的</a:t>
            </a:r>
            <a:r>
              <a:rPr lang="en-US" altLang="zh-CN" dirty="0"/>
              <a:t>BAKE</a:t>
            </a:r>
            <a:r>
              <a:rPr lang="zh-CN" altLang="en-US" dirty="0"/>
              <a:t>的具体过程</a:t>
            </a:r>
            <a:r>
              <a:rPr lang="en-US" altLang="zh-CN" dirty="0"/>
              <a:t>:</a:t>
            </a:r>
            <a:endParaRPr lang="zh-cn" dirty="0"/>
          </a:p>
        </p:txBody>
      </p:sp>
      <p:sp>
        <p:nvSpPr>
          <p:cNvPr id="5" name="内容占位符 4">
            <a:extLst>
              <a:ext uri="{FF2B5EF4-FFF2-40B4-BE49-F238E27FC236}">
                <a16:creationId xmlns:a16="http://schemas.microsoft.com/office/drawing/2014/main" id="{4BB99F56-947D-5FBE-0208-5D6622987804}"/>
              </a:ext>
            </a:extLst>
          </p:cNvPr>
          <p:cNvSpPr>
            <a:spLocks noGrp="1"/>
          </p:cNvSpPr>
          <p:nvPr>
            <p:ph idx="1"/>
          </p:nvPr>
        </p:nvSpPr>
        <p:spPr>
          <a:xfrm>
            <a:off x="1116281" y="1866900"/>
            <a:ext cx="10151275" cy="4153890"/>
          </a:xfrm>
        </p:spPr>
        <p:txBody>
          <a:bodyPr>
            <a:normAutofit/>
          </a:bodyPr>
          <a:lstStyle/>
          <a:p>
            <a:r>
              <a:rPr lang="zh-CN" altLang="en-US" dirty="0"/>
              <a:t>我们的</a:t>
            </a:r>
            <a:r>
              <a:rPr lang="en-US" altLang="zh-CN" dirty="0"/>
              <a:t>BAKE</a:t>
            </a:r>
            <a:r>
              <a:rPr lang="zh-CN" altLang="en-US" dirty="0"/>
              <a:t>框架涉及两个参与者在不安全的信道上通信，由三个阶段组成：初始化</a:t>
            </a:r>
            <a:r>
              <a:rPr lang="en-US" altLang="zh-CN" dirty="0"/>
              <a:t>(INIT)</a:t>
            </a:r>
            <a:r>
              <a:rPr lang="zh-CN" altLang="en-US" dirty="0"/>
              <a:t>阶段、密钥生成</a:t>
            </a:r>
            <a:r>
              <a:rPr lang="en-US" altLang="zh-CN" dirty="0"/>
              <a:t>(KEYGEN)</a:t>
            </a:r>
            <a:r>
              <a:rPr lang="zh-CN" altLang="en-US" dirty="0"/>
              <a:t>阶段和认证密钥交换</a:t>
            </a:r>
            <a:r>
              <a:rPr lang="en-US" altLang="zh-CN" dirty="0"/>
              <a:t>(AKE)</a:t>
            </a:r>
            <a:r>
              <a:rPr lang="zh-CN" altLang="en-US" dirty="0"/>
              <a:t>阶段。</a:t>
            </a:r>
            <a:endParaRPr lang="en-US" altLang="zh-CN" dirty="0"/>
          </a:p>
          <a:p>
            <a:r>
              <a:rPr lang="zh-CN" altLang="en-US" dirty="0"/>
              <a:t> 我们框架的核心思想是从两个参与者生成的随机字符串中派生用于安全消息传递的会话密钥。 为了安全地将一个参与者生成的随机字符串传输到另一个参与者，我们采用</a:t>
            </a:r>
            <a:r>
              <a:rPr lang="en-US" altLang="zh-CN" dirty="0"/>
              <a:t>AFEM</a:t>
            </a:r>
            <a:r>
              <a:rPr lang="zh-CN" altLang="en-US" dirty="0"/>
              <a:t>方案对该字符串进行封装。 身份验证是在参与者试图解封装接收的封装字符串时隐式执行的。</a:t>
            </a:r>
          </a:p>
        </p:txBody>
      </p:sp>
    </p:spTree>
    <p:extLst>
      <p:ext uri="{BB962C8B-B14F-4D97-AF65-F5344CB8AC3E}">
        <p14:creationId xmlns:p14="http://schemas.microsoft.com/office/powerpoint/2010/main" val="1529259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rtlCol="0">
            <a:normAutofit/>
          </a:bodyPr>
          <a:lstStyle/>
          <a:p>
            <a:pPr rtl="0"/>
            <a:r>
              <a:rPr lang="en-US" altLang="zh-CN" dirty="0"/>
              <a:t>:</a:t>
            </a:r>
            <a:endParaRPr lang="zh-cn" dirty="0"/>
          </a:p>
        </p:txBody>
      </p:sp>
      <p:sp>
        <p:nvSpPr>
          <p:cNvPr id="5" name="内容占位符 4">
            <a:extLst>
              <a:ext uri="{FF2B5EF4-FFF2-40B4-BE49-F238E27FC236}">
                <a16:creationId xmlns:a16="http://schemas.microsoft.com/office/drawing/2014/main" id="{4BB99F56-947D-5FBE-0208-5D6622987804}"/>
              </a:ext>
            </a:extLst>
          </p:cNvPr>
          <p:cNvSpPr>
            <a:spLocks noGrp="1"/>
          </p:cNvSpPr>
          <p:nvPr>
            <p:ph idx="1"/>
          </p:nvPr>
        </p:nvSpPr>
        <p:spPr>
          <a:xfrm>
            <a:off x="1116281" y="1866900"/>
            <a:ext cx="10151275" cy="4153890"/>
          </a:xfrm>
        </p:spPr>
        <p:txBody>
          <a:bodyPr>
            <a:normAutofit/>
          </a:bodyPr>
          <a:lstStyle/>
          <a:p>
            <a:endParaRPr lang="zh-CN" altLang="en-US" dirty="0"/>
          </a:p>
        </p:txBody>
      </p:sp>
    </p:spTree>
    <p:extLst>
      <p:ext uri="{BB962C8B-B14F-4D97-AF65-F5344CB8AC3E}">
        <p14:creationId xmlns:p14="http://schemas.microsoft.com/office/powerpoint/2010/main" val="1770877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rtlCol="0">
            <a:normAutofit/>
          </a:bodyPr>
          <a:lstStyle/>
          <a:p>
            <a:pPr rtl="0"/>
            <a:r>
              <a:rPr lang="en-US" altLang="zh-CN" dirty="0"/>
              <a:t>Authenticated Key Exchange -- AKE</a:t>
            </a:r>
            <a:endParaRPr lang="zh-cn" dirty="0"/>
          </a:p>
        </p:txBody>
      </p:sp>
      <p:sp>
        <p:nvSpPr>
          <p:cNvPr id="11" name="文本框 10">
            <a:extLst>
              <a:ext uri="{FF2B5EF4-FFF2-40B4-BE49-F238E27FC236}">
                <a16:creationId xmlns:a16="http://schemas.microsoft.com/office/drawing/2014/main" id="{F97F5041-BEFA-6987-AD33-CDB230DF0B55}"/>
              </a:ext>
            </a:extLst>
          </p:cNvPr>
          <p:cNvSpPr txBox="1"/>
          <p:nvPr/>
        </p:nvSpPr>
        <p:spPr>
          <a:xfrm>
            <a:off x="635330" y="2214747"/>
            <a:ext cx="10632227" cy="3970318"/>
          </a:xfrm>
          <a:prstGeom prst="rect">
            <a:avLst/>
          </a:prstGeom>
          <a:noFill/>
        </p:spPr>
        <p:txBody>
          <a:bodyPr wrap="square" rtlCol="0">
            <a:spAutoFit/>
          </a:bodyPr>
          <a:lstStyle/>
          <a:p>
            <a:r>
              <a:rPr lang="zh-CN" altLang="en-US" dirty="0"/>
              <a:t>验证性密钥交换（</a:t>
            </a:r>
            <a:r>
              <a:rPr lang="en-US" altLang="zh-CN" dirty="0"/>
              <a:t>AKE</a:t>
            </a:r>
            <a:r>
              <a:rPr lang="zh-CN" altLang="en-US" dirty="0"/>
              <a:t>）或验证性密钥协议是指在密钥交换协议中交换会话密钥，同时验证参与密钥交换的各方的身份。比如个人 </a:t>
            </a:r>
            <a:r>
              <a:rPr lang="en-US" altLang="zh-CN" dirty="0" err="1"/>
              <a:t>WiFi</a:t>
            </a:r>
            <a:r>
              <a:rPr lang="en-US" altLang="zh-CN" dirty="0"/>
              <a:t> </a:t>
            </a:r>
            <a:r>
              <a:rPr lang="zh-CN" altLang="en-US" dirty="0"/>
              <a:t>通常就会使用 </a:t>
            </a:r>
            <a:r>
              <a:rPr lang="en-US" altLang="zh-CN" dirty="0"/>
              <a:t>password-authenticated key agreement (PAKE)</a:t>
            </a:r>
            <a:r>
              <a:rPr lang="zh-CN" altLang="en-US" dirty="0"/>
              <a:t>，而如果你连接的是公开 </a:t>
            </a:r>
            <a:r>
              <a:rPr lang="en-US" altLang="zh-CN" dirty="0" err="1"/>
              <a:t>WiFi</a:t>
            </a:r>
            <a:r>
              <a:rPr lang="zh-CN" altLang="en-US" dirty="0"/>
              <a:t>，则会使用匿名密钥交换协议。</a:t>
            </a:r>
            <a:endParaRPr lang="en-US" altLang="zh-CN" dirty="0"/>
          </a:p>
          <a:p>
            <a:endParaRPr lang="en-US" altLang="zh-CN" dirty="0"/>
          </a:p>
          <a:p>
            <a:endParaRPr lang="en-US" altLang="zh-CN" dirty="0"/>
          </a:p>
          <a:p>
            <a:endParaRPr lang="en-US" altLang="zh-CN" dirty="0"/>
          </a:p>
          <a:p>
            <a:r>
              <a:rPr lang="en-US" altLang="zh-CN" dirty="0"/>
              <a:t> Diffie, W.; van Oorschot, P.; Wiener, M. (June 1992). "Authentication and authenticated key exchanges".** *Designs, Codes and Cryptography. 2 (2): </a:t>
            </a:r>
          </a:p>
          <a:p>
            <a:endParaRPr lang="en-US" altLang="zh-CN" dirty="0"/>
          </a:p>
          <a:p>
            <a:endParaRPr lang="en-US" altLang="zh-CN" dirty="0"/>
          </a:p>
          <a:p>
            <a:r>
              <a:rPr lang="en-US" altLang="zh-CN" dirty="0"/>
              <a:t>1992</a:t>
            </a:r>
            <a:r>
              <a:rPr lang="zh-CN" altLang="en-US" dirty="0"/>
              <a:t>年发表的这篇论文提出了</a:t>
            </a:r>
            <a:r>
              <a:rPr lang="en-US" altLang="zh-CN" dirty="0"/>
              <a:t>AKE</a:t>
            </a:r>
            <a:r>
              <a:rPr lang="zh-CN" altLang="en-US" dirty="0"/>
              <a:t>这个概念， 为什么我们**需要验证性密钥交换？** </a:t>
            </a:r>
            <a:endParaRPr lang="en-US" altLang="zh-CN" dirty="0"/>
          </a:p>
          <a:p>
            <a:r>
              <a:rPr lang="zh-CN" altLang="en-US" dirty="0"/>
              <a:t>认证协议的目标是为通信双方提供某种保证，即他们知道对方的真实身份。在经过身份验证的密钥交换中，还有一个额外的目标，即双方最终共享一个只有他们自己知道的公共密钥。 此后一段时间内，可以使用此密钥来提供隐私、数据完整性或两者兼而有之</a:t>
            </a:r>
            <a:r>
              <a:rPr lang="en-US" altLang="zh-CN" dirty="0"/>
              <a:t>.</a:t>
            </a:r>
            <a:endParaRPr lang="zh-CN" altLang="en-US" dirty="0"/>
          </a:p>
        </p:txBody>
      </p:sp>
    </p:spTree>
    <p:extLst>
      <p:ext uri="{BB962C8B-B14F-4D97-AF65-F5344CB8AC3E}">
        <p14:creationId xmlns:p14="http://schemas.microsoft.com/office/powerpoint/2010/main" val="268908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A748D-BEEC-43A4-BFF3-B31C0275A5D9}"/>
              </a:ext>
            </a:extLst>
          </p:cNvPr>
          <p:cNvSpPr>
            <a:spLocks noGrp="1"/>
          </p:cNvSpPr>
          <p:nvPr>
            <p:ph type="title"/>
          </p:nvPr>
        </p:nvSpPr>
        <p:spPr>
          <a:xfrm>
            <a:off x="1085987" y="342405"/>
            <a:ext cx="10353762" cy="1257300"/>
          </a:xfrm>
        </p:spPr>
        <p:txBody>
          <a:bodyPr rtlCol="0">
            <a:normAutofit/>
          </a:bodyPr>
          <a:lstStyle/>
          <a:p>
            <a:pPr rtl="0"/>
            <a:r>
              <a:rPr lang="zh-CN" altLang="en-US" dirty="0"/>
              <a:t>社交消息软件</a:t>
            </a:r>
            <a:endParaRPr lang="zh-cn" dirty="0"/>
          </a:p>
        </p:txBody>
      </p:sp>
      <p:pic>
        <p:nvPicPr>
          <p:cNvPr id="7" name="图片 6">
            <a:extLst>
              <a:ext uri="{FF2B5EF4-FFF2-40B4-BE49-F238E27FC236}">
                <a16:creationId xmlns:a16="http://schemas.microsoft.com/office/drawing/2014/main" id="{26E75511-706C-AC41-7A69-2330D4E49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948" y="1913568"/>
            <a:ext cx="6615304" cy="3923153"/>
          </a:xfrm>
          <a:prstGeom prst="rect">
            <a:avLst/>
          </a:prstGeom>
        </p:spPr>
      </p:pic>
      <p:sp>
        <p:nvSpPr>
          <p:cNvPr id="9" name="内容占位符 8">
            <a:extLst>
              <a:ext uri="{FF2B5EF4-FFF2-40B4-BE49-F238E27FC236}">
                <a16:creationId xmlns:a16="http://schemas.microsoft.com/office/drawing/2014/main" id="{55672090-EA82-1A02-FC97-2EC0B50A8376}"/>
              </a:ext>
            </a:extLst>
          </p:cNvPr>
          <p:cNvSpPr>
            <a:spLocks noGrp="1"/>
          </p:cNvSpPr>
          <p:nvPr>
            <p:ph idx="1"/>
          </p:nvPr>
        </p:nvSpPr>
        <p:spPr>
          <a:xfrm>
            <a:off x="7509014" y="2002633"/>
            <a:ext cx="4158492" cy="4433794"/>
          </a:xfrm>
        </p:spPr>
        <p:txBody>
          <a:bodyPr>
            <a:normAutofit fontScale="77500" lnSpcReduction="20000"/>
          </a:bodyPr>
          <a:lstStyle/>
          <a:p>
            <a:r>
              <a:rPr lang="zh-CN" altLang="en-US" dirty="0"/>
              <a:t>社交消息应用以其便捷性成为日常交流的主流手段，这个图示</a:t>
            </a:r>
            <a:r>
              <a:rPr lang="en-US" altLang="zh-CN" dirty="0"/>
              <a:t>2022</a:t>
            </a:r>
            <a:r>
              <a:rPr lang="zh-CN" altLang="en-US" dirty="0"/>
              <a:t>年一月份全球最流行社交</a:t>
            </a:r>
            <a:r>
              <a:rPr lang="en-US" altLang="zh-CN" dirty="0"/>
              <a:t>app</a:t>
            </a:r>
            <a:r>
              <a:rPr lang="zh-CN" altLang="en-US" dirty="0"/>
              <a:t>排名，从中可以看出 </a:t>
            </a:r>
            <a:r>
              <a:rPr lang="en-US" altLang="zh-CN" dirty="0" err="1"/>
              <a:t>whats</a:t>
            </a:r>
            <a:r>
              <a:rPr lang="en-US" altLang="zh-CN" dirty="0"/>
              <a:t> app</a:t>
            </a:r>
            <a:r>
              <a:rPr lang="zh-CN" altLang="en-US" dirty="0"/>
              <a:t>高居第一</a:t>
            </a:r>
            <a:endParaRPr lang="en-US" altLang="zh-CN" dirty="0"/>
          </a:p>
          <a:p>
            <a:r>
              <a:rPr lang="zh-CN" altLang="en-US" dirty="0"/>
              <a:t>几乎所有的社交</a:t>
            </a:r>
            <a:r>
              <a:rPr lang="en-US" altLang="zh-CN" dirty="0"/>
              <a:t>App</a:t>
            </a:r>
            <a:r>
              <a:rPr lang="zh-CN" altLang="en-US" dirty="0"/>
              <a:t>都是端到端通讯的， 其中 </a:t>
            </a:r>
            <a:r>
              <a:rPr lang="en-US" altLang="zh-CN" dirty="0" err="1"/>
              <a:t>whatsApp</a:t>
            </a:r>
            <a:r>
              <a:rPr lang="zh-CN" altLang="en-US" dirty="0"/>
              <a:t>、</a:t>
            </a:r>
            <a:r>
              <a:rPr lang="en-US" altLang="zh-CN" dirty="0" err="1"/>
              <a:t>FaceBook</a:t>
            </a:r>
            <a:r>
              <a:rPr lang="zh-CN" altLang="en-US" dirty="0"/>
              <a:t>是端到端加密，而微信、</a:t>
            </a:r>
            <a:r>
              <a:rPr lang="en-US" altLang="zh-CN" dirty="0" err="1"/>
              <a:t>qq</a:t>
            </a:r>
            <a:r>
              <a:rPr lang="zh-CN" altLang="en-US" dirty="0"/>
              <a:t>不能进行端到端加密（根据</a:t>
            </a:r>
            <a:r>
              <a:rPr lang="en-US" altLang="zh-CN" dirty="0"/>
              <a:t>《</a:t>
            </a:r>
            <a:r>
              <a:rPr lang="zh-CN" altLang="en-US" dirty="0"/>
              <a:t>中华人民共和国反恐怖主义法</a:t>
            </a:r>
            <a:r>
              <a:rPr lang="en-US" altLang="zh-CN" dirty="0"/>
              <a:t>》</a:t>
            </a:r>
            <a:r>
              <a:rPr lang="zh-CN" altLang="en-US" dirty="0"/>
              <a:t>第</a:t>
            </a:r>
            <a:r>
              <a:rPr lang="en-US" altLang="zh-CN" dirty="0"/>
              <a:t>18</a:t>
            </a:r>
            <a:r>
              <a:rPr lang="zh-CN" altLang="en-US" dirty="0"/>
              <a:t>条，通讯软件作为互联网服务提供者需要留后门。第</a:t>
            </a:r>
            <a:r>
              <a:rPr lang="en-US" altLang="zh-CN" dirty="0"/>
              <a:t>19</a:t>
            </a:r>
            <a:r>
              <a:rPr lang="zh-CN" altLang="en-US" dirty="0"/>
              <a:t>条也规定需要防止含有恐怖主义极端主义内容的信息传播。国家相关部门</a:t>
            </a:r>
            <a:r>
              <a:rPr lang="en-US" altLang="zh-CN" dirty="0"/>
              <a:t>《</a:t>
            </a:r>
            <a:r>
              <a:rPr lang="zh-CN" altLang="en-US" dirty="0"/>
              <a:t>调查函回函</a:t>
            </a:r>
            <a:r>
              <a:rPr lang="en-US" altLang="zh-CN" dirty="0"/>
              <a:t>》</a:t>
            </a:r>
            <a:r>
              <a:rPr lang="zh-CN" altLang="en-US" dirty="0"/>
              <a:t>里，微信说自己是“点对点” “加密” 而且腾讯服务器不保存历史记录）。</a:t>
            </a:r>
          </a:p>
        </p:txBody>
      </p:sp>
    </p:spTree>
    <p:extLst>
      <p:ext uri="{BB962C8B-B14F-4D97-AF65-F5344CB8AC3E}">
        <p14:creationId xmlns:p14="http://schemas.microsoft.com/office/powerpoint/2010/main" val="1152379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A748D-BEEC-43A4-BFF3-B31C0275A5D9}"/>
              </a:ext>
            </a:extLst>
          </p:cNvPr>
          <p:cNvSpPr>
            <a:spLocks noGrp="1"/>
          </p:cNvSpPr>
          <p:nvPr>
            <p:ph type="title"/>
          </p:nvPr>
        </p:nvSpPr>
        <p:spPr>
          <a:xfrm>
            <a:off x="587224" y="438150"/>
            <a:ext cx="10353762" cy="1257300"/>
          </a:xfrm>
        </p:spPr>
        <p:txBody>
          <a:bodyPr rtlCol="0">
            <a:normAutofit/>
          </a:bodyPr>
          <a:lstStyle/>
          <a:p>
            <a:pPr rtl="0"/>
            <a:r>
              <a:rPr lang="en-US" altLang="zh-CN" dirty="0" err="1"/>
              <a:t>WhatsAPP</a:t>
            </a:r>
            <a:endParaRPr lang="zh-cn" dirty="0"/>
          </a:p>
        </p:txBody>
      </p:sp>
      <p:pic>
        <p:nvPicPr>
          <p:cNvPr id="7" name="内容占位符 6">
            <a:extLst>
              <a:ext uri="{FF2B5EF4-FFF2-40B4-BE49-F238E27FC236}">
                <a16:creationId xmlns:a16="http://schemas.microsoft.com/office/drawing/2014/main" id="{13064E74-D3C0-3A03-9D0B-5AC54394A6E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8790" y="1806117"/>
            <a:ext cx="6650519" cy="3745597"/>
          </a:xfrm>
        </p:spPr>
      </p:pic>
      <p:sp>
        <p:nvSpPr>
          <p:cNvPr id="8" name="文本框 7">
            <a:extLst>
              <a:ext uri="{FF2B5EF4-FFF2-40B4-BE49-F238E27FC236}">
                <a16:creationId xmlns:a16="http://schemas.microsoft.com/office/drawing/2014/main" id="{FD5161C8-D84E-CACD-B0B9-3F181DF921FA}"/>
              </a:ext>
            </a:extLst>
          </p:cNvPr>
          <p:cNvSpPr txBox="1"/>
          <p:nvPr/>
        </p:nvSpPr>
        <p:spPr>
          <a:xfrm>
            <a:off x="7279574" y="1876303"/>
            <a:ext cx="4619501" cy="3970318"/>
          </a:xfrm>
          <a:prstGeom prst="rect">
            <a:avLst/>
          </a:prstGeom>
          <a:noFill/>
        </p:spPr>
        <p:txBody>
          <a:bodyPr wrap="square" rtlCol="0">
            <a:spAutoFit/>
          </a:bodyPr>
          <a:lstStyle/>
          <a:p>
            <a:r>
              <a:rPr lang="zh-CN" altLang="en-US" dirty="0"/>
              <a:t>所以本论文的</a:t>
            </a:r>
            <a:r>
              <a:rPr lang="en-US" altLang="zh-CN" dirty="0"/>
              <a:t>BAKE</a:t>
            </a:r>
            <a:r>
              <a:rPr lang="zh-CN" altLang="en-US" dirty="0"/>
              <a:t>只能用在这些国外</a:t>
            </a:r>
            <a:r>
              <a:rPr lang="en-US" altLang="zh-CN" dirty="0"/>
              <a:t>App</a:t>
            </a:r>
            <a:r>
              <a:rPr lang="zh-CN" altLang="en-US" dirty="0"/>
              <a:t>上了，我们看  </a:t>
            </a:r>
            <a:r>
              <a:rPr lang="en-US" altLang="zh-CN" dirty="0"/>
              <a:t>[</a:t>
            </a:r>
            <a:r>
              <a:rPr lang="zh-CN" altLang="en-US" dirty="0"/>
              <a:t>关于 </a:t>
            </a:r>
            <a:r>
              <a:rPr lang="en-US" altLang="zh-CN" dirty="0"/>
              <a:t>WhatsApp </a:t>
            </a:r>
            <a:r>
              <a:rPr lang="zh-CN" altLang="en-US" dirty="0"/>
              <a:t>端到端加密技术</a:t>
            </a:r>
            <a:r>
              <a:rPr lang="en-US" altLang="zh-CN" dirty="0"/>
              <a:t> </a:t>
            </a:r>
            <a:r>
              <a:rPr lang="zh-CN" altLang="en-US" dirty="0"/>
              <a:t>的官方描述。其中对于加密技术的描述可以很显然的看出采用的是传统的公钥技术。</a:t>
            </a:r>
          </a:p>
          <a:p>
            <a:endParaRPr lang="zh-CN" altLang="en-US" dirty="0"/>
          </a:p>
          <a:p>
            <a:r>
              <a:rPr lang="zh-CN" altLang="en-US" dirty="0"/>
              <a:t>其中对于每一个会话都会生成一对特殊密匙，外部显示为安全代码（该安全码显示在联系人信息屏幕，同时以二维码和 </a:t>
            </a:r>
            <a:r>
              <a:rPr lang="en-US" altLang="zh-CN" dirty="0"/>
              <a:t>60 </a:t>
            </a:r>
            <a:r>
              <a:rPr lang="zh-CN" altLang="en-US" dirty="0"/>
              <a:t>位数字形式出现。），安全代码只是你们之间共享的特殊密钥的可见版本。请别担心，这不是真正的密钥本身，密钥是会一直保密的。当您验证对话是端到端加密的时，同时也会验证您和您的联系人的已连接设备列表是否是最新版本的。</a:t>
            </a:r>
          </a:p>
        </p:txBody>
      </p:sp>
    </p:spTree>
    <p:extLst>
      <p:ext uri="{BB962C8B-B14F-4D97-AF65-F5344CB8AC3E}">
        <p14:creationId xmlns:p14="http://schemas.microsoft.com/office/powerpoint/2010/main" val="3692645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A748D-BEEC-43A4-BFF3-B31C0275A5D9}"/>
              </a:ext>
            </a:extLst>
          </p:cNvPr>
          <p:cNvSpPr>
            <a:spLocks noGrp="1"/>
          </p:cNvSpPr>
          <p:nvPr>
            <p:ph type="title"/>
          </p:nvPr>
        </p:nvSpPr>
        <p:spPr>
          <a:xfrm>
            <a:off x="914400" y="354280"/>
            <a:ext cx="10353762" cy="1257300"/>
          </a:xfrm>
        </p:spPr>
        <p:txBody>
          <a:bodyPr rtlCol="0">
            <a:normAutofit/>
          </a:bodyPr>
          <a:lstStyle/>
          <a:p>
            <a:pPr rtl="0"/>
            <a:r>
              <a:rPr lang="zh-CN" altLang="en-US" dirty="0"/>
              <a:t>传统</a:t>
            </a:r>
            <a:r>
              <a:rPr lang="en-US" altLang="zh-CN" dirty="0"/>
              <a:t>AKE</a:t>
            </a:r>
            <a:r>
              <a:rPr lang="zh-CN" altLang="en-US" dirty="0"/>
              <a:t>的弊端</a:t>
            </a:r>
            <a:endParaRPr lang="zh-cn" dirty="0"/>
          </a:p>
        </p:txBody>
      </p:sp>
      <p:sp>
        <p:nvSpPr>
          <p:cNvPr id="3" name="文本框 2">
            <a:extLst>
              <a:ext uri="{FF2B5EF4-FFF2-40B4-BE49-F238E27FC236}">
                <a16:creationId xmlns:a16="http://schemas.microsoft.com/office/drawing/2014/main" id="{8A6FC45B-9EC6-0050-15D7-4ED2055E4E12}"/>
              </a:ext>
            </a:extLst>
          </p:cNvPr>
          <p:cNvSpPr txBox="1"/>
          <p:nvPr/>
        </p:nvSpPr>
        <p:spPr>
          <a:xfrm>
            <a:off x="1140031" y="1715985"/>
            <a:ext cx="8930244" cy="1200329"/>
          </a:xfrm>
          <a:prstGeom prst="rect">
            <a:avLst/>
          </a:prstGeom>
          <a:noFill/>
        </p:spPr>
        <p:txBody>
          <a:bodyPr wrap="square" rtlCol="0">
            <a:spAutoFit/>
          </a:bodyPr>
          <a:lstStyle/>
          <a:p>
            <a:r>
              <a:rPr lang="zh-CN" altLang="en-US" dirty="0"/>
              <a:t>第一、由于密钥通常存储在终端中，密匙及其容易被窃取。</a:t>
            </a:r>
            <a:endParaRPr lang="en-US" altLang="zh-CN" dirty="0"/>
          </a:p>
          <a:p>
            <a:r>
              <a:rPr lang="zh-CN" altLang="en-US" dirty="0"/>
              <a:t>其次， 消息传递应用程序不能立即确定秘密密钥是否被克隆。</a:t>
            </a:r>
            <a:endParaRPr lang="en-US" altLang="zh-CN" dirty="0"/>
          </a:p>
          <a:p>
            <a:r>
              <a:rPr lang="zh-CN" altLang="en-US" dirty="0"/>
              <a:t>第三，当参与者丢失或更换终端时，很难及时更新公钥</a:t>
            </a:r>
            <a:r>
              <a:rPr lang="en-US" altLang="zh-CN" dirty="0"/>
              <a:t>-</a:t>
            </a:r>
            <a:r>
              <a:rPr lang="zh-CN" altLang="en-US" dirty="0"/>
              <a:t>秘密密钥对，因为每个新的公钥在启用之前都需要通过带外方式进行认证。</a:t>
            </a:r>
          </a:p>
        </p:txBody>
      </p:sp>
    </p:spTree>
    <p:extLst>
      <p:ext uri="{BB962C8B-B14F-4D97-AF65-F5344CB8AC3E}">
        <p14:creationId xmlns:p14="http://schemas.microsoft.com/office/powerpoint/2010/main" val="2006825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rtlCol="0">
            <a:normAutofit/>
          </a:bodyPr>
          <a:lstStyle/>
          <a:p>
            <a:pPr rtl="0"/>
            <a:r>
              <a:rPr lang="zh-CN" altLang="en-US" dirty="0"/>
              <a:t>耳道、指纹、声纹、虹膜、人脸</a:t>
            </a:r>
            <a:endParaRPr lang="zh-cn" dirty="0"/>
          </a:p>
        </p:txBody>
      </p:sp>
      <p:graphicFrame>
        <p:nvGraphicFramePr>
          <p:cNvPr id="4" name="内容占位符 2">
            <a:extLst>
              <a:ext uri="{FF2B5EF4-FFF2-40B4-BE49-F238E27FC236}">
                <a16:creationId xmlns:a16="http://schemas.microsoft.com/office/drawing/2014/main" id="{AED04DAF-1E3F-4397-8834-E64118E9B2CD}"/>
              </a:ext>
            </a:extLst>
          </p:cNvPr>
          <p:cNvGraphicFramePr>
            <a:graphicFrameLocks noGrp="1"/>
          </p:cNvGraphicFramePr>
          <p:nvPr>
            <p:ph idx="1"/>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3587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rtlCol="0">
            <a:normAutofit/>
          </a:bodyPr>
          <a:lstStyle/>
          <a:p>
            <a:pPr rtl="0"/>
            <a:r>
              <a:rPr lang="zh-CN" altLang="en-US" dirty="0"/>
              <a:t>耳道、指纹、声纹、虹膜、人脸</a:t>
            </a:r>
            <a:endParaRPr lang="zh-cn" dirty="0"/>
          </a:p>
        </p:txBody>
      </p:sp>
      <p:graphicFrame>
        <p:nvGraphicFramePr>
          <p:cNvPr id="4" name="内容占位符 2">
            <a:extLst>
              <a:ext uri="{FF2B5EF4-FFF2-40B4-BE49-F238E27FC236}">
                <a16:creationId xmlns:a16="http://schemas.microsoft.com/office/drawing/2014/main" id="{AED04DAF-1E3F-4397-8834-E64118E9B2CD}"/>
              </a:ext>
            </a:extLst>
          </p:cNvPr>
          <p:cNvGraphicFramePr>
            <a:graphicFrameLocks noGrp="1"/>
          </p:cNvGraphicFramePr>
          <p:nvPr>
            <p:ph idx="1"/>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2508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rtlCol="0">
            <a:normAutofit/>
          </a:bodyPr>
          <a:lstStyle/>
          <a:p>
            <a:pPr rtl="0"/>
            <a:r>
              <a:rPr lang="zh-CN" altLang="en-US" dirty="0"/>
              <a:t>耳道、指纹、声纹、虹膜、人脸</a:t>
            </a:r>
            <a:endParaRPr lang="zh-cn" dirty="0"/>
          </a:p>
        </p:txBody>
      </p:sp>
      <p:graphicFrame>
        <p:nvGraphicFramePr>
          <p:cNvPr id="4" name="内容占位符 2">
            <a:extLst>
              <a:ext uri="{FF2B5EF4-FFF2-40B4-BE49-F238E27FC236}">
                <a16:creationId xmlns:a16="http://schemas.microsoft.com/office/drawing/2014/main" id="{AED04DAF-1E3F-4397-8834-E64118E9B2CD}"/>
              </a:ext>
            </a:extLst>
          </p:cNvPr>
          <p:cNvGraphicFramePr>
            <a:graphicFrameLocks noGrp="1"/>
          </p:cNvGraphicFramePr>
          <p:nvPr>
            <p:ph idx="1"/>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80682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rtlCol="0">
            <a:normAutofit/>
          </a:bodyPr>
          <a:lstStyle/>
          <a:p>
            <a:pPr rtl="0"/>
            <a:r>
              <a:rPr lang="en-US" altLang="zh-CN" dirty="0"/>
              <a:t>BAKE  (</a:t>
            </a:r>
            <a:r>
              <a:rPr lang="zh-CN" altLang="en-US" dirty="0"/>
              <a:t>生物识别的</a:t>
            </a:r>
            <a:r>
              <a:rPr lang="en-US" altLang="zh-CN" dirty="0"/>
              <a:t>AKE--</a:t>
            </a:r>
            <a:r>
              <a:rPr lang="zh-CN" altLang="en-US" dirty="0"/>
              <a:t>指纹、虹膜</a:t>
            </a:r>
            <a:r>
              <a:rPr lang="en-US" altLang="zh-CN" dirty="0"/>
              <a:t>)</a:t>
            </a:r>
            <a:endParaRPr lang="zh-cn" dirty="0"/>
          </a:p>
        </p:txBody>
      </p:sp>
      <p:sp>
        <p:nvSpPr>
          <p:cNvPr id="5" name="内容占位符 4">
            <a:extLst>
              <a:ext uri="{FF2B5EF4-FFF2-40B4-BE49-F238E27FC236}">
                <a16:creationId xmlns:a16="http://schemas.microsoft.com/office/drawing/2014/main" id="{4BB99F56-947D-5FBE-0208-5D6622987804}"/>
              </a:ext>
            </a:extLst>
          </p:cNvPr>
          <p:cNvSpPr>
            <a:spLocks noGrp="1"/>
          </p:cNvSpPr>
          <p:nvPr>
            <p:ph idx="1"/>
          </p:nvPr>
        </p:nvSpPr>
        <p:spPr>
          <a:xfrm>
            <a:off x="913795" y="2076450"/>
            <a:ext cx="10353762" cy="3944340"/>
          </a:xfrm>
        </p:spPr>
        <p:txBody>
          <a:bodyPr>
            <a:normAutofit lnSpcReduction="10000"/>
          </a:bodyPr>
          <a:lstStyle/>
          <a:p>
            <a:r>
              <a:rPr lang="zh-CN" altLang="en-US" dirty="0"/>
              <a:t>试图设计一个生物特征认证密钥交换</a:t>
            </a:r>
            <a:r>
              <a:rPr lang="en-US" altLang="zh-CN" dirty="0"/>
              <a:t>(BAKE)</a:t>
            </a:r>
            <a:r>
              <a:rPr lang="zh-CN" altLang="en-US" dirty="0"/>
              <a:t>框架，参与者根据她</a:t>
            </a:r>
            <a:r>
              <a:rPr lang="en-US" altLang="zh-CN" dirty="0"/>
              <a:t>/</a:t>
            </a:r>
            <a:r>
              <a:rPr lang="zh-CN" altLang="en-US" dirty="0"/>
              <a:t>他的生物特征生成秘钥和相应的公钥，最后经过</a:t>
            </a:r>
            <a:r>
              <a:rPr lang="en-US" altLang="zh-CN" dirty="0"/>
              <a:t>BAKE</a:t>
            </a:r>
            <a:r>
              <a:rPr lang="zh-CN" altLang="en-US" dirty="0"/>
              <a:t>协议生成会话密匙。</a:t>
            </a:r>
            <a:endParaRPr lang="en-US" altLang="zh-CN" dirty="0"/>
          </a:p>
          <a:p>
            <a:r>
              <a:rPr lang="zh-CN" altLang="en-US" dirty="0"/>
              <a:t> 这个框架的一个简单的优点是，会话密钥是为经过身份验证的用户协商的，而不是经过身份验证的随机公钥。 由于在需要时可以基于生物特征来生成密钥，因此密钥（和生物特征）从不存储在终端中，并且在更换终端时不需要更新密钥和相应的公钥。 主要缺点是生物特征是永久性的，这意味着密钥泄露后无法更新。 幸运的是，窃取生物特征并不那么简单，因为许多生物特征（例如，虹膜和耳道尺寸需要专用设备在很短的距离内捕捉。 即使是为了窃取指纹，对手也需要接触到受害者接触过的东西。 此外，消息应用程序可以通过研究良好的活性检测技术来消除生物特征克隆和重放攻击。</a:t>
            </a:r>
          </a:p>
        </p:txBody>
      </p:sp>
    </p:spTree>
    <p:extLst>
      <p:ext uri="{BB962C8B-B14F-4D97-AF65-F5344CB8AC3E}">
        <p14:creationId xmlns:p14="http://schemas.microsoft.com/office/powerpoint/2010/main" val="8811745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1798656_TF12214701.potx" id="{11CCF850-A106-4C83-9778-04C2F532D32F}" vid="{0B8A0E20-82B4-435B-92AB-957BEAB0242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{E748A0E5-66A8-47FA-822B-62F9B097D267}tf12214701_win32</Template>
  <TotalTime>34</TotalTime>
  <Words>2193</Words>
  <Application>Microsoft Office PowerPoint</Application>
  <PresentationFormat>宽屏</PresentationFormat>
  <Paragraphs>63</Paragraphs>
  <Slides>18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新宋体</vt:lpstr>
      <vt:lpstr>Calibri</vt:lpstr>
      <vt:lpstr>Goudy Old Style</vt:lpstr>
      <vt:lpstr>Wingdings 2</vt:lpstr>
      <vt:lpstr>SlateVTI</vt:lpstr>
      <vt:lpstr>Biometrics-Authenticated Key Exchange for Secure Messaging</vt:lpstr>
      <vt:lpstr>Authenticated Key Exchange -- AKE</vt:lpstr>
      <vt:lpstr>社交消息软件</vt:lpstr>
      <vt:lpstr>WhatsAPP</vt:lpstr>
      <vt:lpstr>传统AKE的弊端</vt:lpstr>
      <vt:lpstr>耳道、指纹、声纹、虹膜、人脸</vt:lpstr>
      <vt:lpstr>耳道、指纹、声纹、虹膜、人脸</vt:lpstr>
      <vt:lpstr>耳道、指纹、声纹、虹膜、人脸</vt:lpstr>
      <vt:lpstr>BAKE  (生物识别的AKE--指纹、虹膜)</vt:lpstr>
      <vt:lpstr>非对称模糊封装机制(AFEM)。</vt:lpstr>
      <vt:lpstr>主要贡献</vt:lpstr>
      <vt:lpstr>BAKE建模</vt:lpstr>
      <vt:lpstr>AFEM</vt:lpstr>
      <vt:lpstr>基于AFEM的BAKE的具体过程:</vt:lpstr>
      <vt:lpstr>基于AFEM的BAKE的具体过程:</vt:lpstr>
      <vt:lpstr>来自虹膜的密钥</vt:lpstr>
      <vt:lpstr>基于AFEM的BAKE的具体过程:</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Biometrics-Authenticated Key Exchange for Secure Messaging</dc:title>
  <dc:creator>ajwlforever@outlook.com</dc:creator>
  <cp:lastModifiedBy>ajwlforever@outlook.com</cp:lastModifiedBy>
  <cp:revision>3</cp:revision>
  <dcterms:created xsi:type="dcterms:W3CDTF">2022-10-16T03:43:51Z</dcterms:created>
  <dcterms:modified xsi:type="dcterms:W3CDTF">2022-10-16T04:23:29Z</dcterms:modified>
</cp:coreProperties>
</file>