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35" r:id="rId2"/>
    <p:sldId id="403" r:id="rId3"/>
    <p:sldId id="444" r:id="rId4"/>
    <p:sldId id="468" r:id="rId5"/>
    <p:sldId id="466" r:id="rId6"/>
    <p:sldId id="467" r:id="rId7"/>
    <p:sldId id="469" r:id="rId8"/>
    <p:sldId id="470" r:id="rId9"/>
    <p:sldId id="464" r:id="rId10"/>
    <p:sldId id="471" r:id="rId11"/>
    <p:sldId id="473" r:id="rId12"/>
    <p:sldId id="474" r:id="rId13"/>
    <p:sldId id="414" r:id="rId14"/>
    <p:sldId id="475" r:id="rId15"/>
    <p:sldId id="476" r:id="rId16"/>
    <p:sldId id="481" r:id="rId17"/>
    <p:sldId id="477" r:id="rId18"/>
    <p:sldId id="479" r:id="rId19"/>
    <p:sldId id="480" r:id="rId20"/>
    <p:sldId id="431" r:id="rId21"/>
  </p:sldIdLst>
  <p:sldSz cx="9144000" cy="5143500" type="screen16x9"/>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393"/>
    <a:srgbClr val="FF2929"/>
    <a:srgbClr val="FF1D1D"/>
    <a:srgbClr val="080808"/>
    <a:srgbClr val="333333"/>
    <a:srgbClr val="1C1C1C"/>
    <a:srgbClr val="000000"/>
    <a:srgbClr val="5F5F5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9" autoAdjust="0"/>
    <p:restoredTop sz="96366" autoAdjust="0"/>
  </p:normalViewPr>
  <p:slideViewPr>
    <p:cSldViewPr>
      <p:cViewPr varScale="1">
        <p:scale>
          <a:sx n="151" d="100"/>
          <a:sy n="151" d="100"/>
        </p:scale>
        <p:origin x="834" y="132"/>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2022/10/17</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1122285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14</a:t>
            </a:fld>
            <a:endParaRPr lang="zh-CN" altLang="en-US" dirty="0">
              <a:solidFill>
                <a:prstClr val="black"/>
              </a:solidFill>
            </a:endParaRPr>
          </a:p>
        </p:txBody>
      </p:sp>
    </p:spTree>
    <p:extLst>
      <p:ext uri="{BB962C8B-B14F-4D97-AF65-F5344CB8AC3E}">
        <p14:creationId xmlns:p14="http://schemas.microsoft.com/office/powerpoint/2010/main" val="350022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15</a:t>
            </a:fld>
            <a:endParaRPr lang="zh-CN" altLang="en-US" dirty="0">
              <a:solidFill>
                <a:prstClr val="black"/>
              </a:solidFill>
            </a:endParaRPr>
          </a:p>
        </p:txBody>
      </p:sp>
    </p:spTree>
    <p:extLst>
      <p:ext uri="{BB962C8B-B14F-4D97-AF65-F5344CB8AC3E}">
        <p14:creationId xmlns:p14="http://schemas.microsoft.com/office/powerpoint/2010/main" val="2945085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16</a:t>
            </a:fld>
            <a:endParaRPr lang="zh-CN" altLang="en-US" dirty="0">
              <a:solidFill>
                <a:prstClr val="black"/>
              </a:solidFill>
            </a:endParaRPr>
          </a:p>
        </p:txBody>
      </p:sp>
    </p:spTree>
    <p:extLst>
      <p:ext uri="{BB962C8B-B14F-4D97-AF65-F5344CB8AC3E}">
        <p14:creationId xmlns:p14="http://schemas.microsoft.com/office/powerpoint/2010/main" val="1186910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17</a:t>
            </a:fld>
            <a:endParaRPr lang="zh-CN" altLang="en-US" dirty="0">
              <a:solidFill>
                <a:prstClr val="black"/>
              </a:solidFill>
            </a:endParaRPr>
          </a:p>
        </p:txBody>
      </p:sp>
    </p:spTree>
    <p:extLst>
      <p:ext uri="{BB962C8B-B14F-4D97-AF65-F5344CB8AC3E}">
        <p14:creationId xmlns:p14="http://schemas.microsoft.com/office/powerpoint/2010/main" val="765032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18</a:t>
            </a:fld>
            <a:endParaRPr lang="zh-CN" altLang="en-US" dirty="0">
              <a:solidFill>
                <a:prstClr val="black"/>
              </a:solidFill>
            </a:endParaRPr>
          </a:p>
        </p:txBody>
      </p:sp>
    </p:spTree>
    <p:extLst>
      <p:ext uri="{BB962C8B-B14F-4D97-AF65-F5344CB8AC3E}">
        <p14:creationId xmlns:p14="http://schemas.microsoft.com/office/powerpoint/2010/main" val="347960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20</a:t>
            </a:fld>
            <a:endParaRPr lang="zh-CN" altLang="en-US" dirty="0">
              <a:solidFill>
                <a:prstClr val="black"/>
              </a:solidFill>
            </a:endParaRPr>
          </a:p>
        </p:txBody>
      </p:sp>
    </p:spTree>
    <p:extLst>
      <p:ext uri="{BB962C8B-B14F-4D97-AF65-F5344CB8AC3E}">
        <p14:creationId xmlns:p14="http://schemas.microsoft.com/office/powerpoint/2010/main" val="3885063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43459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15476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260920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06691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161248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363731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43873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13</a:t>
            </a:fld>
            <a:endParaRPr lang="zh-CN" altLang="en-US" dirty="0">
              <a:solidFill>
                <a:prstClr val="black"/>
              </a:solidFill>
            </a:endParaRPr>
          </a:p>
        </p:txBody>
      </p:sp>
    </p:spTree>
    <p:extLst>
      <p:ext uri="{BB962C8B-B14F-4D97-AF65-F5344CB8AC3E}">
        <p14:creationId xmlns:p14="http://schemas.microsoft.com/office/powerpoint/2010/main" val="3801608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4E37400-0646-4690-B3CD-AFE7E0746041}" type="datetimeFigureOut">
              <a:rPr lang="zh-CN" altLang="en-US" smtClean="0"/>
              <a:pPr/>
              <a:t>2022/10/17</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926094323"/>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Lst>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7" name="图片 5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20" name="矩形 619"/>
          <p:cNvSpPr/>
          <p:nvPr/>
        </p:nvSpPr>
        <p:spPr>
          <a:xfrm>
            <a:off x="-36512" y="2861236"/>
            <a:ext cx="9108504" cy="17183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7" name="组合 596"/>
          <p:cNvGrpSpPr/>
          <p:nvPr/>
        </p:nvGrpSpPr>
        <p:grpSpPr>
          <a:xfrm>
            <a:off x="1691680" y="846409"/>
            <a:ext cx="1870428" cy="1870428"/>
            <a:chOff x="304800" y="673100"/>
            <a:chExt cx="4000500" cy="4000500"/>
          </a:xfrm>
          <a:effectLst>
            <a:outerShdw blurRad="444500" dist="254000" dir="8100000" algn="tr" rotWithShape="0">
              <a:prstClr val="black">
                <a:alpha val="50000"/>
              </a:prstClr>
            </a:outerShdw>
          </a:effectLst>
        </p:grpSpPr>
        <p:sp>
          <p:nvSpPr>
            <p:cNvPr id="598" name="同心圆 5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9" name="椭圆 59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0" name="椭圆 599"/>
          <p:cNvSpPr/>
          <p:nvPr/>
        </p:nvSpPr>
        <p:spPr>
          <a:xfrm>
            <a:off x="576178" y="1587425"/>
            <a:ext cx="677676" cy="677676"/>
          </a:xfrm>
          <a:prstGeom prst="ellipse">
            <a:avLst/>
          </a:prstGeom>
          <a:solidFill>
            <a:srgbClr val="C0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椭圆 600"/>
          <p:cNvSpPr/>
          <p:nvPr/>
        </p:nvSpPr>
        <p:spPr>
          <a:xfrm>
            <a:off x="1898898" y="507680"/>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2" name="组合 60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603" name="同心圆 60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4" name="椭圆 60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5" name="组合 604"/>
          <p:cNvGrpSpPr/>
          <p:nvPr/>
        </p:nvGrpSpPr>
        <p:grpSpPr>
          <a:xfrm>
            <a:off x="4044971" y="1641695"/>
            <a:ext cx="623903" cy="623903"/>
            <a:chOff x="304800" y="673100"/>
            <a:chExt cx="4000500" cy="4000500"/>
          </a:xfrm>
          <a:effectLst>
            <a:outerShdw blurRad="317500" dist="190500" dir="8100000" algn="tr" rotWithShape="0">
              <a:prstClr val="black">
                <a:alpha val="50000"/>
              </a:prstClr>
            </a:outerShdw>
          </a:effectLst>
        </p:grpSpPr>
        <p:sp>
          <p:nvSpPr>
            <p:cNvPr id="606" name="同心圆 60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7" name="椭圆 60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8" name="组合 607"/>
          <p:cNvGrpSpPr/>
          <p:nvPr/>
        </p:nvGrpSpPr>
        <p:grpSpPr>
          <a:xfrm>
            <a:off x="3590561" y="2545213"/>
            <a:ext cx="219777" cy="219777"/>
            <a:chOff x="304800" y="673100"/>
            <a:chExt cx="4000500" cy="4000500"/>
          </a:xfrm>
          <a:effectLst>
            <a:outerShdw blurRad="381000" dist="152400" dir="8100000" algn="tr" rotWithShape="0">
              <a:prstClr val="black">
                <a:alpha val="70000"/>
              </a:prstClr>
            </a:outerShdw>
          </a:effectLst>
        </p:grpSpPr>
        <p:sp>
          <p:nvSpPr>
            <p:cNvPr id="609" name="同心圆 60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0" name="椭圆 60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1" name="组合 610"/>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612" name="同心圆 6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3" name="椭圆 61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4" name="椭圆 613"/>
          <p:cNvSpPr/>
          <p:nvPr/>
        </p:nvSpPr>
        <p:spPr>
          <a:xfrm>
            <a:off x="4534785" y="1054817"/>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椭圆 614"/>
          <p:cNvSpPr/>
          <p:nvPr/>
        </p:nvSpPr>
        <p:spPr>
          <a:xfrm>
            <a:off x="4549298" y="4510926"/>
            <a:ext cx="137389" cy="137389"/>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6" name="组合 615"/>
          <p:cNvGrpSpPr/>
          <p:nvPr/>
        </p:nvGrpSpPr>
        <p:grpSpPr>
          <a:xfrm>
            <a:off x="7580013" y="3949930"/>
            <a:ext cx="713989" cy="713989"/>
            <a:chOff x="304800" y="673100"/>
            <a:chExt cx="4000500" cy="4000500"/>
          </a:xfrm>
          <a:effectLst>
            <a:outerShdw blurRad="317500" dist="190500" dir="8100000" algn="tr" rotWithShape="0">
              <a:prstClr val="black">
                <a:alpha val="50000"/>
              </a:prstClr>
            </a:outerShdw>
          </a:effectLst>
        </p:grpSpPr>
        <p:sp>
          <p:nvSpPr>
            <p:cNvPr id="617" name="同心圆 6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8" name="椭圆 6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2" name="TextBox 7"/>
          <p:cNvSpPr>
            <a:spLocks noChangeArrowheads="1"/>
          </p:cNvSpPr>
          <p:nvPr/>
        </p:nvSpPr>
        <p:spPr bwMode="auto">
          <a:xfrm>
            <a:off x="576178" y="2882218"/>
            <a:ext cx="7963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2400" dirty="0">
                <a:solidFill>
                  <a:schemeClr val="bg1"/>
                </a:solidFill>
              </a:rPr>
              <a:t>Biometrics-Authenticated Key Exchange for Secure Messaging</a:t>
            </a:r>
          </a:p>
          <a:p>
            <a:r>
              <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	--</a:t>
            </a:r>
            <a:r>
              <a:rPr lang="zh-CN" altLang="en-US" sz="2400" dirty="0">
                <a:solidFill>
                  <a:srgbClr val="FFFFFF"/>
                </a:solidFill>
              </a:rPr>
              <a:t>基于生物特征验证性密钥交换的安全消息传递</a:t>
            </a:r>
            <a:endParaRPr lang="en-US" altLang="zh-CN" sz="2400" dirty="0">
              <a:solidFill>
                <a:srgbClr val="FFFFFF"/>
              </a:solidFill>
            </a:endParaRPr>
          </a:p>
          <a:p>
            <a:pPr defTabSz="914400"/>
            <a:endPar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endParaRPr>
          </a:p>
        </p:txBody>
      </p:sp>
      <p:sp>
        <p:nvSpPr>
          <p:cNvPr id="623" name="TextBox 7"/>
          <p:cNvSpPr>
            <a:spLocks noChangeArrowheads="1"/>
          </p:cNvSpPr>
          <p:nvPr/>
        </p:nvSpPr>
        <p:spPr bwMode="auto">
          <a:xfrm>
            <a:off x="1890558" y="3856604"/>
            <a:ext cx="54472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a:r>
              <a:rPr lang="en-US" altLang="zh-CN" sz="2000" dirty="0">
                <a:solidFill>
                  <a:schemeClr val="bg1"/>
                </a:solidFill>
              </a:rPr>
              <a:t>CCS ’21         </a:t>
            </a:r>
            <a:r>
              <a:rPr lang="zh-CN" altLang="en-US" sz="1600" dirty="0">
                <a:solidFill>
                  <a:schemeClr val="bg1"/>
                </a:solidFill>
                <a:latin typeface="思源黑体 CN Regular" panose="020B0500000000000000" pitchFamily="34" charset="-122"/>
                <a:ea typeface="思源黑体 CN Regular" panose="020B0500000000000000" pitchFamily="34" charset="-122"/>
              </a:rPr>
              <a:t>报告人：</a:t>
            </a:r>
            <a:r>
              <a:rPr lang="zh-CN" altLang="en-US" sz="2000" dirty="0">
                <a:solidFill>
                  <a:schemeClr val="bg1"/>
                </a:solidFill>
                <a:latin typeface="思源黑体 CN Regular" panose="020B0500000000000000" pitchFamily="34" charset="-122"/>
                <a:ea typeface="思源黑体 CN Regular" panose="020B0500000000000000" pitchFamily="34" charset="-122"/>
              </a:rPr>
              <a:t>虞启贤  王茹</a:t>
            </a:r>
            <a:endParaRPr lang="zh-CN" altLang="en-US" sz="1600" dirty="0">
              <a:solidFill>
                <a:schemeClr val="bg1"/>
              </a:solidFill>
              <a:effectLst>
                <a:outerShdw blurRad="38100" dist="38100" dir="2700000" algn="tl">
                  <a:srgbClr val="000000">
                    <a:alpha val="43137"/>
                  </a:srgbClr>
                </a:outerShdw>
              </a:effectLst>
              <a:latin typeface="思源黑体 CN Regular" panose="020B0500000000000000" pitchFamily="34" charset="-122"/>
              <a:ea typeface="思源黑体 CN Regular" panose="020B0500000000000000" pitchFamily="34" charset="-122"/>
              <a:sym typeface="微软雅黑" pitchFamily="34" charset="-122"/>
            </a:endParaRPr>
          </a:p>
        </p:txBody>
      </p:sp>
      <p:cxnSp>
        <p:nvCxnSpPr>
          <p:cNvPr id="624" name="直接连接符 623"/>
          <p:cNvCxnSpPr/>
          <p:nvPr/>
        </p:nvCxnSpPr>
        <p:spPr>
          <a:xfrm>
            <a:off x="1898898" y="3795886"/>
            <a:ext cx="5447228"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4846D3-01B6-C6F8-24C7-819DAEE1C1A4}"/>
              </a:ext>
            </a:extLst>
          </p:cNvPr>
          <p:cNvPicPr>
            <a:picLocks noChangeAspect="1"/>
          </p:cNvPicPr>
          <p:nvPr/>
        </p:nvPicPr>
        <p:blipFill rotWithShape="1">
          <a:blip r:embed="rId4">
            <a:extLst>
              <a:ext uri="{28A0092B-C50C-407E-A947-70E740481C1C}">
                <a14:useLocalDpi xmlns:a14="http://schemas.microsoft.com/office/drawing/2010/main" val="0"/>
              </a:ext>
            </a:extLst>
          </a:blip>
          <a:srcRect l="-1424" t="-9295" r="69934" b="-7416"/>
          <a:stretch/>
        </p:blipFill>
        <p:spPr>
          <a:xfrm>
            <a:off x="2016754" y="1135307"/>
            <a:ext cx="1234788" cy="12757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31134263"/>
      </p:ext>
    </p:extLst>
  </p:cSld>
  <p:clrMapOvr>
    <a:masterClrMapping/>
  </p:clrMapOvr>
  <mc:AlternateContent xmlns:mc="http://schemas.openxmlformats.org/markup-compatibility/2006" xmlns:p14="http://schemas.microsoft.com/office/powerpoint/2010/main">
    <mc:Choice Requires="p14">
      <p:transition spd="slow" p14:dur="1200" advTm="9000">
        <p14:prism/>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9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97"/>
                                        </p:tgtEl>
                                        <p:attrNameLst>
                                          <p:attrName>style.visibility</p:attrName>
                                        </p:attrNameLst>
                                      </p:cBhvr>
                                      <p:to>
                                        <p:strVal val="visible"/>
                                      </p:to>
                                    </p:set>
                                    <p:anim calcmode="lin" valueType="num">
                                      <p:cBhvr>
                                        <p:cTn id="9" dur="1000" fill="hold"/>
                                        <p:tgtEl>
                                          <p:spTgt spid="597"/>
                                        </p:tgtEl>
                                        <p:attrNameLst>
                                          <p:attrName>ppt_w</p:attrName>
                                        </p:attrNameLst>
                                      </p:cBhvr>
                                      <p:tavLst>
                                        <p:tav tm="0">
                                          <p:val>
                                            <p:fltVal val="0"/>
                                          </p:val>
                                        </p:tav>
                                        <p:tav tm="100000">
                                          <p:val>
                                            <p:strVal val="#ppt_w"/>
                                          </p:val>
                                        </p:tav>
                                      </p:tavLst>
                                    </p:anim>
                                    <p:anim calcmode="lin" valueType="num">
                                      <p:cBhvr>
                                        <p:cTn id="10" dur="1000" fill="hold"/>
                                        <p:tgtEl>
                                          <p:spTgt spid="597"/>
                                        </p:tgtEl>
                                        <p:attrNameLst>
                                          <p:attrName>ppt_h</p:attrName>
                                        </p:attrNameLst>
                                      </p:cBhvr>
                                      <p:tavLst>
                                        <p:tav tm="0">
                                          <p:val>
                                            <p:fltVal val="0"/>
                                          </p:val>
                                        </p:tav>
                                        <p:tav tm="100000">
                                          <p:val>
                                            <p:strVal val="#ppt_h"/>
                                          </p:val>
                                        </p:tav>
                                      </p:tavLst>
                                    </p:anim>
                                    <p:animEffect transition="in" filter="fade">
                                      <p:cBhvr>
                                        <p:cTn id="11" dur="1000"/>
                                        <p:tgtEl>
                                          <p:spTgt spid="59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9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0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01"/>
                                        </p:tgtEl>
                                        <p:attrNameLst>
                                          <p:attrName>style.visibility</p:attrName>
                                        </p:attrNameLst>
                                      </p:cBhvr>
                                      <p:to>
                                        <p:strVal val="visible"/>
                                      </p:to>
                                    </p:set>
                                    <p:anim calcmode="lin" valueType="num">
                                      <p:cBhvr>
                                        <p:cTn id="18" dur="1000" fill="hold"/>
                                        <p:tgtEl>
                                          <p:spTgt spid="601"/>
                                        </p:tgtEl>
                                        <p:attrNameLst>
                                          <p:attrName>ppt_w</p:attrName>
                                        </p:attrNameLst>
                                      </p:cBhvr>
                                      <p:tavLst>
                                        <p:tav tm="0">
                                          <p:val>
                                            <p:fltVal val="0"/>
                                          </p:val>
                                        </p:tav>
                                        <p:tav tm="100000">
                                          <p:val>
                                            <p:strVal val="#ppt_w"/>
                                          </p:val>
                                        </p:tav>
                                      </p:tavLst>
                                    </p:anim>
                                    <p:anim calcmode="lin" valueType="num">
                                      <p:cBhvr>
                                        <p:cTn id="19" dur="1000" fill="hold"/>
                                        <p:tgtEl>
                                          <p:spTgt spid="601"/>
                                        </p:tgtEl>
                                        <p:attrNameLst>
                                          <p:attrName>ppt_h</p:attrName>
                                        </p:attrNameLst>
                                      </p:cBhvr>
                                      <p:tavLst>
                                        <p:tav tm="0">
                                          <p:val>
                                            <p:fltVal val="0"/>
                                          </p:val>
                                        </p:tav>
                                        <p:tav tm="100000">
                                          <p:val>
                                            <p:strVal val="#ppt_h"/>
                                          </p:val>
                                        </p:tav>
                                      </p:tavLst>
                                    </p:anim>
                                    <p:animEffect transition="in" filter="fade">
                                      <p:cBhvr>
                                        <p:cTn id="20" dur="1000"/>
                                        <p:tgtEl>
                                          <p:spTgt spid="60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0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0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02"/>
                                        </p:tgtEl>
                                        <p:attrNameLst>
                                          <p:attrName>style.visibility</p:attrName>
                                        </p:attrNameLst>
                                      </p:cBhvr>
                                      <p:to>
                                        <p:strVal val="visible"/>
                                      </p:to>
                                    </p:set>
                                    <p:anim calcmode="lin" valueType="num">
                                      <p:cBhvr>
                                        <p:cTn id="27" dur="1000" fill="hold"/>
                                        <p:tgtEl>
                                          <p:spTgt spid="602"/>
                                        </p:tgtEl>
                                        <p:attrNameLst>
                                          <p:attrName>ppt_w</p:attrName>
                                        </p:attrNameLst>
                                      </p:cBhvr>
                                      <p:tavLst>
                                        <p:tav tm="0">
                                          <p:val>
                                            <p:fltVal val="0"/>
                                          </p:val>
                                        </p:tav>
                                        <p:tav tm="100000">
                                          <p:val>
                                            <p:strVal val="#ppt_w"/>
                                          </p:val>
                                        </p:tav>
                                      </p:tavLst>
                                    </p:anim>
                                    <p:anim calcmode="lin" valueType="num">
                                      <p:cBhvr>
                                        <p:cTn id="28" dur="1000" fill="hold"/>
                                        <p:tgtEl>
                                          <p:spTgt spid="602"/>
                                        </p:tgtEl>
                                        <p:attrNameLst>
                                          <p:attrName>ppt_h</p:attrName>
                                        </p:attrNameLst>
                                      </p:cBhvr>
                                      <p:tavLst>
                                        <p:tav tm="0">
                                          <p:val>
                                            <p:fltVal val="0"/>
                                          </p:val>
                                        </p:tav>
                                        <p:tav tm="100000">
                                          <p:val>
                                            <p:strVal val="#ppt_h"/>
                                          </p:val>
                                        </p:tav>
                                      </p:tavLst>
                                    </p:anim>
                                    <p:animEffect transition="in" filter="fade">
                                      <p:cBhvr>
                                        <p:cTn id="29" dur="1000"/>
                                        <p:tgtEl>
                                          <p:spTgt spid="60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0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0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05"/>
                                        </p:tgtEl>
                                        <p:attrNameLst>
                                          <p:attrName>style.visibility</p:attrName>
                                        </p:attrNameLst>
                                      </p:cBhvr>
                                      <p:to>
                                        <p:strVal val="visible"/>
                                      </p:to>
                                    </p:set>
                                    <p:anim calcmode="lin" valueType="num">
                                      <p:cBhvr>
                                        <p:cTn id="36" dur="1000" fill="hold"/>
                                        <p:tgtEl>
                                          <p:spTgt spid="605"/>
                                        </p:tgtEl>
                                        <p:attrNameLst>
                                          <p:attrName>ppt_w</p:attrName>
                                        </p:attrNameLst>
                                      </p:cBhvr>
                                      <p:tavLst>
                                        <p:tav tm="0">
                                          <p:val>
                                            <p:fltVal val="0"/>
                                          </p:val>
                                        </p:tav>
                                        <p:tav tm="100000">
                                          <p:val>
                                            <p:strVal val="#ppt_w"/>
                                          </p:val>
                                        </p:tav>
                                      </p:tavLst>
                                    </p:anim>
                                    <p:anim calcmode="lin" valueType="num">
                                      <p:cBhvr>
                                        <p:cTn id="37" dur="1000" fill="hold"/>
                                        <p:tgtEl>
                                          <p:spTgt spid="605"/>
                                        </p:tgtEl>
                                        <p:attrNameLst>
                                          <p:attrName>ppt_h</p:attrName>
                                        </p:attrNameLst>
                                      </p:cBhvr>
                                      <p:tavLst>
                                        <p:tav tm="0">
                                          <p:val>
                                            <p:fltVal val="0"/>
                                          </p:val>
                                        </p:tav>
                                        <p:tav tm="100000">
                                          <p:val>
                                            <p:strVal val="#ppt_h"/>
                                          </p:val>
                                        </p:tav>
                                      </p:tavLst>
                                    </p:anim>
                                    <p:animEffect transition="in" filter="fade">
                                      <p:cBhvr>
                                        <p:cTn id="38" dur="1000"/>
                                        <p:tgtEl>
                                          <p:spTgt spid="60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0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61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614"/>
                                        </p:tgtEl>
                                        <p:attrNameLst>
                                          <p:attrName>style.visibility</p:attrName>
                                        </p:attrNameLst>
                                      </p:cBhvr>
                                      <p:to>
                                        <p:strVal val="visible"/>
                                      </p:to>
                                    </p:set>
                                    <p:anim calcmode="lin" valueType="num">
                                      <p:cBhvr>
                                        <p:cTn id="45" dur="1000" fill="hold"/>
                                        <p:tgtEl>
                                          <p:spTgt spid="614"/>
                                        </p:tgtEl>
                                        <p:attrNameLst>
                                          <p:attrName>ppt_w</p:attrName>
                                        </p:attrNameLst>
                                      </p:cBhvr>
                                      <p:tavLst>
                                        <p:tav tm="0">
                                          <p:val>
                                            <p:fltVal val="0"/>
                                          </p:val>
                                        </p:tav>
                                        <p:tav tm="100000">
                                          <p:val>
                                            <p:strVal val="#ppt_w"/>
                                          </p:val>
                                        </p:tav>
                                      </p:tavLst>
                                    </p:anim>
                                    <p:anim calcmode="lin" valueType="num">
                                      <p:cBhvr>
                                        <p:cTn id="46" dur="1000" fill="hold"/>
                                        <p:tgtEl>
                                          <p:spTgt spid="614"/>
                                        </p:tgtEl>
                                        <p:attrNameLst>
                                          <p:attrName>ppt_h</p:attrName>
                                        </p:attrNameLst>
                                      </p:cBhvr>
                                      <p:tavLst>
                                        <p:tav tm="0">
                                          <p:val>
                                            <p:fltVal val="0"/>
                                          </p:val>
                                        </p:tav>
                                        <p:tav tm="100000">
                                          <p:val>
                                            <p:strVal val="#ppt_h"/>
                                          </p:val>
                                        </p:tav>
                                      </p:tavLst>
                                    </p:anim>
                                    <p:animEffect transition="in" filter="fade">
                                      <p:cBhvr>
                                        <p:cTn id="47" dur="1000"/>
                                        <p:tgtEl>
                                          <p:spTgt spid="61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614"/>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615"/>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615"/>
                                        </p:tgtEl>
                                        <p:attrNameLst>
                                          <p:attrName>style.visibility</p:attrName>
                                        </p:attrNameLst>
                                      </p:cBhvr>
                                      <p:to>
                                        <p:strVal val="visible"/>
                                      </p:to>
                                    </p:set>
                                    <p:anim calcmode="lin" valueType="num">
                                      <p:cBhvr>
                                        <p:cTn id="54" dur="1000" fill="hold"/>
                                        <p:tgtEl>
                                          <p:spTgt spid="615"/>
                                        </p:tgtEl>
                                        <p:attrNameLst>
                                          <p:attrName>ppt_w</p:attrName>
                                        </p:attrNameLst>
                                      </p:cBhvr>
                                      <p:tavLst>
                                        <p:tav tm="0">
                                          <p:val>
                                            <p:fltVal val="0"/>
                                          </p:val>
                                        </p:tav>
                                        <p:tav tm="100000">
                                          <p:val>
                                            <p:strVal val="#ppt_w"/>
                                          </p:val>
                                        </p:tav>
                                      </p:tavLst>
                                    </p:anim>
                                    <p:anim calcmode="lin" valueType="num">
                                      <p:cBhvr>
                                        <p:cTn id="55" dur="1000" fill="hold"/>
                                        <p:tgtEl>
                                          <p:spTgt spid="615"/>
                                        </p:tgtEl>
                                        <p:attrNameLst>
                                          <p:attrName>ppt_h</p:attrName>
                                        </p:attrNameLst>
                                      </p:cBhvr>
                                      <p:tavLst>
                                        <p:tav tm="0">
                                          <p:val>
                                            <p:fltVal val="0"/>
                                          </p:val>
                                        </p:tav>
                                        <p:tav tm="100000">
                                          <p:val>
                                            <p:strVal val="#ppt_h"/>
                                          </p:val>
                                        </p:tav>
                                      </p:tavLst>
                                    </p:anim>
                                    <p:animEffect transition="in" filter="fade">
                                      <p:cBhvr>
                                        <p:cTn id="56" dur="1000"/>
                                        <p:tgtEl>
                                          <p:spTgt spid="615"/>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615"/>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600"/>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600"/>
                                        </p:tgtEl>
                                        <p:attrNameLst>
                                          <p:attrName>style.visibility</p:attrName>
                                        </p:attrNameLst>
                                      </p:cBhvr>
                                      <p:to>
                                        <p:strVal val="visible"/>
                                      </p:to>
                                    </p:set>
                                    <p:anim calcmode="lin" valueType="num">
                                      <p:cBhvr>
                                        <p:cTn id="63" dur="1000" fill="hold"/>
                                        <p:tgtEl>
                                          <p:spTgt spid="600"/>
                                        </p:tgtEl>
                                        <p:attrNameLst>
                                          <p:attrName>ppt_w</p:attrName>
                                        </p:attrNameLst>
                                      </p:cBhvr>
                                      <p:tavLst>
                                        <p:tav tm="0">
                                          <p:val>
                                            <p:fltVal val="0"/>
                                          </p:val>
                                        </p:tav>
                                        <p:tav tm="100000">
                                          <p:val>
                                            <p:strVal val="#ppt_w"/>
                                          </p:val>
                                        </p:tav>
                                      </p:tavLst>
                                    </p:anim>
                                    <p:anim calcmode="lin" valueType="num">
                                      <p:cBhvr>
                                        <p:cTn id="64" dur="1000" fill="hold"/>
                                        <p:tgtEl>
                                          <p:spTgt spid="600"/>
                                        </p:tgtEl>
                                        <p:attrNameLst>
                                          <p:attrName>ppt_h</p:attrName>
                                        </p:attrNameLst>
                                      </p:cBhvr>
                                      <p:tavLst>
                                        <p:tav tm="0">
                                          <p:val>
                                            <p:fltVal val="0"/>
                                          </p:val>
                                        </p:tav>
                                        <p:tav tm="100000">
                                          <p:val>
                                            <p:strVal val="#ppt_h"/>
                                          </p:val>
                                        </p:tav>
                                      </p:tavLst>
                                    </p:anim>
                                    <p:animEffect transition="in" filter="fade">
                                      <p:cBhvr>
                                        <p:cTn id="65" dur="1000"/>
                                        <p:tgtEl>
                                          <p:spTgt spid="600"/>
                                        </p:tgtEl>
                                      </p:cBhvr>
                                    </p:animEffect>
                                  </p:childTnLst>
                                </p:cTn>
                              </p:par>
                              <p:par>
                                <p:cTn id="66" presetID="64" presetClass="path" presetSubtype="0" fill="hold" grpId="2" nodeType="withEffect">
                                  <p:stCondLst>
                                    <p:cond delay="200"/>
                                  </p:stCondLst>
                                  <p:childTnLst>
                                    <p:animMotion origin="layout" path="M 0 -2.71605E-6 L 0.12309 0.575 " pathEditMode="relative" rAng="0" ptsTypes="AA">
                                      <p:cBhvr>
                                        <p:cTn id="67" dur="1000" spd="-100000" fill="hold"/>
                                        <p:tgtEl>
                                          <p:spTgt spid="600"/>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608"/>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608"/>
                                        </p:tgtEl>
                                        <p:attrNameLst>
                                          <p:attrName>style.visibility</p:attrName>
                                        </p:attrNameLst>
                                      </p:cBhvr>
                                      <p:to>
                                        <p:strVal val="visible"/>
                                      </p:to>
                                    </p:set>
                                    <p:anim calcmode="lin" valueType="num">
                                      <p:cBhvr>
                                        <p:cTn id="72" dur="1000" fill="hold"/>
                                        <p:tgtEl>
                                          <p:spTgt spid="608"/>
                                        </p:tgtEl>
                                        <p:attrNameLst>
                                          <p:attrName>ppt_w</p:attrName>
                                        </p:attrNameLst>
                                      </p:cBhvr>
                                      <p:tavLst>
                                        <p:tav tm="0">
                                          <p:val>
                                            <p:fltVal val="0"/>
                                          </p:val>
                                        </p:tav>
                                        <p:tav tm="100000">
                                          <p:val>
                                            <p:strVal val="#ppt_w"/>
                                          </p:val>
                                        </p:tav>
                                      </p:tavLst>
                                    </p:anim>
                                    <p:anim calcmode="lin" valueType="num">
                                      <p:cBhvr>
                                        <p:cTn id="73" dur="1000" fill="hold"/>
                                        <p:tgtEl>
                                          <p:spTgt spid="608"/>
                                        </p:tgtEl>
                                        <p:attrNameLst>
                                          <p:attrName>ppt_h</p:attrName>
                                        </p:attrNameLst>
                                      </p:cBhvr>
                                      <p:tavLst>
                                        <p:tav tm="0">
                                          <p:val>
                                            <p:fltVal val="0"/>
                                          </p:val>
                                        </p:tav>
                                        <p:tav tm="100000">
                                          <p:val>
                                            <p:strVal val="#ppt_h"/>
                                          </p:val>
                                        </p:tav>
                                      </p:tavLst>
                                    </p:anim>
                                    <p:animEffect transition="in" filter="fade">
                                      <p:cBhvr>
                                        <p:cTn id="74" dur="1000"/>
                                        <p:tgtEl>
                                          <p:spTgt spid="608"/>
                                        </p:tgtEl>
                                      </p:cBhvr>
                                    </p:animEffect>
                                  </p:childTnLst>
                                </p:cTn>
                              </p:par>
                              <p:par>
                                <p:cTn id="75" presetID="64" presetClass="path" presetSubtype="0" fill="hold" nodeType="withEffect">
                                  <p:stCondLst>
                                    <p:cond delay="400"/>
                                  </p:stCondLst>
                                  <p:childTnLst>
                                    <p:animMotion origin="layout" path="M 2.5E-6 6.17284E-7 L -0.71736 -0.40556 " pathEditMode="relative" rAng="0" ptsTypes="AA">
                                      <p:cBhvr>
                                        <p:cTn id="76" dur="1000" spd="-100000" fill="hold"/>
                                        <p:tgtEl>
                                          <p:spTgt spid="608"/>
                                        </p:tgtEl>
                                        <p:attrNameLst>
                                          <p:attrName>ppt_x</p:attrName>
                                          <p:attrName>ppt_y</p:attrName>
                                        </p:attrNameLst>
                                      </p:cBhvr>
                                      <p:rCtr x="-35868" y="-20278"/>
                                    </p:animMotion>
                                  </p:childTnLst>
                                </p:cTn>
                              </p:par>
                              <p:par>
                                <p:cTn id="77" presetID="1" presetClass="entr" presetSubtype="0" fill="hold" nodeType="withEffect">
                                  <p:stCondLst>
                                    <p:cond delay="300"/>
                                  </p:stCondLst>
                                  <p:childTnLst>
                                    <p:set>
                                      <p:cBhvr>
                                        <p:cTn id="78" dur="1" fill="hold">
                                          <p:stCondLst>
                                            <p:cond delay="0"/>
                                          </p:stCondLst>
                                        </p:cTn>
                                        <p:tgtEl>
                                          <p:spTgt spid="611"/>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611"/>
                                        </p:tgtEl>
                                        <p:attrNameLst>
                                          <p:attrName>style.visibility</p:attrName>
                                        </p:attrNameLst>
                                      </p:cBhvr>
                                      <p:to>
                                        <p:strVal val="visible"/>
                                      </p:to>
                                    </p:set>
                                    <p:anim calcmode="lin" valueType="num">
                                      <p:cBhvr>
                                        <p:cTn id="81" dur="1000" fill="hold"/>
                                        <p:tgtEl>
                                          <p:spTgt spid="611"/>
                                        </p:tgtEl>
                                        <p:attrNameLst>
                                          <p:attrName>ppt_w</p:attrName>
                                        </p:attrNameLst>
                                      </p:cBhvr>
                                      <p:tavLst>
                                        <p:tav tm="0">
                                          <p:val>
                                            <p:fltVal val="0"/>
                                          </p:val>
                                        </p:tav>
                                        <p:tav tm="100000">
                                          <p:val>
                                            <p:strVal val="#ppt_w"/>
                                          </p:val>
                                        </p:tav>
                                      </p:tavLst>
                                    </p:anim>
                                    <p:anim calcmode="lin" valueType="num">
                                      <p:cBhvr>
                                        <p:cTn id="82" dur="1000" fill="hold"/>
                                        <p:tgtEl>
                                          <p:spTgt spid="611"/>
                                        </p:tgtEl>
                                        <p:attrNameLst>
                                          <p:attrName>ppt_h</p:attrName>
                                        </p:attrNameLst>
                                      </p:cBhvr>
                                      <p:tavLst>
                                        <p:tav tm="0">
                                          <p:val>
                                            <p:fltVal val="0"/>
                                          </p:val>
                                        </p:tav>
                                        <p:tav tm="100000">
                                          <p:val>
                                            <p:strVal val="#ppt_h"/>
                                          </p:val>
                                        </p:tav>
                                      </p:tavLst>
                                    </p:anim>
                                    <p:animEffect transition="in" filter="fade">
                                      <p:cBhvr>
                                        <p:cTn id="83" dur="1000"/>
                                        <p:tgtEl>
                                          <p:spTgt spid="611"/>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611"/>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616"/>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616"/>
                                        </p:tgtEl>
                                        <p:attrNameLst>
                                          <p:attrName>style.visibility</p:attrName>
                                        </p:attrNameLst>
                                      </p:cBhvr>
                                      <p:to>
                                        <p:strVal val="visible"/>
                                      </p:to>
                                    </p:set>
                                    <p:anim calcmode="lin" valueType="num">
                                      <p:cBhvr>
                                        <p:cTn id="90" dur="1000" fill="hold"/>
                                        <p:tgtEl>
                                          <p:spTgt spid="616"/>
                                        </p:tgtEl>
                                        <p:attrNameLst>
                                          <p:attrName>ppt_w</p:attrName>
                                        </p:attrNameLst>
                                      </p:cBhvr>
                                      <p:tavLst>
                                        <p:tav tm="0">
                                          <p:val>
                                            <p:fltVal val="0"/>
                                          </p:val>
                                        </p:tav>
                                        <p:tav tm="100000">
                                          <p:val>
                                            <p:strVal val="#ppt_w"/>
                                          </p:val>
                                        </p:tav>
                                      </p:tavLst>
                                    </p:anim>
                                    <p:anim calcmode="lin" valueType="num">
                                      <p:cBhvr>
                                        <p:cTn id="91" dur="1000" fill="hold"/>
                                        <p:tgtEl>
                                          <p:spTgt spid="616"/>
                                        </p:tgtEl>
                                        <p:attrNameLst>
                                          <p:attrName>ppt_h</p:attrName>
                                        </p:attrNameLst>
                                      </p:cBhvr>
                                      <p:tavLst>
                                        <p:tav tm="0">
                                          <p:val>
                                            <p:fltVal val="0"/>
                                          </p:val>
                                        </p:tav>
                                        <p:tav tm="100000">
                                          <p:val>
                                            <p:strVal val="#ppt_h"/>
                                          </p:val>
                                        </p:tav>
                                      </p:tavLst>
                                    </p:anim>
                                    <p:animEffect transition="in" filter="fade">
                                      <p:cBhvr>
                                        <p:cTn id="92" dur="1000"/>
                                        <p:tgtEl>
                                          <p:spTgt spid="616"/>
                                        </p:tgtEl>
                                      </p:cBhvr>
                                    </p:animEffect>
                                  </p:childTnLst>
                                </p:cTn>
                              </p:par>
                              <p:par>
                                <p:cTn id="93" presetID="64" presetClass="path" presetSubtype="0" fill="hold" nodeType="withEffect">
                                  <p:stCondLst>
                                    <p:cond delay="200"/>
                                  </p:stCondLst>
                                  <p:childTnLst>
                                    <p:animMotion origin="layout" path="M 4.44444E-6 4.32099E-6 L -0.64115 -0.9497 " pathEditMode="relative" rAng="0" ptsTypes="AA">
                                      <p:cBhvr>
                                        <p:cTn id="94" dur="1000" spd="-100000" fill="hold"/>
                                        <p:tgtEl>
                                          <p:spTgt spid="616"/>
                                        </p:tgtEl>
                                        <p:attrNameLst>
                                          <p:attrName>ppt_x</p:attrName>
                                          <p:attrName>ppt_y</p:attrName>
                                        </p:attrNameLst>
                                      </p:cBhvr>
                                      <p:rCtr x="-32066" y="-47500"/>
                                    </p:animMotion>
                                  </p:childTnLst>
                                </p:cTn>
                              </p:par>
                            </p:childTnLst>
                          </p:cTn>
                        </p:par>
                        <p:par>
                          <p:cTn id="95" fill="hold">
                            <p:stCondLst>
                              <p:cond delay="1400"/>
                            </p:stCondLst>
                            <p:childTnLst>
                              <p:par>
                                <p:cTn id="96" presetID="22" presetClass="entr" presetSubtype="4" fill="hold" grpId="0" nodeType="afterEffect">
                                  <p:stCondLst>
                                    <p:cond delay="0"/>
                                  </p:stCondLst>
                                  <p:childTnLst>
                                    <p:set>
                                      <p:cBhvr>
                                        <p:cTn id="97" dur="1" fill="hold">
                                          <p:stCondLst>
                                            <p:cond delay="0"/>
                                          </p:stCondLst>
                                        </p:cTn>
                                        <p:tgtEl>
                                          <p:spTgt spid="620"/>
                                        </p:tgtEl>
                                        <p:attrNameLst>
                                          <p:attrName>style.visibility</p:attrName>
                                        </p:attrNameLst>
                                      </p:cBhvr>
                                      <p:to>
                                        <p:strVal val="visible"/>
                                      </p:to>
                                    </p:set>
                                    <p:animEffect transition="in" filter="wipe(down)">
                                      <p:cBhvr>
                                        <p:cTn id="98" dur="500"/>
                                        <p:tgtEl>
                                          <p:spTgt spid="620"/>
                                        </p:tgtEl>
                                      </p:cBhvr>
                                    </p:animEffect>
                                  </p:childTnLst>
                                </p:cTn>
                              </p:par>
                            </p:childTnLst>
                          </p:cTn>
                        </p:par>
                        <p:par>
                          <p:cTn id="99" fill="hold">
                            <p:stCondLst>
                              <p:cond delay="1900"/>
                            </p:stCondLst>
                            <p:childTnLst>
                              <p:par>
                                <p:cTn id="100" presetID="2" presetClass="entr" presetSubtype="8" fill="hold" nodeType="afterEffect">
                                  <p:stCondLst>
                                    <p:cond delay="0"/>
                                  </p:stCondLst>
                                  <p:childTnLst>
                                    <p:set>
                                      <p:cBhvr>
                                        <p:cTn id="101" dur="1" fill="hold">
                                          <p:stCondLst>
                                            <p:cond delay="0"/>
                                          </p:stCondLst>
                                        </p:cTn>
                                        <p:tgtEl>
                                          <p:spTgt spid="624"/>
                                        </p:tgtEl>
                                        <p:attrNameLst>
                                          <p:attrName>style.visibility</p:attrName>
                                        </p:attrNameLst>
                                      </p:cBhvr>
                                      <p:to>
                                        <p:strVal val="visible"/>
                                      </p:to>
                                    </p:set>
                                    <p:anim calcmode="lin" valueType="num">
                                      <p:cBhvr additive="base">
                                        <p:cTn id="102" dur="500" fill="hold"/>
                                        <p:tgtEl>
                                          <p:spTgt spid="624"/>
                                        </p:tgtEl>
                                        <p:attrNameLst>
                                          <p:attrName>ppt_x</p:attrName>
                                        </p:attrNameLst>
                                      </p:cBhvr>
                                      <p:tavLst>
                                        <p:tav tm="0">
                                          <p:val>
                                            <p:strVal val="0-#ppt_w/2"/>
                                          </p:val>
                                        </p:tav>
                                        <p:tav tm="100000">
                                          <p:val>
                                            <p:strVal val="#ppt_x"/>
                                          </p:val>
                                        </p:tav>
                                      </p:tavLst>
                                    </p:anim>
                                    <p:anim calcmode="lin" valueType="num">
                                      <p:cBhvr additive="base">
                                        <p:cTn id="103" dur="500" fill="hold"/>
                                        <p:tgtEl>
                                          <p:spTgt spid="624"/>
                                        </p:tgtEl>
                                        <p:attrNameLst>
                                          <p:attrName>ppt_y</p:attrName>
                                        </p:attrNameLst>
                                      </p:cBhvr>
                                      <p:tavLst>
                                        <p:tav tm="0">
                                          <p:val>
                                            <p:strVal val="#ppt_y"/>
                                          </p:val>
                                        </p:tav>
                                        <p:tav tm="100000">
                                          <p:val>
                                            <p:strVal val="#ppt_y"/>
                                          </p:val>
                                        </p:tav>
                                      </p:tavLst>
                                    </p:anim>
                                  </p:childTnLst>
                                </p:cTn>
                              </p:par>
                            </p:childTnLst>
                          </p:cTn>
                        </p:par>
                        <p:par>
                          <p:cTn id="104" fill="hold">
                            <p:stCondLst>
                              <p:cond delay="2400"/>
                            </p:stCondLst>
                            <p:childTnLst>
                              <p:par>
                                <p:cTn id="105" presetID="52" presetClass="entr" presetSubtype="0" fill="hold" grpId="0" nodeType="afterEffect">
                                  <p:stCondLst>
                                    <p:cond delay="0"/>
                                  </p:stCondLst>
                                  <p:iterate type="lt">
                                    <p:tmPct val="5000"/>
                                  </p:iterate>
                                  <p:childTnLst>
                                    <p:set>
                                      <p:cBhvr>
                                        <p:cTn id="106" dur="1" fill="hold">
                                          <p:stCondLst>
                                            <p:cond delay="0"/>
                                          </p:stCondLst>
                                        </p:cTn>
                                        <p:tgtEl>
                                          <p:spTgt spid="622"/>
                                        </p:tgtEl>
                                        <p:attrNameLst>
                                          <p:attrName>style.visibility</p:attrName>
                                        </p:attrNameLst>
                                      </p:cBhvr>
                                      <p:to>
                                        <p:strVal val="visible"/>
                                      </p:to>
                                    </p:set>
                                    <p:animScale>
                                      <p:cBhvr>
                                        <p:cTn id="107" dur="1000" decel="50000" fill="hold">
                                          <p:stCondLst>
                                            <p:cond delay="0"/>
                                          </p:stCondLst>
                                        </p:cTn>
                                        <p:tgtEl>
                                          <p:spTgt spid="6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8" dur="1000" decel="50000" fill="hold">
                                          <p:stCondLst>
                                            <p:cond delay="0"/>
                                          </p:stCondLst>
                                        </p:cTn>
                                        <p:tgtEl>
                                          <p:spTgt spid="622"/>
                                        </p:tgtEl>
                                        <p:attrNameLst>
                                          <p:attrName>ppt_x</p:attrName>
                                          <p:attrName>ppt_y</p:attrName>
                                        </p:attrNameLst>
                                      </p:cBhvr>
                                    </p:animMotion>
                                    <p:animEffect transition="in" filter="fade">
                                      <p:cBhvr>
                                        <p:cTn id="109" dur="1000"/>
                                        <p:tgtEl>
                                          <p:spTgt spid="622"/>
                                        </p:tgtEl>
                                      </p:cBhvr>
                                    </p:animEffect>
                                  </p:childTnLst>
                                </p:cTn>
                              </p:par>
                            </p:childTnLst>
                          </p:cTn>
                        </p:par>
                        <p:par>
                          <p:cTn id="110" fill="hold">
                            <p:stCondLst>
                              <p:cond delay="7100"/>
                            </p:stCondLst>
                            <p:childTnLst>
                              <p:par>
                                <p:cTn id="111" presetID="52" presetClass="entr" presetSubtype="0" fill="hold" grpId="0" nodeType="afterEffect">
                                  <p:stCondLst>
                                    <p:cond delay="0"/>
                                  </p:stCondLst>
                                  <p:iterate type="lt">
                                    <p:tmPct val="5000"/>
                                  </p:iterate>
                                  <p:childTnLst>
                                    <p:set>
                                      <p:cBhvr>
                                        <p:cTn id="112" dur="1" fill="hold">
                                          <p:stCondLst>
                                            <p:cond delay="0"/>
                                          </p:stCondLst>
                                        </p:cTn>
                                        <p:tgtEl>
                                          <p:spTgt spid="623"/>
                                        </p:tgtEl>
                                        <p:attrNameLst>
                                          <p:attrName>style.visibility</p:attrName>
                                        </p:attrNameLst>
                                      </p:cBhvr>
                                      <p:to>
                                        <p:strVal val="visible"/>
                                      </p:to>
                                    </p:set>
                                    <p:animScale>
                                      <p:cBhvr>
                                        <p:cTn id="113" dur="1000" decel="50000" fill="hold">
                                          <p:stCondLst>
                                            <p:cond delay="0"/>
                                          </p:stCondLst>
                                        </p:cTn>
                                        <p:tgtEl>
                                          <p:spTgt spid="6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4" dur="1000" decel="50000" fill="hold">
                                          <p:stCondLst>
                                            <p:cond delay="0"/>
                                          </p:stCondLst>
                                        </p:cTn>
                                        <p:tgtEl>
                                          <p:spTgt spid="623"/>
                                        </p:tgtEl>
                                        <p:attrNameLst>
                                          <p:attrName>ppt_x</p:attrName>
                                          <p:attrName>ppt_y</p:attrName>
                                        </p:attrNameLst>
                                      </p:cBhvr>
                                    </p:animMotion>
                                    <p:animEffect transition="in" filter="fade">
                                      <p:cBhvr>
                                        <p:cTn id="115" dur="1000"/>
                                        <p:tgtEl>
                                          <p:spTgt spid="623"/>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p:bldP spid="600" grpId="0" animBg="1"/>
      <p:bldP spid="600" grpId="1" animBg="1"/>
      <p:bldP spid="600" grpId="2" animBg="1"/>
      <p:bldP spid="601" grpId="0" animBg="1"/>
      <p:bldP spid="601" grpId="1" animBg="1"/>
      <p:bldP spid="601" grpId="2" animBg="1"/>
      <p:bldP spid="614" grpId="0" animBg="1"/>
      <p:bldP spid="614" grpId="1" animBg="1"/>
      <p:bldP spid="614" grpId="2" animBg="1"/>
      <p:bldP spid="615" grpId="0" animBg="1"/>
      <p:bldP spid="615" grpId="1" animBg="1"/>
      <p:bldP spid="615" grpId="2" animBg="1"/>
      <p:bldP spid="622" grpId="0"/>
      <p:bldP spid="6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987574"/>
            <a:ext cx="5904656" cy="1384995"/>
          </a:xfrm>
          <a:prstGeom prst="rect">
            <a:avLst/>
          </a:prstGeom>
        </p:spPr>
        <p:txBody>
          <a:bodyPr wrap="square">
            <a:spAutoFit/>
          </a:bodyPr>
          <a:lstStyle/>
          <a:p>
            <a:r>
              <a:rPr lang="zh-CN" altLang="en-US" sz="1400" dirty="0"/>
              <a:t>该机制使用一个成员的生物特征公钥封装消息，只有具有相似生物特征的参与者才能获得消息。 </a:t>
            </a:r>
            <a:r>
              <a:rPr lang="en-US" altLang="zh-CN" sz="1400" dirty="0"/>
              <a:t> </a:t>
            </a:r>
          </a:p>
          <a:p>
            <a:r>
              <a:rPr lang="zh-CN" altLang="en-US" sz="1400" dirty="0"/>
              <a:t>非对称模糊封装机制</a:t>
            </a:r>
            <a:r>
              <a:rPr lang="en-US" altLang="zh-CN" sz="1400" dirty="0"/>
              <a:t>AFEM</a:t>
            </a:r>
            <a:r>
              <a:rPr lang="zh-CN" altLang="en-US" sz="1400" dirty="0"/>
              <a:t>是由四个概率多项式时间</a:t>
            </a:r>
            <a:r>
              <a:rPr lang="en-US" altLang="zh-CN" sz="1400" dirty="0"/>
              <a:t>(PPT)</a:t>
            </a:r>
            <a:r>
              <a:rPr lang="zh-CN" altLang="en-US" sz="1400" dirty="0"/>
              <a:t>算法</a:t>
            </a:r>
            <a:r>
              <a:rPr lang="en-US" altLang="zh-CN" sz="1400" dirty="0"/>
              <a:t>(SETUT</a:t>
            </a:r>
            <a:r>
              <a:rPr lang="zh-CN" altLang="en-US" sz="1400" dirty="0"/>
              <a:t>、</a:t>
            </a:r>
            <a:r>
              <a:rPr lang="en-US" altLang="zh-CN" sz="1400" dirty="0"/>
              <a:t>PUBGEN</a:t>
            </a:r>
            <a:r>
              <a:rPr lang="zh-CN" altLang="en-US" sz="1400" dirty="0"/>
              <a:t>、</a:t>
            </a:r>
            <a:r>
              <a:rPr lang="en-US" altLang="zh-CN" sz="1400" dirty="0"/>
              <a:t>ENC</a:t>
            </a:r>
            <a:r>
              <a:rPr lang="zh-CN" altLang="en-US" sz="1400" dirty="0"/>
              <a:t>、</a:t>
            </a:r>
            <a:r>
              <a:rPr lang="en-US" altLang="zh-CN" sz="1400" dirty="0"/>
              <a:t>DEC)</a:t>
            </a:r>
            <a:r>
              <a:rPr lang="zh-CN" altLang="en-US" sz="1400" dirty="0"/>
              <a:t>组成的元组满足以下语法的正确性。</a:t>
            </a:r>
          </a:p>
          <a:p>
            <a:endParaRPr lang="zh-CN" altLang="en-US" sz="1400" dirty="0"/>
          </a:p>
          <a:p>
            <a:endParaRPr lang="zh-CN" altLang="en-US" sz="1400" dirty="0"/>
          </a:p>
        </p:txBody>
      </p:sp>
      <p:sp>
        <p:nvSpPr>
          <p:cNvPr id="7" name="文本框 6">
            <a:extLst>
              <a:ext uri="{FF2B5EF4-FFF2-40B4-BE49-F238E27FC236}">
                <a16:creationId xmlns:a16="http://schemas.microsoft.com/office/drawing/2014/main" id="{A494C5BA-A54E-4A0A-37AB-9CAA799C4AE6}"/>
              </a:ext>
            </a:extLst>
          </p:cNvPr>
          <p:cNvSpPr txBox="1"/>
          <p:nvPr/>
        </p:nvSpPr>
        <p:spPr>
          <a:xfrm>
            <a:off x="3347864" y="555526"/>
            <a:ext cx="4032448" cy="276999"/>
          </a:xfrm>
          <a:prstGeom prst="rect">
            <a:avLst/>
          </a:prstGeom>
          <a:noFill/>
        </p:spPr>
        <p:txBody>
          <a:bodyPr wrap="square" lIns="0" tIns="0" rIns="0" bIns="0" rtlCol="0" anchor="ctr">
            <a:spAutoFit/>
          </a:bodyPr>
          <a:lstStyle/>
          <a:p>
            <a:r>
              <a:rPr lang="zh-CN" altLang="en-US" dirty="0"/>
              <a:t>非对称模糊封装机制</a:t>
            </a:r>
            <a:r>
              <a:rPr lang="en-US" altLang="zh-CN" dirty="0"/>
              <a:t>(AFEM)</a:t>
            </a:r>
            <a:r>
              <a:rPr lang="zh-CN" altLang="en-US" dirty="0"/>
              <a:t>。</a:t>
            </a:r>
            <a:endParaRPr lang="zh-CN" altLang="en-US"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DA8FCFB8-5290-B14E-678B-B22A42E3CFBD}"/>
              </a:ext>
            </a:extLst>
          </p:cNvPr>
          <p:cNvSpPr/>
          <p:nvPr/>
        </p:nvSpPr>
        <p:spPr>
          <a:xfrm>
            <a:off x="291581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142C51B-AE63-87E7-0B11-C5F3D816B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9792" y="2139702"/>
            <a:ext cx="3744416" cy="2928211"/>
          </a:xfrm>
          <a:prstGeom prst="rect">
            <a:avLst/>
          </a:prstGeom>
        </p:spPr>
      </p:pic>
    </p:spTree>
    <p:extLst>
      <p:ext uri="{BB962C8B-B14F-4D97-AF65-F5344CB8AC3E}">
        <p14:creationId xmlns:p14="http://schemas.microsoft.com/office/powerpoint/2010/main" val="1850100517"/>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1041646"/>
            <a:ext cx="5904656" cy="1600438"/>
          </a:xfrm>
          <a:prstGeom prst="rect">
            <a:avLst/>
          </a:prstGeom>
        </p:spPr>
        <p:txBody>
          <a:bodyPr wrap="square">
            <a:spAutoFit/>
          </a:bodyPr>
          <a:lstStyle/>
          <a:p>
            <a:r>
              <a:rPr lang="zh-CN" altLang="en-US" sz="1400" dirty="0"/>
              <a:t>如图所示，</a:t>
            </a:r>
            <a:r>
              <a:rPr lang="en-US" altLang="zh-CN" sz="1400" dirty="0"/>
              <a:t>Bake</a:t>
            </a:r>
            <a:r>
              <a:rPr lang="zh-CN" altLang="en-US" sz="1400" dirty="0"/>
              <a:t>有三个阶段：</a:t>
            </a:r>
          </a:p>
          <a:p>
            <a:r>
              <a:rPr lang="en-US" altLang="zh-CN" sz="1400" dirty="0"/>
              <a:t>1. </a:t>
            </a:r>
            <a:r>
              <a:rPr lang="zh-CN" altLang="en-US" sz="1400" dirty="0"/>
              <a:t>初始化（</a:t>
            </a:r>
            <a:r>
              <a:rPr lang="en-US" altLang="zh-CN" sz="1400" dirty="0" err="1"/>
              <a:t>init</a:t>
            </a:r>
            <a:r>
              <a:rPr lang="zh-CN" altLang="en-US" sz="1400" dirty="0"/>
              <a:t>）阶段，两个参与者同意一组公共参数来初始化整个系统。</a:t>
            </a:r>
          </a:p>
          <a:p>
            <a:r>
              <a:rPr lang="en-US" altLang="zh-CN" sz="1400" dirty="0"/>
              <a:t>2. </a:t>
            </a:r>
            <a:r>
              <a:rPr lang="zh-CN" altLang="en-US" sz="1400" dirty="0"/>
              <a:t>在密钥生成（</a:t>
            </a:r>
            <a:r>
              <a:rPr lang="en-US" altLang="zh-CN" sz="1400" dirty="0" err="1"/>
              <a:t>KeyGen</a:t>
            </a:r>
            <a:r>
              <a:rPr lang="zh-CN" altLang="en-US" sz="1400" dirty="0"/>
              <a:t>）阶段，每个参与者基于他们的生物特征生成公钥，并将公钥发送给另一个参与者。</a:t>
            </a:r>
          </a:p>
          <a:p>
            <a:r>
              <a:rPr lang="en-US" altLang="zh-CN" sz="1400" dirty="0"/>
              <a:t>3. </a:t>
            </a:r>
            <a:r>
              <a:rPr lang="zh-CN" altLang="en-US" sz="1400" dirty="0"/>
              <a:t>在</a:t>
            </a:r>
            <a:r>
              <a:rPr lang="en-US" altLang="zh-CN" sz="1400" dirty="0"/>
              <a:t>AKE</a:t>
            </a:r>
            <a:r>
              <a:rPr lang="zh-CN" altLang="en-US" sz="1400" dirty="0"/>
              <a:t>（认证密匙交互）阶段发送方向接收方请求彼此认证并协商可用于建立安全信道的会话密钥，参与者需要她</a:t>
            </a:r>
            <a:r>
              <a:rPr lang="en-US" altLang="zh-CN" sz="1400" dirty="0"/>
              <a:t>/</a:t>
            </a:r>
            <a:r>
              <a:rPr lang="zh-CN" altLang="en-US" sz="1400" dirty="0"/>
              <a:t>他的生物特征和其他参与者的公钥作为该阶段的输入。</a:t>
            </a:r>
          </a:p>
        </p:txBody>
      </p:sp>
      <p:sp>
        <p:nvSpPr>
          <p:cNvPr id="7" name="文本框 6">
            <a:extLst>
              <a:ext uri="{FF2B5EF4-FFF2-40B4-BE49-F238E27FC236}">
                <a16:creationId xmlns:a16="http://schemas.microsoft.com/office/drawing/2014/main" id="{A494C5BA-A54E-4A0A-37AB-9CAA799C4AE6}"/>
              </a:ext>
            </a:extLst>
          </p:cNvPr>
          <p:cNvSpPr txBox="1"/>
          <p:nvPr/>
        </p:nvSpPr>
        <p:spPr>
          <a:xfrm>
            <a:off x="3347864" y="509360"/>
            <a:ext cx="4032448" cy="369332"/>
          </a:xfrm>
          <a:prstGeom prst="rect">
            <a:avLst/>
          </a:prstGeom>
          <a:noFill/>
        </p:spPr>
        <p:txBody>
          <a:bodyPr wrap="square" lIns="0" tIns="0" rIns="0" bIns="0" rtlCol="0" anchor="ctr">
            <a:spAutoFit/>
          </a:bodyPr>
          <a:lstStyle/>
          <a:p>
            <a:r>
              <a:rPr lang="en-US" altLang="zh-CN" sz="2400" dirty="0"/>
              <a:t>BAKE</a:t>
            </a:r>
            <a:r>
              <a:rPr lang="zh-CN" altLang="en-US" sz="2400" dirty="0"/>
              <a:t>过程</a:t>
            </a:r>
            <a:endParaRPr lang="zh-CN" altLang="en-US" sz="2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32E7C76F-E7CA-1819-995E-4439840CB93A}"/>
              </a:ext>
            </a:extLst>
          </p:cNvPr>
          <p:cNvPicPr>
            <a:picLocks noChangeAspect="1"/>
          </p:cNvPicPr>
          <p:nvPr/>
        </p:nvPicPr>
        <p:blipFill rotWithShape="1">
          <a:blip r:embed="rId2"/>
          <a:srcRect t="8442" b="6319"/>
          <a:stretch/>
        </p:blipFill>
        <p:spPr>
          <a:xfrm>
            <a:off x="3491880" y="2715766"/>
            <a:ext cx="4058766" cy="2322635"/>
          </a:xfrm>
          <a:prstGeom prst="rect">
            <a:avLst/>
          </a:prstGeom>
        </p:spPr>
      </p:pic>
      <p:sp>
        <p:nvSpPr>
          <p:cNvPr id="12" name="椭圆 11">
            <a:extLst>
              <a:ext uri="{FF2B5EF4-FFF2-40B4-BE49-F238E27FC236}">
                <a16:creationId xmlns:a16="http://schemas.microsoft.com/office/drawing/2014/main" id="{DA8FCFB8-5290-B14E-678B-B22A42E3CFBD}"/>
              </a:ext>
            </a:extLst>
          </p:cNvPr>
          <p:cNvSpPr/>
          <p:nvPr/>
        </p:nvSpPr>
        <p:spPr>
          <a:xfrm>
            <a:off x="291581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3</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7213092"/>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1041646"/>
            <a:ext cx="5904656" cy="1600438"/>
          </a:xfrm>
          <a:prstGeom prst="rect">
            <a:avLst/>
          </a:prstGeom>
        </p:spPr>
        <p:txBody>
          <a:bodyPr wrap="square">
            <a:spAutoFit/>
          </a:bodyPr>
          <a:lstStyle/>
          <a:p>
            <a:r>
              <a:rPr lang="zh-CN" altLang="en-US" sz="1400" dirty="0"/>
              <a:t>如图所示，</a:t>
            </a:r>
            <a:r>
              <a:rPr lang="en-US" altLang="zh-CN" sz="1400" dirty="0"/>
              <a:t>Bake</a:t>
            </a:r>
            <a:r>
              <a:rPr lang="zh-CN" altLang="en-US" sz="1400" dirty="0"/>
              <a:t>有三个阶段：</a:t>
            </a:r>
          </a:p>
          <a:p>
            <a:r>
              <a:rPr lang="en-US" altLang="zh-CN" sz="1400" dirty="0"/>
              <a:t>1. </a:t>
            </a:r>
            <a:r>
              <a:rPr lang="zh-CN" altLang="en-US" sz="1400" dirty="0"/>
              <a:t>初始化（</a:t>
            </a:r>
            <a:r>
              <a:rPr lang="en-US" altLang="zh-CN" sz="1400" dirty="0" err="1"/>
              <a:t>init</a:t>
            </a:r>
            <a:r>
              <a:rPr lang="zh-CN" altLang="en-US" sz="1400" dirty="0"/>
              <a:t>）阶段，两个参与者同意一组公共参数来初始化整个系统。</a:t>
            </a:r>
          </a:p>
          <a:p>
            <a:r>
              <a:rPr lang="en-US" altLang="zh-CN" sz="1400" dirty="0"/>
              <a:t>2. </a:t>
            </a:r>
            <a:r>
              <a:rPr lang="zh-CN" altLang="en-US" sz="1400" dirty="0"/>
              <a:t>在密钥生成（</a:t>
            </a:r>
            <a:r>
              <a:rPr lang="en-US" altLang="zh-CN" sz="1400" dirty="0" err="1"/>
              <a:t>KeyGen</a:t>
            </a:r>
            <a:r>
              <a:rPr lang="zh-CN" altLang="en-US" sz="1400" dirty="0"/>
              <a:t>）阶段，每个参与者基于他们的生物特征生成公钥，并将公钥发送给另一个参与者。</a:t>
            </a:r>
          </a:p>
          <a:p>
            <a:r>
              <a:rPr lang="en-US" altLang="zh-CN" sz="1400" dirty="0"/>
              <a:t>3. </a:t>
            </a:r>
            <a:r>
              <a:rPr lang="zh-CN" altLang="en-US" sz="1400" dirty="0"/>
              <a:t>在</a:t>
            </a:r>
            <a:r>
              <a:rPr lang="en-US" altLang="zh-CN" sz="1400" dirty="0"/>
              <a:t>AKE</a:t>
            </a:r>
            <a:r>
              <a:rPr lang="zh-CN" altLang="en-US" sz="1400" dirty="0"/>
              <a:t>（认证密匙交互）阶段发送方向接收方请求彼此认证并协商可用于建立安全信道的会话密钥，参与者需要她</a:t>
            </a:r>
            <a:r>
              <a:rPr lang="en-US" altLang="zh-CN" sz="1400" dirty="0"/>
              <a:t>/</a:t>
            </a:r>
            <a:r>
              <a:rPr lang="zh-CN" altLang="en-US" sz="1400" dirty="0"/>
              <a:t>他的生物特征和其他参与者的公钥作为该阶段的输入。</a:t>
            </a:r>
          </a:p>
        </p:txBody>
      </p:sp>
      <p:sp>
        <p:nvSpPr>
          <p:cNvPr id="7" name="文本框 6">
            <a:extLst>
              <a:ext uri="{FF2B5EF4-FFF2-40B4-BE49-F238E27FC236}">
                <a16:creationId xmlns:a16="http://schemas.microsoft.com/office/drawing/2014/main" id="{A494C5BA-A54E-4A0A-37AB-9CAA799C4AE6}"/>
              </a:ext>
            </a:extLst>
          </p:cNvPr>
          <p:cNvSpPr txBox="1"/>
          <p:nvPr/>
        </p:nvSpPr>
        <p:spPr>
          <a:xfrm>
            <a:off x="3347864" y="487147"/>
            <a:ext cx="5616624" cy="430887"/>
          </a:xfrm>
          <a:prstGeom prst="rect">
            <a:avLst/>
          </a:prstGeom>
          <a:noFill/>
        </p:spPr>
        <p:txBody>
          <a:bodyPr wrap="square" lIns="0" tIns="0" rIns="0" bIns="0" rtlCol="0" anchor="ctr">
            <a:spAutoFit/>
          </a:bodyPr>
          <a:lstStyle/>
          <a:p>
            <a:r>
              <a:rPr lang="zh-CN" altLang="en-US" sz="2800" dirty="0"/>
              <a:t>基于</a:t>
            </a:r>
            <a:r>
              <a:rPr lang="en-US" altLang="zh-CN" sz="2800" dirty="0"/>
              <a:t>AFEM</a:t>
            </a:r>
            <a:r>
              <a:rPr lang="zh-CN" altLang="en-US" sz="2800" dirty="0"/>
              <a:t>的</a:t>
            </a:r>
            <a:r>
              <a:rPr lang="en-US" altLang="zh-CN" sz="2800" dirty="0"/>
              <a:t>BAKE</a:t>
            </a:r>
            <a:r>
              <a:rPr lang="zh-CN" altLang="en-US" sz="2800" dirty="0"/>
              <a:t>的具体过程</a:t>
            </a:r>
            <a:r>
              <a:rPr lang="en-US" altLang="zh-CN" sz="2800" dirty="0"/>
              <a:t>:</a:t>
            </a:r>
            <a:endParaRPr lang="zh-CN" altLang="en-US" sz="105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DA8FCFB8-5290-B14E-678B-B22A42E3CFBD}"/>
              </a:ext>
            </a:extLst>
          </p:cNvPr>
          <p:cNvSpPr/>
          <p:nvPr/>
        </p:nvSpPr>
        <p:spPr>
          <a:xfrm>
            <a:off x="291581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3</a:t>
            </a:r>
            <a:endParaRPr lang="zh-CN" altLang="en-US" sz="1200" dirty="0">
              <a:solidFill>
                <a:prstClr val="white"/>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0A90698-023B-A03F-01A1-3BBB555A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061316"/>
            <a:ext cx="6550046" cy="3871356"/>
          </a:xfrm>
          <a:prstGeom prst="rect">
            <a:avLst/>
          </a:prstGeom>
        </p:spPr>
      </p:pic>
    </p:spTree>
    <p:extLst>
      <p:ext uri="{BB962C8B-B14F-4D97-AF65-F5344CB8AC3E}">
        <p14:creationId xmlns:p14="http://schemas.microsoft.com/office/powerpoint/2010/main" val="517082373"/>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915816" y="3087689"/>
            <a:ext cx="5904656" cy="1721690"/>
          </a:xfrm>
          <a:prstGeom prst="rect">
            <a:avLst/>
          </a:prstGeom>
        </p:spPr>
        <p:txBody>
          <a:bodyPr wrap="square">
            <a:spAutoFit/>
          </a:bodyPr>
          <a:lstStyle/>
          <a:p>
            <a:pPr>
              <a:lnSpc>
                <a:spcPct val="150000"/>
              </a:lnSpc>
            </a:pPr>
            <a:r>
              <a:rPr lang="zh-CN" altLang="en-US" sz="1200" dirty="0"/>
              <a:t>虹膜识别是通过计算两个虹膜码之间的汉明距离来实现的</a:t>
            </a:r>
            <a:r>
              <a:rPr lang="en-US" altLang="zh-CN" sz="1200" dirty="0"/>
              <a:t>,</a:t>
            </a:r>
            <a:r>
              <a:rPr lang="zh-CN" altLang="en-US" sz="1200" dirty="0"/>
              <a:t>虹膜图像经过定位、分割和归一化后被转换成随机纹理，然后被编码成</a:t>
            </a:r>
            <a:r>
              <a:rPr lang="en-US" altLang="zh-CN" sz="1200" dirty="0"/>
              <a:t>2048</a:t>
            </a:r>
            <a:r>
              <a:rPr lang="zh-CN" altLang="en-US" sz="1200" dirty="0"/>
              <a:t>比特的流</a:t>
            </a:r>
            <a:r>
              <a:rPr lang="en-US" altLang="zh-CN" sz="1200" dirty="0"/>
              <a:t>,</a:t>
            </a:r>
            <a:r>
              <a:rPr lang="zh-CN" altLang="en-US" sz="1200" dirty="0"/>
              <a:t>最后通过</a:t>
            </a:r>
            <a:r>
              <a:rPr lang="en-US" altLang="zh-CN" sz="1200" dirty="0"/>
              <a:t>AFEM</a:t>
            </a:r>
            <a:r>
              <a:rPr lang="zh-CN" altLang="en-US" sz="1200" dirty="0"/>
              <a:t>构造的密钥将其转化成向量。</a:t>
            </a:r>
            <a:endParaRPr lang="en-US" altLang="zh-CN" sz="1200" dirty="0"/>
          </a:p>
          <a:p>
            <a:pPr>
              <a:lnSpc>
                <a:spcPct val="150000"/>
              </a:lnSpc>
            </a:pPr>
            <a:r>
              <a:rPr lang="zh-CN" altLang="en-US" sz="1200" dirty="0">
                <a:latin typeface="微软雅黑" panose="020B0503020204020204" pitchFamily="34" charset="-122"/>
                <a:ea typeface="微软雅黑" panose="020B0503020204020204" pitchFamily="34" charset="-122"/>
              </a:rPr>
              <a:t>由于捕获偏差，</a:t>
            </a:r>
            <a:r>
              <a:rPr lang="en-US" altLang="zh-CN" sz="1200" dirty="0">
                <a:latin typeface="微软雅黑" panose="020B0503020204020204" pitchFamily="34" charset="-122"/>
                <a:ea typeface="微软雅黑" panose="020B0503020204020204" pitchFamily="34" charset="-122"/>
              </a:rPr>
              <a:t>AFEM</a:t>
            </a:r>
            <a:r>
              <a:rPr lang="zh-CN" altLang="en-US" sz="1200" dirty="0">
                <a:latin typeface="微软雅黑" panose="020B0503020204020204" pitchFamily="34" charset="-122"/>
                <a:ea typeface="微软雅黑" panose="020B0503020204020204" pitchFamily="34" charset="-122"/>
              </a:rPr>
              <a:t>的解码算法可能会失败，即使两个虹膜来自同一个用户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为了解决这个问题，我们期望找到一种算法</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从两个稍微不同的虹膜向量</a:t>
            </a:r>
            <a:r>
              <a:rPr lang="en-US" altLang="zh-CN" sz="1200" dirty="0">
                <a:latin typeface="微软雅黑" panose="020B0503020204020204" pitchFamily="34" charset="-122"/>
                <a:ea typeface="微软雅黑" panose="020B0503020204020204" pitchFamily="34" charset="-122"/>
              </a:rPr>
              <a:t>V</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V‘</a:t>
            </a:r>
            <a:r>
              <a:rPr lang="zh-CN" altLang="en-US" sz="1200" dirty="0">
                <a:latin typeface="微软雅黑" panose="020B0503020204020204" pitchFamily="34" charset="-122"/>
                <a:ea typeface="微软雅黑" panose="020B0503020204020204" pitchFamily="34" charset="-122"/>
              </a:rPr>
              <a:t>中获得相同的输出向量</a:t>
            </a:r>
            <a:r>
              <a:rPr lang="en-US" altLang="zh-CN" sz="1200" dirty="0">
                <a:latin typeface="微软雅黑" panose="020B0503020204020204" pitchFamily="34" charset="-122"/>
                <a:ea typeface="微软雅黑" panose="020B0503020204020204" pitchFamily="34" charset="-122"/>
              </a:rPr>
              <a:t>u=u</a:t>
            </a:r>
            <a:r>
              <a:rPr lang="zh-CN" altLang="en-US" sz="1200" dirty="0">
                <a:latin typeface="微软雅黑" panose="020B0503020204020204" pitchFamily="34" charset="-122"/>
                <a:ea typeface="微软雅黑" panose="020B0503020204020204" pitchFamily="34" charset="-122"/>
              </a:rPr>
              <a:t>，设计了算法</a:t>
            </a:r>
            <a:r>
              <a:rPr lang="en-US" altLang="zh-CN" sz="1200" dirty="0">
                <a:latin typeface="微软雅黑" panose="020B0503020204020204" pitchFamily="34" charset="-122"/>
                <a:ea typeface="微软雅黑" panose="020B0503020204020204" pitchFamily="34" charset="-122"/>
              </a:rPr>
              <a:t>Lattice</a:t>
            </a:r>
            <a:r>
              <a:rPr lang="zh-CN" altLang="en-US" sz="1200" dirty="0">
                <a:latin typeface="微软雅黑" panose="020B0503020204020204" pitchFamily="34" charset="-122"/>
                <a:ea typeface="微软雅黑" panose="020B0503020204020204" pitchFamily="34" charset="-122"/>
              </a:rPr>
              <a:t>。</a:t>
            </a:r>
          </a:p>
        </p:txBody>
      </p:sp>
      <p:sp>
        <p:nvSpPr>
          <p:cNvPr id="94" name="文本框 93"/>
          <p:cNvSpPr txBox="1"/>
          <p:nvPr/>
        </p:nvSpPr>
        <p:spPr>
          <a:xfrm>
            <a:off x="3347864" y="410398"/>
            <a:ext cx="2808312" cy="276999"/>
          </a:xfrm>
          <a:prstGeom prst="rect">
            <a:avLst/>
          </a:prstGeom>
          <a:noFill/>
        </p:spPr>
        <p:txBody>
          <a:bodyPr wrap="square" lIns="0" tIns="0" rIns="0" bIns="0" rtlCol="0" anchor="ctr">
            <a:spAutoFit/>
          </a:bodyPr>
          <a:lstStyle/>
          <a:p>
            <a:r>
              <a:rPr lang="en-US" altLang="zh-CN" dirty="0"/>
              <a:t>Secret Key from Iris</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7"/>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146" name="Picture 2">
            <a:extLst>
              <a:ext uri="{FF2B5EF4-FFF2-40B4-BE49-F238E27FC236}">
                <a16:creationId xmlns:a16="http://schemas.microsoft.com/office/drawing/2014/main" id="{6FA272DD-9E93-764D-7F91-42FE0B7B11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987574"/>
            <a:ext cx="2088232" cy="188464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A7D873D-AF59-4547-0D86-A1BC84787FE8}"/>
              </a:ext>
            </a:extLst>
          </p:cNvPr>
          <p:cNvPicPr>
            <a:picLocks noChangeAspect="1"/>
          </p:cNvPicPr>
          <p:nvPr/>
        </p:nvPicPr>
        <p:blipFill>
          <a:blip r:embed="rId4"/>
          <a:stretch>
            <a:fillRect/>
          </a:stretch>
        </p:blipFill>
        <p:spPr>
          <a:xfrm>
            <a:off x="5652120" y="1047878"/>
            <a:ext cx="2922919" cy="1764035"/>
          </a:xfrm>
          <a:prstGeom prst="rect">
            <a:avLst/>
          </a:prstGeom>
        </p:spPr>
      </p:pic>
    </p:spTree>
    <p:extLst>
      <p:ext uri="{BB962C8B-B14F-4D97-AF65-F5344CB8AC3E}">
        <p14:creationId xmlns:p14="http://schemas.microsoft.com/office/powerpoint/2010/main" val="1561836169"/>
      </p:ext>
    </p:extLst>
  </p:cSld>
  <p:clrMapOvr>
    <a:masterClrMapping/>
  </p:clrMapOvr>
  <mc:AlternateContent xmlns:mc="http://schemas.openxmlformats.org/markup-compatibility/2006" xmlns:p14="http://schemas.microsoft.com/office/powerpoint/2010/main">
    <mc:Choice Requires="p14">
      <p:transition spd="slow" p14:dur="1200" advTm="5000">
        <p14:prism/>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915816" y="3087689"/>
            <a:ext cx="5904656" cy="1996700"/>
          </a:xfrm>
          <a:prstGeom prst="rect">
            <a:avLst/>
          </a:prstGeom>
        </p:spPr>
        <p:txBody>
          <a:bodyPr wrap="square">
            <a:spAutoFit/>
          </a:bodyPr>
          <a:lstStyle/>
          <a:p>
            <a:pPr>
              <a:lnSpc>
                <a:spcPct val="150000"/>
              </a:lnSpc>
            </a:pPr>
            <a:r>
              <a:rPr lang="zh-CN" altLang="en-US" sz="1200" dirty="0"/>
              <a:t>本文采用的指纹识别技术是基于细节点特征的指纹识别算法，具体地说，人的指纹是单个手指表面上独特的脊和谷图案。 细节点定义为脊线分裂或结束的局部不连续点的位置，通常表示为</a:t>
            </a:r>
            <a:r>
              <a:rPr lang="en-US" altLang="zh-CN" sz="1200" dirty="0"/>
              <a:t>: (1) X</a:t>
            </a:r>
            <a:r>
              <a:rPr lang="zh-CN" altLang="en-US" sz="1200" dirty="0"/>
              <a:t>坐标 </a:t>
            </a:r>
            <a:r>
              <a:rPr lang="en-US" altLang="zh-CN" sz="1200" dirty="0"/>
              <a:t>(2)Y</a:t>
            </a:r>
            <a:r>
              <a:rPr lang="zh-CN" altLang="en-US" sz="1200" dirty="0"/>
              <a:t>坐标 </a:t>
            </a:r>
            <a:r>
              <a:rPr lang="en-US" altLang="zh-CN" sz="1200" dirty="0"/>
              <a:t>(3)</a:t>
            </a:r>
            <a:r>
              <a:rPr lang="zh-CN" altLang="en-US" sz="1200" dirty="0"/>
              <a:t>对应于细节点脊和水平线之间的角度的方向，以度数表示。为了在不同质量的指纹图像中提取高精度的细节点，分割算法首先从噪声背景中分离前景。 然后，在不引入虚假信息的情况下，利用图像增强算法保留了原始脊流流型。最后，通过二值化细节点提取实现细节点的精确定位。为了提高</a:t>
            </a:r>
            <a:r>
              <a:rPr lang="en-US" altLang="zh-CN" sz="1200" dirty="0"/>
              <a:t>Bake</a:t>
            </a:r>
            <a:r>
              <a:rPr lang="zh-CN" altLang="en-US" sz="1200" dirty="0"/>
              <a:t>协议的实用性，我们提出了一种基于细节点的指纹向量集生成算法。</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3419872" y="409288"/>
            <a:ext cx="2808312" cy="276999"/>
          </a:xfrm>
          <a:prstGeom prst="rect">
            <a:avLst/>
          </a:prstGeom>
          <a:noFill/>
        </p:spPr>
        <p:txBody>
          <a:bodyPr wrap="square" lIns="0" tIns="0" rIns="0" bIns="0" rtlCol="0" anchor="ctr">
            <a:spAutoFit/>
          </a:bodyPr>
          <a:lstStyle/>
          <a:p>
            <a:r>
              <a:rPr lang="en-US" altLang="zh-CN" dirty="0"/>
              <a:t>Secret Key from </a:t>
            </a:r>
            <a:r>
              <a:rPr lang="en-US" altLang="zh-CN" dirty="0" err="1"/>
              <a:t>FingerPrint</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7"/>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5" name="图片 4">
            <a:extLst>
              <a:ext uri="{FF2B5EF4-FFF2-40B4-BE49-F238E27FC236}">
                <a16:creationId xmlns:a16="http://schemas.microsoft.com/office/drawing/2014/main" id="{FA883910-CEF8-2534-3441-18934B98D3F4}"/>
              </a:ext>
            </a:extLst>
          </p:cNvPr>
          <p:cNvPicPr>
            <a:picLocks noChangeAspect="1"/>
          </p:cNvPicPr>
          <p:nvPr/>
        </p:nvPicPr>
        <p:blipFill>
          <a:blip r:embed="rId3"/>
          <a:stretch>
            <a:fillRect/>
          </a:stretch>
        </p:blipFill>
        <p:spPr>
          <a:xfrm>
            <a:off x="5580112" y="1015564"/>
            <a:ext cx="3289261" cy="1742848"/>
          </a:xfrm>
          <a:prstGeom prst="rect">
            <a:avLst/>
          </a:prstGeom>
        </p:spPr>
      </p:pic>
      <p:pic>
        <p:nvPicPr>
          <p:cNvPr id="6" name="图片 5">
            <a:extLst>
              <a:ext uri="{FF2B5EF4-FFF2-40B4-BE49-F238E27FC236}">
                <a16:creationId xmlns:a16="http://schemas.microsoft.com/office/drawing/2014/main" id="{3696CBAD-1CDA-3FD7-BFEC-A85FF11733FB}"/>
              </a:ext>
            </a:extLst>
          </p:cNvPr>
          <p:cNvPicPr>
            <a:picLocks noChangeAspect="1"/>
          </p:cNvPicPr>
          <p:nvPr/>
        </p:nvPicPr>
        <p:blipFill>
          <a:blip r:embed="rId4"/>
          <a:stretch>
            <a:fillRect/>
          </a:stretch>
        </p:blipFill>
        <p:spPr>
          <a:xfrm>
            <a:off x="2750963" y="1015564"/>
            <a:ext cx="2673553" cy="1742848"/>
          </a:xfrm>
          <a:prstGeom prst="rect">
            <a:avLst/>
          </a:prstGeom>
        </p:spPr>
      </p:pic>
    </p:spTree>
    <p:extLst>
      <p:ext uri="{BB962C8B-B14F-4D97-AF65-F5344CB8AC3E}">
        <p14:creationId xmlns:p14="http://schemas.microsoft.com/office/powerpoint/2010/main" val="191339907"/>
      </p:ext>
    </p:extLst>
  </p:cSld>
  <p:clrMapOvr>
    <a:masterClrMapping/>
  </p:clrMapOvr>
  <mc:AlternateContent xmlns:mc="http://schemas.openxmlformats.org/markup-compatibility/2006" xmlns:p14="http://schemas.microsoft.com/office/powerpoint/2010/main">
    <mc:Choice Requires="p14">
      <p:transition spd="slow" p14:dur="1200" advTm="5000">
        <p14:prism/>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766193" y="970986"/>
            <a:ext cx="5760640" cy="2963953"/>
          </a:xfrm>
          <a:prstGeom prst="rect">
            <a:avLst/>
          </a:prstGeom>
        </p:spPr>
        <p:txBody>
          <a:bodyPr wrap="square">
            <a:spAutoFit/>
          </a:bodyPr>
          <a:lstStyle/>
          <a:p>
            <a:pPr>
              <a:lnSpc>
                <a:spcPct val="150000"/>
              </a:lnSpc>
            </a:pPr>
            <a:r>
              <a:rPr lang="en-US" altLang="zh-CN" sz="1400" dirty="0"/>
              <a:t> FPAKE</a:t>
            </a:r>
            <a:r>
              <a:rPr lang="zh-CN" altLang="en-US" sz="1400" dirty="0"/>
              <a:t>： </a:t>
            </a:r>
            <a:r>
              <a:rPr lang="en-US" altLang="zh-CN" sz="1400" dirty="0"/>
              <a:t>Fuzzy Password-Authenticated Key Exchange </a:t>
            </a:r>
            <a:r>
              <a:rPr lang="zh-CN" altLang="en-US" sz="1400" dirty="0"/>
              <a:t>（模糊密码</a:t>
            </a:r>
            <a:r>
              <a:rPr lang="en-US" altLang="zh-CN" sz="1400" dirty="0"/>
              <a:t>-</a:t>
            </a:r>
            <a:r>
              <a:rPr lang="zh-CN" altLang="en-US" sz="1400" dirty="0"/>
              <a:t>认证密钥交换）， 即使用户的密钥是嘈杂的，但 </a:t>
            </a:r>
            <a:r>
              <a:rPr lang="en-US" altLang="zh-CN" sz="1400" dirty="0"/>
              <a:t>"</a:t>
            </a:r>
            <a:r>
              <a:rPr lang="zh-CN" altLang="en-US" sz="1400" dirty="0"/>
              <a:t>足够接近</a:t>
            </a:r>
            <a:r>
              <a:rPr lang="en-US" altLang="zh-CN" sz="1400" dirty="0"/>
              <a:t>"</a:t>
            </a:r>
            <a:r>
              <a:rPr lang="zh-CN" altLang="en-US" sz="1400" dirty="0"/>
              <a:t>，它也能实现密钥协议。支持模糊密码匹配简化了更高熵密码的使用，并允许使用生物特征和环境读数（两者都是自然噪声）。</a:t>
            </a:r>
            <a:endParaRPr lang="en-US" altLang="zh-CN" sz="1400" dirty="0"/>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t>Fuzzy APAKE</a:t>
            </a:r>
            <a:r>
              <a:rPr lang="zh-CN" altLang="en-US" sz="1400" dirty="0"/>
              <a:t>：</a:t>
            </a:r>
            <a:r>
              <a:rPr lang="en-US" altLang="zh-CN" sz="1400" dirty="0"/>
              <a:t> Fuzzy Asymmetric Password-Authenticated Key Exchange</a:t>
            </a:r>
            <a:r>
              <a:rPr lang="zh-CN" altLang="en-US" sz="1400" dirty="0"/>
              <a:t>（模糊的非对称密码</a:t>
            </a:r>
            <a:r>
              <a:rPr lang="en-US" altLang="zh-CN" sz="1400" dirty="0"/>
              <a:t>-</a:t>
            </a:r>
            <a:r>
              <a:rPr lang="zh-CN" altLang="en-US" sz="1400" dirty="0"/>
              <a:t>认证的密钥交换） 在</a:t>
            </a:r>
            <a:r>
              <a:rPr lang="en-US" altLang="zh-CN" sz="1400" dirty="0"/>
              <a:t>FPAKE</a:t>
            </a:r>
            <a:r>
              <a:rPr lang="zh-CN" altLang="en-US" sz="1400" dirty="0"/>
              <a:t>的基础上是非对称的，其目的是在身份验证服务器不可信的情况下保护客户端的密码 。</a:t>
            </a:r>
          </a:p>
        </p:txBody>
      </p:sp>
      <p:sp>
        <p:nvSpPr>
          <p:cNvPr id="94" name="文本框 93"/>
          <p:cNvSpPr txBox="1"/>
          <p:nvPr/>
        </p:nvSpPr>
        <p:spPr>
          <a:xfrm>
            <a:off x="3419872" y="409288"/>
            <a:ext cx="2808312" cy="276999"/>
          </a:xfrm>
          <a:prstGeom prst="rect">
            <a:avLst/>
          </a:prstGeom>
          <a:noFill/>
        </p:spPr>
        <p:txBody>
          <a:bodyPr wrap="square" lIns="0" tIns="0" rIns="0" bIns="0" rtlCol="0" anchor="ctr">
            <a:spAutoFit/>
          </a:bodyPr>
          <a:lstStyle/>
          <a:p>
            <a:r>
              <a:rPr lang="zh-CN" altLang="en-US" dirty="0"/>
              <a:t> </a:t>
            </a:r>
            <a:r>
              <a:rPr lang="en-US" altLang="zh-CN" dirty="0"/>
              <a:t>FPAKE</a:t>
            </a:r>
            <a:r>
              <a:rPr lang="zh-CN" altLang="en-US" dirty="0"/>
              <a:t>、</a:t>
            </a:r>
            <a:r>
              <a:rPr lang="en-US" altLang="zh-CN" dirty="0"/>
              <a:t>Fuzzy APAKE</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Tree>
    <p:extLst>
      <p:ext uri="{BB962C8B-B14F-4D97-AF65-F5344CB8AC3E}">
        <p14:creationId xmlns:p14="http://schemas.microsoft.com/office/powerpoint/2010/main" val="2691690062"/>
      </p:ext>
    </p:extLst>
  </p:cSld>
  <p:clrMapOvr>
    <a:masterClrMapping/>
  </p:clrMapOvr>
  <mc:AlternateContent xmlns:mc="http://schemas.openxmlformats.org/markup-compatibility/2006" xmlns:p14="http://schemas.microsoft.com/office/powerpoint/2010/main">
    <mc:Choice Requires="p14">
      <p:transition spd="slow" p14:dur="1200" advTm="5000">
        <p14:prism/>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843808" y="3482310"/>
            <a:ext cx="5760640" cy="1168718"/>
          </a:xfrm>
          <a:prstGeom prst="rect">
            <a:avLst/>
          </a:prstGeom>
        </p:spPr>
        <p:txBody>
          <a:bodyPr wrap="square">
            <a:spAutoFit/>
          </a:bodyPr>
          <a:lstStyle/>
          <a:p>
            <a:pPr>
              <a:lnSpc>
                <a:spcPct val="150000"/>
              </a:lnSpc>
            </a:pPr>
            <a:r>
              <a:rPr lang="zh-CN" altLang="en-US" sz="1200" dirty="0"/>
              <a:t>与现有解决方案的渐近比较如表</a:t>
            </a:r>
            <a:r>
              <a:rPr lang="en-US" altLang="zh-CN" sz="1200" dirty="0"/>
              <a:t>1</a:t>
            </a:r>
            <a:r>
              <a:rPr lang="zh-CN" altLang="en-US" sz="1200" dirty="0"/>
              <a:t>所示，其中我们的生物特征向量的</a:t>
            </a:r>
            <a:r>
              <a:rPr lang="en-US" altLang="zh-CN" sz="1200" dirty="0"/>
              <a:t>BAKE</a:t>
            </a:r>
            <a:r>
              <a:rPr lang="zh-CN" altLang="en-US" sz="1200" dirty="0"/>
              <a:t>协议表示为</a:t>
            </a:r>
            <a:r>
              <a:rPr lang="en-US" altLang="zh-CN" sz="1200" dirty="0"/>
              <a:t>BAKE-1</a:t>
            </a:r>
            <a:r>
              <a:rPr lang="zh-CN" altLang="en-US" sz="1200" dirty="0"/>
              <a:t>，而生物特征向量集的</a:t>
            </a:r>
            <a:r>
              <a:rPr lang="en-US" altLang="zh-CN" sz="1200" dirty="0"/>
              <a:t>BAKE-2</a:t>
            </a:r>
            <a:r>
              <a:rPr lang="zh-CN" altLang="en-US" sz="1200" dirty="0"/>
              <a:t>协议表示为</a:t>
            </a:r>
            <a:r>
              <a:rPr lang="en-US" altLang="zh-CN" sz="1200" dirty="0"/>
              <a:t>BAKE-2</a:t>
            </a:r>
            <a:r>
              <a:rPr lang="zh-CN" altLang="en-US" sz="1200" dirty="0"/>
              <a:t>。 注意，</a:t>
            </a:r>
            <a:r>
              <a:rPr lang="en-US" altLang="zh-CN" sz="1200" dirty="0"/>
              <a:t>FPAKE</a:t>
            </a:r>
            <a:r>
              <a:rPr lang="zh-CN" altLang="en-US" sz="1200" dirty="0"/>
              <a:t>是个对称原语，它将生物特征传递给接收者，从而不满足生物特征隐私的设计目标，而</a:t>
            </a:r>
            <a:r>
              <a:rPr lang="en-US" altLang="zh-CN" sz="1200" dirty="0"/>
              <a:t>Fuzzy APAKE</a:t>
            </a:r>
            <a:r>
              <a:rPr lang="zh-CN" altLang="en-US" sz="1200" dirty="0"/>
              <a:t>是一个非对称原语，具有与</a:t>
            </a:r>
            <a:r>
              <a:rPr lang="en-US" altLang="zh-CN" sz="1200" dirty="0"/>
              <a:t>BAKE</a:t>
            </a:r>
            <a:r>
              <a:rPr lang="zh-CN" altLang="en-US" sz="1200" dirty="0"/>
              <a:t>相似的目标。</a:t>
            </a:r>
            <a:endParaRPr lang="zh-CN" altLang="en-US" sz="1200" dirty="0">
              <a:latin typeface="微软雅黑" panose="020B0503020204020204" pitchFamily="34" charset="-122"/>
              <a:ea typeface="微软雅黑" panose="020B0503020204020204" pitchFamily="34" charset="-122"/>
            </a:endParaRPr>
          </a:p>
        </p:txBody>
      </p:sp>
      <p:sp>
        <p:nvSpPr>
          <p:cNvPr id="94" name="文本框 93"/>
          <p:cNvSpPr txBox="1"/>
          <p:nvPr/>
        </p:nvSpPr>
        <p:spPr>
          <a:xfrm>
            <a:off x="3419872" y="409288"/>
            <a:ext cx="2808312" cy="276999"/>
          </a:xfrm>
          <a:prstGeom prst="rect">
            <a:avLst/>
          </a:prstGeom>
          <a:noFill/>
        </p:spPr>
        <p:txBody>
          <a:bodyPr wrap="square" lIns="0" tIns="0" rIns="0" bIns="0" rtlCol="0" anchor="ctr">
            <a:spAutoFit/>
          </a:bodyPr>
          <a:lstStyle/>
          <a:p>
            <a:r>
              <a:rPr lang="zh-CN" altLang="en-US" dirty="0"/>
              <a:t>渐进比较</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5" name="图片 4">
            <a:extLst>
              <a:ext uri="{FF2B5EF4-FFF2-40B4-BE49-F238E27FC236}">
                <a16:creationId xmlns:a16="http://schemas.microsoft.com/office/drawing/2014/main" id="{C46A0411-0761-69AE-B020-32475B98AD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3808" y="843524"/>
            <a:ext cx="5580112" cy="2481549"/>
          </a:xfrm>
          <a:prstGeom prst="rect">
            <a:avLst/>
          </a:prstGeom>
        </p:spPr>
      </p:pic>
    </p:spTree>
    <p:extLst>
      <p:ext uri="{BB962C8B-B14F-4D97-AF65-F5344CB8AC3E}">
        <p14:creationId xmlns:p14="http://schemas.microsoft.com/office/powerpoint/2010/main" val="1594598559"/>
      </p:ext>
    </p:extLst>
  </p:cSld>
  <p:clrMapOvr>
    <a:masterClrMapping/>
  </p:clrMapOvr>
  <mc:AlternateContent xmlns:mc="http://schemas.openxmlformats.org/markup-compatibility/2006">
    <mc:Choice xmlns:p14="http://schemas.microsoft.com/office/powerpoint/2010/main" Requires="p14">
      <p:transition spd="slow" p14:dur="1200" advTm="5000">
        <p14:prism/>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40" name="矩形 39"/>
          <p:cNvSpPr/>
          <p:nvPr/>
        </p:nvSpPr>
        <p:spPr>
          <a:xfrm>
            <a:off x="2411760" y="2915205"/>
            <a:ext cx="6192688" cy="1998689"/>
          </a:xfrm>
          <a:prstGeom prst="rect">
            <a:avLst/>
          </a:prstGeom>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 对于虹膜，我们将虹膜码转换为</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种情况：</a:t>
            </a:r>
            <a:r>
              <a:rPr lang="en-US" altLang="zh-CN" sz="1200" dirty="0">
                <a:latin typeface="微软雅黑" panose="020B0503020204020204" pitchFamily="34" charset="-122"/>
                <a:ea typeface="微软雅黑" panose="020B0503020204020204" pitchFamily="34" charset="-122"/>
              </a:rPr>
              <a:t>16</a:t>
            </a:r>
            <a:r>
              <a:rPr lang="zh-CN" altLang="en-US" sz="1200" dirty="0">
                <a:latin typeface="微软雅黑" panose="020B0503020204020204" pitchFamily="34" charset="-122"/>
                <a:ea typeface="微软雅黑" panose="020B0503020204020204" pitchFamily="34" charset="-122"/>
              </a:rPr>
              <a:t>维向量、</a:t>
            </a:r>
            <a:r>
              <a:rPr lang="en-US" altLang="zh-CN" sz="1200" dirty="0">
                <a:latin typeface="微软雅黑" panose="020B0503020204020204" pitchFamily="34" charset="-122"/>
                <a:ea typeface="微软雅黑" panose="020B0503020204020204" pitchFamily="34" charset="-122"/>
              </a:rPr>
              <a:t>32</a:t>
            </a:r>
            <a:r>
              <a:rPr lang="zh-CN" altLang="en-US" sz="1200" dirty="0">
                <a:latin typeface="微软雅黑" panose="020B0503020204020204" pitchFamily="34" charset="-122"/>
                <a:ea typeface="微软雅黑" panose="020B0503020204020204" pitchFamily="34" charset="-122"/>
              </a:rPr>
              <a:t>维向量、</a:t>
            </a:r>
            <a:r>
              <a:rPr lang="en-US" altLang="zh-CN" sz="1200" dirty="0">
                <a:latin typeface="微软雅黑" panose="020B0503020204020204" pitchFamily="34" charset="-122"/>
                <a:ea typeface="微软雅黑" panose="020B0503020204020204" pitchFamily="34" charset="-122"/>
              </a:rPr>
              <a:t>64</a:t>
            </a:r>
            <a:r>
              <a:rPr lang="zh-CN" altLang="en-US" sz="1200" dirty="0">
                <a:latin typeface="微软雅黑" panose="020B0503020204020204" pitchFamily="34" charset="-122"/>
                <a:ea typeface="微软雅黑" panose="020B0503020204020204" pitchFamily="34" charset="-122"/>
              </a:rPr>
              <a:t>维向量和</a:t>
            </a:r>
            <a:r>
              <a:rPr lang="en-US" altLang="zh-CN" sz="1200" dirty="0">
                <a:latin typeface="微软雅黑" panose="020B0503020204020204" pitchFamily="34" charset="-122"/>
                <a:ea typeface="微软雅黑" panose="020B0503020204020204" pitchFamily="34" charset="-122"/>
              </a:rPr>
              <a:t>128</a:t>
            </a:r>
            <a:r>
              <a:rPr lang="zh-CN" altLang="en-US" sz="1200" dirty="0">
                <a:latin typeface="微软雅黑" panose="020B0503020204020204" pitchFamily="34" charset="-122"/>
                <a:ea typeface="微软雅黑" panose="020B0503020204020204" pitchFamily="34" charset="-122"/>
              </a:rPr>
              <a:t>维向量。 对于指纹，我们使用了第三届国际指纹验证竞赛</a:t>
            </a:r>
            <a:r>
              <a:rPr lang="en-US" altLang="zh-CN" sz="1200" dirty="0">
                <a:latin typeface="微软雅黑" panose="020B0503020204020204" pitchFamily="34" charset="-122"/>
                <a:ea typeface="微软雅黑" panose="020B0503020204020204" pitchFamily="34" charset="-122"/>
              </a:rPr>
              <a:t>(FVC2004)[36]</a:t>
            </a:r>
            <a:r>
              <a:rPr lang="zh-CN" altLang="en-US" sz="1200" dirty="0">
                <a:latin typeface="微软雅黑" panose="020B0503020204020204" pitchFamily="34" charset="-122"/>
                <a:ea typeface="微软雅黑" panose="020B0503020204020204" pitchFamily="34" charset="-122"/>
              </a:rPr>
              <a:t>中的四个数据库，其中</a:t>
            </a:r>
            <a:r>
              <a:rPr lang="en-US" altLang="zh-CN" sz="1200" dirty="0">
                <a:latin typeface="微软雅黑" panose="020B0503020204020204" pitchFamily="34" charset="-122"/>
                <a:ea typeface="微软雅黑" panose="020B0503020204020204" pitchFamily="34" charset="-122"/>
              </a:rPr>
              <a:t>DB1</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DB2</a:t>
            </a:r>
            <a:r>
              <a:rPr lang="zh-CN" altLang="en-US" sz="1200" dirty="0">
                <a:latin typeface="微软雅黑" panose="020B0503020204020204" pitchFamily="34" charset="-122"/>
                <a:ea typeface="微软雅黑" panose="020B0503020204020204" pitchFamily="34" charset="-122"/>
              </a:rPr>
              <a:t>所包含的指纹向量集大小相似，而扭曲的</a:t>
            </a:r>
            <a:r>
              <a:rPr lang="en-US" altLang="zh-CN" sz="1200" dirty="0">
                <a:latin typeface="微软雅黑" panose="020B0503020204020204" pitchFamily="34" charset="-122"/>
                <a:ea typeface="微软雅黑" panose="020B0503020204020204" pitchFamily="34" charset="-122"/>
              </a:rPr>
              <a:t>DB3</a:t>
            </a:r>
            <a:r>
              <a:rPr lang="zh-CN" altLang="en-US" sz="1200" dirty="0">
                <a:latin typeface="微软雅黑" panose="020B0503020204020204" pitchFamily="34" charset="-122"/>
                <a:ea typeface="微软雅黑" panose="020B0503020204020204" pitchFamily="34" charset="-122"/>
              </a:rPr>
              <a:t>和合成的</a:t>
            </a:r>
            <a:r>
              <a:rPr lang="en-US" altLang="zh-CN" sz="1200" dirty="0">
                <a:latin typeface="微软雅黑" panose="020B0503020204020204" pitchFamily="34" charset="-122"/>
                <a:ea typeface="微软雅黑" panose="020B0503020204020204" pitchFamily="34" charset="-122"/>
              </a:rPr>
              <a:t>DB4</a:t>
            </a:r>
            <a:r>
              <a:rPr lang="zh-CN" altLang="en-US" sz="1200" dirty="0">
                <a:latin typeface="微软雅黑" panose="020B0503020204020204" pitchFamily="34" charset="-122"/>
                <a:ea typeface="微软雅黑" panose="020B0503020204020204" pitchFamily="34" charset="-122"/>
              </a:rPr>
              <a:t>所提取的噪声点较多，导致指纹向量集大小较大。</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实验结果：从计算开销的角度来看，两种协议都适合实际应用。通信开销包括在</a:t>
            </a:r>
            <a:r>
              <a:rPr lang="en-US" altLang="zh-CN" sz="1200" dirty="0">
                <a:latin typeface="微软雅黑" panose="020B0503020204020204" pitchFamily="34" charset="-122"/>
                <a:ea typeface="微软雅黑" panose="020B0503020204020204" pitchFamily="34" charset="-122"/>
              </a:rPr>
              <a:t>Keygen</a:t>
            </a:r>
            <a:r>
              <a:rPr lang="zh-CN" altLang="en-US" sz="1200" dirty="0">
                <a:latin typeface="微软雅黑" panose="020B0503020204020204" pitchFamily="34" charset="-122"/>
                <a:ea typeface="微软雅黑" panose="020B0503020204020204" pitchFamily="34" charset="-122"/>
              </a:rPr>
              <a:t>阶段传输公钥和在</a:t>
            </a:r>
            <a:r>
              <a:rPr lang="en-US" altLang="zh-CN" sz="1200" dirty="0">
                <a:latin typeface="微软雅黑" panose="020B0503020204020204" pitchFamily="34" charset="-122"/>
                <a:ea typeface="微软雅黑" panose="020B0503020204020204" pitchFamily="34" charset="-122"/>
              </a:rPr>
              <a:t>AKE</a:t>
            </a:r>
            <a:r>
              <a:rPr lang="zh-CN" altLang="en-US" sz="1200" dirty="0">
                <a:latin typeface="微软雅黑" panose="020B0503020204020204" pitchFamily="34" charset="-122"/>
                <a:ea typeface="微软雅黑" panose="020B0503020204020204" pitchFamily="34" charset="-122"/>
              </a:rPr>
              <a:t>阶段传输封装的消息，如表</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所示。 同样，我们可以得出结论，就通信开销而言，这两个协议在实践中是有效的，即使对于资源模拟网络也是如此。*</a:t>
            </a:r>
          </a:p>
        </p:txBody>
      </p:sp>
      <p:sp>
        <p:nvSpPr>
          <p:cNvPr id="94" name="文本框 93"/>
          <p:cNvSpPr txBox="1"/>
          <p:nvPr/>
        </p:nvSpPr>
        <p:spPr>
          <a:xfrm>
            <a:off x="3419872" y="409288"/>
            <a:ext cx="2808312" cy="276999"/>
          </a:xfrm>
          <a:prstGeom prst="rect">
            <a:avLst/>
          </a:prstGeom>
          <a:noFill/>
        </p:spPr>
        <p:txBody>
          <a:bodyPr wrap="square" lIns="0" tIns="0" rIns="0" bIns="0" rtlCol="0" anchor="ctr">
            <a:spAutoFit/>
          </a:bodyPr>
          <a:lstStyle/>
          <a:p>
            <a:r>
              <a:rPr lang="zh-CN" altLang="en-US" dirty="0"/>
              <a:t>实验</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2</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 name="图片 5">
            <a:extLst>
              <a:ext uri="{FF2B5EF4-FFF2-40B4-BE49-F238E27FC236}">
                <a16:creationId xmlns:a16="http://schemas.microsoft.com/office/drawing/2014/main" id="{EA454045-3298-9899-2098-B33632604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987574"/>
            <a:ext cx="7261581" cy="1749725"/>
          </a:xfrm>
          <a:prstGeom prst="rect">
            <a:avLst/>
          </a:prstGeom>
        </p:spPr>
      </p:pic>
    </p:spTree>
    <p:extLst>
      <p:ext uri="{BB962C8B-B14F-4D97-AF65-F5344CB8AC3E}">
        <p14:creationId xmlns:p14="http://schemas.microsoft.com/office/powerpoint/2010/main" val="2483948151"/>
      </p:ext>
    </p:extLst>
  </p:cSld>
  <p:clrMapOvr>
    <a:masterClrMapping/>
  </p:clrMapOvr>
  <mc:AlternateContent xmlns:mc="http://schemas.openxmlformats.org/markup-compatibility/2006" xmlns:p14="http://schemas.microsoft.com/office/powerpoint/2010/main">
    <mc:Choice Requires="p14">
      <p:transition spd="slow" p14:dur="1200" advTm="5000">
        <p14:prism/>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94" name="文本框 93"/>
          <p:cNvSpPr txBox="1"/>
          <p:nvPr/>
        </p:nvSpPr>
        <p:spPr>
          <a:xfrm>
            <a:off x="3419872" y="409288"/>
            <a:ext cx="2808312" cy="276999"/>
          </a:xfrm>
          <a:prstGeom prst="rect">
            <a:avLst/>
          </a:prstGeom>
          <a:noFill/>
        </p:spPr>
        <p:txBody>
          <a:bodyPr wrap="square" lIns="0" tIns="0" rIns="0" bIns="0" rtlCol="0" anchor="ctr">
            <a:spAutoFit/>
          </a:bodyPr>
          <a:lstStyle/>
          <a:p>
            <a:r>
              <a:rPr lang="en-US" altLang="zh-CN" dirty="0"/>
              <a:t>Further Results.</a:t>
            </a:r>
            <a:endParaRPr lang="zh-CN" altLang="en-US" dirty="0">
              <a:latin typeface="微软雅黑" panose="020B0503020204020204" pitchFamily="34" charset="-122"/>
              <a:ea typeface="微软雅黑" panose="020B0503020204020204" pitchFamily="34" charset="-122"/>
            </a:endParaRPr>
          </a:p>
        </p:txBody>
      </p:sp>
      <p:sp>
        <p:nvSpPr>
          <p:cNvPr id="89" name="椭圆 88"/>
          <p:cNvSpPr/>
          <p:nvPr/>
        </p:nvSpPr>
        <p:spPr>
          <a:xfrm>
            <a:off x="2987824" y="411510"/>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3</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B8CEE47-019C-AF8D-A760-C95787CC8BFB}"/>
              </a:ext>
            </a:extLst>
          </p:cNvPr>
          <p:cNvSpPr/>
          <p:nvPr/>
        </p:nvSpPr>
        <p:spPr>
          <a:xfrm>
            <a:off x="395536" y="195486"/>
            <a:ext cx="2304256" cy="3200620"/>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20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Two Instantiations for BAKE</a:t>
            </a:r>
          </a:p>
          <a:p>
            <a:pPr>
              <a:lnSpc>
                <a:spcPct val="400000"/>
              </a:lnSpc>
            </a:pPr>
            <a:r>
              <a:rPr lang="en-US" altLang="zh-CN" sz="1100" b="1" dirty="0">
                <a:latin typeface="Arial" panose="020B0604020202020204" pitchFamily="34" charset="0"/>
                <a:cs typeface="Arial" panose="020B0604020202020204" pitchFamily="34" charset="0"/>
              </a:rPr>
              <a:t>Evaluation</a:t>
            </a:r>
            <a:endParaRPr lang="zh-CN" altLang="en-US" sz="1100" b="1" dirty="0">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7BD26F7-9C65-D9AD-CDFE-59F9222960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6" name="图片 5">
            <a:extLst>
              <a:ext uri="{FF2B5EF4-FFF2-40B4-BE49-F238E27FC236}">
                <a16:creationId xmlns:a16="http://schemas.microsoft.com/office/drawing/2014/main" id="{A4B2AB20-63B6-4703-B98F-20A5A2850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915566"/>
            <a:ext cx="5270328" cy="3538739"/>
          </a:xfrm>
          <a:prstGeom prst="rect">
            <a:avLst/>
          </a:prstGeom>
        </p:spPr>
      </p:pic>
    </p:spTree>
    <p:extLst>
      <p:ext uri="{BB962C8B-B14F-4D97-AF65-F5344CB8AC3E}">
        <p14:creationId xmlns:p14="http://schemas.microsoft.com/office/powerpoint/2010/main" val="3539527630"/>
      </p:ext>
    </p:extLst>
  </p:cSld>
  <p:clrMapOvr>
    <a:masterClrMapping/>
  </p:clrMapOvr>
  <mc:AlternateContent xmlns:mc="http://schemas.openxmlformats.org/markup-compatibility/2006" xmlns:p14="http://schemas.microsoft.com/office/powerpoint/2010/main">
    <mc:Choice Requires="p14">
      <p:transition spd="slow" p14:dur="1200" advTm="5000">
        <p14:prism/>
      </p:transition>
    </mc:Choice>
    <mc:Fallback xmlns="">
      <p:transition spd="slow"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B8F52A-C870-A5B8-0C46-08DF954C7339}"/>
              </a:ext>
            </a:extLst>
          </p:cNvPr>
          <p:cNvSpPr txBox="1"/>
          <p:nvPr/>
        </p:nvSpPr>
        <p:spPr>
          <a:xfrm>
            <a:off x="3779912" y="195486"/>
            <a:ext cx="1800200" cy="615553"/>
          </a:xfrm>
          <a:prstGeom prst="rect">
            <a:avLst/>
          </a:prstGeom>
          <a:noFill/>
        </p:spPr>
        <p:txBody>
          <a:bodyPr wrap="square" lIns="0" tIns="0" rIns="0" bIns="0" rtlCol="0">
            <a:spAutoFit/>
          </a:bodyPr>
          <a:lstStyle/>
          <a:p>
            <a:r>
              <a:rPr lang="zh-CN" altLang="en-US" sz="4000" b="1" dirty="0">
                <a:latin typeface="微软雅黑" pitchFamily="34" charset="-122"/>
                <a:ea typeface="微软雅黑" pitchFamily="34" charset="-122"/>
              </a:rPr>
              <a:t>总结</a:t>
            </a:r>
          </a:p>
        </p:txBody>
      </p:sp>
      <p:sp>
        <p:nvSpPr>
          <p:cNvPr id="5" name="文本框 4">
            <a:extLst>
              <a:ext uri="{FF2B5EF4-FFF2-40B4-BE49-F238E27FC236}">
                <a16:creationId xmlns:a16="http://schemas.microsoft.com/office/drawing/2014/main" id="{99C8E91E-8664-6B06-C864-60F40D774A07}"/>
              </a:ext>
            </a:extLst>
          </p:cNvPr>
          <p:cNvSpPr txBox="1"/>
          <p:nvPr/>
        </p:nvSpPr>
        <p:spPr>
          <a:xfrm>
            <a:off x="1331640" y="1059582"/>
            <a:ext cx="6624736" cy="2215991"/>
          </a:xfrm>
          <a:prstGeom prst="rect">
            <a:avLst/>
          </a:prstGeom>
          <a:noFill/>
        </p:spPr>
        <p:txBody>
          <a:bodyPr wrap="square" lIns="0" tIns="0" rIns="0" bIns="0" rtlCol="0">
            <a:spAutoFit/>
          </a:bodyPr>
          <a:lstStyle/>
          <a:p>
            <a:r>
              <a:rPr lang="zh-CN" altLang="en-US" sz="1600" b="1" dirty="0">
                <a:latin typeface="微软雅黑" pitchFamily="34" charset="-122"/>
                <a:ea typeface="微软雅黑" pitchFamily="34" charset="-122"/>
              </a:rPr>
              <a:t>为了方便社会生活中的安全消息传递，我们提出了一个</a:t>
            </a:r>
            <a:r>
              <a:rPr lang="en-US" altLang="zh-CN" sz="1600" b="1" dirty="0">
                <a:latin typeface="微软雅黑" pitchFamily="34" charset="-122"/>
                <a:ea typeface="微软雅黑" pitchFamily="34" charset="-122"/>
              </a:rPr>
              <a:t>Bake</a:t>
            </a:r>
            <a:r>
              <a:rPr lang="zh-CN" altLang="en-US" sz="1600" b="1" dirty="0">
                <a:latin typeface="微软雅黑" pitchFamily="34" charset="-122"/>
                <a:ea typeface="微软雅黑" pitchFamily="34" charset="-122"/>
              </a:rPr>
              <a:t>框架，该框架支持同步和异步场景，并且不需要在终端中存储任何秘密，包括生物特征。 我们提出了一个名为</a:t>
            </a:r>
            <a:r>
              <a:rPr lang="en-US" altLang="zh-CN" sz="1600" b="1" dirty="0">
                <a:latin typeface="微软雅黑" pitchFamily="34" charset="-122"/>
                <a:ea typeface="微软雅黑" pitchFamily="34" charset="-122"/>
              </a:rPr>
              <a:t>AFEM</a:t>
            </a:r>
            <a:r>
              <a:rPr lang="zh-CN" altLang="en-US" sz="1600" b="1" dirty="0">
                <a:latin typeface="微软雅黑" pitchFamily="34" charset="-122"/>
                <a:ea typeface="微软雅黑" pitchFamily="34" charset="-122"/>
              </a:rPr>
              <a:t>的密码原语，使只有具有相似生物特征的参与者才能获得用相应的公钥封装的消息。 我们给出了</a:t>
            </a:r>
            <a:r>
              <a:rPr lang="en-US" altLang="zh-CN" sz="1600" b="1" dirty="0">
                <a:latin typeface="微软雅黑" pitchFamily="34" charset="-122"/>
                <a:ea typeface="微软雅黑" pitchFamily="34" charset="-122"/>
              </a:rPr>
              <a:t>AFEM</a:t>
            </a:r>
            <a:r>
              <a:rPr lang="zh-CN" altLang="en-US" sz="1600" b="1" dirty="0">
                <a:latin typeface="微软雅黑" pitchFamily="34" charset="-122"/>
                <a:ea typeface="微软雅黑" pitchFamily="34" charset="-122"/>
              </a:rPr>
              <a:t>的两个结构，并在我们的</a:t>
            </a:r>
            <a:r>
              <a:rPr lang="en-US" altLang="zh-CN" sz="1600" b="1" dirty="0">
                <a:latin typeface="微软雅黑" pitchFamily="34" charset="-122"/>
                <a:ea typeface="微软雅黑" pitchFamily="34" charset="-122"/>
              </a:rPr>
              <a:t>Bake</a:t>
            </a:r>
            <a:r>
              <a:rPr lang="zh-CN" altLang="en-US" sz="1600" b="1" dirty="0">
                <a:latin typeface="微软雅黑" pitchFamily="34" charset="-122"/>
                <a:ea typeface="微软雅黑" pitchFamily="34" charset="-122"/>
              </a:rPr>
              <a:t>框架中用虹膜和指纹初始化了它们。 安全性分析表明</a:t>
            </a:r>
            <a:r>
              <a:rPr lang="en-US" altLang="zh-CN" sz="1600" b="1" dirty="0">
                <a:latin typeface="微软雅黑" pitchFamily="34" charset="-122"/>
                <a:ea typeface="微软雅黑" pitchFamily="34" charset="-122"/>
              </a:rPr>
              <a:t>Bake</a:t>
            </a:r>
            <a:r>
              <a:rPr lang="zh-CN" altLang="en-US" sz="1600" b="1" dirty="0">
                <a:latin typeface="微软雅黑" pitchFamily="34" charset="-122"/>
                <a:ea typeface="微软雅黑" pitchFamily="34" charset="-122"/>
              </a:rPr>
              <a:t>是安全的，实验结果表明</a:t>
            </a:r>
            <a:r>
              <a:rPr lang="en-US" altLang="zh-CN" sz="1600" b="1" dirty="0">
                <a:latin typeface="微软雅黑" pitchFamily="34" charset="-122"/>
                <a:ea typeface="微软雅黑" pitchFamily="34" charset="-122"/>
              </a:rPr>
              <a:t>Bake</a:t>
            </a:r>
            <a:r>
              <a:rPr lang="zh-CN" altLang="en-US" sz="1600" b="1" dirty="0">
                <a:latin typeface="微软雅黑" pitchFamily="34" charset="-122"/>
                <a:ea typeface="微软雅黑" pitchFamily="34" charset="-122"/>
              </a:rPr>
              <a:t>是实用的。</a:t>
            </a:r>
            <a:endParaRPr lang="en-US" altLang="zh-CN" sz="1600" b="1" dirty="0">
              <a:latin typeface="微软雅黑" pitchFamily="34" charset="-122"/>
              <a:ea typeface="微软雅黑" pitchFamily="34" charset="-122"/>
            </a:endParaRPr>
          </a:p>
          <a:p>
            <a:endParaRPr lang="en-US" altLang="zh-CN" sz="1600" b="1" dirty="0">
              <a:latin typeface="微软雅黑" pitchFamily="34" charset="-122"/>
              <a:ea typeface="微软雅黑" pitchFamily="34" charset="-122"/>
            </a:endParaRPr>
          </a:p>
          <a:p>
            <a:endParaRPr lang="en-US" altLang="zh-CN" sz="1600" b="1" dirty="0">
              <a:latin typeface="微软雅黑" pitchFamily="34" charset="-122"/>
              <a:ea typeface="微软雅黑" pitchFamily="34" charset="-122"/>
            </a:endParaRPr>
          </a:p>
          <a:p>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todo</a:t>
            </a:r>
            <a:r>
              <a:rPr lang="en-US" altLang="zh-CN" sz="1600" b="1" dirty="0">
                <a:latin typeface="微软雅黑" pitchFamily="34" charset="-122"/>
                <a:ea typeface="微软雅黑" pitchFamily="34" charset="-122"/>
              </a:rPr>
              <a:t> </a:t>
            </a:r>
            <a:r>
              <a:rPr lang="zh-CN" altLang="en-US" sz="1600" b="1" dirty="0">
                <a:latin typeface="微软雅黑" pitchFamily="34" charset="-122"/>
                <a:ea typeface="微软雅黑" pitchFamily="34" charset="-122"/>
              </a:rPr>
              <a:t>总结、简化</a:t>
            </a:r>
          </a:p>
        </p:txBody>
      </p:sp>
    </p:spTree>
    <p:extLst>
      <p:ext uri="{BB962C8B-B14F-4D97-AF65-F5344CB8AC3E}">
        <p14:creationId xmlns:p14="http://schemas.microsoft.com/office/powerpoint/2010/main" val="2590078499"/>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73"/>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grpSp>
        <p:nvGrpSpPr>
          <p:cNvPr id="18" name="组合 17"/>
          <p:cNvGrpSpPr/>
          <p:nvPr/>
        </p:nvGrpSpPr>
        <p:grpSpPr>
          <a:xfrm>
            <a:off x="5554980" y="1131590"/>
            <a:ext cx="2234096" cy="2234096"/>
            <a:chOff x="304800" y="673100"/>
            <a:chExt cx="4000500" cy="4000500"/>
          </a:xfrm>
          <a:effectLst>
            <a:outerShdw blurRad="444500" dist="254000" dir="684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C00000"/>
                </a:solidFill>
                <a:latin typeface="+mj-ea"/>
                <a:ea typeface="+mj-ea"/>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C00000"/>
                </a:solidFill>
                <a:latin typeface="+mj-ea"/>
                <a:ea typeface="+mj-ea"/>
              </a:endParaRPr>
            </a:p>
          </p:txBody>
        </p:sp>
      </p:grpSp>
      <p:sp>
        <p:nvSpPr>
          <p:cNvPr id="21" name="矩形 20"/>
          <p:cNvSpPr/>
          <p:nvPr/>
        </p:nvSpPr>
        <p:spPr>
          <a:xfrm>
            <a:off x="5577427" y="1794910"/>
            <a:ext cx="2136575" cy="584775"/>
          </a:xfrm>
          <a:prstGeom prst="rect">
            <a:avLst/>
          </a:prstGeom>
        </p:spPr>
        <p:txBody>
          <a:bodyPr wrap="square">
            <a:spAutoFit/>
          </a:bodyPr>
          <a:lstStyle/>
          <a:p>
            <a:pPr marL="0" marR="0" lvl="0" indent="0" algn="ctr" defTabSz="934242"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080808"/>
                </a:solidFill>
                <a:effectLst/>
                <a:uLnTx/>
                <a:uFillTx/>
                <a:latin typeface="+mj-ea"/>
                <a:ea typeface="+mj-ea"/>
              </a:rPr>
              <a:t>目  录</a:t>
            </a:r>
          </a:p>
        </p:txBody>
      </p:sp>
      <p:sp>
        <p:nvSpPr>
          <p:cNvPr id="22" name="Rectangle 4"/>
          <p:cNvSpPr txBox="1">
            <a:spLocks noChangeArrowheads="1"/>
          </p:cNvSpPr>
          <p:nvPr/>
        </p:nvSpPr>
        <p:spPr bwMode="auto">
          <a:xfrm>
            <a:off x="5868145" y="2500729"/>
            <a:ext cx="1610712" cy="361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kumimoji="0" lang="en-US" altLang="zh-CN" sz="1600" b="0" i="0" u="none" strike="noStrike" kern="0" cap="none" spc="0" normalizeH="0" baseline="0" noProof="0" dirty="0">
                <a:ln>
                  <a:noFill/>
                </a:ln>
                <a:solidFill>
                  <a:srgbClr val="080808"/>
                </a:solidFill>
                <a:effectLst/>
                <a:uLnTx/>
                <a:uFillTx/>
                <a:latin typeface="+mj-ea"/>
              </a:rPr>
              <a:t>CATALOG</a:t>
            </a:r>
            <a:endParaRPr kumimoji="0" lang="zh-CN" altLang="en-US" sz="1600" b="0" i="0" u="none" strike="noStrike" kern="0" cap="none" spc="0" normalizeH="0" baseline="0" noProof="0" dirty="0">
              <a:ln>
                <a:noFill/>
              </a:ln>
              <a:solidFill>
                <a:srgbClr val="080808"/>
              </a:solidFill>
              <a:effectLst/>
              <a:uLnTx/>
              <a:uFillTx/>
              <a:latin typeface="+mj-ea"/>
            </a:endParaRPr>
          </a:p>
        </p:txBody>
      </p:sp>
      <p:sp>
        <p:nvSpPr>
          <p:cNvPr id="3" name="矩形 2"/>
          <p:cNvSpPr/>
          <p:nvPr/>
        </p:nvSpPr>
        <p:spPr>
          <a:xfrm>
            <a:off x="374240" y="178410"/>
            <a:ext cx="2253544" cy="2897396"/>
          </a:xfrm>
          <a:prstGeom prst="rect">
            <a:avLst/>
          </a:prstGeom>
        </p:spPr>
        <p:txBody>
          <a:bodyPr wrap="square">
            <a:spAutoFit/>
          </a:bodyPr>
          <a:lstStyle/>
          <a:p>
            <a:pPr>
              <a:lnSpc>
                <a:spcPct val="40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dirty="0">
                <a:latin typeface="Arial" panose="020B0604020202020204" pitchFamily="34" charset="0"/>
                <a:cs typeface="Arial" panose="020B0604020202020204" pitchFamily="34" charset="0"/>
              </a:rPr>
              <a:t>BAKE Protocols</a:t>
            </a:r>
          </a:p>
          <a:p>
            <a:pPr>
              <a:lnSpc>
                <a:spcPct val="400000"/>
              </a:lnSpc>
            </a:pPr>
            <a:r>
              <a:rPr lang="en-US" altLang="zh-CN" sz="1200" dirty="0">
                <a:latin typeface="Arial" panose="020B0604020202020204" pitchFamily="34" charset="0"/>
                <a:ea typeface="微软雅黑" panose="020B0503020204020204" pitchFamily="34" charset="-122"/>
                <a:cs typeface="Arial" panose="020B0604020202020204" pitchFamily="34" charset="0"/>
              </a:rPr>
              <a:t>Two </a:t>
            </a:r>
            <a:r>
              <a:rPr lang="en-US" altLang="zh-CN" sz="1200" dirty="0">
                <a:latin typeface="Arial" panose="020B0604020202020204" pitchFamily="34" charset="0"/>
                <a:cs typeface="Arial" panose="020B0604020202020204" pitchFamily="34" charset="0"/>
              </a:rPr>
              <a:t>Instantiations for BAKE</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200" dirty="0">
                <a:latin typeface="Arial" panose="020B0604020202020204" pitchFamily="34" charset="0"/>
                <a:cs typeface="Arial" panose="020B0604020202020204" pitchFamily="34" charset="0"/>
              </a:rPr>
              <a:t>Evaluation</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F3BA2EF4-E5B2-76EA-3F2D-504B9E47541D}"/>
              </a:ext>
            </a:extLst>
          </p:cNvPr>
          <p:cNvSpPr/>
          <p:nvPr/>
        </p:nvSpPr>
        <p:spPr>
          <a:xfrm>
            <a:off x="-180528" y="182963"/>
            <a:ext cx="676570" cy="2892843"/>
          </a:xfrm>
          <a:prstGeom prst="rect">
            <a:avLst/>
          </a:prstGeom>
        </p:spPr>
        <p:txBody>
          <a:bodyPr wrap="square">
            <a:spAutoFit/>
          </a:bodyPr>
          <a:lstStyle/>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III</a:t>
            </a:r>
          </a:p>
          <a:p>
            <a:pPr algn="ctr">
              <a:lnSpc>
                <a:spcPct val="480000"/>
              </a:lnSpc>
            </a:pPr>
            <a:r>
              <a:rPr lang="en-US" altLang="zh-CN" sz="1000" dirty="0">
                <a:solidFill>
                  <a:schemeClr val="bg1"/>
                </a:solidFill>
                <a:latin typeface="微软雅黑" panose="020B0503020204020204" pitchFamily="34" charset="-122"/>
                <a:ea typeface="微软雅黑" panose="020B0503020204020204" pitchFamily="34" charset="-122"/>
              </a:rPr>
              <a:t>IV</a:t>
            </a:r>
            <a:endParaRPr lang="en-US" altLang="zh-CN" sz="1000"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5697922"/>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55000">
                                          <p:cBhvr additive="base">
                                            <p:cTn id="7" dur="2000" fill="hold"/>
                                            <p:tgtEl>
                                              <p:spTgt spid="18"/>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18"/>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21"/>
                                            </p:tgtEl>
                                            <p:attrNameLst>
                                              <p:attrName>style.visibility</p:attrName>
                                            </p:attrNameLst>
                                          </p:cBhvr>
                                          <p:to>
                                            <p:strVal val="visible"/>
                                          </p:to>
                                        </p:set>
                                        <p:anim by="(-#ppt_w*2)" calcmode="lin" valueType="num">
                                          <p:cBhvr rctx="PPT">
                                            <p:cTn id="11" dur="500" autoRev="1" fill="hold">
                                              <p:stCondLst>
                                                <p:cond delay="0"/>
                                              </p:stCondLst>
                                            </p:cTn>
                                            <p:tgtEl>
                                              <p:spTgt spid="21"/>
                                            </p:tgtEl>
                                            <p:attrNameLst>
                                              <p:attrName>ppt_w</p:attrName>
                                            </p:attrNameLst>
                                          </p:cBhvr>
                                        </p:anim>
                                        <p:anim by="(#ppt_w*0.50)" calcmode="lin" valueType="num">
                                          <p:cBhvr>
                                            <p:cTn id="12" dur="500" decel="50000" autoRev="1" fill="hold">
                                              <p:stCondLst>
                                                <p:cond delay="0"/>
                                              </p:stCondLst>
                                            </p:cTn>
                                            <p:tgtEl>
                                              <p:spTgt spid="21"/>
                                            </p:tgtEl>
                                            <p:attrNameLst>
                                              <p:attrName>ppt_x</p:attrName>
                                            </p:attrNameLst>
                                          </p:cBhvr>
                                        </p:anim>
                                        <p:anim from="(-#ppt_h/2)" to="(#ppt_y)" calcmode="lin" valueType="num">
                                          <p:cBhvr>
                                            <p:cTn id="13" dur="1000" fill="hold">
                                              <p:stCondLst>
                                                <p:cond delay="0"/>
                                              </p:stCondLst>
                                            </p:cTn>
                                            <p:tgtEl>
                                              <p:spTgt spid="21"/>
                                            </p:tgtEl>
                                            <p:attrNameLst>
                                              <p:attrName>ppt_y</p:attrName>
                                            </p:attrNameLst>
                                          </p:cBhvr>
                                        </p:anim>
                                        <p:animRot by="21600000">
                                          <p:cBhvr>
                                            <p:cTn id="14" dur="1000" fill="hold">
                                              <p:stCondLst>
                                                <p:cond delay="0"/>
                                              </p:stCondLst>
                                            </p:cTn>
                                            <p:tgtEl>
                                              <p:spTgt spid="21"/>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 presetClass="entr" presetSubtype="1"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1500" fill="hold"/>
                                            <p:tgtEl>
                                              <p:spTgt spid="3"/>
                                            </p:tgtEl>
                                            <p:attrNameLst>
                                              <p:attrName>ppt_x</p:attrName>
                                            </p:attrNameLst>
                                          </p:cBhvr>
                                          <p:tavLst>
                                            <p:tav tm="0">
                                              <p:val>
                                                <p:strVal val="#ppt_x"/>
                                              </p:val>
                                            </p:tav>
                                            <p:tav tm="100000">
                                              <p:val>
                                                <p:strVal val="#ppt_x"/>
                                              </p:val>
                                            </p:tav>
                                          </p:tavLst>
                                        </p:anim>
                                        <p:anim calcmode="lin" valueType="num">
                                          <p:cBhvr additive="base">
                                            <p:cTn id="21" dur="1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000" fill="hold"/>
                                            <p:tgtEl>
                                              <p:spTgt spid="18"/>
                                            </p:tgtEl>
                                            <p:attrNameLst>
                                              <p:attrName>ppt_x</p:attrName>
                                            </p:attrNameLst>
                                          </p:cBhvr>
                                          <p:tavLst>
                                            <p:tav tm="0">
                                              <p:val>
                                                <p:strVal val="#ppt_x"/>
                                              </p:val>
                                            </p:tav>
                                            <p:tav tm="100000">
                                              <p:val>
                                                <p:strVal val="#ppt_x"/>
                                              </p:val>
                                            </p:tav>
                                          </p:tavLst>
                                        </p:anim>
                                        <p:anim calcmode="lin" valueType="num">
                                          <p:cBhvr additive="base">
                                            <p:cTn id="8" dur="2000" fill="hold"/>
                                            <p:tgtEl>
                                              <p:spTgt spid="18"/>
                                            </p:tgtEl>
                                            <p:attrNameLst>
                                              <p:attrName>ppt_y</p:attrName>
                                            </p:attrNameLst>
                                          </p:cBhvr>
                                          <p:tavLst>
                                            <p:tav tm="0">
                                              <p:val>
                                                <p:strVal val="0-#ppt_h/2"/>
                                              </p:val>
                                            </p:tav>
                                            <p:tav tm="100000">
                                              <p:val>
                                                <p:strVal val="#ppt_y"/>
                                              </p:val>
                                            </p:tav>
                                          </p:tavLst>
                                        </p:anim>
                                      </p:childTnLst>
                                    </p:cTn>
                                  </p:par>
                                  <p:par>
                                    <p:cTn id="9" presetID="56" presetClass="entr" presetSubtype="0" fill="hold" grpId="0" nodeType="withEffect">
                                      <p:stCondLst>
                                        <p:cond delay="1000"/>
                                      </p:stCondLst>
                                      <p:iterate type="lt">
                                        <p:tmPct val="10000"/>
                                      </p:iterate>
                                      <p:childTnLst>
                                        <p:set>
                                          <p:cBhvr>
                                            <p:cTn id="10" dur="1" fill="hold">
                                              <p:stCondLst>
                                                <p:cond delay="0"/>
                                              </p:stCondLst>
                                            </p:cTn>
                                            <p:tgtEl>
                                              <p:spTgt spid="21"/>
                                            </p:tgtEl>
                                            <p:attrNameLst>
                                              <p:attrName>style.visibility</p:attrName>
                                            </p:attrNameLst>
                                          </p:cBhvr>
                                          <p:to>
                                            <p:strVal val="visible"/>
                                          </p:to>
                                        </p:set>
                                        <p:anim by="(-#ppt_w*2)" calcmode="lin" valueType="num">
                                          <p:cBhvr rctx="PPT">
                                            <p:cTn id="11" dur="500" autoRev="1" fill="hold">
                                              <p:stCondLst>
                                                <p:cond delay="0"/>
                                              </p:stCondLst>
                                            </p:cTn>
                                            <p:tgtEl>
                                              <p:spTgt spid="21"/>
                                            </p:tgtEl>
                                            <p:attrNameLst>
                                              <p:attrName>ppt_w</p:attrName>
                                            </p:attrNameLst>
                                          </p:cBhvr>
                                        </p:anim>
                                        <p:anim by="(#ppt_w*0.50)" calcmode="lin" valueType="num">
                                          <p:cBhvr>
                                            <p:cTn id="12" dur="500" decel="50000" autoRev="1" fill="hold">
                                              <p:stCondLst>
                                                <p:cond delay="0"/>
                                              </p:stCondLst>
                                            </p:cTn>
                                            <p:tgtEl>
                                              <p:spTgt spid="21"/>
                                            </p:tgtEl>
                                            <p:attrNameLst>
                                              <p:attrName>ppt_x</p:attrName>
                                            </p:attrNameLst>
                                          </p:cBhvr>
                                        </p:anim>
                                        <p:anim from="(-#ppt_h/2)" to="(#ppt_y)" calcmode="lin" valueType="num">
                                          <p:cBhvr>
                                            <p:cTn id="13" dur="1000" fill="hold">
                                              <p:stCondLst>
                                                <p:cond delay="0"/>
                                              </p:stCondLst>
                                            </p:cTn>
                                            <p:tgtEl>
                                              <p:spTgt spid="21"/>
                                            </p:tgtEl>
                                            <p:attrNameLst>
                                              <p:attrName>ppt_y</p:attrName>
                                            </p:attrNameLst>
                                          </p:cBhvr>
                                        </p:anim>
                                        <p:animRot by="21600000">
                                          <p:cBhvr>
                                            <p:cTn id="14" dur="1000" fill="hold">
                                              <p:stCondLst>
                                                <p:cond delay="0"/>
                                              </p:stCondLst>
                                            </p:cTn>
                                            <p:tgtEl>
                                              <p:spTgt spid="21"/>
                                            </p:tgtEl>
                                            <p:attrNameLst>
                                              <p:attrName>r</p:attrName>
                                            </p:attrNameLst>
                                          </p:cBhvr>
                                        </p:animRot>
                                      </p:childTnLst>
                                    </p:cTn>
                                  </p:par>
                                  <p:par>
                                    <p:cTn id="15" presetID="22" presetClass="entr" presetSubtype="8" fill="hold" grpId="0" nodeType="withEffect">
                                      <p:stCondLst>
                                        <p:cond delay="150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2" presetClass="entr" presetSubtype="1"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1500" fill="hold"/>
                                            <p:tgtEl>
                                              <p:spTgt spid="3"/>
                                            </p:tgtEl>
                                            <p:attrNameLst>
                                              <p:attrName>ppt_x</p:attrName>
                                            </p:attrNameLst>
                                          </p:cBhvr>
                                          <p:tavLst>
                                            <p:tav tm="0">
                                              <p:val>
                                                <p:strVal val="#ppt_x"/>
                                              </p:val>
                                            </p:tav>
                                            <p:tav tm="100000">
                                              <p:val>
                                                <p:strVal val="#ppt_x"/>
                                              </p:val>
                                            </p:tav>
                                          </p:tavLst>
                                        </p:anim>
                                        <p:anim calcmode="lin" valueType="num">
                                          <p:cBhvr additive="base">
                                            <p:cTn id="21" dur="1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矩形 2"/>
          <p:cNvSpPr/>
          <p:nvPr/>
        </p:nvSpPr>
        <p:spPr>
          <a:xfrm>
            <a:off x="0" y="2967927"/>
            <a:ext cx="9144000" cy="13936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576178" y="1587425"/>
            <a:ext cx="677676" cy="677676"/>
          </a:xfrm>
          <a:prstGeom prst="ellipse">
            <a:avLst/>
          </a:prstGeom>
          <a:solidFill>
            <a:srgbClr val="C0000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044971" y="1641695"/>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590561" y="254521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C0000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580013" y="3949930"/>
            <a:ext cx="713989" cy="71398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p:cNvSpPr>
            <a:spLocks noChangeArrowheads="1"/>
          </p:cNvSpPr>
          <p:nvPr/>
        </p:nvSpPr>
        <p:spPr bwMode="auto">
          <a:xfrm>
            <a:off x="1198556" y="3351908"/>
            <a:ext cx="66138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a:r>
              <a:rPr lang="en-US" altLang="zh-CN" sz="3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Thinks for listening</a:t>
            </a:r>
            <a:r>
              <a:rPr lang="zh-CN" altLang="en-US" sz="3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rPr>
              <a:t>！</a:t>
            </a:r>
            <a:endParaRPr lang="zh-CN" altLang="en-US" sz="38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itchFamily="34" charset="-122"/>
            </a:endParaRPr>
          </a:p>
        </p:txBody>
      </p:sp>
      <p:pic>
        <p:nvPicPr>
          <p:cNvPr id="30" name="图片 29">
            <a:extLst>
              <a:ext uri="{FF2B5EF4-FFF2-40B4-BE49-F238E27FC236}">
                <a16:creationId xmlns:a16="http://schemas.microsoft.com/office/drawing/2014/main" id="{1B6FDBA4-B092-E12D-DA87-415D9A81DBB8}"/>
              </a:ext>
            </a:extLst>
          </p:cNvPr>
          <p:cNvPicPr>
            <a:picLocks noChangeAspect="1"/>
          </p:cNvPicPr>
          <p:nvPr/>
        </p:nvPicPr>
        <p:blipFill rotWithShape="1">
          <a:blip r:embed="rId4">
            <a:extLst>
              <a:ext uri="{28A0092B-C50C-407E-A947-70E740481C1C}">
                <a14:useLocalDpi xmlns:a14="http://schemas.microsoft.com/office/drawing/2010/main" val="0"/>
              </a:ext>
            </a:extLst>
          </a:blip>
          <a:srcRect l="-1424" t="-9295" r="69934" b="-7416"/>
          <a:stretch/>
        </p:blipFill>
        <p:spPr>
          <a:xfrm>
            <a:off x="2016754" y="1135307"/>
            <a:ext cx="1234788" cy="12757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51160535"/>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12"/>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400"/>
                                  </p:stCondLst>
                                  <p:childTnLst>
                                    <p:set>
                                      <p:cBhvr>
                                        <p:cTn id="51" dur="1" fill="hold">
                                          <p:stCondLst>
                                            <p:cond delay="0"/>
                                          </p:stCondLst>
                                        </p:cTn>
                                        <p:tgtEl>
                                          <p:spTgt spid="22"/>
                                        </p:tgtEl>
                                        <p:attrNameLst>
                                          <p:attrName>style.visibility</p:attrName>
                                        </p:attrNameLst>
                                      </p:cBhvr>
                                      <p:to>
                                        <p:strVal val="visible"/>
                                      </p:to>
                                    </p:set>
                                  </p:childTnLst>
                                </p:cTn>
                              </p:par>
                              <p:par>
                                <p:cTn id="52" presetID="53" presetClass="entr" presetSubtype="16" fill="hold" grpId="1" nodeType="withEffect">
                                  <p:stCondLst>
                                    <p:cond delay="40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Effect transition="in" filter="fade">
                                      <p:cBhvr>
                                        <p:cTn id="56" dur="1000"/>
                                        <p:tgtEl>
                                          <p:spTgt spid="22"/>
                                        </p:tgtEl>
                                      </p:cBhvr>
                                    </p:animEffect>
                                  </p:childTnLst>
                                </p:cTn>
                              </p:par>
                              <p:par>
                                <p:cTn id="57" presetID="64" presetClass="path" presetSubtype="0" fill="hold" grpId="2" nodeType="withEffect">
                                  <p:stCondLst>
                                    <p:cond delay="400"/>
                                  </p:stCondLst>
                                  <p:childTnLst>
                                    <p:animMotion origin="layout" path="M 5E-6 2.09762E-6 L -0.18855 -1.11369 " pathEditMode="relative" rAng="0" ptsTypes="AA">
                                      <p:cBhvr>
                                        <p:cTn id="58" dur="1000" spd="-100000" fill="hold"/>
                                        <p:tgtEl>
                                          <p:spTgt spid="22"/>
                                        </p:tgtEl>
                                        <p:attrNameLst>
                                          <p:attrName>ppt_x</p:attrName>
                                          <p:attrName>ppt_y</p:attrName>
                                        </p:attrNameLst>
                                      </p:cBhvr>
                                      <p:rCtr x="-9427" y="-55700"/>
                                    </p:animMotion>
                                  </p:childTnLst>
                                </p:cTn>
                              </p:par>
                              <p:par>
                                <p:cTn id="59" presetID="1" presetClass="entr" presetSubtype="0" fill="hold" grpId="0" nodeType="withEffect">
                                  <p:stCondLst>
                                    <p:cond delay="200"/>
                                  </p:stCondLst>
                                  <p:childTnLst>
                                    <p:set>
                                      <p:cBhvr>
                                        <p:cTn id="60" dur="1" fill="hold">
                                          <p:stCondLst>
                                            <p:cond delay="0"/>
                                          </p:stCondLst>
                                        </p:cTn>
                                        <p:tgtEl>
                                          <p:spTgt spid="7"/>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
                                        </p:tgtEl>
                                        <p:attrNameLst>
                                          <p:attrName>style.visibility</p:attrName>
                                        </p:attrNameLst>
                                      </p:cBhvr>
                                      <p:to>
                                        <p:strVal val="visible"/>
                                      </p:to>
                                    </p:set>
                                    <p:anim calcmode="lin" valueType="num">
                                      <p:cBhvr>
                                        <p:cTn id="63" dur="1000" fill="hold"/>
                                        <p:tgtEl>
                                          <p:spTgt spid="7"/>
                                        </p:tgtEl>
                                        <p:attrNameLst>
                                          <p:attrName>ppt_w</p:attrName>
                                        </p:attrNameLst>
                                      </p:cBhvr>
                                      <p:tavLst>
                                        <p:tav tm="0">
                                          <p:val>
                                            <p:fltVal val="0"/>
                                          </p:val>
                                        </p:tav>
                                        <p:tav tm="100000">
                                          <p:val>
                                            <p:strVal val="#ppt_w"/>
                                          </p:val>
                                        </p:tav>
                                      </p:tavLst>
                                    </p:anim>
                                    <p:anim calcmode="lin" valueType="num">
                                      <p:cBhvr>
                                        <p:cTn id="64" dur="1000" fill="hold"/>
                                        <p:tgtEl>
                                          <p:spTgt spid="7"/>
                                        </p:tgtEl>
                                        <p:attrNameLst>
                                          <p:attrName>ppt_h</p:attrName>
                                        </p:attrNameLst>
                                      </p:cBhvr>
                                      <p:tavLst>
                                        <p:tav tm="0">
                                          <p:val>
                                            <p:fltVal val="0"/>
                                          </p:val>
                                        </p:tav>
                                        <p:tav tm="100000">
                                          <p:val>
                                            <p:strVal val="#ppt_h"/>
                                          </p:val>
                                        </p:tav>
                                      </p:tavLst>
                                    </p:anim>
                                    <p:animEffect transition="in" filter="fade">
                                      <p:cBhvr>
                                        <p:cTn id="65" dur="1000"/>
                                        <p:tgtEl>
                                          <p:spTgt spid="7"/>
                                        </p:tgtEl>
                                      </p:cBhvr>
                                    </p:animEffect>
                                  </p:childTnLst>
                                </p:cTn>
                              </p:par>
                              <p:par>
                                <p:cTn id="66" presetID="64" presetClass="path" presetSubtype="0" fill="hold" grpId="2" nodeType="withEffect">
                                  <p:stCondLst>
                                    <p:cond delay="200"/>
                                  </p:stCondLst>
                                  <p:childTnLst>
                                    <p:animMotion origin="layout" path="M 0 -2.71605E-6 L 0.12309 0.575 " pathEditMode="relative" rAng="0" ptsTypes="AA">
                                      <p:cBhvr>
                                        <p:cTn id="67" dur="1000" spd="-100000" fill="hold"/>
                                        <p:tgtEl>
                                          <p:spTgt spid="7"/>
                                        </p:tgtEl>
                                        <p:attrNameLst>
                                          <p:attrName>ppt_x</p:attrName>
                                          <p:attrName>ppt_y</p:attrName>
                                        </p:attrNameLst>
                                      </p:cBhvr>
                                      <p:rCtr x="6146" y="28735"/>
                                    </p:animMotion>
                                  </p:childTnLst>
                                </p:cTn>
                              </p:par>
                              <p:par>
                                <p:cTn id="68" presetID="1" presetClass="entr" presetSubtype="0" fill="hold" nodeType="withEffect">
                                  <p:stCondLst>
                                    <p:cond delay="400"/>
                                  </p:stCondLst>
                                  <p:childTnLst>
                                    <p:set>
                                      <p:cBhvr>
                                        <p:cTn id="69" dur="1" fill="hold">
                                          <p:stCondLst>
                                            <p:cond delay="0"/>
                                          </p:stCondLst>
                                        </p:cTn>
                                        <p:tgtEl>
                                          <p:spTgt spid="15"/>
                                        </p:tgtEl>
                                        <p:attrNameLst>
                                          <p:attrName>style.visibility</p:attrName>
                                        </p:attrNameLst>
                                      </p:cBhvr>
                                      <p:to>
                                        <p:strVal val="visible"/>
                                      </p:to>
                                    </p:set>
                                  </p:childTnLst>
                                </p:cTn>
                              </p:par>
                              <p:par>
                                <p:cTn id="70" presetID="53" presetClass="entr" presetSubtype="16" fill="hold" nodeType="withEffect">
                                  <p:stCondLst>
                                    <p:cond delay="400"/>
                                  </p:stCondLst>
                                  <p:childTnLst>
                                    <p:set>
                                      <p:cBhvr>
                                        <p:cTn id="71" dur="1" fill="hold">
                                          <p:stCondLst>
                                            <p:cond delay="0"/>
                                          </p:stCondLst>
                                        </p:cTn>
                                        <p:tgtEl>
                                          <p:spTgt spid="15"/>
                                        </p:tgtEl>
                                        <p:attrNameLst>
                                          <p:attrName>style.visibility</p:attrName>
                                        </p:attrNameLst>
                                      </p:cBhvr>
                                      <p:to>
                                        <p:strVal val="visible"/>
                                      </p:to>
                                    </p:set>
                                    <p:anim calcmode="lin" valueType="num">
                                      <p:cBhvr>
                                        <p:cTn id="72" dur="1000" fill="hold"/>
                                        <p:tgtEl>
                                          <p:spTgt spid="15"/>
                                        </p:tgtEl>
                                        <p:attrNameLst>
                                          <p:attrName>ppt_w</p:attrName>
                                        </p:attrNameLst>
                                      </p:cBhvr>
                                      <p:tavLst>
                                        <p:tav tm="0">
                                          <p:val>
                                            <p:fltVal val="0"/>
                                          </p:val>
                                        </p:tav>
                                        <p:tav tm="100000">
                                          <p:val>
                                            <p:strVal val="#ppt_w"/>
                                          </p:val>
                                        </p:tav>
                                      </p:tavLst>
                                    </p:anim>
                                    <p:anim calcmode="lin" valueType="num">
                                      <p:cBhvr>
                                        <p:cTn id="73" dur="1000" fill="hold"/>
                                        <p:tgtEl>
                                          <p:spTgt spid="15"/>
                                        </p:tgtEl>
                                        <p:attrNameLst>
                                          <p:attrName>ppt_h</p:attrName>
                                        </p:attrNameLst>
                                      </p:cBhvr>
                                      <p:tavLst>
                                        <p:tav tm="0">
                                          <p:val>
                                            <p:fltVal val="0"/>
                                          </p:val>
                                        </p:tav>
                                        <p:tav tm="100000">
                                          <p:val>
                                            <p:strVal val="#ppt_h"/>
                                          </p:val>
                                        </p:tav>
                                      </p:tavLst>
                                    </p:anim>
                                    <p:animEffect transition="in" filter="fade">
                                      <p:cBhvr>
                                        <p:cTn id="74" dur="1000"/>
                                        <p:tgtEl>
                                          <p:spTgt spid="15"/>
                                        </p:tgtEl>
                                      </p:cBhvr>
                                    </p:animEffect>
                                  </p:childTnLst>
                                </p:cTn>
                              </p:par>
                              <p:par>
                                <p:cTn id="75" presetID="64" presetClass="path" presetSubtype="0" fill="hold" nodeType="withEffect">
                                  <p:stCondLst>
                                    <p:cond delay="400"/>
                                  </p:stCondLst>
                                  <p:childTnLst>
                                    <p:animMotion origin="layout" path="M 2.5E-6 6.17284E-7 L -0.71736 -0.40556 " pathEditMode="relative" rAng="0" ptsTypes="AA">
                                      <p:cBhvr>
                                        <p:cTn id="76" dur="1000" spd="-100000" fill="hold"/>
                                        <p:tgtEl>
                                          <p:spTgt spid="15"/>
                                        </p:tgtEl>
                                        <p:attrNameLst>
                                          <p:attrName>ppt_x</p:attrName>
                                          <p:attrName>ppt_y</p:attrName>
                                        </p:attrNameLst>
                                      </p:cBhvr>
                                      <p:rCtr x="-35868" y="-20278"/>
                                    </p:animMotion>
                                  </p:childTnLst>
                                </p:cTn>
                              </p:par>
                              <p:par>
                                <p:cTn id="77" presetID="1" presetClass="entr" presetSubtype="0" fill="hold" nodeType="withEffect">
                                  <p:stCondLst>
                                    <p:cond delay="300"/>
                                  </p:stCondLst>
                                  <p:childTnLst>
                                    <p:set>
                                      <p:cBhvr>
                                        <p:cTn id="78" dur="1" fill="hold">
                                          <p:stCondLst>
                                            <p:cond delay="0"/>
                                          </p:stCondLst>
                                        </p:cTn>
                                        <p:tgtEl>
                                          <p:spTgt spid="18"/>
                                        </p:tgtEl>
                                        <p:attrNameLst>
                                          <p:attrName>style.visibility</p:attrName>
                                        </p:attrNameLst>
                                      </p:cBhvr>
                                      <p:to>
                                        <p:strVal val="visible"/>
                                      </p:to>
                                    </p:set>
                                  </p:childTnLst>
                                </p:cTn>
                              </p:par>
                              <p:par>
                                <p:cTn id="79" presetID="53" presetClass="entr" presetSubtype="16" fill="hold" nodeType="withEffect">
                                  <p:stCondLst>
                                    <p:cond delay="30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0" fill="hold"/>
                                        <p:tgtEl>
                                          <p:spTgt spid="18"/>
                                        </p:tgtEl>
                                        <p:attrNameLst>
                                          <p:attrName>ppt_w</p:attrName>
                                        </p:attrNameLst>
                                      </p:cBhvr>
                                      <p:tavLst>
                                        <p:tav tm="0">
                                          <p:val>
                                            <p:fltVal val="0"/>
                                          </p:val>
                                        </p:tav>
                                        <p:tav tm="100000">
                                          <p:val>
                                            <p:strVal val="#ppt_w"/>
                                          </p:val>
                                        </p:tav>
                                      </p:tavLst>
                                    </p:anim>
                                    <p:anim calcmode="lin" valueType="num">
                                      <p:cBhvr>
                                        <p:cTn id="82" dur="1000" fill="hold"/>
                                        <p:tgtEl>
                                          <p:spTgt spid="18"/>
                                        </p:tgtEl>
                                        <p:attrNameLst>
                                          <p:attrName>ppt_h</p:attrName>
                                        </p:attrNameLst>
                                      </p:cBhvr>
                                      <p:tavLst>
                                        <p:tav tm="0">
                                          <p:val>
                                            <p:fltVal val="0"/>
                                          </p:val>
                                        </p:tav>
                                        <p:tav tm="100000">
                                          <p:val>
                                            <p:strVal val="#ppt_h"/>
                                          </p:val>
                                        </p:tav>
                                      </p:tavLst>
                                    </p:anim>
                                    <p:animEffect transition="in" filter="fade">
                                      <p:cBhvr>
                                        <p:cTn id="83" dur="1000"/>
                                        <p:tgtEl>
                                          <p:spTgt spid="18"/>
                                        </p:tgtEl>
                                      </p:cBhvr>
                                    </p:animEffect>
                                  </p:childTnLst>
                                </p:cTn>
                              </p:par>
                              <p:par>
                                <p:cTn id="84" presetID="64" presetClass="path" presetSubtype="0" fill="hold" nodeType="withEffect">
                                  <p:stCondLst>
                                    <p:cond delay="300"/>
                                  </p:stCondLst>
                                  <p:childTnLst>
                                    <p:animMotion origin="layout" path="M -8.33333E-7 3.20988E-6 L 1.0349 -0.87346 " pathEditMode="relative" rAng="0" ptsTypes="AA">
                                      <p:cBhvr>
                                        <p:cTn id="85" dur="1000" spd="-100000" fill="hold"/>
                                        <p:tgtEl>
                                          <p:spTgt spid="18"/>
                                        </p:tgtEl>
                                        <p:attrNameLst>
                                          <p:attrName>ppt_x</p:attrName>
                                          <p:attrName>ppt_y</p:attrName>
                                        </p:attrNameLst>
                                      </p:cBhvr>
                                      <p:rCtr x="51736" y="-43673"/>
                                    </p:animMotion>
                                  </p:childTnLst>
                                </p:cTn>
                              </p:par>
                              <p:par>
                                <p:cTn id="86" presetID="1" presetClass="entr" presetSubtype="0" fill="hold" nodeType="withEffect">
                                  <p:stCondLst>
                                    <p:cond delay="200"/>
                                  </p:stCondLst>
                                  <p:childTnLst>
                                    <p:set>
                                      <p:cBhvr>
                                        <p:cTn id="87" dur="1" fill="hold">
                                          <p:stCondLst>
                                            <p:cond delay="0"/>
                                          </p:stCondLst>
                                        </p:cTn>
                                        <p:tgtEl>
                                          <p:spTgt spid="23"/>
                                        </p:tgtEl>
                                        <p:attrNameLst>
                                          <p:attrName>style.visibility</p:attrName>
                                        </p:attrNameLst>
                                      </p:cBhvr>
                                      <p:to>
                                        <p:strVal val="visible"/>
                                      </p:to>
                                    </p:set>
                                  </p:childTnLst>
                                </p:cTn>
                              </p:par>
                              <p:par>
                                <p:cTn id="88" presetID="53" presetClass="entr" presetSubtype="16" fill="hold" nodeType="withEffect">
                                  <p:stCondLst>
                                    <p:cond delay="20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Effect transition="in" filter="fade">
                                      <p:cBhvr>
                                        <p:cTn id="92" dur="1000"/>
                                        <p:tgtEl>
                                          <p:spTgt spid="23"/>
                                        </p:tgtEl>
                                      </p:cBhvr>
                                    </p:animEffect>
                                  </p:childTnLst>
                                </p:cTn>
                              </p:par>
                              <p:par>
                                <p:cTn id="93" presetID="64" presetClass="path" presetSubtype="0" fill="hold" nodeType="withEffect">
                                  <p:stCondLst>
                                    <p:cond delay="200"/>
                                  </p:stCondLst>
                                  <p:childTnLst>
                                    <p:animMotion origin="layout" path="M 4.44444E-6 4.32099E-6 L -0.64115 -0.9497 " pathEditMode="relative" rAng="0" ptsTypes="AA">
                                      <p:cBhvr>
                                        <p:cTn id="94" dur="1000" spd="-100000" fill="hold"/>
                                        <p:tgtEl>
                                          <p:spTgt spid="23"/>
                                        </p:tgtEl>
                                        <p:attrNameLst>
                                          <p:attrName>ppt_x</p:attrName>
                                          <p:attrName>ppt_y</p:attrName>
                                        </p:attrNameLst>
                                      </p:cBhvr>
                                      <p:rCtr x="-32066" y="-47500"/>
                                    </p:animMotion>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wipe(down)">
                                      <p:cBhvr>
                                        <p:cTn id="99" dur="500"/>
                                        <p:tgtEl>
                                          <p:spTgt spid="3"/>
                                        </p:tgtEl>
                                      </p:cBhvr>
                                    </p:animEffect>
                                  </p:childTnLst>
                                </p:cTn>
                              </p:par>
                            </p:childTnLst>
                          </p:cTn>
                        </p:par>
                        <p:par>
                          <p:cTn id="100" fill="hold">
                            <p:stCondLst>
                              <p:cond delay="500"/>
                            </p:stCondLst>
                            <p:childTnLst>
                              <p:par>
                                <p:cTn id="101" presetID="52" presetClass="entr" presetSubtype="0" fill="hold" grpId="0" nodeType="afterEffect">
                                  <p:stCondLst>
                                    <p:cond delay="0"/>
                                  </p:stCondLst>
                                  <p:iterate type="lt">
                                    <p:tmPct val="10000"/>
                                  </p:iterate>
                                  <p:childTnLst>
                                    <p:set>
                                      <p:cBhvr>
                                        <p:cTn id="102" dur="1" fill="hold">
                                          <p:stCondLst>
                                            <p:cond delay="0"/>
                                          </p:stCondLst>
                                        </p:cTn>
                                        <p:tgtEl>
                                          <p:spTgt spid="26"/>
                                        </p:tgtEl>
                                        <p:attrNameLst>
                                          <p:attrName>style.visibility</p:attrName>
                                        </p:attrNameLst>
                                      </p:cBhvr>
                                      <p:to>
                                        <p:strVal val="visible"/>
                                      </p:to>
                                    </p:set>
                                    <p:animScale>
                                      <p:cBhvr>
                                        <p:cTn id="103"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4" dur="1000" decel="50000" fill="hold">
                                          <p:stCondLst>
                                            <p:cond delay="0"/>
                                          </p:stCondLst>
                                        </p:cTn>
                                        <p:tgtEl>
                                          <p:spTgt spid="26"/>
                                        </p:tgtEl>
                                        <p:attrNameLst>
                                          <p:attrName>ppt_x</p:attrName>
                                          <p:attrName>ppt_y</p:attrName>
                                        </p:attrNameLst>
                                      </p:cBhvr>
                                    </p:animMotion>
                                    <p:animEffect transition="in" filter="fade">
                                      <p:cBhvr>
                                        <p:cTn id="105" dur="10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7" grpId="1" animBg="1"/>
      <p:bldP spid="7" grpId="2" animBg="1"/>
      <p:bldP spid="8" grpId="0" animBg="1"/>
      <p:bldP spid="8" grpId="1" animBg="1"/>
      <p:bldP spid="8" grpId="2" animBg="1"/>
      <p:bldP spid="21" grpId="0" animBg="1"/>
      <p:bldP spid="21" grpId="1" animBg="1"/>
      <p:bldP spid="21" grpId="2" animBg="1"/>
      <p:bldP spid="22" grpId="0" animBg="1"/>
      <p:bldP spid="22" grpId="1" animBg="1"/>
      <p:bldP spid="22" grpId="2"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699792" y="483518"/>
            <a:ext cx="5904656" cy="460382"/>
          </a:xfrm>
          <a:prstGeom prst="rect">
            <a:avLst/>
          </a:prstGeom>
        </p:spPr>
        <p:txBody>
          <a:bodyPr wrap="square">
            <a:spAutoFit/>
          </a:bodyPr>
          <a:lstStyle/>
          <a:p>
            <a:pPr algn="just">
              <a:lnSpc>
                <a:spcPct val="150000"/>
              </a:lnSpc>
            </a:pPr>
            <a:r>
              <a:rPr lang="en-US" altLang="zh-CN" dirty="0"/>
              <a:t>Authenticated Key Exchange – AKE</a:t>
            </a:r>
            <a:r>
              <a:rPr lang="zh-CN" altLang="en-US" dirty="0"/>
              <a:t>验证性密钥交换</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EEB02DB-5A76-E585-6AF7-99FE235364BC}"/>
              </a:ext>
            </a:extLst>
          </p:cNvPr>
          <p:cNvSpPr/>
          <p:nvPr/>
        </p:nvSpPr>
        <p:spPr>
          <a:xfrm>
            <a:off x="2699792" y="1131590"/>
            <a:ext cx="5904656" cy="954107"/>
          </a:xfrm>
          <a:prstGeom prst="rect">
            <a:avLst/>
          </a:prstGeom>
        </p:spPr>
        <p:txBody>
          <a:bodyPr wrap="square">
            <a:spAutoFit/>
          </a:bodyPr>
          <a:lstStyle/>
          <a:p>
            <a:r>
              <a:rPr lang="zh-CN" altLang="en-US" sz="1400" dirty="0"/>
              <a:t>验证性密钥交换（</a:t>
            </a:r>
            <a:r>
              <a:rPr lang="en-US" altLang="zh-CN" sz="1400" dirty="0"/>
              <a:t>AKE</a:t>
            </a:r>
            <a:r>
              <a:rPr lang="zh-CN" altLang="en-US" sz="1400" dirty="0"/>
              <a:t>）或验证性密钥协议是指在密钥交换协议中交换会话密钥，同时验证参与密钥交换的各方的身份。比如个人 </a:t>
            </a:r>
            <a:r>
              <a:rPr lang="en-US" altLang="zh-CN" sz="1400" dirty="0" err="1"/>
              <a:t>WiFi</a:t>
            </a:r>
            <a:r>
              <a:rPr lang="en-US" altLang="zh-CN" sz="1400" dirty="0"/>
              <a:t> </a:t>
            </a:r>
            <a:r>
              <a:rPr lang="zh-CN" altLang="en-US" sz="1400" dirty="0"/>
              <a:t>通常就会使用 </a:t>
            </a:r>
            <a:r>
              <a:rPr lang="en-US" altLang="zh-CN" sz="1400" dirty="0"/>
              <a:t>password-authenticated key agreement (PAKE)</a:t>
            </a:r>
            <a:r>
              <a:rPr lang="zh-CN" altLang="en-US" sz="1400" dirty="0"/>
              <a:t>，而如果你连接的是公开 </a:t>
            </a:r>
            <a:r>
              <a:rPr lang="en-US" altLang="zh-CN" sz="1400" dirty="0" err="1"/>
              <a:t>WiFi</a:t>
            </a:r>
            <a:r>
              <a:rPr lang="zh-CN" altLang="en-US" sz="1400" dirty="0"/>
              <a:t>，则会使用匿名密钥交换协议。</a:t>
            </a:r>
            <a:endParaRPr lang="en-US" altLang="zh-CN" sz="1400" dirty="0"/>
          </a:p>
        </p:txBody>
      </p:sp>
      <p:sp>
        <p:nvSpPr>
          <p:cNvPr id="4" name="矩形 3">
            <a:extLst>
              <a:ext uri="{FF2B5EF4-FFF2-40B4-BE49-F238E27FC236}">
                <a16:creationId xmlns:a16="http://schemas.microsoft.com/office/drawing/2014/main" id="{28077482-B7B4-CB58-A13F-502D5870E891}"/>
              </a:ext>
            </a:extLst>
          </p:cNvPr>
          <p:cNvSpPr/>
          <p:nvPr/>
        </p:nvSpPr>
        <p:spPr>
          <a:xfrm>
            <a:off x="2771800" y="2215070"/>
            <a:ext cx="6048672" cy="2246769"/>
          </a:xfrm>
          <a:prstGeom prst="rect">
            <a:avLst/>
          </a:prstGeom>
        </p:spPr>
        <p:txBody>
          <a:bodyPr wrap="square">
            <a:spAutoFit/>
          </a:bodyPr>
          <a:lstStyle/>
          <a:p>
            <a:r>
              <a:rPr lang="en-US" altLang="zh-CN" sz="1400" dirty="0"/>
              <a:t>Diffie, W.; van Oorschot, P.; Wiener, M. (June 1992). "Authentication and authenticated key exchanges".** *Designs, Codes and Cryptography. 2 (2): </a:t>
            </a:r>
          </a:p>
          <a:p>
            <a:endParaRPr lang="en-US" altLang="zh-CN" sz="1400" dirty="0"/>
          </a:p>
          <a:p>
            <a:endParaRPr lang="en-US" altLang="zh-CN" sz="1400" dirty="0"/>
          </a:p>
          <a:p>
            <a:r>
              <a:rPr lang="en-US" altLang="zh-CN" sz="1400" dirty="0"/>
              <a:t>1992</a:t>
            </a:r>
            <a:r>
              <a:rPr lang="zh-CN" altLang="en-US" sz="1400" dirty="0"/>
              <a:t>年发表的这篇论文提出了</a:t>
            </a:r>
            <a:r>
              <a:rPr lang="en-US" altLang="zh-CN" sz="1400" dirty="0"/>
              <a:t>AKE</a:t>
            </a:r>
            <a:r>
              <a:rPr lang="zh-CN" altLang="en-US" sz="1400" dirty="0"/>
              <a:t>这个概念， 为什么我们**需要验证性密钥交换？** </a:t>
            </a:r>
            <a:endParaRPr lang="en-US" altLang="zh-CN" sz="1400" dirty="0"/>
          </a:p>
          <a:p>
            <a:r>
              <a:rPr lang="zh-CN" altLang="en-US" sz="1400" dirty="0"/>
              <a:t>认证协议的目标是为通信双方提供某种保证，即他们知道对方的真实身份。在经过身份验证的密钥交换中，还有一个额外的目标，即双方最终共享一个只有他们自己知道的公共密钥。 此后一段时间内，可以使用此密钥来提供隐私、数据完整性或两者兼而有之</a:t>
            </a:r>
            <a:r>
              <a:rPr lang="en-US" altLang="zh-CN" sz="1400" dirty="0"/>
              <a:t>.</a:t>
            </a:r>
            <a:endParaRPr lang="zh-CN" altLang="en-US" sz="1400" dirty="0"/>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Tree>
    <p:extLst>
      <p:ext uri="{BB962C8B-B14F-4D97-AF65-F5344CB8AC3E}">
        <p14:creationId xmlns:p14="http://schemas.microsoft.com/office/powerpoint/2010/main" val="2541166119"/>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699792" y="483518"/>
            <a:ext cx="5904656" cy="460382"/>
          </a:xfrm>
          <a:prstGeom prst="rect">
            <a:avLst/>
          </a:prstGeom>
        </p:spPr>
        <p:txBody>
          <a:bodyPr wrap="square">
            <a:spAutoFit/>
          </a:bodyPr>
          <a:lstStyle/>
          <a:p>
            <a:pPr algn="ctr">
              <a:lnSpc>
                <a:spcPct val="150000"/>
              </a:lnSpc>
            </a:pPr>
            <a:r>
              <a:rPr lang="zh-CN" altLang="en-US" dirty="0"/>
              <a:t>传统</a:t>
            </a:r>
            <a:r>
              <a:rPr lang="en-US" altLang="zh-CN" dirty="0"/>
              <a:t>AKE</a:t>
            </a:r>
            <a:r>
              <a:rPr lang="zh-CN" altLang="en-US" dirty="0"/>
              <a:t>的弊端</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EEB02DB-5A76-E585-6AF7-99FE235364BC}"/>
              </a:ext>
            </a:extLst>
          </p:cNvPr>
          <p:cNvSpPr/>
          <p:nvPr/>
        </p:nvSpPr>
        <p:spPr>
          <a:xfrm>
            <a:off x="2699792" y="1131590"/>
            <a:ext cx="5904656" cy="954107"/>
          </a:xfrm>
          <a:prstGeom prst="rect">
            <a:avLst/>
          </a:prstGeom>
        </p:spPr>
        <p:txBody>
          <a:bodyPr wrap="square">
            <a:spAutoFit/>
          </a:bodyPr>
          <a:lstStyle/>
          <a:p>
            <a:r>
              <a:rPr lang="zh-CN" altLang="en-US" sz="1400" dirty="0"/>
              <a:t>第一、由于密钥通常存储在终端中，密匙及其容易被窃取。</a:t>
            </a:r>
            <a:endParaRPr lang="en-US" altLang="zh-CN" sz="1400" dirty="0"/>
          </a:p>
          <a:p>
            <a:r>
              <a:rPr lang="zh-CN" altLang="en-US" sz="1400" dirty="0"/>
              <a:t>其次， 消息传递应用程序不能立即确定密钥是否被克隆。</a:t>
            </a:r>
            <a:endParaRPr lang="en-US" altLang="zh-CN" sz="1400" dirty="0"/>
          </a:p>
          <a:p>
            <a:r>
              <a:rPr lang="zh-CN" altLang="en-US" sz="1400" dirty="0"/>
              <a:t>第三，当参与者丢失或更换终端时，很难及时更新公钥</a:t>
            </a:r>
            <a:r>
              <a:rPr lang="en-US" altLang="zh-CN" sz="1400" dirty="0"/>
              <a:t>-</a:t>
            </a:r>
            <a:r>
              <a:rPr lang="zh-CN" altLang="en-US" sz="1400" dirty="0"/>
              <a:t>秘密密钥对，因为每个新的公钥在启用之前都需要通过带外方式进行认证。</a:t>
            </a: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Tree>
    <p:extLst>
      <p:ext uri="{BB962C8B-B14F-4D97-AF65-F5344CB8AC3E}">
        <p14:creationId xmlns:p14="http://schemas.microsoft.com/office/powerpoint/2010/main" val="3183526244"/>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627784" y="225380"/>
            <a:ext cx="5904656" cy="577081"/>
          </a:xfrm>
          <a:prstGeom prst="rect">
            <a:avLst/>
          </a:prstGeom>
        </p:spPr>
        <p:txBody>
          <a:bodyPr wrap="square">
            <a:spAutoFit/>
          </a:bodyPr>
          <a:lstStyle/>
          <a:p>
            <a:pPr algn="ctr">
              <a:lnSpc>
                <a:spcPct val="150000"/>
              </a:lnSpc>
            </a:pPr>
            <a:r>
              <a:rPr lang="zh-CN" altLang="en-US" sz="2400" dirty="0"/>
              <a:t>社交消息应用</a:t>
            </a:r>
            <a:endParaRPr lang="zh-CN" altLang="en-US" sz="2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8077482-B7B4-CB58-A13F-502D5870E891}"/>
              </a:ext>
            </a:extLst>
          </p:cNvPr>
          <p:cNvSpPr/>
          <p:nvPr/>
        </p:nvSpPr>
        <p:spPr>
          <a:xfrm>
            <a:off x="2699792" y="4200645"/>
            <a:ext cx="5760640" cy="954107"/>
          </a:xfrm>
          <a:prstGeom prst="rect">
            <a:avLst/>
          </a:prstGeom>
        </p:spPr>
        <p:txBody>
          <a:bodyPr wrap="square">
            <a:spAutoFit/>
          </a:bodyPr>
          <a:lstStyle/>
          <a:p>
            <a:r>
              <a:rPr lang="zh-CN" altLang="en-US" sz="1400" dirty="0"/>
              <a:t>这个图示</a:t>
            </a:r>
            <a:r>
              <a:rPr lang="en-US" altLang="zh-CN" sz="1400" dirty="0"/>
              <a:t>2022</a:t>
            </a:r>
            <a:r>
              <a:rPr lang="zh-CN" altLang="en-US" sz="1400" dirty="0"/>
              <a:t>年一月份全球最流行社交</a:t>
            </a:r>
            <a:r>
              <a:rPr lang="en-US" altLang="zh-CN" sz="1400" dirty="0"/>
              <a:t>app</a:t>
            </a:r>
            <a:r>
              <a:rPr lang="zh-CN" altLang="en-US" sz="1400" dirty="0"/>
              <a:t>排名，从中可以看出 </a:t>
            </a:r>
            <a:r>
              <a:rPr lang="en-US" altLang="zh-CN" sz="1400" dirty="0" err="1"/>
              <a:t>whats</a:t>
            </a:r>
            <a:r>
              <a:rPr lang="en-US" altLang="zh-CN" sz="1400" dirty="0"/>
              <a:t> app</a:t>
            </a:r>
            <a:r>
              <a:rPr lang="zh-CN" altLang="en-US" sz="1400" dirty="0"/>
              <a:t>高居第一</a:t>
            </a:r>
            <a:endParaRPr lang="en-US" altLang="zh-CN" sz="1400" dirty="0"/>
          </a:p>
          <a:p>
            <a:r>
              <a:rPr lang="zh-CN" altLang="en-US" sz="1400" dirty="0"/>
              <a:t>几乎所有的社交</a:t>
            </a:r>
            <a:r>
              <a:rPr lang="en-US" altLang="zh-CN" sz="1400" dirty="0"/>
              <a:t>App</a:t>
            </a:r>
            <a:r>
              <a:rPr lang="zh-CN" altLang="en-US" sz="1400" dirty="0"/>
              <a:t>都是端到端通讯的， 其中 </a:t>
            </a:r>
            <a:r>
              <a:rPr lang="en-US" altLang="zh-CN" sz="1400" dirty="0" err="1"/>
              <a:t>whatsApp</a:t>
            </a:r>
            <a:r>
              <a:rPr lang="zh-CN" altLang="en-US" sz="1400" dirty="0"/>
              <a:t>、</a:t>
            </a:r>
            <a:r>
              <a:rPr lang="en-US" altLang="zh-CN" sz="1400" dirty="0" err="1"/>
              <a:t>FaceBook</a:t>
            </a:r>
            <a:r>
              <a:rPr lang="zh-CN" altLang="en-US" sz="1400" dirty="0"/>
              <a:t>是端到端加密，而微信、</a:t>
            </a:r>
            <a:r>
              <a:rPr lang="en-US" altLang="zh-CN" sz="1400" dirty="0" err="1"/>
              <a:t>qq</a:t>
            </a:r>
            <a:r>
              <a:rPr lang="zh-CN" altLang="en-US" sz="1400" dirty="0"/>
              <a:t>不能进行端到端加密</a:t>
            </a:r>
            <a:r>
              <a:rPr lang="en-US" altLang="zh-CN" sz="1400" dirty="0"/>
              <a:t>.</a:t>
            </a:r>
            <a:endParaRPr lang="zh-CN" altLang="en-US" sz="1400" dirty="0"/>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5" name="图片 4">
            <a:extLst>
              <a:ext uri="{FF2B5EF4-FFF2-40B4-BE49-F238E27FC236}">
                <a16:creationId xmlns:a16="http://schemas.microsoft.com/office/drawing/2014/main" id="{669B3399-46DC-97A5-21A4-2DAF86189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841944"/>
            <a:ext cx="5616624" cy="3330894"/>
          </a:xfrm>
          <a:prstGeom prst="rect">
            <a:avLst/>
          </a:prstGeom>
        </p:spPr>
      </p:pic>
    </p:spTree>
    <p:extLst>
      <p:ext uri="{BB962C8B-B14F-4D97-AF65-F5344CB8AC3E}">
        <p14:creationId xmlns:p14="http://schemas.microsoft.com/office/powerpoint/2010/main" val="970862570"/>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646341" y="339502"/>
            <a:ext cx="5904656" cy="587340"/>
          </a:xfrm>
          <a:prstGeom prst="rect">
            <a:avLst/>
          </a:prstGeom>
        </p:spPr>
        <p:txBody>
          <a:bodyPr wrap="square">
            <a:spAutoFit/>
          </a:bodyPr>
          <a:lstStyle/>
          <a:p>
            <a:pPr algn="ctr">
              <a:lnSpc>
                <a:spcPct val="150000"/>
              </a:lnSpc>
            </a:pPr>
            <a:r>
              <a:rPr lang="en-US" altLang="zh-CN" sz="2400" dirty="0" err="1"/>
              <a:t>WhatsAPP</a:t>
            </a:r>
            <a:endParaRPr lang="zh-CN" altLang="en-US" sz="24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3" name="内容占位符 6">
            <a:extLst>
              <a:ext uri="{FF2B5EF4-FFF2-40B4-BE49-F238E27FC236}">
                <a16:creationId xmlns:a16="http://schemas.microsoft.com/office/drawing/2014/main" id="{22F6D01C-4DF9-99FB-D8CC-35E8ADBD1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131590"/>
            <a:ext cx="5881297" cy="3312368"/>
          </a:xfrm>
          <a:prstGeom prst="rect">
            <a:avLst/>
          </a:prstGeom>
        </p:spPr>
      </p:pic>
    </p:spTree>
    <p:extLst>
      <p:ext uri="{BB962C8B-B14F-4D97-AF65-F5344CB8AC3E}">
        <p14:creationId xmlns:p14="http://schemas.microsoft.com/office/powerpoint/2010/main" val="3166210713"/>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555776" y="123478"/>
            <a:ext cx="5904656" cy="460382"/>
          </a:xfrm>
          <a:prstGeom prst="rect">
            <a:avLst/>
          </a:prstGeom>
        </p:spPr>
        <p:txBody>
          <a:bodyPr wrap="square">
            <a:spAutoFit/>
          </a:bodyPr>
          <a:lstStyle/>
          <a:p>
            <a:pPr algn="ctr">
              <a:lnSpc>
                <a:spcPct val="150000"/>
              </a:lnSpc>
            </a:pPr>
            <a:r>
              <a:rPr lang="zh-CN" altLang="en-US" dirty="0"/>
              <a:t>耳道、指纹、声纹、虹膜、人脸</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EEB02DB-5A76-E585-6AF7-99FE235364BC}"/>
              </a:ext>
            </a:extLst>
          </p:cNvPr>
          <p:cNvSpPr/>
          <p:nvPr/>
        </p:nvSpPr>
        <p:spPr>
          <a:xfrm>
            <a:off x="2544936" y="1059582"/>
            <a:ext cx="5904656" cy="3847207"/>
          </a:xfrm>
          <a:prstGeom prst="rect">
            <a:avLst/>
          </a:prstGeom>
        </p:spPr>
        <p:txBody>
          <a:bodyPr wrap="square">
            <a:spAutoFit/>
          </a:bodyPr>
          <a:lstStyle/>
          <a:p>
            <a:r>
              <a:rPr lang="zh-CN" altLang="en-US" sz="1600" dirty="0"/>
              <a:t>耳道：</a:t>
            </a:r>
            <a:r>
              <a:rPr lang="zh-CN" altLang="en-US" sz="1200" dirty="0"/>
              <a:t>方案通过商品耳机上集成的麦克风和扬声器来利用用户耳道中的声学特性。  在声学信号预处理后，基于传递函数的特征被送入支持向量机分类器进行身份验证。 结果表明，</a:t>
            </a:r>
            <a:r>
              <a:rPr lang="en-US" altLang="zh-CN" sz="1200" dirty="0" err="1"/>
              <a:t>Earecho</a:t>
            </a:r>
            <a:r>
              <a:rPr lang="zh-CN" altLang="en-US" sz="1200" dirty="0"/>
              <a:t>的查全率和查准率分别为</a:t>
            </a:r>
            <a:r>
              <a:rPr lang="en-US" altLang="zh-CN" sz="1200" dirty="0"/>
              <a:t>97.55%</a:t>
            </a:r>
            <a:r>
              <a:rPr lang="zh-CN" altLang="en-US" sz="1200" dirty="0"/>
              <a:t>和</a:t>
            </a:r>
            <a:r>
              <a:rPr lang="en-US" altLang="zh-CN" sz="1200" dirty="0"/>
              <a:t>97.57%</a:t>
            </a:r>
            <a:r>
              <a:rPr lang="zh-CN" altLang="en-US" sz="1200" dirty="0"/>
              <a:t>。</a:t>
            </a:r>
            <a:endParaRPr lang="en-US" altLang="zh-CN" sz="1200" dirty="0"/>
          </a:p>
          <a:p>
            <a:endParaRPr lang="en-US" altLang="zh-CN" sz="1200" dirty="0"/>
          </a:p>
          <a:p>
            <a:r>
              <a:rPr lang="zh-CN" altLang="en-US" sz="1600" dirty="0"/>
              <a:t>指纹：</a:t>
            </a:r>
            <a:r>
              <a:rPr lang="zh-CN" altLang="en-US" sz="1200" dirty="0"/>
              <a:t>已经相当成熟的技术了，目前指纹识别采集技术主要有三种方式：光学识别、电容传感器识别、生物射频识别。</a:t>
            </a:r>
            <a:endParaRPr lang="en-US" altLang="zh-CN" sz="1200" dirty="0"/>
          </a:p>
          <a:p>
            <a:endParaRPr lang="en-US" altLang="zh-CN" sz="1200" dirty="0"/>
          </a:p>
          <a:p>
            <a:r>
              <a:rPr lang="zh-CN" altLang="en-US" sz="1600" dirty="0"/>
              <a:t>声纹</a:t>
            </a:r>
            <a:r>
              <a:rPr lang="zh-CN" altLang="en-US" sz="1200" dirty="0"/>
              <a:t>：用户如果按照事先指定的文本读出内容，声纹识别准确率已达</a:t>
            </a:r>
            <a:r>
              <a:rPr lang="en-US" altLang="zh-CN" sz="1200" dirty="0"/>
              <a:t>99.8%</a:t>
            </a:r>
            <a:r>
              <a:rPr lang="zh-CN" altLang="en-US" sz="1200" dirty="0"/>
              <a:t>；如不照读事先指定的文本内容而随意发声，声纹识别准确率也能达到</a:t>
            </a:r>
            <a:r>
              <a:rPr lang="en-US" altLang="zh-CN" sz="1200" dirty="0"/>
              <a:t>99.1%</a:t>
            </a:r>
            <a:r>
              <a:rPr lang="zh-CN" altLang="en-US" sz="1200" dirty="0"/>
              <a:t>。</a:t>
            </a:r>
            <a:endParaRPr lang="en-US" altLang="zh-CN" sz="1200" dirty="0"/>
          </a:p>
          <a:p>
            <a:endParaRPr lang="en-US" altLang="zh-CN" sz="1200" dirty="0"/>
          </a:p>
          <a:p>
            <a:r>
              <a:rPr lang="zh-CN" altLang="en-US" sz="1600" dirty="0"/>
              <a:t>静脉识别</a:t>
            </a:r>
            <a:r>
              <a:rPr lang="zh-CN" altLang="en-US" sz="1200" dirty="0"/>
              <a:t>：静脉识别的准确率比指纹识别还高。实验显示，其无法识别的几率仅有</a:t>
            </a:r>
            <a:r>
              <a:rPr lang="en-US" altLang="zh-CN" sz="1200" dirty="0"/>
              <a:t>0.01%</a:t>
            </a:r>
            <a:r>
              <a:rPr lang="zh-CN" altLang="en-US" sz="1200" dirty="0"/>
              <a:t>，识别错误的概率则只有</a:t>
            </a:r>
            <a:r>
              <a:rPr lang="en-US" altLang="zh-CN" sz="1200" dirty="0"/>
              <a:t>0.00008%</a:t>
            </a:r>
            <a:r>
              <a:rPr lang="zh-CN" altLang="en-US" sz="1200" dirty="0"/>
              <a:t>，识别率已经达到了</a:t>
            </a:r>
            <a:r>
              <a:rPr lang="en-US" altLang="zh-CN" sz="1200" dirty="0"/>
              <a:t>99.9%</a:t>
            </a:r>
            <a:endParaRPr lang="zh-CN" altLang="en-US" sz="1200" dirty="0"/>
          </a:p>
          <a:p>
            <a:endParaRPr lang="en-US" altLang="zh-CN" sz="1600" dirty="0"/>
          </a:p>
          <a:p>
            <a:r>
              <a:rPr lang="zh-CN" altLang="en-US" sz="1600" dirty="0"/>
              <a:t>人脸识别： </a:t>
            </a:r>
            <a:r>
              <a:rPr lang="en-US" altLang="zh-CN" sz="1200" dirty="0"/>
              <a:t>2D/3D</a:t>
            </a:r>
          </a:p>
          <a:p>
            <a:endParaRPr lang="en-US" altLang="zh-CN" sz="1200" dirty="0"/>
          </a:p>
          <a:p>
            <a:r>
              <a:rPr lang="zh-CN" altLang="en-US" sz="1600" dirty="0"/>
              <a:t>虹膜识别</a:t>
            </a:r>
            <a:r>
              <a:rPr lang="zh-CN" altLang="en-US" sz="1200" dirty="0"/>
              <a:t>：静脉识别的准确率比指纹识别还高。实验显示，其无法识别的几率仅有</a:t>
            </a:r>
            <a:r>
              <a:rPr lang="en-US" altLang="zh-CN" sz="1200" dirty="0"/>
              <a:t>0.01%</a:t>
            </a:r>
            <a:r>
              <a:rPr lang="zh-CN" altLang="en-US" sz="1200" dirty="0"/>
              <a:t>，识别错误的概率则只有</a:t>
            </a:r>
            <a:r>
              <a:rPr lang="en-US" altLang="zh-CN" sz="1200" dirty="0"/>
              <a:t>0.00008%</a:t>
            </a:r>
            <a:r>
              <a:rPr lang="zh-CN" altLang="en-US" sz="1200" dirty="0"/>
              <a:t>，识别率已经达到了</a:t>
            </a:r>
            <a:r>
              <a:rPr lang="en-US" altLang="zh-CN" sz="1200" dirty="0"/>
              <a:t>99.9%</a:t>
            </a:r>
            <a:endParaRPr lang="zh-CN" altLang="en-US" sz="1200" dirty="0"/>
          </a:p>
          <a:p>
            <a:endParaRPr lang="zh-CN" altLang="en-US" sz="1200" dirty="0"/>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Tree>
    <p:extLst>
      <p:ext uri="{BB962C8B-B14F-4D97-AF65-F5344CB8AC3E}">
        <p14:creationId xmlns:p14="http://schemas.microsoft.com/office/powerpoint/2010/main" val="3133507721"/>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9" name="矩形 38"/>
          <p:cNvSpPr/>
          <p:nvPr/>
        </p:nvSpPr>
        <p:spPr>
          <a:xfrm>
            <a:off x="395536" y="195487"/>
            <a:ext cx="2037932" cy="3200620"/>
          </a:xfrm>
          <a:prstGeom prst="rect">
            <a:avLst/>
          </a:prstGeom>
        </p:spPr>
        <p:txBody>
          <a:bodyPr wrap="square">
            <a:spAutoFit/>
          </a:bodyPr>
          <a:lstStyle/>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7EB3E63-2595-718A-40EB-13D3AE869FF7}"/>
              </a:ext>
            </a:extLst>
          </p:cNvPr>
          <p:cNvSpPr/>
          <p:nvPr/>
        </p:nvSpPr>
        <p:spPr>
          <a:xfrm>
            <a:off x="2699792" y="483518"/>
            <a:ext cx="5904656" cy="460382"/>
          </a:xfrm>
          <a:prstGeom prst="rect">
            <a:avLst/>
          </a:prstGeom>
        </p:spPr>
        <p:txBody>
          <a:bodyPr wrap="square">
            <a:spAutoFit/>
          </a:bodyPr>
          <a:lstStyle/>
          <a:p>
            <a:pPr algn="ctr">
              <a:lnSpc>
                <a:spcPct val="150000"/>
              </a:lnSpc>
            </a:pPr>
            <a:r>
              <a:rPr lang="zh-CN" altLang="en-US" dirty="0"/>
              <a:t>耳道、指纹、声纹、虹膜、人脸</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EEB02DB-5A76-E585-6AF7-99FE235364BC}"/>
              </a:ext>
            </a:extLst>
          </p:cNvPr>
          <p:cNvSpPr/>
          <p:nvPr/>
        </p:nvSpPr>
        <p:spPr>
          <a:xfrm>
            <a:off x="2555776" y="3768484"/>
            <a:ext cx="5904656" cy="523220"/>
          </a:xfrm>
          <a:prstGeom prst="rect">
            <a:avLst/>
          </a:prstGeom>
        </p:spPr>
        <p:txBody>
          <a:bodyPr wrap="square">
            <a:spAutoFit/>
          </a:bodyPr>
          <a:lstStyle/>
          <a:p>
            <a:r>
              <a:rPr lang="zh-CN" altLang="en-US" sz="1400" dirty="0"/>
              <a:t>本文采用指纹</a:t>
            </a:r>
            <a:r>
              <a:rPr lang="en-US" altLang="zh-CN" sz="1400" dirty="0"/>
              <a:t>+</a:t>
            </a:r>
            <a:r>
              <a:rPr lang="zh-CN" altLang="en-US" sz="1400" dirty="0"/>
              <a:t>虹膜，前者容易采集成本低同时效率很高，后者成本稍高但是防伪、稳定性，特征多样性都极其之高。</a:t>
            </a:r>
          </a:p>
        </p:txBody>
      </p:sp>
      <p:sp>
        <p:nvSpPr>
          <p:cNvPr id="10" name="矩形 9">
            <a:extLst>
              <a:ext uri="{FF2B5EF4-FFF2-40B4-BE49-F238E27FC236}">
                <a16:creationId xmlns:a16="http://schemas.microsoft.com/office/drawing/2014/main" id="{5B3FE341-C6E8-531E-D6F2-89326D575B74}"/>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pic>
        <p:nvPicPr>
          <p:cNvPr id="5" name="图片 4">
            <a:extLst>
              <a:ext uri="{FF2B5EF4-FFF2-40B4-BE49-F238E27FC236}">
                <a16:creationId xmlns:a16="http://schemas.microsoft.com/office/drawing/2014/main" id="{A4A261C4-3FE3-757C-2297-1B7BFB4F8E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386" y="1131590"/>
            <a:ext cx="6585076" cy="2449204"/>
          </a:xfrm>
          <a:prstGeom prst="rect">
            <a:avLst/>
          </a:prstGeom>
        </p:spPr>
      </p:pic>
    </p:spTree>
    <p:extLst>
      <p:ext uri="{BB962C8B-B14F-4D97-AF65-F5344CB8AC3E}">
        <p14:creationId xmlns:p14="http://schemas.microsoft.com/office/powerpoint/2010/main" val="1616609422"/>
      </p:ext>
    </p:extLst>
  </p:cSld>
  <p:clrMapOvr>
    <a:masterClrMapping/>
  </p:clrMapOvr>
  <mc:AlternateContent xmlns:mc="http://schemas.openxmlformats.org/markup-compatibility/2006" xmlns:p14="http://schemas.microsoft.com/office/powerpoint/2010/main">
    <mc:Choice Requires="p14">
      <p:transition spd="slow" p14:dur="1200" advTm="6000">
        <p14:prism/>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5CAD44-A8D7-44EC-D229-BBAF4EFB1EB6}"/>
              </a:ext>
            </a:extLst>
          </p:cNvPr>
          <p:cNvSpPr/>
          <p:nvPr/>
        </p:nvSpPr>
        <p:spPr>
          <a:xfrm rot="5400000">
            <a:off x="-2399568" y="2399567"/>
            <a:ext cx="5143500" cy="344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3683" tIns="51841" rIns="103683" bIns="51841" spcCol="0" rtlCol="0" anchor="ctr"/>
          <a:lstStyle/>
          <a:p>
            <a:pPr algn="ctr"/>
            <a:endParaRPr lang="zh-CN" altLang="en-US">
              <a:solidFill>
                <a:schemeClr val="tx1"/>
              </a:solidFill>
              <a:latin typeface="+mj-ea"/>
              <a:ea typeface="+mj-ea"/>
            </a:endParaRPr>
          </a:p>
        </p:txBody>
      </p:sp>
      <p:sp>
        <p:nvSpPr>
          <p:cNvPr id="3" name="矩形 2">
            <a:extLst>
              <a:ext uri="{FF2B5EF4-FFF2-40B4-BE49-F238E27FC236}">
                <a16:creationId xmlns:a16="http://schemas.microsoft.com/office/drawing/2014/main" id="{8BDDD6DE-8C44-6716-EFFD-64F8F417813D}"/>
              </a:ext>
            </a:extLst>
          </p:cNvPr>
          <p:cNvSpPr/>
          <p:nvPr/>
        </p:nvSpPr>
        <p:spPr>
          <a:xfrm>
            <a:off x="395536" y="195487"/>
            <a:ext cx="2037932" cy="3262175"/>
          </a:xfrm>
          <a:prstGeom prst="rect">
            <a:avLst/>
          </a:prstGeom>
        </p:spPr>
        <p:txBody>
          <a:bodyPr wrap="square">
            <a:spAutoFit/>
          </a:bodyPr>
          <a:lstStyle/>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Background</a:t>
            </a:r>
          </a:p>
          <a:p>
            <a:pPr>
              <a:lnSpc>
                <a:spcPct val="400000"/>
              </a:lnSpc>
            </a:pPr>
            <a:r>
              <a:rPr lang="en-US" altLang="zh-CN" sz="1200" b="1" dirty="0">
                <a:latin typeface="Arial" panose="020B0604020202020204" pitchFamily="34" charset="0"/>
                <a:ea typeface="微软雅黑" panose="020B0503020204020204" pitchFamily="34" charset="-122"/>
                <a:cs typeface="Arial" panose="020B0604020202020204" pitchFamily="34" charset="0"/>
              </a:rPr>
              <a:t>BAKE Framework</a:t>
            </a:r>
          </a:p>
          <a:p>
            <a:pPr>
              <a:lnSpc>
                <a:spcPct val="400000"/>
              </a:lnSpc>
            </a:pPr>
            <a:r>
              <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rPr>
              <a:t>Two </a:t>
            </a:r>
            <a:r>
              <a:rPr lang="en-US" altLang="zh-CN" sz="1100" dirty="0">
                <a:solidFill>
                  <a:schemeClr val="bg2">
                    <a:lumMod val="75000"/>
                  </a:schemeClr>
                </a:solidFill>
                <a:latin typeface="Arial" panose="020B0604020202020204" pitchFamily="34" charset="0"/>
                <a:cs typeface="Arial" panose="020B0604020202020204" pitchFamily="34" charset="0"/>
              </a:rPr>
              <a:t>Instantiations for BAKE</a:t>
            </a:r>
            <a:endParaRPr lang="en-US" altLang="zh-CN"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400000"/>
              </a:lnSpc>
            </a:pPr>
            <a:r>
              <a:rPr lang="en-US" altLang="zh-CN" sz="1100" dirty="0">
                <a:solidFill>
                  <a:schemeClr val="bg2">
                    <a:lumMod val="75000"/>
                  </a:schemeClr>
                </a:solidFill>
                <a:latin typeface="Arial" panose="020B0604020202020204" pitchFamily="34" charset="0"/>
                <a:cs typeface="Arial" panose="020B0604020202020204" pitchFamily="34" charset="0"/>
              </a:rPr>
              <a:t>Evaluation</a:t>
            </a:r>
            <a:endParaRPr lang="zh-CN" altLang="en-US" sz="1100" dirty="0">
              <a:solidFill>
                <a:schemeClr val="bg2">
                  <a:lumMod val="75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240000"/>
              </a:lnSpc>
            </a:pPr>
            <a:endParaRPr lang="zh-CN" altLang="en-US" sz="1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221EB58-26CE-AD4A-4BD2-1A75AB54F347}"/>
              </a:ext>
            </a:extLst>
          </p:cNvPr>
          <p:cNvSpPr/>
          <p:nvPr/>
        </p:nvSpPr>
        <p:spPr>
          <a:xfrm>
            <a:off x="-180528" y="195486"/>
            <a:ext cx="676570" cy="2719719"/>
          </a:xfrm>
          <a:prstGeom prst="rect">
            <a:avLst/>
          </a:prstGeom>
        </p:spPr>
        <p:txBody>
          <a:bodyPr wrap="square">
            <a:spAutoFit/>
          </a:bodyPr>
          <a:lstStyle/>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a:t>
            </a:r>
          </a:p>
          <a:p>
            <a:pPr algn="ctr">
              <a:lnSpc>
                <a:spcPct val="450000"/>
              </a:lnSpc>
            </a:pPr>
            <a:r>
              <a:rPr lang="en-US" altLang="zh-CN" sz="1000" dirty="0">
                <a:solidFill>
                  <a:schemeClr val="bg1"/>
                </a:solidFill>
                <a:latin typeface="微软雅黑" panose="020B0503020204020204" pitchFamily="34" charset="-122"/>
                <a:ea typeface="微软雅黑" panose="020B0503020204020204" pitchFamily="34" charset="-122"/>
              </a:rPr>
              <a:t>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III</a:t>
            </a:r>
          </a:p>
          <a:p>
            <a:pPr algn="ctr">
              <a:lnSpc>
                <a:spcPct val="450000"/>
              </a:lnSpc>
            </a:pPr>
            <a:r>
              <a:rPr lang="en-US" altLang="zh-CN" sz="1000" dirty="0">
                <a:solidFill>
                  <a:srgbClr val="FF0000"/>
                </a:solidFill>
                <a:latin typeface="微软雅黑" panose="020B0503020204020204" pitchFamily="34" charset="-122"/>
                <a:ea typeface="微软雅黑" panose="020B0503020204020204" pitchFamily="34" charset="-122"/>
              </a:rPr>
              <a:t>IV</a:t>
            </a:r>
          </a:p>
        </p:txBody>
      </p:sp>
      <p:sp>
        <p:nvSpPr>
          <p:cNvPr id="5" name="矩形 4">
            <a:extLst>
              <a:ext uri="{FF2B5EF4-FFF2-40B4-BE49-F238E27FC236}">
                <a16:creationId xmlns:a16="http://schemas.microsoft.com/office/drawing/2014/main" id="{B3BEF763-5DED-E5BB-5607-1FE8BDEFE827}"/>
              </a:ext>
            </a:extLst>
          </p:cNvPr>
          <p:cNvSpPr/>
          <p:nvPr/>
        </p:nvSpPr>
        <p:spPr>
          <a:xfrm>
            <a:off x="2699792" y="1041646"/>
            <a:ext cx="5904656" cy="523220"/>
          </a:xfrm>
          <a:prstGeom prst="rect">
            <a:avLst/>
          </a:prstGeom>
        </p:spPr>
        <p:txBody>
          <a:bodyPr wrap="square">
            <a:spAutoFit/>
          </a:bodyPr>
          <a:lstStyle/>
          <a:p>
            <a:r>
              <a:rPr lang="zh-CN" altLang="en-US" sz="1400" dirty="0"/>
              <a:t>试图设计一个生物特征认证密钥交换</a:t>
            </a:r>
            <a:r>
              <a:rPr lang="en-US" altLang="zh-CN" sz="1400" dirty="0"/>
              <a:t>(BAKE)</a:t>
            </a:r>
            <a:r>
              <a:rPr lang="zh-CN" altLang="en-US" sz="1400" dirty="0"/>
              <a:t>框架，参与者根据她</a:t>
            </a:r>
            <a:r>
              <a:rPr lang="en-US" altLang="zh-CN" sz="1400" dirty="0"/>
              <a:t>/</a:t>
            </a:r>
            <a:r>
              <a:rPr lang="zh-CN" altLang="en-US" sz="1400" dirty="0"/>
              <a:t>他的生物特征生成秘钥和相应的公钥，最后经过</a:t>
            </a:r>
            <a:r>
              <a:rPr lang="en-US" altLang="zh-CN" sz="1400" dirty="0"/>
              <a:t>BAKE</a:t>
            </a:r>
            <a:r>
              <a:rPr lang="zh-CN" altLang="en-US" sz="1400" dirty="0"/>
              <a:t>协议生成会话密匙。</a:t>
            </a:r>
            <a:endParaRPr lang="en-US" altLang="zh-CN" sz="1400" dirty="0"/>
          </a:p>
        </p:txBody>
      </p:sp>
      <p:sp>
        <p:nvSpPr>
          <p:cNvPr id="7" name="文本框 6">
            <a:extLst>
              <a:ext uri="{FF2B5EF4-FFF2-40B4-BE49-F238E27FC236}">
                <a16:creationId xmlns:a16="http://schemas.microsoft.com/office/drawing/2014/main" id="{A494C5BA-A54E-4A0A-37AB-9CAA799C4AE6}"/>
              </a:ext>
            </a:extLst>
          </p:cNvPr>
          <p:cNvSpPr txBox="1"/>
          <p:nvPr/>
        </p:nvSpPr>
        <p:spPr>
          <a:xfrm>
            <a:off x="3347864" y="555526"/>
            <a:ext cx="4032448" cy="276999"/>
          </a:xfrm>
          <a:prstGeom prst="rect">
            <a:avLst/>
          </a:prstGeom>
          <a:noFill/>
        </p:spPr>
        <p:txBody>
          <a:bodyPr wrap="square" lIns="0" tIns="0" rIns="0" bIns="0" rtlCol="0" anchor="ctr">
            <a:spAutoFit/>
          </a:bodyPr>
          <a:lstStyle/>
          <a:p>
            <a:r>
              <a:rPr lang="en-US" altLang="zh-CN" dirty="0"/>
              <a:t>BAKE  (</a:t>
            </a:r>
            <a:r>
              <a:rPr lang="zh-CN" altLang="en-US" dirty="0"/>
              <a:t>生物识别的</a:t>
            </a:r>
            <a:r>
              <a:rPr lang="en-US" altLang="zh-CN" dirty="0"/>
              <a:t>AKE--</a:t>
            </a:r>
            <a:r>
              <a:rPr lang="zh-CN" altLang="en-US" dirty="0"/>
              <a:t>指纹、虹膜</a:t>
            </a:r>
            <a:r>
              <a:rPr lang="en-US" altLang="zh-CN" dirty="0"/>
              <a:t>)</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1D292B6-9E03-62E7-A619-5A8EA77EAD83}"/>
              </a:ext>
            </a:extLst>
          </p:cNvPr>
          <p:cNvSpPr/>
          <p:nvPr/>
        </p:nvSpPr>
        <p:spPr>
          <a:xfrm>
            <a:off x="2712060" y="2063638"/>
            <a:ext cx="5904656" cy="2585323"/>
          </a:xfrm>
          <a:prstGeom prst="rect">
            <a:avLst/>
          </a:prstGeom>
        </p:spPr>
        <p:txBody>
          <a:bodyPr wrap="square">
            <a:spAutoFit/>
          </a:bodyPr>
          <a:lstStyle/>
          <a:p>
            <a:r>
              <a:rPr lang="zh-CN" altLang="en-US" sz="1400" dirty="0"/>
              <a:t> 这个框架的一个</a:t>
            </a:r>
            <a:r>
              <a:rPr lang="zh-CN" altLang="en-US" dirty="0"/>
              <a:t>简单的优点</a:t>
            </a:r>
            <a:r>
              <a:rPr lang="zh-CN" altLang="en-US" sz="1400" dirty="0"/>
              <a:t>是，会话密钥是为经过身份验证的用户协商的，而不是经过身份验证的随机公钥。 由于在需要时可以基于生物特征来生成密钥，因此密钥（和生物特征）从不存储在终端中，并且在更换终端时不需要更新密钥和相应的公钥。</a:t>
            </a:r>
            <a:endParaRPr lang="en-US" altLang="zh-CN" sz="1400" dirty="0"/>
          </a:p>
          <a:p>
            <a:endParaRPr lang="en-US" altLang="zh-CN" sz="1400" dirty="0"/>
          </a:p>
          <a:p>
            <a:endParaRPr lang="en-US" altLang="zh-CN" sz="1400" dirty="0"/>
          </a:p>
          <a:p>
            <a:r>
              <a:rPr lang="zh-CN" altLang="en-US" dirty="0"/>
              <a:t> 主要缺点</a:t>
            </a:r>
            <a:r>
              <a:rPr lang="zh-CN" altLang="en-US" sz="1400" dirty="0"/>
              <a:t>是生物特征是永久性的，这意味着密钥泄露后无法更新。 幸运的是，窃取生物特征并不那么简单，因为许多生物特征（例如，虹膜和耳道尺寸需要专用设备在很短的距离内捕捉。 即使是为了窃取指纹，对手也需要接触到受害者接触过的东西。 此外，消息应用程序可以通过研究良好的活性检测技术来消除生物特征克隆和重放攻击。 </a:t>
            </a:r>
            <a:r>
              <a:rPr lang="en-US" altLang="zh-CN" sz="1400" dirty="0"/>
              <a:t> </a:t>
            </a:r>
            <a:endParaRPr lang="zh-CN" altLang="en-US" sz="1400" dirty="0"/>
          </a:p>
        </p:txBody>
      </p:sp>
      <p:sp>
        <p:nvSpPr>
          <p:cNvPr id="12" name="椭圆 11">
            <a:extLst>
              <a:ext uri="{FF2B5EF4-FFF2-40B4-BE49-F238E27FC236}">
                <a16:creationId xmlns:a16="http://schemas.microsoft.com/office/drawing/2014/main" id="{DA8FCFB8-5290-B14E-678B-B22A42E3CFBD}"/>
              </a:ext>
            </a:extLst>
          </p:cNvPr>
          <p:cNvSpPr/>
          <p:nvPr/>
        </p:nvSpPr>
        <p:spPr>
          <a:xfrm>
            <a:off x="2915816" y="557748"/>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微软雅黑" panose="020B0503020204020204" pitchFamily="34" charset="-122"/>
                <a:ea typeface="微软雅黑" panose="020B0503020204020204" pitchFamily="34" charset="-122"/>
              </a:rPr>
              <a:t>1</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3802259"/>
      </p:ext>
    </p:extLst>
  </p:cSld>
  <p:clrMapOvr>
    <a:masterClrMapping/>
  </p:clrMapOvr>
  <mc:AlternateContent xmlns:mc="http://schemas.openxmlformats.org/markup-compatibility/2006" xmlns:p14="http://schemas.microsoft.com/office/powerpoint/2010/main">
    <mc:Choice Requires="p14">
      <p:transition spd="slow" p14:dur="1200" advTm="10000">
        <p14:prism/>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1e23aa3dfefa2dda7d344b154acf39862a589a"/>
  <p:tag name="ISPRING_PLAYERS_CUSTOMIZATION" val="UEsDBBQAAgAIAImQhEf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iZCER6uvADQSAwAAYQsAACcAAAB1bml2ZXJzYWwvZmxhc2hfcHVibGlzaGluZ19zZXR0aW5ncy54bWzVVt1SGjEUvucpMul4KYsWq2V2cTr8TB0VGKFVr5ywCWzGbLJNsiBe9Wn6YH2SnmwEYbTOqnWmDheQk3O+8/+R8PAmFWjGtOFKRninWsOIyVhRLqcR/jbqbh9gZCyRlAglWYSlwuiwWQmzfCy4SYbMWlA1CGCkaWQ2wom1WSMI5vN5lZtMu1slcgv4phqrNMg0M0xapoNMkAV82UXGDG5WKgiFXnSqaC4Y4hRCkNxFR0RXEJPgwKuNSXw91SqXtKWE0khPxxH+UGu5z1LHQ7V5yqRLzjRB6MS2QSjlLh4ihvyWoYTxaQKB79cxmnNqkwjv1h0KaAcPUQpsnwNxKC0FyUh7B58ySyixxB+9P8turFkKvIguJEl5PIIb5PKPcHt09fVy0Dk7OeodX436/ZPR0cAHUdgEmzhhsOkohIBUrmO28hMSa0mcQNxgMyHCsDBYFy3VJkpuBOfOaKwE1L6wgnlIx4z2SMrWujG85rILmjsYTSARsYjwF82JwIhbIni8Mjb52Fhui/531zURYMGcMXQ6xPfufXXihGjD1sNa3hhX87h5rnJB0ULlSPBrhqxCkH+ewq+EofXmoIlWaSGF8bHICA4eZ5zNGT0sanoH+DdHl+AizcESJjcTzHoPP3J+i8ZsojTgMjKDGQc5Nx6/+izgjBhzD0qWMW4NT47anaujXrtzseUSJHRGZPxMcGg4SzP7FvgEcpcKXAihoJprEFCZmOSGFf2hnBZqZdIs7Tshs6LprpEFKLSbQzweEy5iGE0uc1YWMCYSKSkWiMSwQsaN0Iyr3IDED4uHNi8K0JsiLotQp7BB4ExTpsug1XZ2P9b3Pu0ffG5Ug98/f20/aXRHKwNBnDfPK60niWVFLg93LgwcFzxODVbn/yczDM4638vUtde5GJXqZmdYCq5fRqt/XEbrzFPZYI3GypidEy2BiN6Fag84c+oJGlhT8JRbRv/lOrxgpF/1b+f34W1G+g1zfs0av5uU/Wn1cNp4KYXBo085d5NyyVMohGPv1fuvuVevwdvr0atKBdA2n8XNyh9QSwMEFAACAAgAiZCER+ShKwC+AgAAVQoAACEAAAB1bml2ZXJzYWwvZmxhc2hfc2tpbl9zZXR0aW5ncy54bWyVVsFu2zAMve8rguxeZ+u6boAaIE1ToEC3FmvRu2wzthBZMiQ5Xf5+oizXUhInXogCEfkeSVEkU6I3TMw/TSYkk1yqFzCGiUKjptNNWH4zTRtjpLjIpDAgzIWQqqJ8Ov987z4kcchzLLkFNZazphn0YWazy/vFbAzFx7i6RhkiZLKqqdg9ykJepDTbFEo2Ij+bWrmrQXEmNpjRz+vlajAAZ9o8GKiinFY/UMZRagVaA6b0fYVylsVpCryLNHOfkZw+1Onb79G2TDPjaIsvKEO0mhYQF3m2RBnGC+s9fpVrlNMEA3+NhV5+RRmEcroDFTtfXKEMMmTd1P/TI7WSBRY05px+xA8OlzS342cJdzOUswS8EAY6+wq+PN/uUAKQ/xrOPcFxVZI/Y133FgI+esphblQDJOlOrU2X8v2pMXY+YL6mXFtAqOpBzzbpZ9rozk2s63F/4J2JPPTlNT3kTfKmgmWbcOAu1vf45fLW7YrQ6YcuyFDB1iuDFHtlj/xt63qADJQ98oWzHJ4E3x1msG9qSd0j31L/nKfrb60gqD3m3tqdOitGesTR1UGqXtFhKpnDXGM6r6wCfDeSOF2bUnKQExF0ywpqmBS/EJfu3GU0SfYMvteOdxYxzHA41nAuR7umw3K5c9yP3ho3ZPuz0F+uPU+M3eI3U2oMzcrK/izp6cTz7JjYwkyT4wzckxYO6kGsZcBxsYdIFVUbUK9S8rFhhDSgx7qX7XANwUkS1IAkx6tMvJNj5RdNlYJa2VdjoLsqx8oWWLKi5PbPvDF4h3yPMWBtqaa0/gRlH30ZKHwTAFVZ2XVte2gtVcMN47CFbvgDhbvy0N2Itl061HAL8whrE7ac14zqSb8r+l6Jd0igP4J/s2lFjvcsI9re0FS7m0WT363hPpdoMXfrDJsv3GTu7HspcmzthxW0Svx38h9QSwMEFAACAAgAiZCER9XqJ9PnAgAAcgoAACYAAAB1bml2ZXJzYWwvaHRtbF9wdWJsaXNoaW5nX3NldHRpbmdzLnhtbNVWzU4bMRC+5yksVxzJAqWFok1QRYKIoElE0gInNFk7WQuvvbW9CeHUp+mD9Uk6XhNIBEULgqpVDonHM9988xvH+9eZJFNurNCqQTfrG5RwlWgm1KRBvw4P13cpsQ4UA6kVb1ClKdlv1uK8GElh0wF3DlUtQRhl93LXoKlz+V4UzWazurC58bdaFg7xbT3RWZQbbrly3ES5hDl+uXnOLW3WaoTEQfRFs0JyIhhSUMKzA3nkMkmjoDWC5GpidKHYgZbaEDMZNei7jQP/WegEpJbIuPKx2SYKvdjtAWPC0wE5EDecpFxMUuS9s03JTDCXNujWtkdB7eghSokdQgCPcqAxFuVu4TPugIGDcAz+HL92diEIIjZXkIlkiDfEh9+greHl0UW/fXrS6R5fDnu9k2GnH0iUNtEqThytOoqRkC5Mwu/8xOAcJCnyRpsxSMvjaFm0UBtrtULOn8lIS0x9aUXJGJnKeYN+NgIkJcKBFMndrQMz4e5QSIzB227Wx8rRe8AQb5KCsXzZ0eLG+iwmzTNdSEbmuiBSXHHiNMGIigx/pZwsp5uMjc5KqQTriJWCcTIVfMbZfpmlW8A/ObpAF1mBltiKueQuePheiBsy4mNtEJfDFJsW5cIG/PqzgHOw9h4UFhzXBiedVvuy0221z9d8gMCmoJJngmMJeZa7t8AHjF1pdCGlxmwuQWBmEigsL+vDBCvVqoRZ2XcK07LovpAlKJZbIJ+AiRcJtpZQBa8KmIAiWsk5gQSHwvoWmgpdWJSEZgnQ9kUEgykRqqQ6wQWFzgzjpgraxubW++0PH3d2P+3Vo18/fq4/aXS7KPoSvLewKQ6eXBV36+LhzMWRn9DHh92Z4m/Nev+0/a1Kprrt82Gl+rQHleB6VbR6x1W0TsNy6i8tpipmZ2AUrpb/QrWLW3ASVi7uQSky4Th7zQZ/QZM+/Y8UWviVmvQNo3hy1P7dIMLp7gGy8uKIo0efRDWUr74Tm7XfUEsDBBQAAgAIAImQhEcAu+QqngEAAB8GAAAfAAAAdW5pdmVyc2FsL2h0bWxfc2tpbl9zZXR0aW5ncy5qc42UTW/CMAyG7/wKlF0n1I0xtt0QH9IkDpPGbdohLaZUpEmVhI4O8d9XlwFN6o7FF/Ly5HXsKt53uuViEeu+dPfV72r/5u4rDVCzegu3ri5a9BR1ZkSyhEWSgkgkMA/JT0fP8uFCUMZMVqZh8Y62pubHFP6z4sLU8Yyw0IRmqMM5AX4R2o46/H0WO7W6jjXVGh1urVWyFylpQdqeVDrlFcNuZtWql+jBKgd9BV3xCBzTIOjPRkEbeXEcDDHqXKTSjMtirmLVC3m0ibXaymVb/nWRgS4/+eY37fNwPHXsRGLsq4XUTzx9wmgnMw3GwG/exykGCQsegqj5BtX6A3WMmwV5dJ6YxJ7o0R1Gnc54DI0uBWMMF5OlV6ObQ4wmZ2Fnj0T/HsMhBC9AN6xGAwwHVNk2+8cHzLSKsSMNtNnzMyoUXyYyPnKTAIPk8LJo29a9S6EPEwzmPCHlPaE19fzSttnhg4YArTOWTnmNl3dO2QlKlEQORWjUtMrpOWL9OYL7jy7j1vJonZbjoRyOZRu43oBeKCXK239eu6efq3P4AVBLAwQUAAIACACJkIR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iZCER7DtXVduAAAAdgAAABwAAAB1bml2ZXJzYWwvbG9jYWxfc2V0dGluZ3MueG1sDcw9DsIwDEDhvaewvJefjaFpNzYQEuUAVmNQJMdGiYXg9nh7w6c3Ld8q8OHWi2nC4+6AwLpZLvpK+FjP4wmhO2kmMeWEagjLPExiG8md3QN2eAv9uK1cI5yvVEPeGndWJ48zjHCJ57Nwxv08/AFQSwMEFAACAAgAA3TLRM6CCTfsAgAAiAgAABQAAAB1bml2ZXJzYWwvcGxheWVyLnhtbK1VTW/bMAw9p8D+g6F7raRd1zSQW3QFih3WoUDWbbdAtRlbi215klw3/fWj/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5UBCUn9/aFpkvSBWw7bgyT1cXPh7g2y33jVT7G4RhF9UKuq1obiWaW4JaDreNvu4oSHPbLXCTK2hKNWNPIgD5hSvFbVtcGpUDoyNjjaVDMKPVlWuROkFYZJL47B+0sX4jaX7q15QpAf9DmE9I1NZEpAE83wr0MZBgTQ1gsa3NNVns2phdTjp/THp9PTBVOdai4EUcw1UIOIYBN5x2dnoICoprdPFzNcL2Dg6CIxFGMT5mkmF8epAm4Wo3ydA7OAiOpb+bgLbmtox0XMdRM7UdxOjEOmF+ro1MxEvZnoM9Y1ZlH742cs3RdSbag/P5H6M4iNEM5pZMrC771ttXzeG9nVOjO59NVlkG3YrzACbPKq9mFvJs5BPAluexuenn1OzDHnSU89R0THN9x36XxVq8gFOIwP7pFqe2JhHYnvHIh+VpjwH1xO0yCF+apiIyWktSqXlIOYa1eRJQVJhqVj6i6qGSeRqMtHGz7uegY9xV1wq4E8MWM12cYPPJzCPv8aW+y8XZRXeV88VFgy3zuq8CV7m8YVXXCXedQet+bS/C6pnH199QSwMEFAACAAgAiZCER1xY5FeMAgAAagcAACkAAAB1bml2ZXJzYWwvc2tpbl9jdXN0b21pemF0aW9uX3NldHRpbmdzLnhtbJVVS27bMBDd9xSEDxCTIvUDHAP6UIWBIg2aAF3TMuMKkUmDpNOk0AV6hqKLZtEDdJlNT9M2xyhp1x+5iuNoVuS8N8N5HA0H+roS2UIbOas+MVNJccGNqcRUD18BMChlLdW54pqb5UZ7Cwg246e9Pw/3j59/PP788uvh+++v33pAGyYmTE1Oe1es1ry3Yq65oLKO8cIYKU5KKQwX5kRINWN1D9ywemEjFsuv13+eKG+4egHtipV8P1m4/J5ltTL5obNOTilncybu3sipPBmz8nqq5EJMjjnjh7s5V3UlrjfgOMxod5a60mZk+KzjbDRydgRrbi9R8+3RAursMLFmY16388FjGPu5Dsiwx7ypdGV2mAly1smcsynv0hw+gRY2fAc8gTCEhziG35oNGnvOutE1u+PqBSeS88X8hU0zV3LqtO2iHbjQDa2WbGJ/9w0nh84Oc1xdLt0xd9LSiuTO1rhBf2eWLMdNf3/erAK9r8REfhyJK/mPuB4wmfPqIQQrgUAUJlEe2RVJiQdCQj0agZz6mfXFOI9xZn25h7JBfy/EKq7ipR0q3VEH/Zb3f8JIaK7MSEz47RC30buudgWvlZXf4vQwIM6addZmKRUBBNlJQxsvwRgHIPNzlMMmDOMwQYBC4kPcpJFrQYB8H8VBg0LPx3ZVxIGNQmgcABIS4uWNRz3LBkmS5l7WhDhGKLHZaBRnTVGktucBQgiTvPEDXKQQWDS2MRIcOQFxjlMcNEmaoAiDIivSgjQ0p0Hmg8ijAYQNSVMM4VbcbXW7cm13jy5nLeczATuvoNO77bZ2cw3KhVIWfMlntssNB2Om+cj28fk7ekHPLpPL0duzVQNbqHs210htN23lTz6nfwFQSwMEFAACAAgAirpzR4LIvt4RCgAA+B4AABcAAAB1bml2ZXJzYWwvdW5pdmVyc2FsLnBuZ+2Z/1cTVxbA466rri62rlJKSonttrD9ItTlS5BvU79W241UKUUpIbSoqabyJWkaAkmm1SrLQYguW1GIyWlpQUtJuiKFaCBWCiNFJkspDEhMhECmEEkIaRJCmJmdwGnds7/sH7D5Yc7MvZ87b+57775735lX+vreVwJWU1dTKJSAPbt37KdQljMolN9yV60gNVUbYhDytoy3/5VtFCUcMkkKy9lbGVsplH9K1yy8/TtS/n3+7oM8CmVth+9aBuVdPkShhJbv2bH1jcKs6XvA7cMjbytGR66kstNjnz+T+jj99IZlQSde3v945vIfVgX+JewUk7l99dsvPXYre/npjS+t6Mne0PzqurGwU6+mrfho/+XAp099f/mNBPv1QwlvlQhwURQPSjfaDs7k6zTogyhjFqp/p3EYFdHaWstp+ExJZPvsJyrN3FiQdq5Umjy/inTv/vB118uw5PZwkFoKGqI9cyapI5vUfxjIBsepiveqRd4RI7zyN6Tqqy3eZ0jFwng40L2S4lPMH9KOi47UW5eTwgFnt6Q7qH3mlGY9KWUPECORkwnLyMeuw4u4ap1Pzdzla5sf7AODfuAHfuAHfuAHfuAHfuAHfuAHfuAHfuAHfuAHfvD/AIZcLMDdt8b3U1FyjuH7gfhhdr8PbByK9lmtimX42In/iWberAkDCY+uba4hEreWqUDPa5H4AynxU2e6dj5Nfv/O8MUbUSXsCE4F+e7c+3rkWvMR7+ECCW56gsCNyUePC0OLK9QVKhT3KVN4x7FxRqXW+4lOO9cPeOLAA3LrnYmL/dUc8mMGlRZrZonPE3Pg4HlUPyWzwTlyUzWuqcvj4ilO34sLmLGHdrZFYL5mppLeudGFk04efu071gJEnEXFgtBUKHkl2iw2Bj2bKOz/Li3MZvylcanDXg4QHcDtmGHeflSSDiWGozESBW1AOFu3B3tdc+MXs7ag5seKc6f0tqkLqFkzyLfmddR1s3f0xpDYZhUhOxs75LXxxI14s1rYbxMI18cykv90TEn2v5CO1lJ1nuK/hg6E6Ac26/o8F/ZeIlKHoz1nLqtXUCj37yWikcmbYlYK+Hd4fEkjt/fb1KFf4bTYIZAkICzdwd4O5pMOGebMw47AHTXzQWQDgy3tzrFio9cQjo/S8NFOeru9nNVK/GyTuG9o/6XMgXOkljmuFYBYLTYdT20FWlSoFxa0O36A9ESmFWorX+oe7BloKiOH2TymrBDCcPF9piTAvvJetMdM13rG6gFssozKTh0v0gcDuF0Kjg41bS7oEurtXxb8V9seHYiPcVjejGQzjlKRHMObiwOUhzIlbTMm4O80N3gIXChZ4G2+eTBdHmOzyNE4YiOYBKnFgDlOx7cWDxe50o5FWKcuIFuAni1Q8Q1Jl2XbKYR5KN9s00s0B0YTbZPsTRLA3Ddyp3OC2W4cP5lbnVmzFtWyt+n2KAh5gfHrOFOiWfLg4udRoeFTU6jWLcGYkTVDFpznTTRTgblvH5nd7ETdVxaDpT7BeHifRUl3Xi04HqJHzkpNrwDzfRwFmmGT82eC3aAGUJYFZLm6S9OveFobcrJQqtvpNFGxjEgkzq0I+CLKyiGaPuJ2xdBUVCkHry8asdE92TVh0soCN2YDiUqv8slvokJp7k9jGXChqM9ywd249GVPjXHOmclL6gx2x0wOv6hu4QQIWSXygAoF9oCt+JnTZDrjdSTGE++CXdjzFbwHwWzTOD5ET+Nx0yENHAN7mNMF5XiYZcJygWcg2d3oIn3IdbM7jeeOhYtrzeNpyUN13T2x9AqIrg+WVjrmTiS6ILQt62sIAgxgLgsknKfbDDJp5LwThexzTe1L4SA3ixe+kWWgzHRQNiLlDPXwt95sXptkSrN0WqbKvCu6m7em0kaE62PCyYi16CE+LOX8DDkdPZmOwiS8YK2UIzFCGV6rhn5sb1ZnXTdwr53AEMcl+hS22Z0DgzaYePzX0EhJtTTWx5tetOoy7K2x2+FP1qE4OQ6DJ5H4WftmxPFjq4qlakhV2rarYwNDgauOumN7F6PDJLN4hmHPpRe2K5sdzeZkNxKH4ZnIrr5g9wvpVqvjLbe2rLoy3TcVSO4wlrA9AnFXL7wGJqJFFZby/LaDDyfiinMwte29TNY7RY1PqQKkUTB1VqToxmrD0gFO9w1v2jPIkR6Pzdkny6Brr1RXkmucD8cBbr4BTWR9c5QL6Ez2p096IS6Mub0RiNFx1Wvc2dvdIPqaUWnpBEx4+S32LSX9bnPlB+Vek1IKZ0benugfilbjovJ4s7hhcZ0f9eXPPyOZKQVd2KuVEH/CRJ3NqErOfVRmv36K4E90Du9ujYgtXAiIStm3FADBiDCT44Bi3DXKKt3pnmAk+SbmzYxAFtpzrfKpxcGfOHm8OgRZezcYHZdySiZx83VDPvuPKuhSQWgx2O7NUdEtE/FmTZ8KjVNq0euEXiLqoCFPjJ5pYEJ6hY1rvC98YvHsLbEX9NCJeJ97jd6p9trBs0h4YChYDDfIUa72nQm9EtL8MjKtsEnyxe3glOFodfJhbuOnujids1WOXyPDfykof6rrLvjgnHW9aNf0i8yap5C4vJtQ3o9J8OeKUg3L8L6s91w/jUnOGoa6hB/B016ejH6Lf2cgyyUr8ZWfD3WnfQVHbS1KZcv4WfcEP9Z1Y/2ByK5bwWzM2yoRiayW1ZVRyhjLyJdLK/aMVyfCPtBHhdIZVrRwi2UiCmBHVHCOg5fcB20snVhErQlDk/Y57PE0Uf/Hb/ICKJSb/RiGAu6xFGLclFncVtp0ABww78Q6vAWxy/ZqY1Ph6So1TRC7TpkVtCZxZy9EpuZ4FC2SSR2TZ/pVa1ZlCc59e7GS57V/VmoRWml7yGXJpJ+NQNvyDevJTJHTPx712WLwtTjoWrtF7SqyLmY91KoCLXRehOFjRqXub0vZ2cAS2wU8zCkbSPTVj2EWjtsmEjXP1YQp1i3OjqZmqYQN8dJ4+WQJS0dbJjTTEDfiP2oQ6H5BAdaTqelw6pIN6OVoq3kzGx7aCNCETceedIUMeIy+MkUH0RbHguL7h2UO8uSWZZQl0flWX6lyKI05XDdZf7/oqU7+R1T9kisAi5it4jJcmTLbzGVHe4L0So6izEFFhNrG8Lzqrx7A4t02XtAfyJ679FrjOGPwvE7IALNGHpqIS+H66f7CfaRL76I9WxWmahcDOa/jM0B4UiyyW2pJoxB0pdBaFSNexV4LlAcFkq1VFedy7tYrNyE64jnDscWty31101Hfieqj71X79i7La8J8t9FawqVqPytYPFqN9z5LExOA+Fnb4saJ73oteR4gLCXCcFK8+WUTa7avDKQScwoAXjqL3eJ9hi26epTb9QgxxvG8/OsRLqEhdQROI7BOYkHAunPSZy1vaKJxXTtxotA+Rvwmy7WR+x3CU/vInp17dyi3ZZ/4N1BLAwQUAAIACACKunNH0iigUkoAAABrAAAAGwAAAHVuaXZlcnNhbC91bml2ZXJzYWwucG5nLnhtbLOxr8jNUShLLSrOzM+zVTLUM1Cyt+PlsikoSi3LTC1XqACKGekZQICSQiUqtzwzpSQDKGRgbo4QzEjNTM8osVWyMLCAC+oDzQQAUEsBAgAAFAACAAgAiZCER+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B4AABcAAAAAAAAAAAAAAAAA9BYAAHVuaXZlcnNhbC91bml2ZXJzYWwucG5nUEsBAgAAFAACAAgAirpzR9IooFJKAAAAawAAABsAAAAAAAAAAQAAAAAAOiEAAHVuaXZlcnNhbC91bml2ZXJzYWwucG5nLnhtbFBLBQYAAAAACwALAEkDAAC9IQAAAAA="/>
  <p:tag name="ISPRING_ULTRA_SCORM_COURSE_ID" val="19D12169-10B6-4984-8CE8-8968B0B22BA0"/>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RESENTATION_TITLE" val="1"/>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自定义 276">
      <a:dk1>
        <a:sysClr val="windowText" lastClr="000000"/>
      </a:dk1>
      <a:lt1>
        <a:sysClr val="window" lastClr="FFFFFF"/>
      </a:lt1>
      <a:dk2>
        <a:srgbClr val="7F7F7F"/>
      </a:dk2>
      <a:lt2>
        <a:srgbClr val="7F7F7F"/>
      </a:lt2>
      <a:accent1>
        <a:srgbClr val="C00002"/>
      </a:accent1>
      <a:accent2>
        <a:srgbClr val="C00002"/>
      </a:accent2>
      <a:accent3>
        <a:srgbClr val="C00002"/>
      </a:accent3>
      <a:accent4>
        <a:srgbClr val="C00002"/>
      </a:accent4>
      <a:accent5>
        <a:srgbClr val="808080"/>
      </a:accent5>
      <a:accent6>
        <a:srgbClr val="80808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11467</TotalTime>
  <Words>2136</Words>
  <Application>Microsoft Office PowerPoint</Application>
  <PresentationFormat>全屏显示(16:9)</PresentationFormat>
  <Paragraphs>236</Paragraphs>
  <Slides>20</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思源黑体 CN Regular</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ajwlforever@outlook.com</cp:lastModifiedBy>
  <cp:revision>1181</cp:revision>
  <dcterms:created xsi:type="dcterms:W3CDTF">2015-04-24T01:01:13Z</dcterms:created>
  <dcterms:modified xsi:type="dcterms:W3CDTF">2022-10-17T04:10:49Z</dcterms:modified>
  <cp:category>https://800sucai.taobao.com/</cp:category>
</cp:coreProperties>
</file>