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2E4ED9-996C-427C-8A4D-B838CD5985E4}">
  <a:tblStyle styleId="{792E4ED9-996C-427C-8A4D-B838CD5985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ab86df59b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ab86df59b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ab86df59b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ab86df59b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b86df59b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b86df59b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ab86df59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ab86df59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b86df59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b86df59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ab86df59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ab86df59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b86df59b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ab86df59b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b86df59b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b86df59b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b86df59b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ab86df59b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b86df59b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b86df59b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ab86df59b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ab86df59b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b86df59b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ab86df59b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seattle.gov/" TargetMode="External"/><Relationship Id="rId4" Type="http://schemas.openxmlformats.org/officeDocument/2006/relationships/hyperlink" Target="https://data.seattle.gov/" TargetMode="External"/><Relationship Id="rId5" Type="http://schemas.openxmlformats.org/officeDocument/2006/relationships/image" Target="../media/image2.jpg"/><Relationship Id="rId6"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seattle.gov/" TargetMode="External"/><Relationship Id="rId4" Type="http://schemas.openxmlformats.org/officeDocument/2006/relationships/hyperlink" Target="https://www.seattle.gov/Documents/Departments/SDOT/GIS/Collisions_OD.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Car Accident Severity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 ANAND JHA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Model Building and Evaluation</a:t>
            </a:r>
            <a:endParaRPr b="1" sz="2800">
              <a:solidFill>
                <a:srgbClr val="073763"/>
              </a:solidFill>
            </a:endParaRPr>
          </a:p>
        </p:txBody>
      </p:sp>
      <p:sp>
        <p:nvSpPr>
          <p:cNvPr id="194" name="Google Shape;194;p22"/>
          <p:cNvSpPr txBox="1"/>
          <p:nvPr>
            <p:ph idx="1" type="body"/>
          </p:nvPr>
        </p:nvSpPr>
        <p:spPr>
          <a:xfrm>
            <a:off x="1180800" y="1355550"/>
            <a:ext cx="6524700" cy="30138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In this analysis we are going to used following models as we find our categorical:</a:t>
            </a:r>
            <a:endParaRPr sz="1400">
              <a:solidFill>
                <a:srgbClr val="000000"/>
              </a:solidFill>
              <a:highlight>
                <a:srgbClr val="FFFFFF"/>
              </a:highlight>
              <a:latin typeface="Arial"/>
              <a:ea typeface="Arial"/>
              <a:cs typeface="Arial"/>
              <a:sym typeface="Arial"/>
            </a:endParaRPr>
          </a:p>
          <a:p>
            <a:pPr indent="571500" lvl="0" marL="0" rtl="0" algn="l">
              <a:spcBef>
                <a:spcPts val="1100"/>
              </a:spcBef>
              <a:spcAft>
                <a:spcPts val="0"/>
              </a:spcAft>
              <a:buNone/>
            </a:pPr>
            <a:r>
              <a:rPr lang="en" sz="1400">
                <a:solidFill>
                  <a:srgbClr val="000000"/>
                </a:solidFill>
                <a:highlight>
                  <a:srgbClr val="FFFFFF"/>
                </a:highlight>
                <a:latin typeface="Arial"/>
                <a:ea typeface="Arial"/>
                <a:cs typeface="Arial"/>
                <a:sym typeface="Arial"/>
              </a:rPr>
              <a:t>1. K Nearest Neighbor (KNN)</a:t>
            </a:r>
            <a:endParaRPr sz="1400">
              <a:solidFill>
                <a:srgbClr val="000000"/>
              </a:solidFill>
              <a:highlight>
                <a:srgbClr val="FFFFFF"/>
              </a:highlight>
              <a:latin typeface="Arial"/>
              <a:ea typeface="Arial"/>
              <a:cs typeface="Arial"/>
              <a:sym typeface="Arial"/>
            </a:endParaRPr>
          </a:p>
          <a:p>
            <a:pPr indent="571500" lvl="0" marL="0" rtl="0" algn="l">
              <a:spcBef>
                <a:spcPts val="1100"/>
              </a:spcBef>
              <a:spcAft>
                <a:spcPts val="0"/>
              </a:spcAft>
              <a:buNone/>
            </a:pPr>
            <a:r>
              <a:rPr lang="en" sz="1400">
                <a:solidFill>
                  <a:srgbClr val="000000"/>
                </a:solidFill>
                <a:highlight>
                  <a:srgbClr val="FFFFFF"/>
                </a:highlight>
                <a:latin typeface="Arial"/>
                <a:ea typeface="Arial"/>
                <a:cs typeface="Arial"/>
                <a:sym typeface="Arial"/>
              </a:rPr>
              <a:t>2. Decision Tree</a:t>
            </a:r>
            <a:endParaRPr sz="1400">
              <a:solidFill>
                <a:srgbClr val="000000"/>
              </a:solidFill>
              <a:highlight>
                <a:srgbClr val="FFFFFF"/>
              </a:highlight>
              <a:latin typeface="Arial"/>
              <a:ea typeface="Arial"/>
              <a:cs typeface="Arial"/>
              <a:sym typeface="Arial"/>
            </a:endParaRPr>
          </a:p>
          <a:p>
            <a:pPr indent="571500" lvl="0" marL="0" rtl="0" algn="l">
              <a:spcBef>
                <a:spcPts val="1100"/>
              </a:spcBef>
              <a:spcAft>
                <a:spcPts val="0"/>
              </a:spcAft>
              <a:buNone/>
            </a:pPr>
            <a:r>
              <a:rPr lang="en" sz="1400">
                <a:solidFill>
                  <a:srgbClr val="000000"/>
                </a:solidFill>
                <a:highlight>
                  <a:srgbClr val="FFFFFF"/>
                </a:highlight>
                <a:latin typeface="Arial"/>
                <a:ea typeface="Arial"/>
                <a:cs typeface="Arial"/>
                <a:sym typeface="Arial"/>
              </a:rPr>
              <a:t>3. Logistic Regression</a:t>
            </a:r>
            <a:endParaRPr sz="1400">
              <a:solidFill>
                <a:srgbClr val="000000"/>
              </a:solidFill>
              <a:highlight>
                <a:srgbClr val="FFFFFF"/>
              </a:highlight>
              <a:latin typeface="Arial"/>
              <a:ea typeface="Arial"/>
              <a:cs typeface="Arial"/>
              <a:sym typeface="Arial"/>
            </a:endParaRPr>
          </a:p>
          <a:p>
            <a:pPr indent="571500" lvl="0" marL="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317500" lvl="0" marL="457200" marR="0" rtl="0" algn="just">
              <a:lnSpc>
                <a:spcPct val="114545"/>
              </a:lnSpc>
              <a:spcBef>
                <a:spcPts val="500"/>
              </a:spcBef>
              <a:spcAft>
                <a:spcPts val="0"/>
              </a:spcAft>
              <a:buClr>
                <a:srgbClr val="000000"/>
              </a:buClr>
              <a:buSzPts val="1400"/>
              <a:buFont typeface="Arial"/>
              <a:buChar char="❖"/>
            </a:pPr>
            <a:r>
              <a:rPr lang="en" sz="1400">
                <a:solidFill>
                  <a:srgbClr val="000000"/>
                </a:solidFill>
                <a:latin typeface="Arial"/>
                <a:ea typeface="Arial"/>
                <a:cs typeface="Arial"/>
                <a:sym typeface="Arial"/>
              </a:rPr>
              <a:t>Evaluation is important as it shows the clear picture of how much efficient the models were after being trained and tested. In this project F1-Score and Jaccard Score are used as evaluation metrics.</a:t>
            </a:r>
            <a:endParaRPr sz="1400">
              <a:solidFill>
                <a:srgbClr val="000000"/>
              </a:solidFill>
              <a:latin typeface="Arial"/>
              <a:ea typeface="Arial"/>
              <a:cs typeface="Arial"/>
              <a:sym typeface="Arial"/>
            </a:endParaRPr>
          </a:p>
          <a:p>
            <a:pPr indent="0" lvl="0" marL="0" marR="0" rtl="0" algn="just">
              <a:lnSpc>
                <a:spcPct val="114545"/>
              </a:lnSpc>
              <a:spcBef>
                <a:spcPts val="1000"/>
              </a:spcBef>
              <a:spcAft>
                <a:spcPts val="100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Evaluation Table</a:t>
            </a:r>
            <a:endParaRPr b="1" sz="2800">
              <a:solidFill>
                <a:srgbClr val="073763"/>
              </a:solidFill>
            </a:endParaRPr>
          </a:p>
        </p:txBody>
      </p:sp>
      <p:sp>
        <p:nvSpPr>
          <p:cNvPr id="200" name="Google Shape;200;p23"/>
          <p:cNvSpPr txBox="1"/>
          <p:nvPr>
            <p:ph idx="1" type="body"/>
          </p:nvPr>
        </p:nvSpPr>
        <p:spPr>
          <a:xfrm>
            <a:off x="1180800" y="3666650"/>
            <a:ext cx="6524700" cy="702600"/>
          </a:xfrm>
          <a:prstGeom prst="rect">
            <a:avLst/>
          </a:prstGeom>
        </p:spPr>
        <p:txBody>
          <a:bodyPr anchorCtr="0" anchor="t" bIns="91425" lIns="91425" spcFirstLastPara="1" rIns="91425" wrap="square" tIns="91425">
            <a:noAutofit/>
          </a:bodyPr>
          <a:lstStyle/>
          <a:p>
            <a:pPr indent="0" lvl="0" marL="0" marR="0" rtl="0" algn="just">
              <a:lnSpc>
                <a:spcPct val="114545"/>
              </a:lnSpc>
              <a:spcBef>
                <a:spcPts val="500"/>
              </a:spcBef>
              <a:spcAft>
                <a:spcPts val="1000"/>
              </a:spcAft>
              <a:buNone/>
            </a:pPr>
            <a:r>
              <a:t/>
            </a:r>
            <a:endParaRPr sz="1400">
              <a:solidFill>
                <a:srgbClr val="000000"/>
              </a:solidFill>
              <a:highlight>
                <a:srgbClr val="FFFFFF"/>
              </a:highlight>
              <a:latin typeface="Arial"/>
              <a:ea typeface="Arial"/>
              <a:cs typeface="Arial"/>
              <a:sym typeface="Arial"/>
            </a:endParaRPr>
          </a:p>
        </p:txBody>
      </p:sp>
      <p:graphicFrame>
        <p:nvGraphicFramePr>
          <p:cNvPr id="201" name="Google Shape;201;p23"/>
          <p:cNvGraphicFramePr/>
          <p:nvPr/>
        </p:nvGraphicFramePr>
        <p:xfrm>
          <a:off x="1678125" y="1504575"/>
          <a:ext cx="3000000" cy="3000000"/>
        </p:xfrm>
        <a:graphic>
          <a:graphicData uri="http://schemas.openxmlformats.org/drawingml/2006/table">
            <a:tbl>
              <a:tblPr>
                <a:noFill/>
                <a:tableStyleId>{792E4ED9-996C-427C-8A4D-B838CD5985E4}</a:tableStyleId>
              </a:tblPr>
              <a:tblGrid>
                <a:gridCol w="1842550"/>
                <a:gridCol w="1261275"/>
                <a:gridCol w="1217400"/>
                <a:gridCol w="1568350"/>
              </a:tblGrid>
              <a:tr h="711450">
                <a:tc>
                  <a:txBody>
                    <a:bodyPr/>
                    <a:lstStyle/>
                    <a:p>
                      <a:pPr indent="0" lvl="0" marL="0" rtl="0" algn="ctr">
                        <a:lnSpc>
                          <a:spcPct val="115000"/>
                        </a:lnSpc>
                        <a:spcBef>
                          <a:spcPts val="1100"/>
                        </a:spcBef>
                        <a:spcAft>
                          <a:spcPts val="0"/>
                        </a:spcAft>
                        <a:buNone/>
                      </a:pPr>
                      <a:r>
                        <a:rPr b="1" lang="en" sz="1100"/>
                        <a:t>Metrics / Models</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100"/>
                        </a:spcBef>
                        <a:spcAft>
                          <a:spcPts val="0"/>
                        </a:spcAft>
                        <a:buNone/>
                      </a:pPr>
                      <a:r>
                        <a:rPr b="1" lang="en" sz="1100"/>
                        <a:t>KNN</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100"/>
                        </a:spcBef>
                        <a:spcAft>
                          <a:spcPts val="0"/>
                        </a:spcAft>
                        <a:buNone/>
                      </a:pPr>
                      <a:r>
                        <a:rPr b="1" lang="en" sz="1100"/>
                        <a:t>Decision Tree</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100"/>
                        </a:spcBef>
                        <a:spcAft>
                          <a:spcPts val="0"/>
                        </a:spcAft>
                        <a:buNone/>
                      </a:pPr>
                      <a:r>
                        <a:rPr b="1" lang="en" sz="1100"/>
                        <a:t>Logistic Regression</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1450">
                <a:tc>
                  <a:txBody>
                    <a:bodyPr/>
                    <a:lstStyle/>
                    <a:p>
                      <a:pPr indent="0" lvl="0" marL="0" rtl="0" algn="ctr">
                        <a:lnSpc>
                          <a:spcPct val="115000"/>
                        </a:lnSpc>
                        <a:spcBef>
                          <a:spcPts val="1100"/>
                        </a:spcBef>
                        <a:spcAft>
                          <a:spcPts val="0"/>
                        </a:spcAft>
                        <a:buNone/>
                      </a:pPr>
                      <a:r>
                        <a:rPr b="1" lang="en" sz="1100"/>
                        <a:t>F1-Score</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0.64</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0.66</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0.62</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1450">
                <a:tc>
                  <a:txBody>
                    <a:bodyPr/>
                    <a:lstStyle/>
                    <a:p>
                      <a:pPr indent="0" lvl="0" marL="0" rtl="0" algn="ctr">
                        <a:lnSpc>
                          <a:spcPct val="115000"/>
                        </a:lnSpc>
                        <a:spcBef>
                          <a:spcPts val="1100"/>
                        </a:spcBef>
                        <a:spcAft>
                          <a:spcPts val="0"/>
                        </a:spcAft>
                        <a:buNone/>
                      </a:pPr>
                      <a:r>
                        <a:rPr b="1" lang="en" sz="1100"/>
                        <a:t>Jaccard Score</a:t>
                      </a:r>
                      <a:endParaRPr b="1" sz="11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0.47</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0.52</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highlight>
                            <a:srgbClr val="FFFFFF"/>
                          </a:highlight>
                        </a:rPr>
                        <a:t>0.47</a:t>
                      </a:r>
                      <a:endParaRPr sz="1100">
                        <a:highlight>
                          <a:srgbClr val="FFFFFF"/>
                        </a:highlight>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sp>
        <p:nvSpPr>
          <p:cNvPr id="207" name="Google Shape;207;p24"/>
          <p:cNvSpPr txBox="1"/>
          <p:nvPr>
            <p:ph idx="1" type="body"/>
          </p:nvPr>
        </p:nvSpPr>
        <p:spPr>
          <a:xfrm>
            <a:off x="1348425" y="1221275"/>
            <a:ext cx="7038900" cy="2911200"/>
          </a:xfrm>
          <a:prstGeom prst="rect">
            <a:avLst/>
          </a:prstGeom>
        </p:spPr>
        <p:txBody>
          <a:bodyPr anchorCtr="0" anchor="t" bIns="91425" lIns="91425" spcFirstLastPara="1" rIns="91425" wrap="square" tIns="91425">
            <a:noAutofit/>
          </a:bodyPr>
          <a:lstStyle/>
          <a:p>
            <a:pPr indent="-317500" lvl="0" marL="774700" marR="330200" rtl="0" algn="l">
              <a:lnSpc>
                <a:spcPct val="142857"/>
              </a:lnSpc>
              <a:spcBef>
                <a:spcPts val="0"/>
              </a:spcBef>
              <a:spcAft>
                <a:spcPts val="0"/>
              </a:spcAft>
              <a:buClr>
                <a:schemeClr val="accent5"/>
              </a:buClr>
              <a:buSzPts val="1400"/>
              <a:buFont typeface="Arial"/>
              <a:buChar char="●"/>
            </a:pPr>
            <a:r>
              <a:rPr lang="en" sz="1400">
                <a:solidFill>
                  <a:schemeClr val="accent5"/>
                </a:solidFill>
                <a:latin typeface="Arial"/>
                <a:ea typeface="Arial"/>
                <a:cs typeface="Arial"/>
                <a:sym typeface="Arial"/>
              </a:rPr>
              <a:t>From the above evaluation of different classification models, we can observe that F1-score of the different models didn't varied much, yet, Logistic Regression model was significantly better choice for the project (score = 0.62).</a:t>
            </a:r>
            <a:endParaRPr sz="1400">
              <a:solidFill>
                <a:schemeClr val="accent5"/>
              </a:solidFill>
              <a:latin typeface="Arial"/>
              <a:ea typeface="Arial"/>
              <a:cs typeface="Arial"/>
              <a:sym typeface="Arial"/>
            </a:endParaRPr>
          </a:p>
          <a:p>
            <a:pPr indent="-317500" lvl="0" marL="774700" marR="330200" rtl="0" algn="l">
              <a:lnSpc>
                <a:spcPct val="142857"/>
              </a:lnSpc>
              <a:spcBef>
                <a:spcPts val="1000"/>
              </a:spcBef>
              <a:spcAft>
                <a:spcPts val="0"/>
              </a:spcAft>
              <a:buClr>
                <a:schemeClr val="accent5"/>
              </a:buClr>
              <a:buSzPts val="1400"/>
              <a:buFont typeface="Arial"/>
              <a:buChar char="●"/>
            </a:pPr>
            <a:r>
              <a:rPr lang="en" sz="1400">
                <a:solidFill>
                  <a:schemeClr val="accent5"/>
                </a:solidFill>
                <a:latin typeface="Arial"/>
                <a:ea typeface="Arial"/>
                <a:cs typeface="Arial"/>
                <a:sym typeface="Arial"/>
              </a:rPr>
              <a:t>However, according to Jaccard Score both KNN and Logistic Regression equally suits the requirement with score of 0.47</a:t>
            </a:r>
            <a:endParaRPr sz="1400">
              <a:solidFill>
                <a:schemeClr val="accent5"/>
              </a:solidFill>
              <a:latin typeface="Arial"/>
              <a:ea typeface="Arial"/>
              <a:cs typeface="Arial"/>
              <a:sym typeface="Arial"/>
            </a:endParaRPr>
          </a:p>
          <a:p>
            <a:pPr indent="-317500" lvl="0" marL="774700" marR="330200" rtl="0" algn="l">
              <a:lnSpc>
                <a:spcPct val="142857"/>
              </a:lnSpc>
              <a:spcBef>
                <a:spcPts val="1000"/>
              </a:spcBef>
              <a:spcAft>
                <a:spcPts val="0"/>
              </a:spcAft>
              <a:buClr>
                <a:schemeClr val="accent5"/>
              </a:buClr>
              <a:buSzPts val="1400"/>
              <a:buFont typeface="Arial"/>
              <a:buChar char="●"/>
            </a:pPr>
            <a:r>
              <a:rPr lang="en" sz="1400">
                <a:solidFill>
                  <a:schemeClr val="accent5"/>
                </a:solidFill>
                <a:latin typeface="Arial"/>
                <a:ea typeface="Arial"/>
                <a:cs typeface="Arial"/>
                <a:sym typeface="Arial"/>
              </a:rPr>
              <a:t>It can be concluded that three models chosen for the development and evaluation are being studied and verified altogether.</a:t>
            </a:r>
            <a:endParaRPr sz="1400">
              <a:solidFill>
                <a:schemeClr val="accent5"/>
              </a:solidFill>
              <a:latin typeface="Arial"/>
              <a:ea typeface="Arial"/>
              <a:cs typeface="Arial"/>
              <a:sym typeface="Arial"/>
            </a:endParaRPr>
          </a:p>
          <a:p>
            <a:pPr indent="0" lvl="0" marL="0" rtl="0" algn="l">
              <a:spcBef>
                <a:spcPts val="1000"/>
              </a:spcBef>
              <a:spcAft>
                <a:spcPts val="1600"/>
              </a:spcAft>
              <a:buNone/>
            </a:pPr>
            <a:r>
              <a:t/>
            </a:r>
            <a:endParaRPr sz="1400">
              <a:solidFill>
                <a:schemeClr val="accent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Conclusion</a:t>
            </a:r>
            <a:endParaRPr b="1" sz="2800">
              <a:solidFill>
                <a:srgbClr val="073763"/>
              </a:solidFill>
            </a:endParaRPr>
          </a:p>
        </p:txBody>
      </p:sp>
      <p:sp>
        <p:nvSpPr>
          <p:cNvPr id="213" name="Google Shape;213;p25"/>
          <p:cNvSpPr txBox="1"/>
          <p:nvPr>
            <p:ph idx="1" type="body"/>
          </p:nvPr>
        </p:nvSpPr>
        <p:spPr>
          <a:xfrm>
            <a:off x="1180800" y="1233325"/>
            <a:ext cx="6524700" cy="30138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a:t>
            </a:r>
            <a:r>
              <a:rPr lang="en" sz="1400">
                <a:solidFill>
                  <a:srgbClr val="000000"/>
                </a:solidFill>
                <a:highlight>
                  <a:srgbClr val="FFFFFF"/>
                </a:highlight>
                <a:latin typeface="Arial"/>
                <a:ea typeface="Arial"/>
                <a:cs typeface="Arial"/>
                <a:sym typeface="Arial"/>
              </a:rPr>
              <a:t>he exploratory analyses of the extracted dataset and the models that were built in order to develop a proper system that can predict car severity for the intended target audience mentioned in previous section. </a:t>
            </a:r>
            <a:endParaRPr sz="1400">
              <a:solidFill>
                <a:srgbClr val="000000"/>
              </a:solidFill>
              <a:highlight>
                <a:srgbClr val="FFFFFF"/>
              </a:highlight>
              <a:latin typeface="Arial"/>
              <a:ea typeface="Arial"/>
              <a:cs typeface="Arial"/>
              <a:sym typeface="Arial"/>
            </a:endParaRPr>
          </a:p>
          <a:p>
            <a:pPr indent="-317500" lvl="0" marL="457200" rtl="0" algn="l">
              <a:spcBef>
                <a:spcPts val="1100"/>
              </a:spcBef>
              <a:spcAft>
                <a:spcPts val="100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This project is also going to help individual in determining the best model among chosen ones.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Introduction</a:t>
            </a:r>
            <a:endParaRPr b="1" sz="2800">
              <a:solidFill>
                <a:srgbClr val="073763"/>
              </a:solidFill>
            </a:endParaRPr>
          </a:p>
        </p:txBody>
      </p:sp>
      <p:sp>
        <p:nvSpPr>
          <p:cNvPr id="141" name="Google Shape;141;p14"/>
          <p:cNvSpPr txBox="1"/>
          <p:nvPr>
            <p:ph idx="1" type="body"/>
          </p:nvPr>
        </p:nvSpPr>
        <p:spPr>
          <a:xfrm>
            <a:off x="942700" y="1116150"/>
            <a:ext cx="41760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Char char="❖"/>
            </a:pPr>
            <a:r>
              <a:rPr lang="en">
                <a:solidFill>
                  <a:srgbClr val="000000"/>
                </a:solidFill>
                <a:latin typeface="Arial"/>
                <a:ea typeface="Arial"/>
                <a:cs typeface="Arial"/>
                <a:sym typeface="Arial"/>
              </a:rPr>
              <a:t>The project is based on the dataset provided in the course of Applied Data Science Capstone of Road Accident occurred in Seattle</a:t>
            </a:r>
            <a:endParaRPr>
              <a:solidFill>
                <a:srgbClr val="000000"/>
              </a:solidFill>
              <a:latin typeface="Arial"/>
              <a:ea typeface="Arial"/>
              <a:cs typeface="Arial"/>
              <a:sym typeface="Arial"/>
            </a:endParaRPr>
          </a:p>
          <a:p>
            <a:pPr indent="-304800" lvl="1" marL="914400" rtl="0" algn="l">
              <a:lnSpc>
                <a:spcPct val="115000"/>
              </a:lnSpc>
              <a:spcBef>
                <a:spcPts val="1000"/>
              </a:spcBef>
              <a:spcAft>
                <a:spcPts val="0"/>
              </a:spcAft>
              <a:buClr>
                <a:srgbClr val="000000"/>
              </a:buClr>
              <a:buSzPts val="1200"/>
              <a:buChar char="➢"/>
            </a:pPr>
            <a:r>
              <a:rPr lang="en" sz="1300">
                <a:solidFill>
                  <a:srgbClr val="000000"/>
                </a:solidFill>
                <a:latin typeface="Arial"/>
                <a:ea typeface="Arial"/>
                <a:cs typeface="Arial"/>
                <a:sym typeface="Arial"/>
              </a:rPr>
              <a:t>generated from</a:t>
            </a:r>
            <a:r>
              <a:rPr lang="en" sz="13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300" u="sng">
                <a:solidFill>
                  <a:srgbClr val="0000FF"/>
                </a:solidFill>
                <a:highlight>
                  <a:srgbClr val="FFFFFF"/>
                </a:highlight>
                <a:latin typeface="Arial"/>
                <a:ea typeface="Arial"/>
                <a:cs typeface="Arial"/>
                <a:sym typeface="Arial"/>
                <a:hlinkClick r:id="rId4">
                  <a:extLst>
                    <a:ext uri="{A12FA001-AC4F-418D-AE19-62706E023703}">
                      <ahyp:hlinkClr val="tx"/>
                    </a:ext>
                  </a:extLst>
                </a:hlinkClick>
              </a:rPr>
              <a:t>https://data.seattle.gov/</a:t>
            </a:r>
            <a:endParaRPr sz="1300" u="sng">
              <a:solidFill>
                <a:srgbClr val="0000FF"/>
              </a:solidFill>
              <a:highlight>
                <a:srgbClr val="FFFFFF"/>
              </a:highlight>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Char char="❖"/>
            </a:pPr>
            <a:r>
              <a:rPr lang="en">
                <a:solidFill>
                  <a:srgbClr val="1F1F1F"/>
                </a:solidFill>
                <a:highlight>
                  <a:srgbClr val="FFFFFF"/>
                </a:highlight>
                <a:latin typeface="Arial"/>
                <a:ea typeface="Arial"/>
                <a:cs typeface="Arial"/>
                <a:sym typeface="Arial"/>
              </a:rPr>
              <a:t>This project is to take a glimpse at different accidents that occurred in Seattle City. </a:t>
            </a:r>
            <a:endParaRPr>
              <a:solidFill>
                <a:srgbClr val="1F1F1F"/>
              </a:solidFill>
              <a:highlight>
                <a:srgbClr val="FFFFFF"/>
              </a:highlight>
              <a:latin typeface="Arial"/>
              <a:ea typeface="Arial"/>
              <a:cs typeface="Arial"/>
              <a:sym typeface="Arial"/>
            </a:endParaRPr>
          </a:p>
          <a:p>
            <a:pPr indent="-317500" lvl="0" marL="457200" marR="0" rtl="0" algn="just">
              <a:lnSpc>
                <a:spcPct val="115000"/>
              </a:lnSpc>
              <a:spcBef>
                <a:spcPts val="1000"/>
              </a:spcBef>
              <a:spcAft>
                <a:spcPts val="0"/>
              </a:spcAft>
              <a:buClr>
                <a:srgbClr val="000000"/>
              </a:buClr>
              <a:buSzPts val="1400"/>
              <a:buChar char="❖"/>
            </a:pPr>
            <a:r>
              <a:rPr lang="en">
                <a:solidFill>
                  <a:srgbClr val="1F1F1F"/>
                </a:solidFill>
                <a:highlight>
                  <a:srgbClr val="FFFFFF"/>
                </a:highlight>
                <a:latin typeface="Arial"/>
                <a:ea typeface="Arial"/>
                <a:cs typeface="Arial"/>
                <a:sym typeface="Arial"/>
              </a:rPr>
              <a:t>The objective of the project is to design a system that can be used to avoid or tackle any future occurrences of road accidents that can be caused due to several reasons based on past data.</a:t>
            </a:r>
            <a:endParaRPr>
              <a:solidFill>
                <a:srgbClr val="1F1F1F"/>
              </a:solidFill>
              <a:highlight>
                <a:srgbClr val="FFFFFF"/>
              </a:highlight>
              <a:latin typeface="Arial"/>
              <a:ea typeface="Arial"/>
              <a:cs typeface="Arial"/>
              <a:sym typeface="Arial"/>
            </a:endParaRPr>
          </a:p>
          <a:p>
            <a:pPr indent="0" lvl="0" marL="457200" rtl="0" algn="l">
              <a:spcBef>
                <a:spcPts val="1000"/>
              </a:spcBef>
              <a:spcAft>
                <a:spcPts val="1600"/>
              </a:spcAft>
              <a:buNone/>
            </a:pPr>
            <a:r>
              <a:t/>
            </a:r>
            <a:endParaRPr>
              <a:solidFill>
                <a:srgbClr val="000000"/>
              </a:solidFill>
            </a:endParaRPr>
          </a:p>
        </p:txBody>
      </p:sp>
      <p:pic>
        <p:nvPicPr>
          <p:cNvPr id="142" name="Google Shape;142;p14"/>
          <p:cNvPicPr preferRelativeResize="0"/>
          <p:nvPr/>
        </p:nvPicPr>
        <p:blipFill>
          <a:blip r:embed="rId5">
            <a:alphaModFix/>
          </a:blip>
          <a:stretch>
            <a:fillRect/>
          </a:stretch>
        </p:blipFill>
        <p:spPr>
          <a:xfrm>
            <a:off x="5395750" y="688450"/>
            <a:ext cx="2940650" cy="1652482"/>
          </a:xfrm>
          <a:prstGeom prst="rect">
            <a:avLst/>
          </a:prstGeom>
          <a:noFill/>
          <a:ln>
            <a:noFill/>
          </a:ln>
        </p:spPr>
      </p:pic>
      <p:pic>
        <p:nvPicPr>
          <p:cNvPr id="143" name="Google Shape;143;p14"/>
          <p:cNvPicPr preferRelativeResize="0"/>
          <p:nvPr/>
        </p:nvPicPr>
        <p:blipFill>
          <a:blip r:embed="rId6">
            <a:alphaModFix/>
          </a:blip>
          <a:stretch>
            <a:fillRect/>
          </a:stretch>
        </p:blipFill>
        <p:spPr>
          <a:xfrm>
            <a:off x="5430175" y="2438874"/>
            <a:ext cx="2871800" cy="20421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Problem</a:t>
            </a:r>
            <a:endParaRPr b="1" sz="2800">
              <a:solidFill>
                <a:srgbClr val="073763"/>
              </a:solidFill>
            </a:endParaRPr>
          </a:p>
        </p:txBody>
      </p:sp>
      <p:sp>
        <p:nvSpPr>
          <p:cNvPr id="149" name="Google Shape;149;p15"/>
          <p:cNvSpPr txBox="1"/>
          <p:nvPr>
            <p:ph idx="1" type="body"/>
          </p:nvPr>
        </p:nvSpPr>
        <p:spPr>
          <a:xfrm>
            <a:off x="942700" y="1116150"/>
            <a:ext cx="7272300" cy="2911200"/>
          </a:xfrm>
          <a:prstGeom prst="rect">
            <a:avLst/>
          </a:prstGeom>
        </p:spPr>
        <p:txBody>
          <a:bodyPr anchorCtr="0" anchor="t" bIns="91425" lIns="91425" spcFirstLastPara="1" rIns="91425" wrap="square" tIns="91425">
            <a:noAutofit/>
          </a:bodyPr>
          <a:lstStyle/>
          <a:p>
            <a:pPr indent="-323850" lvl="0" marL="457200" marR="0" rtl="0" algn="just">
              <a:lnSpc>
                <a:spcPct val="114545"/>
              </a:lnSpc>
              <a:spcBef>
                <a:spcPts val="500"/>
              </a:spcBef>
              <a:spcAft>
                <a:spcPts val="0"/>
              </a:spcAft>
              <a:buClr>
                <a:srgbClr val="000000"/>
              </a:buClr>
              <a:buSzPts val="1500"/>
              <a:buChar char="❖"/>
            </a:pPr>
            <a:r>
              <a:rPr lang="en" sz="1500">
                <a:solidFill>
                  <a:srgbClr val="1F1F1F"/>
                </a:solidFill>
                <a:highlight>
                  <a:srgbClr val="FFFFFF"/>
                </a:highlight>
                <a:latin typeface="Arial"/>
                <a:ea typeface="Arial"/>
                <a:cs typeface="Arial"/>
                <a:sym typeface="Arial"/>
              </a:rPr>
              <a:t>The idea is to provide a pre-determined possibility of occurrence severe accident prior to the movement of the vehicles in traffic that can help several travelers who are keen to drive on a particular lane or highway.</a:t>
            </a:r>
            <a:endParaRPr sz="1500">
              <a:solidFill>
                <a:srgbClr val="1F1F1F"/>
              </a:solidFill>
              <a:highlight>
                <a:srgbClr val="FFFFFF"/>
              </a:highlight>
              <a:latin typeface="Arial"/>
              <a:ea typeface="Arial"/>
              <a:cs typeface="Arial"/>
              <a:sym typeface="Arial"/>
            </a:endParaRPr>
          </a:p>
          <a:p>
            <a:pPr indent="-323850" lvl="0" marL="457200" rtl="0" algn="l">
              <a:spcBef>
                <a:spcPts val="1000"/>
              </a:spcBef>
              <a:spcAft>
                <a:spcPts val="0"/>
              </a:spcAft>
              <a:buClr>
                <a:srgbClr val="000000"/>
              </a:buClr>
              <a:buSzPts val="1500"/>
              <a:buFont typeface="Arial"/>
              <a:buChar char="❖"/>
            </a:pPr>
            <a:r>
              <a:rPr lang="en" sz="1500">
                <a:solidFill>
                  <a:srgbClr val="1F1F1F"/>
                </a:solidFill>
                <a:highlight>
                  <a:srgbClr val="FFFFFF"/>
                </a:highlight>
                <a:latin typeface="Arial"/>
                <a:ea typeface="Arial"/>
                <a:cs typeface="Arial"/>
                <a:sym typeface="Arial"/>
              </a:rPr>
              <a:t>Analysing a significant range of factors, including weather conditions, special events, roadworks, traffic jams among others, an accurate prediction of the severity of the accidents can be performed</a:t>
            </a:r>
            <a:endParaRPr sz="1500">
              <a:solidFill>
                <a:srgbClr val="1F1F1F"/>
              </a:solidFill>
              <a:highlight>
                <a:srgbClr val="FFFFFF"/>
              </a:highlight>
              <a:latin typeface="Arial"/>
              <a:ea typeface="Arial"/>
              <a:cs typeface="Arial"/>
              <a:sym typeface="Arial"/>
            </a:endParaRPr>
          </a:p>
          <a:p>
            <a:pPr indent="-323850" lvl="0" marL="457200" marR="0" rtl="0" algn="just">
              <a:lnSpc>
                <a:spcPct val="114545"/>
              </a:lnSpc>
              <a:spcBef>
                <a:spcPts val="1000"/>
              </a:spcBef>
              <a:spcAft>
                <a:spcPts val="0"/>
              </a:spcAft>
              <a:buClr>
                <a:srgbClr val="000000"/>
              </a:buClr>
              <a:buSzPts val="1500"/>
              <a:buFont typeface="Arial"/>
              <a:buChar char="❖"/>
            </a:pPr>
            <a:r>
              <a:rPr lang="en" sz="1500">
                <a:solidFill>
                  <a:srgbClr val="1F1F1F"/>
                </a:solidFill>
                <a:highlight>
                  <a:srgbClr val="FFFFFF"/>
                </a:highlight>
                <a:latin typeface="Arial"/>
                <a:ea typeface="Arial"/>
                <a:cs typeface="Arial"/>
                <a:sym typeface="Arial"/>
              </a:rPr>
              <a:t>this knowledge of a severe accident situation can be warned to driver so that they would drive more carefully or even change their route if it is possible or to hospital which could have set everything ready for a severe intervention in advance.</a:t>
            </a:r>
            <a:endParaRPr sz="1500">
              <a:solidFill>
                <a:srgbClr val="1F1F1F"/>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Who Are The Target Audience?</a:t>
            </a:r>
            <a:endParaRPr b="1" sz="2800">
              <a:solidFill>
                <a:srgbClr val="073763"/>
              </a:solidFill>
            </a:endParaRPr>
          </a:p>
        </p:txBody>
      </p:sp>
      <p:sp>
        <p:nvSpPr>
          <p:cNvPr id="155" name="Google Shape;155;p16"/>
          <p:cNvSpPr txBox="1"/>
          <p:nvPr>
            <p:ph idx="1" type="body"/>
          </p:nvPr>
        </p:nvSpPr>
        <p:spPr>
          <a:xfrm>
            <a:off x="942700" y="1116150"/>
            <a:ext cx="7272300" cy="2911200"/>
          </a:xfrm>
          <a:prstGeom prst="rect">
            <a:avLst/>
          </a:prstGeom>
        </p:spPr>
        <p:txBody>
          <a:bodyPr anchorCtr="0" anchor="t" bIns="91425" lIns="91425" spcFirstLastPara="1" rIns="91425" wrap="square" tIns="91425">
            <a:noAutofit/>
          </a:bodyPr>
          <a:lstStyle/>
          <a:p>
            <a:pPr indent="-317500" lvl="0" marL="457200" marR="0" rtl="0" algn="just">
              <a:lnSpc>
                <a:spcPct val="114545"/>
              </a:lnSpc>
              <a:spcBef>
                <a:spcPts val="500"/>
              </a:spcBef>
              <a:spcAft>
                <a:spcPts val="0"/>
              </a:spcAft>
              <a:buClr>
                <a:srgbClr val="000000"/>
              </a:buClr>
              <a:buSzPts val="1400"/>
              <a:buChar char="❖"/>
            </a:pPr>
            <a:r>
              <a:rPr lang="en" sz="1400">
                <a:solidFill>
                  <a:srgbClr val="1F1F1F"/>
                </a:solidFill>
                <a:highlight>
                  <a:srgbClr val="FFFFFF"/>
                </a:highlight>
                <a:latin typeface="Arial"/>
                <a:ea typeface="Arial"/>
                <a:cs typeface="Arial"/>
                <a:sym typeface="Arial"/>
              </a:rPr>
              <a:t>T</a:t>
            </a:r>
            <a:r>
              <a:rPr lang="en" sz="1400">
                <a:solidFill>
                  <a:srgbClr val="1F1F1F"/>
                </a:solidFill>
                <a:highlight>
                  <a:srgbClr val="FFFFFF"/>
                </a:highlight>
                <a:latin typeface="Arial"/>
                <a:ea typeface="Arial"/>
                <a:cs typeface="Arial"/>
                <a:sym typeface="Arial"/>
              </a:rPr>
              <a:t>he daily travelers and drivers of the city</a:t>
            </a:r>
            <a:endParaRPr sz="1400">
              <a:solidFill>
                <a:srgbClr val="1F1F1F"/>
              </a:solidFill>
              <a:highlight>
                <a:srgbClr val="FFFFFF"/>
              </a:highlight>
              <a:latin typeface="Arial"/>
              <a:ea typeface="Arial"/>
              <a:cs typeface="Arial"/>
              <a:sym typeface="Arial"/>
            </a:endParaRPr>
          </a:p>
          <a:p>
            <a:pPr indent="-317500" lvl="0" marL="457200" rtl="0" algn="l">
              <a:spcBef>
                <a:spcPts val="1000"/>
              </a:spcBef>
              <a:spcAft>
                <a:spcPts val="0"/>
              </a:spcAft>
              <a:buClr>
                <a:srgbClr val="1F1F1F"/>
              </a:buClr>
              <a:buSzPts val="1400"/>
              <a:buFont typeface="Arial"/>
              <a:buChar char="❖"/>
            </a:pPr>
            <a:r>
              <a:rPr lang="en" sz="1400">
                <a:solidFill>
                  <a:srgbClr val="1F1F1F"/>
                </a:solidFill>
                <a:highlight>
                  <a:srgbClr val="FFFFFF"/>
                </a:highlight>
                <a:latin typeface="Arial"/>
                <a:ea typeface="Arial"/>
                <a:cs typeface="Arial"/>
                <a:sym typeface="Arial"/>
              </a:rPr>
              <a:t>those who possess an interest in machine learning can use this project for research purposes</a:t>
            </a:r>
            <a:endParaRPr sz="1400">
              <a:solidFill>
                <a:srgbClr val="1F1F1F"/>
              </a:solidFill>
              <a:highlight>
                <a:srgbClr val="FFFFFF"/>
              </a:highlight>
              <a:latin typeface="Arial"/>
              <a:ea typeface="Arial"/>
              <a:cs typeface="Arial"/>
              <a:sym typeface="Arial"/>
            </a:endParaRPr>
          </a:p>
          <a:p>
            <a:pPr indent="-317500" lvl="0" marL="457200" rtl="0" algn="l">
              <a:spcBef>
                <a:spcPts val="1000"/>
              </a:spcBef>
              <a:spcAft>
                <a:spcPts val="0"/>
              </a:spcAft>
              <a:buClr>
                <a:srgbClr val="1F1F1F"/>
              </a:buClr>
              <a:buSzPts val="1400"/>
              <a:buFont typeface="Arial"/>
              <a:buChar char="❖"/>
            </a:pPr>
            <a:r>
              <a:rPr lang="en" sz="1400">
                <a:solidFill>
                  <a:srgbClr val="1F1F1F"/>
                </a:solidFill>
                <a:highlight>
                  <a:srgbClr val="FFFFFF"/>
                </a:highlight>
                <a:latin typeface="Arial"/>
                <a:ea typeface="Arial"/>
                <a:cs typeface="Arial"/>
                <a:sym typeface="Arial"/>
              </a:rPr>
              <a:t>Anyone who is keen to try roads of the city would've the pre-determined possibility of encountering an accident</a:t>
            </a:r>
            <a:endParaRPr sz="1400">
              <a:solidFill>
                <a:srgbClr val="1F1F1F"/>
              </a:solidFill>
              <a:highlight>
                <a:srgbClr val="FFFFFF"/>
              </a:highlight>
              <a:latin typeface="Arial"/>
              <a:ea typeface="Arial"/>
              <a:cs typeface="Arial"/>
              <a:sym typeface="Arial"/>
            </a:endParaRPr>
          </a:p>
          <a:p>
            <a:pPr indent="-317500" lvl="1" marL="914400" rtl="0" algn="l">
              <a:spcBef>
                <a:spcPts val="1000"/>
              </a:spcBef>
              <a:spcAft>
                <a:spcPts val="0"/>
              </a:spcAft>
              <a:buClr>
                <a:srgbClr val="1F1F1F"/>
              </a:buClr>
              <a:buSzPts val="1400"/>
              <a:buFont typeface="Arial"/>
              <a:buChar char="➢"/>
            </a:pPr>
            <a:r>
              <a:rPr lang="en" sz="1400">
                <a:solidFill>
                  <a:srgbClr val="1F1F1F"/>
                </a:solidFill>
                <a:highlight>
                  <a:srgbClr val="FFFFFF"/>
                </a:highlight>
                <a:latin typeface="Arial"/>
                <a:ea typeface="Arial"/>
                <a:cs typeface="Arial"/>
                <a:sym typeface="Arial"/>
              </a:rPr>
              <a:t>It can help them to avoid that path or drive to save time as well as life</a:t>
            </a:r>
            <a:endParaRPr sz="1400">
              <a:solidFill>
                <a:srgbClr val="1F1F1F"/>
              </a:solidFill>
              <a:highlight>
                <a:srgbClr val="FFFFFF"/>
              </a:highlight>
              <a:latin typeface="Arial"/>
              <a:ea typeface="Arial"/>
              <a:cs typeface="Arial"/>
              <a:sym typeface="Arial"/>
            </a:endParaRPr>
          </a:p>
          <a:p>
            <a:pPr indent="-317500" lvl="0" marL="457200" rtl="0" algn="l">
              <a:spcBef>
                <a:spcPts val="1000"/>
              </a:spcBef>
              <a:spcAft>
                <a:spcPts val="0"/>
              </a:spcAft>
              <a:buClr>
                <a:srgbClr val="1F1F1F"/>
              </a:buClr>
              <a:buSzPts val="1400"/>
              <a:buFont typeface="Arial"/>
              <a:buChar char="❖"/>
            </a:pPr>
            <a:r>
              <a:rPr lang="en" sz="1400">
                <a:solidFill>
                  <a:srgbClr val="1F1F1F"/>
                </a:solidFill>
                <a:highlight>
                  <a:srgbClr val="FFFFFF"/>
                </a:highlight>
                <a:latin typeface="Arial"/>
                <a:ea typeface="Arial"/>
                <a:cs typeface="Arial"/>
                <a:sym typeface="Arial"/>
              </a:rPr>
              <a:t>Government should be highly interested in accurate predictions of the severity of an accident, in order to reduce the time of arrival and thus save a significant amount of people each year.</a:t>
            </a:r>
            <a:endParaRPr sz="1400">
              <a:solidFill>
                <a:srgbClr val="1F1F1F"/>
              </a:solidFill>
              <a:highlight>
                <a:srgbClr val="FFFFFF"/>
              </a:highlight>
              <a:latin typeface="Arial"/>
              <a:ea typeface="Arial"/>
              <a:cs typeface="Arial"/>
              <a:sym typeface="Arial"/>
            </a:endParaRPr>
          </a:p>
          <a:p>
            <a:pPr indent="-317500" lvl="0" marL="457200" rtl="0" algn="l">
              <a:spcBef>
                <a:spcPts val="1200"/>
              </a:spcBef>
              <a:spcAft>
                <a:spcPts val="0"/>
              </a:spcAft>
              <a:buClr>
                <a:srgbClr val="1F1F1F"/>
              </a:buClr>
              <a:buSzPts val="1400"/>
              <a:buFont typeface="Arial"/>
              <a:buChar char="❖"/>
            </a:pPr>
            <a:r>
              <a:rPr lang="en" sz="1400">
                <a:solidFill>
                  <a:srgbClr val="1F1F1F"/>
                </a:solidFill>
                <a:highlight>
                  <a:srgbClr val="FFFFFF"/>
                </a:highlight>
                <a:latin typeface="Arial"/>
                <a:ea typeface="Arial"/>
                <a:cs typeface="Arial"/>
                <a:sym typeface="Arial"/>
              </a:rPr>
              <a:t>Others interested could be private companies investing in technologies aiming to improve road safety.</a:t>
            </a:r>
            <a:endParaRPr sz="1400">
              <a:solidFill>
                <a:srgbClr val="1F1F1F"/>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Data </a:t>
            </a:r>
            <a:r>
              <a:rPr b="1" lang="en" sz="2800">
                <a:solidFill>
                  <a:srgbClr val="073763"/>
                </a:solidFill>
              </a:rPr>
              <a:t>Acquisition</a:t>
            </a:r>
            <a:endParaRPr b="1" sz="2800">
              <a:solidFill>
                <a:srgbClr val="073763"/>
              </a:solidFill>
            </a:endParaRPr>
          </a:p>
        </p:txBody>
      </p:sp>
      <p:sp>
        <p:nvSpPr>
          <p:cNvPr id="161" name="Google Shape;161;p17"/>
          <p:cNvSpPr txBox="1"/>
          <p:nvPr>
            <p:ph idx="1" type="body"/>
          </p:nvPr>
        </p:nvSpPr>
        <p:spPr>
          <a:xfrm>
            <a:off x="942700" y="1116150"/>
            <a:ext cx="7272300" cy="2911200"/>
          </a:xfrm>
          <a:prstGeom prst="rect">
            <a:avLst/>
          </a:prstGeom>
        </p:spPr>
        <p:txBody>
          <a:bodyPr anchorCtr="0" anchor="t" bIns="91425" lIns="91425" spcFirstLastPara="1" rIns="91425" wrap="square" tIns="91425">
            <a:noAutofit/>
          </a:bodyPr>
          <a:lstStyle/>
          <a:p>
            <a:pPr indent="-317500" lvl="0" marL="457200" marR="0" rtl="0" algn="just">
              <a:lnSpc>
                <a:spcPct val="114545"/>
              </a:lnSpc>
              <a:spcBef>
                <a:spcPts val="500"/>
              </a:spcBef>
              <a:spcAft>
                <a:spcPts val="0"/>
              </a:spcAft>
              <a:buClr>
                <a:srgbClr val="000000"/>
              </a:buClr>
              <a:buSzPts val="1400"/>
              <a:buChar char="❖"/>
            </a:pPr>
            <a:r>
              <a:rPr lang="en" sz="1400">
                <a:solidFill>
                  <a:srgbClr val="1F1F1F"/>
                </a:solidFill>
                <a:highlight>
                  <a:srgbClr val="FFFFFF"/>
                </a:highlight>
                <a:latin typeface="Arial"/>
                <a:ea typeface="Arial"/>
                <a:cs typeface="Arial"/>
                <a:sym typeface="Arial"/>
              </a:rPr>
              <a:t>The data that will be used in the project is the one that is provided with the course 'Data-Collisons.csv' consist of 38 features as column and around 1.9 million records of accidents in rows.</a:t>
            </a:r>
            <a:endParaRPr sz="1400">
              <a:solidFill>
                <a:srgbClr val="1F1F1F"/>
              </a:solidFill>
              <a:highlight>
                <a:srgbClr val="FFFFFF"/>
              </a:highlight>
              <a:latin typeface="Arial"/>
              <a:ea typeface="Arial"/>
              <a:cs typeface="Arial"/>
              <a:sym typeface="Arial"/>
            </a:endParaRPr>
          </a:p>
          <a:p>
            <a:pPr indent="-317500" lvl="0" marL="457200" rtl="0" algn="just">
              <a:lnSpc>
                <a:spcPct val="114545"/>
              </a:lnSpc>
              <a:spcBef>
                <a:spcPts val="1000"/>
              </a:spcBef>
              <a:spcAft>
                <a:spcPts val="0"/>
              </a:spcAft>
              <a:buClr>
                <a:srgbClr val="000000"/>
              </a:buClr>
              <a:buSzPts val="1400"/>
              <a:buChar char="❖"/>
            </a:pPr>
            <a:r>
              <a:rPr lang="en" sz="1400">
                <a:solidFill>
                  <a:srgbClr val="1F1F1F"/>
                </a:solidFill>
                <a:highlight>
                  <a:srgbClr val="FFFFFF"/>
                </a:highlight>
                <a:latin typeface="Arial"/>
                <a:ea typeface="Arial"/>
                <a:cs typeface="Arial"/>
                <a:sym typeface="Arial"/>
              </a:rPr>
              <a:t>These information can be obtained from Seattle Department of Transportation (SDOT). SDOT has an open data platform which can be found in “</a:t>
            </a:r>
            <a:r>
              <a:rPr lang="en" sz="1400" u="sng">
                <a:solidFill>
                  <a:schemeClr val="hlink"/>
                </a:solidFill>
                <a:highlight>
                  <a:srgbClr val="FFFFFF"/>
                </a:highlight>
                <a:latin typeface="Arial"/>
                <a:ea typeface="Arial"/>
                <a:cs typeface="Arial"/>
                <a:sym typeface="Arial"/>
                <a:hlinkClick r:id="rId3"/>
              </a:rPr>
              <a:t>https://data.seattle.gov/</a:t>
            </a:r>
            <a:r>
              <a:rPr lang="en" sz="1400">
                <a:solidFill>
                  <a:srgbClr val="1F1F1F"/>
                </a:solidFill>
                <a:highlight>
                  <a:srgbClr val="FFFFFF"/>
                </a:highlight>
                <a:latin typeface="Arial"/>
                <a:ea typeface="Arial"/>
                <a:cs typeface="Arial"/>
                <a:sym typeface="Arial"/>
              </a:rPr>
              <a:t>”. In this platform, they update their information about collisions weekly. We can find all information we need in this dataset.</a:t>
            </a:r>
            <a:endParaRPr sz="1400">
              <a:solidFill>
                <a:srgbClr val="1F1F1F"/>
              </a:solidFill>
              <a:highlight>
                <a:srgbClr val="FFFFFF"/>
              </a:highlight>
              <a:latin typeface="Arial"/>
              <a:ea typeface="Arial"/>
              <a:cs typeface="Arial"/>
              <a:sym typeface="Arial"/>
            </a:endParaRPr>
          </a:p>
          <a:p>
            <a:pPr indent="-317500" lvl="1" marL="914400" rtl="0" algn="l">
              <a:lnSpc>
                <a:spcPct val="114545"/>
              </a:lnSpc>
              <a:spcBef>
                <a:spcPts val="1000"/>
              </a:spcBef>
              <a:spcAft>
                <a:spcPts val="0"/>
              </a:spcAft>
              <a:buClr>
                <a:srgbClr val="000000"/>
              </a:buClr>
              <a:buSzPts val="1400"/>
              <a:buChar char="➢"/>
            </a:pPr>
            <a:r>
              <a:rPr lang="en" sz="1400">
                <a:solidFill>
                  <a:srgbClr val="1F1F1F"/>
                </a:solidFill>
                <a:highlight>
                  <a:srgbClr val="FFFFFF"/>
                </a:highlight>
                <a:latin typeface="Arial"/>
                <a:ea typeface="Arial"/>
                <a:cs typeface="Arial"/>
                <a:sym typeface="Arial"/>
              </a:rPr>
              <a:t>The attribute information details can be found in   “</a:t>
            </a:r>
            <a:r>
              <a:rPr lang="en" sz="1400" u="sng">
                <a:solidFill>
                  <a:schemeClr val="hlink"/>
                </a:solidFill>
                <a:highlight>
                  <a:srgbClr val="FFFFFF"/>
                </a:highlight>
                <a:latin typeface="Arial"/>
                <a:ea typeface="Arial"/>
                <a:cs typeface="Arial"/>
                <a:sym typeface="Arial"/>
                <a:hlinkClick r:id="rId4"/>
              </a:rPr>
              <a:t>https://www.seattle.gov/Documents/Departments/SDOT/GIS/Collisions_OD.pdf</a:t>
            </a:r>
            <a:r>
              <a:rPr lang="en" sz="1400">
                <a:solidFill>
                  <a:srgbClr val="1F1F1F"/>
                </a:solidFill>
                <a:highlight>
                  <a:srgbClr val="FFFFFF"/>
                </a:highlight>
                <a:latin typeface="Arial"/>
                <a:ea typeface="Arial"/>
                <a:cs typeface="Arial"/>
                <a:sym typeface="Arial"/>
              </a:rPr>
              <a:t>”</a:t>
            </a:r>
            <a:endParaRPr sz="1400">
              <a:solidFill>
                <a:srgbClr val="1F1F1F"/>
              </a:solidFill>
              <a:highlight>
                <a:srgbClr val="FFFFFF"/>
              </a:highlight>
              <a:latin typeface="Arial"/>
              <a:ea typeface="Arial"/>
              <a:cs typeface="Arial"/>
              <a:sym typeface="Arial"/>
            </a:endParaRPr>
          </a:p>
          <a:p>
            <a:pPr indent="0" lvl="0" marL="457200" marR="0" rtl="0" algn="just">
              <a:lnSpc>
                <a:spcPct val="114545"/>
              </a:lnSpc>
              <a:spcBef>
                <a:spcPts val="1000"/>
              </a:spcBef>
              <a:spcAft>
                <a:spcPts val="0"/>
              </a:spcAft>
              <a:buNone/>
            </a:pPr>
            <a:r>
              <a:t/>
            </a:r>
            <a:endParaRPr sz="1400">
              <a:solidFill>
                <a:srgbClr val="1F1F1F"/>
              </a:solidFill>
              <a:highlight>
                <a:srgbClr val="FFFFFF"/>
              </a:highlight>
              <a:latin typeface="Arial"/>
              <a:ea typeface="Arial"/>
              <a:cs typeface="Arial"/>
              <a:sym typeface="Arial"/>
            </a:endParaRPr>
          </a:p>
          <a:p>
            <a:pPr indent="0" lvl="0" marL="0" rtl="0" algn="l">
              <a:spcBef>
                <a:spcPts val="1000"/>
              </a:spcBef>
              <a:spcAft>
                <a:spcPts val="10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Data Preparation</a:t>
            </a:r>
            <a:endParaRPr b="1" sz="2800">
              <a:solidFill>
                <a:srgbClr val="073763"/>
              </a:solidFill>
            </a:endParaRPr>
          </a:p>
        </p:txBody>
      </p:sp>
      <p:sp>
        <p:nvSpPr>
          <p:cNvPr id="167" name="Google Shape;167;p18"/>
          <p:cNvSpPr txBox="1"/>
          <p:nvPr>
            <p:ph idx="1" type="body"/>
          </p:nvPr>
        </p:nvSpPr>
        <p:spPr>
          <a:xfrm>
            <a:off x="942700" y="1116150"/>
            <a:ext cx="7791600" cy="2911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Char char="❖"/>
            </a:pPr>
            <a:r>
              <a:rPr lang="en">
                <a:solidFill>
                  <a:srgbClr val="000000"/>
                </a:solidFill>
                <a:highlight>
                  <a:srgbClr val="FFFFFF"/>
                </a:highlight>
                <a:latin typeface="Arial"/>
                <a:ea typeface="Arial"/>
                <a:cs typeface="Arial"/>
                <a:sym typeface="Arial"/>
              </a:rPr>
              <a:t>The problem is predicting the severity code by using the independent variables. Hence, it is a classification problem. The "severity" depends on the following data:</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Accident location: Latitude("Y" column - float), Longitude("X" column - float)</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Road coditions: "ROADCOND" column - text</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Weather condition: "WEATHER" column - text</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Junction: "JUNCTIONTYPE" column - text</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Car speeding: "SPEEDING" column - boolean</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Number of people involved: "PERSONCOUNT" column - integer</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Light conditions: "LIGHTCOND" column - text</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Number of vehicles involved in: "VEHCOUNT" column - integer</a:t>
            </a:r>
            <a:endParaRPr>
              <a:solidFill>
                <a:srgbClr val="000000"/>
              </a:solidFill>
              <a:highlight>
                <a:srgbClr val="FFFFFF"/>
              </a:highlight>
              <a:latin typeface="Arial"/>
              <a:ea typeface="Arial"/>
              <a:cs typeface="Arial"/>
              <a:sym typeface="Arial"/>
            </a:endParaRPr>
          </a:p>
          <a:p>
            <a:pPr indent="88900" lvl="0" marL="457200" rtl="0" algn="l">
              <a:lnSpc>
                <a:spcPct val="109090"/>
              </a:lnSpc>
              <a:spcBef>
                <a:spcPts val="0"/>
              </a:spcBef>
              <a:spcAft>
                <a:spcPts val="0"/>
              </a:spcAft>
              <a:buClr>
                <a:srgbClr val="000000"/>
              </a:buClr>
              <a:buSzPts val="1300"/>
              <a:buFont typeface="Arial"/>
              <a:buAutoNum type="arabicPeriod"/>
            </a:pPr>
            <a:r>
              <a:rPr lang="en">
                <a:solidFill>
                  <a:srgbClr val="000000"/>
                </a:solidFill>
                <a:highlight>
                  <a:srgbClr val="FFFFFF"/>
                </a:highlight>
                <a:latin typeface="Arial"/>
                <a:ea typeface="Arial"/>
                <a:cs typeface="Arial"/>
                <a:sym typeface="Arial"/>
              </a:rPr>
              <a:t>The date time when the accident occurs: "INCDATE", "INCDTTM" columns - text</a:t>
            </a:r>
            <a:endParaRPr>
              <a:solidFill>
                <a:srgbClr val="000000"/>
              </a:solidFill>
              <a:highlight>
                <a:srgbClr val="FFFFFF"/>
              </a:highlight>
              <a:latin typeface="Arial"/>
              <a:ea typeface="Arial"/>
              <a:cs typeface="Arial"/>
              <a:sym typeface="Arial"/>
            </a:endParaRPr>
          </a:p>
          <a:p>
            <a:pPr indent="0" lvl="0" marL="457200" marR="0" rtl="0" algn="just">
              <a:lnSpc>
                <a:spcPct val="114545"/>
              </a:lnSpc>
              <a:spcBef>
                <a:spcPts val="500"/>
              </a:spcBef>
              <a:spcAft>
                <a:spcPts val="10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Data Preparation - Severity</a:t>
            </a:r>
            <a:endParaRPr b="1" sz="2800">
              <a:solidFill>
                <a:srgbClr val="073763"/>
              </a:solidFill>
            </a:endParaRPr>
          </a:p>
        </p:txBody>
      </p:sp>
      <p:sp>
        <p:nvSpPr>
          <p:cNvPr id="173" name="Google Shape;173;p19"/>
          <p:cNvSpPr txBox="1"/>
          <p:nvPr>
            <p:ph idx="1" type="body"/>
          </p:nvPr>
        </p:nvSpPr>
        <p:spPr>
          <a:xfrm>
            <a:off x="942700" y="1116150"/>
            <a:ext cx="7791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We can see that the dataset contains only 2 severities: "1" (prop damage) and "2" (injury). It will limit the prediction because the classification can not perform with the label which doesn't exist in dataset such as "3" (fatality), "2b" (serious injury) and "0" (unknown).</a:t>
            </a:r>
            <a:endParaRPr sz="1400">
              <a:solidFill>
                <a:srgbClr val="000000"/>
              </a:solidFill>
              <a:highlight>
                <a:srgbClr val="FFFFFF"/>
              </a:highlight>
              <a:latin typeface="Arial"/>
              <a:ea typeface="Arial"/>
              <a:cs typeface="Arial"/>
              <a:sym typeface="Arial"/>
            </a:endParaRPr>
          </a:p>
          <a:p>
            <a:pPr indent="0" lvl="0" marL="457200" marR="0" rtl="0" algn="just">
              <a:lnSpc>
                <a:spcPct val="114545"/>
              </a:lnSpc>
              <a:spcBef>
                <a:spcPts val="500"/>
              </a:spcBef>
              <a:spcAft>
                <a:spcPts val="1000"/>
              </a:spcAft>
              <a:buNone/>
            </a:pPr>
            <a:r>
              <a:t/>
            </a:r>
            <a:endParaRPr>
              <a:solidFill>
                <a:srgbClr val="000000"/>
              </a:solidFill>
              <a:highlight>
                <a:srgbClr val="FFFFFF"/>
              </a:highlight>
              <a:latin typeface="Arial"/>
              <a:ea typeface="Arial"/>
              <a:cs typeface="Arial"/>
              <a:sym typeface="Arial"/>
            </a:endParaRPr>
          </a:p>
        </p:txBody>
      </p:sp>
      <p:pic>
        <p:nvPicPr>
          <p:cNvPr id="174" name="Google Shape;174;p19"/>
          <p:cNvPicPr preferRelativeResize="0"/>
          <p:nvPr/>
        </p:nvPicPr>
        <p:blipFill>
          <a:blip r:embed="rId3">
            <a:alphaModFix/>
          </a:blip>
          <a:stretch>
            <a:fillRect/>
          </a:stretch>
        </p:blipFill>
        <p:spPr>
          <a:xfrm>
            <a:off x="2266000" y="2164550"/>
            <a:ext cx="4876800"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Map For Collision </a:t>
            </a:r>
            <a:r>
              <a:rPr b="1" lang="en"/>
              <a:t>Distribution</a:t>
            </a:r>
            <a:endParaRPr b="1"/>
          </a:p>
        </p:txBody>
      </p:sp>
      <p:pic>
        <p:nvPicPr>
          <p:cNvPr id="180" name="Google Shape;180;p20"/>
          <p:cNvPicPr preferRelativeResize="0"/>
          <p:nvPr/>
        </p:nvPicPr>
        <p:blipFill>
          <a:blip r:embed="rId3">
            <a:alphaModFix/>
          </a:blip>
          <a:stretch>
            <a:fillRect/>
          </a:stretch>
        </p:blipFill>
        <p:spPr>
          <a:xfrm>
            <a:off x="1735388" y="1115825"/>
            <a:ext cx="5876925" cy="354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Data Preparation</a:t>
            </a:r>
            <a:endParaRPr b="1" sz="2800">
              <a:solidFill>
                <a:srgbClr val="073763"/>
              </a:solidFill>
            </a:endParaRPr>
          </a:p>
        </p:txBody>
      </p:sp>
      <p:sp>
        <p:nvSpPr>
          <p:cNvPr id="186" name="Google Shape;186;p21"/>
          <p:cNvSpPr txBox="1"/>
          <p:nvPr>
            <p:ph idx="1" type="body"/>
          </p:nvPr>
        </p:nvSpPr>
        <p:spPr>
          <a:xfrm>
            <a:off x="935850" y="935250"/>
            <a:ext cx="7272300" cy="12162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Char char="❖"/>
            </a:pPr>
            <a:r>
              <a:rPr lang="en" sz="1400">
                <a:solidFill>
                  <a:srgbClr val="000000"/>
                </a:solidFill>
                <a:highlight>
                  <a:srgbClr val="FFFFFF"/>
                </a:highlight>
                <a:latin typeface="Arial"/>
                <a:ea typeface="Arial"/>
                <a:cs typeface="Arial"/>
                <a:sym typeface="Arial"/>
              </a:rPr>
              <a:t>We've to drop the missing value of the longitude and latitude in order to data preparation. Also later we’ve to encode the categorical data, one of the example is given below.</a:t>
            </a:r>
            <a:endParaRPr sz="1400">
              <a:solidFill>
                <a:srgbClr val="000000"/>
              </a:solidFill>
              <a:highlight>
                <a:srgbClr val="FFFFFF"/>
              </a:highlight>
              <a:latin typeface="Arial"/>
              <a:ea typeface="Arial"/>
              <a:cs typeface="Arial"/>
              <a:sym typeface="Arial"/>
            </a:endParaRPr>
          </a:p>
          <a:p>
            <a:pPr indent="-317500" lvl="0" marL="457200" rtl="0" algn="l">
              <a:spcBef>
                <a:spcPts val="11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We’ll perform same operation for other attribute such as WEATHER, JUNCTIONTYPE, and LIGHTCOND.</a:t>
            </a:r>
            <a:endParaRPr sz="14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marR="0" rtl="0" algn="just">
              <a:lnSpc>
                <a:spcPct val="114545"/>
              </a:lnSpc>
              <a:spcBef>
                <a:spcPts val="1000"/>
              </a:spcBef>
              <a:spcAft>
                <a:spcPts val="1000"/>
              </a:spcAft>
              <a:buNone/>
            </a:pPr>
            <a:r>
              <a:t/>
            </a:r>
            <a:endParaRPr sz="1400">
              <a:solidFill>
                <a:srgbClr val="000000"/>
              </a:solidFill>
            </a:endParaRPr>
          </a:p>
        </p:txBody>
      </p:sp>
      <p:pic>
        <p:nvPicPr>
          <p:cNvPr id="187" name="Google Shape;187;p21"/>
          <p:cNvPicPr preferRelativeResize="0"/>
          <p:nvPr/>
        </p:nvPicPr>
        <p:blipFill>
          <a:blip r:embed="rId3">
            <a:alphaModFix/>
          </a:blip>
          <a:stretch>
            <a:fillRect/>
          </a:stretch>
        </p:blipFill>
        <p:spPr>
          <a:xfrm>
            <a:off x="1725275" y="2668075"/>
            <a:ext cx="2534025" cy="1754325"/>
          </a:xfrm>
          <a:prstGeom prst="rect">
            <a:avLst/>
          </a:prstGeom>
          <a:noFill/>
          <a:ln>
            <a:noFill/>
          </a:ln>
        </p:spPr>
      </p:pic>
      <p:pic>
        <p:nvPicPr>
          <p:cNvPr id="188" name="Google Shape;188;p21"/>
          <p:cNvPicPr preferRelativeResize="0"/>
          <p:nvPr/>
        </p:nvPicPr>
        <p:blipFill>
          <a:blip r:embed="rId4">
            <a:alphaModFix/>
          </a:blip>
          <a:stretch>
            <a:fillRect/>
          </a:stretch>
        </p:blipFill>
        <p:spPr>
          <a:xfrm>
            <a:off x="4669325" y="2668075"/>
            <a:ext cx="2772965" cy="175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