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0058400" cx="7772400"/>
  <p:notesSz cx="6858000" cy="9144000"/>
  <p:embeddedFontLst>
    <p:embeddedFont>
      <p:font typeface="Roboto"/>
      <p:regular r:id="rId7"/>
      <p:bold r:id="rId8"/>
      <p:italic r:id="rId9"/>
      <p:boldItalic r:id="rId10"/>
    </p:embeddedFont>
    <p:embeddedFont>
      <p:font typeface="PT Sans Narrow"/>
      <p:regular r:id="rId11"/>
      <p:bold r:id="rId12"/>
    </p:embeddedFont>
    <p:embeddedFont>
      <p:font typeface="Work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 uri="GoogleSlidesCustomDataVersion2">
      <go:slidesCustomData xmlns:go="http://customooxmlschemas.google.com/" r:id="rId17" roundtripDataSignature="AMtx7mh4wJjdsvSqtcdJS82kVjUIqut0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font" Target="fonts/Roboto-boldItalic.fntdata"/><Relationship Id="rId13" Type="http://schemas.openxmlformats.org/officeDocument/2006/relationships/font" Target="fonts/WorkSans-regular.fntdata"/><Relationship Id="rId12"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WorkSans-italic.fntdata"/><Relationship Id="rId14" Type="http://schemas.openxmlformats.org/officeDocument/2006/relationships/font" Target="fonts/WorkSans-bold.fntdata"/><Relationship Id="rId17" Type="http://customschemas.google.com/relationships/presentationmetadata" Target="metadata"/><Relationship Id="rId16" Type="http://schemas.openxmlformats.org/officeDocument/2006/relationships/font" Target="fonts/Work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0" name="Shape 10"/>
        <p:cNvGrpSpPr/>
        <p:nvPr/>
      </p:nvGrpSpPr>
      <p:grpSpPr>
        <a:xfrm>
          <a:off x="0" y="0"/>
          <a:ext cx="0" cy="0"/>
          <a:chOff x="0" y="0"/>
          <a:chExt cx="0" cy="0"/>
        </a:xfrm>
      </p:grpSpPr>
      <p:grpSp>
        <p:nvGrpSpPr>
          <p:cNvPr id="11" name="Google Shape;11;p3"/>
          <p:cNvGrpSpPr/>
          <p:nvPr/>
        </p:nvGrpSpPr>
        <p:grpSpPr>
          <a:xfrm>
            <a:off x="172055" y="1468890"/>
            <a:ext cx="7434543" cy="62982"/>
            <a:chOff x="1890075" y="5241175"/>
            <a:chExt cx="4240556" cy="257700"/>
          </a:xfrm>
        </p:grpSpPr>
        <p:sp>
          <p:nvSpPr>
            <p:cNvPr id="12" name="Google Shape;12;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 name="Google Shape;13;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 name="Google Shape;14;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5" name="Google Shape;15;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6" name="Google Shape;16;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7" name="Google Shape;17;p3"/>
          <p:cNvGrpSpPr/>
          <p:nvPr/>
        </p:nvGrpSpPr>
        <p:grpSpPr>
          <a:xfrm>
            <a:off x="168930" y="2702615"/>
            <a:ext cx="7434543" cy="62982"/>
            <a:chOff x="1890075" y="5241175"/>
            <a:chExt cx="4240556" cy="257700"/>
          </a:xfrm>
        </p:grpSpPr>
        <p:sp>
          <p:nvSpPr>
            <p:cNvPr id="18" name="Google Shape;18;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 name="Google Shape;19;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 name="Google Shape;20;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 name="Google Shape;21;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22" name="Google Shape;22;p3"/>
          <p:cNvCxnSpPr>
            <a:stCxn id="12"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3" name="Google Shape;23;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4" name="Google Shape;24;p3"/>
          <p:cNvGrpSpPr/>
          <p:nvPr/>
        </p:nvGrpSpPr>
        <p:grpSpPr>
          <a:xfrm>
            <a:off x="0" y="3413775"/>
            <a:ext cx="3530025" cy="746350"/>
            <a:chOff x="0" y="3156075"/>
            <a:chExt cx="3530025" cy="746350"/>
          </a:xfrm>
        </p:grpSpPr>
        <p:sp>
          <p:nvSpPr>
            <p:cNvPr id="25" name="Google Shape;25;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6" name="Google Shape;26;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7" name="Google Shape;27;p3"/>
          <p:cNvGrpSpPr/>
          <p:nvPr/>
        </p:nvGrpSpPr>
        <p:grpSpPr>
          <a:xfrm>
            <a:off x="3248850" y="2867100"/>
            <a:ext cx="4936034" cy="746350"/>
            <a:chOff x="0" y="3156075"/>
            <a:chExt cx="3530025" cy="746350"/>
          </a:xfrm>
        </p:grpSpPr>
        <p:sp>
          <p:nvSpPr>
            <p:cNvPr id="28" name="Google Shape;28;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 name="Google Shape;29;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30" name="Google Shape;30;p3"/>
          <p:cNvGrpSpPr/>
          <p:nvPr/>
        </p:nvGrpSpPr>
        <p:grpSpPr>
          <a:xfrm>
            <a:off x="3248850" y="7166275"/>
            <a:ext cx="4936034" cy="746350"/>
            <a:chOff x="0" y="3156075"/>
            <a:chExt cx="3530025" cy="746350"/>
          </a:xfrm>
        </p:grpSpPr>
        <p:sp>
          <p:nvSpPr>
            <p:cNvPr id="31" name="Google Shape;31;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2" name="Google Shape;32;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33" name="Google Shape;33;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34" name="Google Shape;34;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35" name="Google Shape;35;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sp>
        <p:nvSpPr>
          <p:cNvPr id="36" name="Google Shape;36;p3"/>
          <p:cNvSpPr txBox="1"/>
          <p:nvPr>
            <p:ph type="title"/>
          </p:nvPr>
        </p:nvSpPr>
        <p:spPr>
          <a:xfrm>
            <a:off x="168925" y="324775"/>
            <a:ext cx="74085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7" name="Google Shape;37;p3"/>
          <p:cNvSpPr txBox="1"/>
          <p:nvPr>
            <p:ph idx="1" type="subTitle"/>
          </p:nvPr>
        </p:nvSpPr>
        <p:spPr>
          <a:xfrm>
            <a:off x="2263675" y="82697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38" name="Shape 38"/>
        <p:cNvGrpSpPr/>
        <p:nvPr/>
      </p:nvGrpSpPr>
      <p:grpSpPr>
        <a:xfrm>
          <a:off x="0" y="0"/>
          <a:ext cx="0" cy="0"/>
          <a:chOff x="0" y="0"/>
          <a:chExt cx="0" cy="0"/>
        </a:xfrm>
      </p:grpSpPr>
      <p:cxnSp>
        <p:nvCxnSpPr>
          <p:cNvPr id="39" name="Google Shape;39;p4"/>
          <p:cNvCxnSpPr/>
          <p:nvPr/>
        </p:nvCxnSpPr>
        <p:spPr>
          <a:xfrm>
            <a:off x="3049395" y="901911"/>
            <a:ext cx="0" cy="5924400"/>
          </a:xfrm>
          <a:prstGeom prst="straightConnector1">
            <a:avLst/>
          </a:prstGeom>
          <a:noFill/>
          <a:ln cap="flat" cmpd="sng" w="9525">
            <a:solidFill>
              <a:srgbClr val="CCCCCC"/>
            </a:solidFill>
            <a:prstDash val="solid"/>
            <a:round/>
            <a:headEnd len="sm" w="sm" type="none"/>
            <a:tailEnd len="sm" w="sm" type="none"/>
          </a:ln>
        </p:spPr>
      </p:cxnSp>
      <p:cxnSp>
        <p:nvCxnSpPr>
          <p:cNvPr id="40" name="Google Shape;40;p4"/>
          <p:cNvCxnSpPr>
            <a:stCxn id="41" idx="0"/>
          </p:cNvCxnSpPr>
          <p:nvPr/>
        </p:nvCxnSpPr>
        <p:spPr>
          <a:xfrm flipH="1">
            <a:off x="172045" y="903711"/>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42" name="Google Shape;42;p4"/>
          <p:cNvGrpSpPr/>
          <p:nvPr/>
        </p:nvGrpSpPr>
        <p:grpSpPr>
          <a:xfrm>
            <a:off x="190345" y="900758"/>
            <a:ext cx="7581747" cy="5906"/>
            <a:chOff x="1890075" y="5241175"/>
            <a:chExt cx="4240556" cy="257700"/>
          </a:xfrm>
        </p:grpSpPr>
        <p:sp>
          <p:nvSpPr>
            <p:cNvPr id="41" name="Google Shape;41;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3" name="Google Shape;43;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4" name="Google Shape;44;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5" name="Google Shape;45;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46" name="Google Shape;46;p4"/>
          <p:cNvGrpSpPr/>
          <p:nvPr/>
        </p:nvGrpSpPr>
        <p:grpSpPr>
          <a:xfrm>
            <a:off x="190320" y="931759"/>
            <a:ext cx="7581691" cy="5901"/>
            <a:chOff x="1890075" y="5241175"/>
            <a:chExt cx="4240556" cy="257700"/>
          </a:xfrm>
        </p:grpSpPr>
        <p:sp>
          <p:nvSpPr>
            <p:cNvPr id="47" name="Google Shape;47;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8" name="Google Shape;48;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9" name="Google Shape;49;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0" name="Google Shape;50;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51" name="Google Shape;51;p4"/>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52" name="Google Shape;52;p4"/>
          <p:cNvSpPr txBox="1"/>
          <p:nvPr/>
        </p:nvSpPr>
        <p:spPr>
          <a:xfrm>
            <a:off x="490594" y="10869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53" name="Google Shape;53;p4"/>
          <p:cNvGrpSpPr/>
          <p:nvPr/>
        </p:nvGrpSpPr>
        <p:grpSpPr>
          <a:xfrm>
            <a:off x="372224" y="1193225"/>
            <a:ext cx="137818" cy="187200"/>
            <a:chOff x="507100" y="1997600"/>
            <a:chExt cx="158375" cy="187200"/>
          </a:xfrm>
        </p:grpSpPr>
        <p:sp>
          <p:nvSpPr>
            <p:cNvPr id="54" name="Google Shape;54;p4"/>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4"/>
          <p:cNvSpPr txBox="1"/>
          <p:nvPr/>
        </p:nvSpPr>
        <p:spPr>
          <a:xfrm>
            <a:off x="3314919" y="10869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57" name="Google Shape;57;p4"/>
          <p:cNvGrpSpPr/>
          <p:nvPr/>
        </p:nvGrpSpPr>
        <p:grpSpPr>
          <a:xfrm>
            <a:off x="3196549" y="1193225"/>
            <a:ext cx="137818" cy="187200"/>
            <a:chOff x="507100" y="1997600"/>
            <a:chExt cx="158375" cy="187200"/>
          </a:xfrm>
        </p:grpSpPr>
        <p:sp>
          <p:nvSpPr>
            <p:cNvPr id="58" name="Google Shape;58;p4"/>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
          <p:cNvSpPr txBox="1"/>
          <p:nvPr/>
        </p:nvSpPr>
        <p:spPr>
          <a:xfrm>
            <a:off x="3314919" y="3910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61" name="Google Shape;61;p4"/>
          <p:cNvGrpSpPr/>
          <p:nvPr/>
        </p:nvGrpSpPr>
        <p:grpSpPr>
          <a:xfrm>
            <a:off x="3196549" y="4016425"/>
            <a:ext cx="137818" cy="187200"/>
            <a:chOff x="507100" y="1997600"/>
            <a:chExt cx="158375" cy="187200"/>
          </a:xfrm>
        </p:grpSpPr>
        <p:sp>
          <p:nvSpPr>
            <p:cNvPr id="62" name="Google Shape;62;p4"/>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4"/>
          <p:cNvGrpSpPr/>
          <p:nvPr/>
        </p:nvGrpSpPr>
        <p:grpSpPr>
          <a:xfrm>
            <a:off x="172050" y="4643025"/>
            <a:ext cx="2852450" cy="2183285"/>
            <a:chOff x="404700" y="4541500"/>
            <a:chExt cx="2852450" cy="2183285"/>
          </a:xfrm>
        </p:grpSpPr>
        <p:sp>
          <p:nvSpPr>
            <p:cNvPr id="65" name="Google Shape;65;p4"/>
            <p:cNvSpPr/>
            <p:nvPr/>
          </p:nvSpPr>
          <p:spPr>
            <a:xfrm>
              <a:off x="404700" y="4574127"/>
              <a:ext cx="2758200" cy="21480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452450" y="4614885"/>
              <a:ext cx="2804700" cy="21099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txBox="1"/>
            <p:nvPr/>
          </p:nvSpPr>
          <p:spPr>
            <a:xfrm>
              <a:off x="643125" y="4541500"/>
              <a:ext cx="2595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sp>
          <p:nvSpPr>
            <p:cNvPr id="68" name="Google Shape;68;p4"/>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4"/>
          <p:cNvSpPr/>
          <p:nvPr/>
        </p:nvSpPr>
        <p:spPr>
          <a:xfrm>
            <a:off x="3668950" y="6615125"/>
            <a:ext cx="3184200" cy="24957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1043125" y="7288425"/>
            <a:ext cx="2573100" cy="2261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ph idx="2" type="pic"/>
          </p:nvPr>
        </p:nvSpPr>
        <p:spPr>
          <a:xfrm>
            <a:off x="3681075" y="6466100"/>
            <a:ext cx="3035400" cy="2495700"/>
          </a:xfrm>
          <a:prstGeom prst="rect">
            <a:avLst/>
          </a:prstGeom>
          <a:noFill/>
          <a:ln cap="flat" cmpd="sng" w="19050">
            <a:solidFill>
              <a:srgbClr val="000000"/>
            </a:solidFill>
            <a:prstDash val="solid"/>
            <a:round/>
            <a:headEnd len="sm" w="sm" type="none"/>
            <a:tailEnd len="sm" w="sm" type="none"/>
          </a:ln>
        </p:spPr>
      </p:sp>
      <p:sp>
        <p:nvSpPr>
          <p:cNvPr id="73" name="Google Shape;73;p4"/>
          <p:cNvSpPr/>
          <p:nvPr>
            <p:ph idx="3" type="pic"/>
          </p:nvPr>
        </p:nvSpPr>
        <p:spPr>
          <a:xfrm>
            <a:off x="1162700" y="7044000"/>
            <a:ext cx="2453400" cy="2398200"/>
          </a:xfrm>
          <a:prstGeom prst="rect">
            <a:avLst/>
          </a:prstGeom>
          <a:noFill/>
          <a:ln cap="flat" cmpd="sng" w="19050">
            <a:solidFill>
              <a:srgbClr val="000000"/>
            </a:solidFill>
            <a:prstDash val="solid"/>
            <a:round/>
            <a:headEnd len="sm" w="sm" type="none"/>
            <a:tailEnd len="sm" w="sm" type="none"/>
          </a:ln>
        </p:spPr>
      </p:sp>
      <p:sp>
        <p:nvSpPr>
          <p:cNvPr id="74" name="Google Shape;74;p4"/>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75" name="Google Shape;75;p4"/>
          <p:cNvSpPr txBox="1"/>
          <p:nvPr>
            <p:ph type="title"/>
          </p:nvPr>
        </p:nvSpPr>
        <p:spPr>
          <a:xfrm>
            <a:off x="190350" y="11200"/>
            <a:ext cx="72909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6" name="Google Shape;76;p4"/>
          <p:cNvSpPr txBox="1"/>
          <p:nvPr>
            <p:ph idx="1" type="subTitle"/>
          </p:nvPr>
        </p:nvSpPr>
        <p:spPr>
          <a:xfrm>
            <a:off x="2226300" y="513400"/>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77" name="Shape 77"/>
        <p:cNvGrpSpPr/>
        <p:nvPr/>
      </p:nvGrpSpPr>
      <p:grpSpPr>
        <a:xfrm>
          <a:off x="0" y="0"/>
          <a:ext cx="0" cy="0"/>
          <a:chOff x="0" y="0"/>
          <a:chExt cx="0" cy="0"/>
        </a:xfrm>
      </p:grpSpPr>
      <p:cxnSp>
        <p:nvCxnSpPr>
          <p:cNvPr id="78" name="Google Shape;78;p5"/>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79" name="Google Shape;79;p5"/>
          <p:cNvGrpSpPr/>
          <p:nvPr/>
        </p:nvGrpSpPr>
        <p:grpSpPr>
          <a:xfrm>
            <a:off x="404725" y="1681475"/>
            <a:ext cx="6908400" cy="72025"/>
            <a:chOff x="404725" y="1681475"/>
            <a:chExt cx="6908400" cy="72025"/>
          </a:xfrm>
        </p:grpSpPr>
        <p:cxnSp>
          <p:nvCxnSpPr>
            <p:cNvPr id="80" name="Google Shape;80;p5"/>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81" name="Google Shape;81;p5"/>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82" name="Google Shape;82;p5"/>
          <p:cNvCxnSpPr/>
          <p:nvPr/>
        </p:nvCxnSpPr>
        <p:spPr>
          <a:xfrm>
            <a:off x="7326238" y="311025"/>
            <a:ext cx="28200" cy="8777100"/>
          </a:xfrm>
          <a:prstGeom prst="straightConnector1">
            <a:avLst/>
          </a:prstGeom>
          <a:noFill/>
          <a:ln cap="flat" cmpd="sng" w="9525">
            <a:solidFill>
              <a:srgbClr val="B7B7B7"/>
            </a:solidFill>
            <a:prstDash val="solid"/>
            <a:round/>
            <a:headEnd len="sm" w="sm" type="none"/>
            <a:tailEnd len="sm" w="sm" type="none"/>
          </a:ln>
        </p:spPr>
      </p:cxnSp>
      <p:sp>
        <p:nvSpPr>
          <p:cNvPr id="83" name="Google Shape;83;p5"/>
          <p:cNvSpPr txBox="1"/>
          <p:nvPr>
            <p:ph type="title"/>
          </p:nvPr>
        </p:nvSpPr>
        <p:spPr>
          <a:xfrm>
            <a:off x="404725" y="855800"/>
            <a:ext cx="69084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4" name="Google Shape;84;p5"/>
          <p:cNvSpPr txBox="1"/>
          <p:nvPr>
            <p:ph idx="1" type="subTitle"/>
          </p:nvPr>
        </p:nvSpPr>
        <p:spPr>
          <a:xfrm>
            <a:off x="2249425" y="136047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85" name="Google Shape;85;p5"/>
          <p:cNvCxnSpPr/>
          <p:nvPr/>
        </p:nvCxnSpPr>
        <p:spPr>
          <a:xfrm rot="10800000">
            <a:off x="438150" y="3505200"/>
            <a:ext cx="6896100" cy="0"/>
          </a:xfrm>
          <a:prstGeom prst="straightConnector1">
            <a:avLst/>
          </a:prstGeom>
          <a:noFill/>
          <a:ln cap="flat" cmpd="sng" w="9525">
            <a:solidFill>
              <a:srgbClr val="CCCCCC"/>
            </a:solidFill>
            <a:prstDash val="solid"/>
            <a:round/>
            <a:headEnd len="sm" w="sm" type="none"/>
            <a:tailEnd len="sm" w="sm" type="none"/>
          </a:ln>
        </p:spPr>
      </p:cxnSp>
      <p:cxnSp>
        <p:nvCxnSpPr>
          <p:cNvPr id="86" name="Google Shape;86;p5"/>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87" name="Google Shape;87;p5"/>
          <p:cNvGrpSpPr/>
          <p:nvPr/>
        </p:nvGrpSpPr>
        <p:grpSpPr>
          <a:xfrm>
            <a:off x="417975" y="1885250"/>
            <a:ext cx="2357775" cy="410125"/>
            <a:chOff x="417975" y="1885250"/>
            <a:chExt cx="2357775" cy="410125"/>
          </a:xfrm>
        </p:grpSpPr>
        <p:sp>
          <p:nvSpPr>
            <p:cNvPr id="88" name="Google Shape;88;p5"/>
            <p:cNvSpPr/>
            <p:nvPr/>
          </p:nvSpPr>
          <p:spPr>
            <a:xfrm>
              <a:off x="417975" y="18852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rot="10800000">
              <a:off x="2236350" y="18858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
            <p:cNvSpPr/>
            <p:nvPr/>
          </p:nvSpPr>
          <p:spPr>
            <a:xfrm>
              <a:off x="446175" y="19053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p:nvPr/>
          </p:nvSpPr>
          <p:spPr>
            <a:xfrm rot="10800000">
              <a:off x="2198100" y="19060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5"/>
          <p:cNvGrpSpPr/>
          <p:nvPr/>
        </p:nvGrpSpPr>
        <p:grpSpPr>
          <a:xfrm>
            <a:off x="417975" y="3505200"/>
            <a:ext cx="2357775" cy="410125"/>
            <a:chOff x="265575" y="3352800"/>
            <a:chExt cx="2357775" cy="410125"/>
          </a:xfrm>
        </p:grpSpPr>
        <p:sp>
          <p:nvSpPr>
            <p:cNvPr id="93" name="Google Shape;93;p5"/>
            <p:cNvSpPr/>
            <p:nvPr/>
          </p:nvSpPr>
          <p:spPr>
            <a:xfrm>
              <a:off x="265575" y="33528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10800000">
              <a:off x="2083950" y="33534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293775" y="33728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rot="10800000">
              <a:off x="2045700" y="33735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5"/>
          <p:cNvGrpSpPr/>
          <p:nvPr/>
        </p:nvGrpSpPr>
        <p:grpSpPr>
          <a:xfrm>
            <a:off x="3872113" y="3505200"/>
            <a:ext cx="2357775" cy="410125"/>
            <a:chOff x="3567313" y="3200400"/>
            <a:chExt cx="2357775" cy="410125"/>
          </a:xfrm>
        </p:grpSpPr>
        <p:sp>
          <p:nvSpPr>
            <p:cNvPr id="98" name="Google Shape;98;p5"/>
            <p:cNvSpPr/>
            <p:nvPr/>
          </p:nvSpPr>
          <p:spPr>
            <a:xfrm>
              <a:off x="3567313" y="32004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rot="10800000">
              <a:off x="5385688" y="32010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3595513" y="32204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rot="10800000">
              <a:off x="5347438" y="32211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5"/>
          <p:cNvGrpSpPr/>
          <p:nvPr/>
        </p:nvGrpSpPr>
        <p:grpSpPr>
          <a:xfrm>
            <a:off x="417963" y="6597750"/>
            <a:ext cx="2357775" cy="410125"/>
            <a:chOff x="-39237" y="6140550"/>
            <a:chExt cx="2357775" cy="410125"/>
          </a:xfrm>
        </p:grpSpPr>
        <p:sp>
          <p:nvSpPr>
            <p:cNvPr id="103" name="Google Shape;103;p5"/>
            <p:cNvSpPr/>
            <p:nvPr/>
          </p:nvSpPr>
          <p:spPr>
            <a:xfrm>
              <a:off x="-39237" y="61405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rot="10800000">
              <a:off x="1779138" y="61411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11037" y="61606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rot="10800000">
              <a:off x="1740888" y="61613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5"/>
          <p:cNvSpPr txBox="1"/>
          <p:nvPr/>
        </p:nvSpPr>
        <p:spPr>
          <a:xfrm>
            <a:off x="554500" y="1908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108" name="Google Shape;108;p5"/>
          <p:cNvSpPr txBox="1"/>
          <p:nvPr/>
        </p:nvSpPr>
        <p:spPr>
          <a:xfrm>
            <a:off x="623213" y="351016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109" name="Google Shape;109;p5"/>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110" name="Google Shape;110;p5"/>
          <p:cNvSpPr txBox="1"/>
          <p:nvPr/>
        </p:nvSpPr>
        <p:spPr>
          <a:xfrm>
            <a:off x="4077338" y="3505200"/>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111" name="Google Shape;111;p5"/>
          <p:cNvSpPr txBox="1"/>
          <p:nvPr>
            <p:ph idx="2" type="body"/>
          </p:nvPr>
        </p:nvSpPr>
        <p:spPr>
          <a:xfrm>
            <a:off x="413425" y="2320675"/>
            <a:ext cx="6896100" cy="1027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2" name="Google Shape;112;p5"/>
          <p:cNvSpPr txBox="1"/>
          <p:nvPr>
            <p:ph idx="3" type="body"/>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3" name="Google Shape;113;p5"/>
          <p:cNvSpPr txBox="1"/>
          <p:nvPr>
            <p:ph idx="4" type="body"/>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p5"/>
          <p:cNvSpPr txBox="1"/>
          <p:nvPr>
            <p:ph idx="5" type="body"/>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5" name="Google Shape;115;p5"/>
          <p:cNvSpPr/>
          <p:nvPr/>
        </p:nvSpPr>
        <p:spPr>
          <a:xfrm>
            <a:off x="4138275" y="6767525"/>
            <a:ext cx="3172200" cy="2495700"/>
          </a:xfrm>
          <a:prstGeom prst="rect">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txBox="1"/>
          <p:nvPr>
            <p:ph idx="6" type="subTitle"/>
          </p:nvPr>
        </p:nvSpPr>
        <p:spPr>
          <a:xfrm>
            <a:off x="4183575" y="9228125"/>
            <a:ext cx="3086700" cy="285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None/>
              <a:defRPr i="1" sz="11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7" name="Google Shape;117;p5"/>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18" name="Shape 118"/>
        <p:cNvGrpSpPr/>
        <p:nvPr/>
      </p:nvGrpSpPr>
      <p:grpSpPr>
        <a:xfrm>
          <a:off x="0" y="0"/>
          <a:ext cx="0" cy="0"/>
          <a:chOff x="0" y="0"/>
          <a:chExt cx="0" cy="0"/>
        </a:xfrm>
      </p:grpSpPr>
      <p:sp>
        <p:nvSpPr>
          <p:cNvPr id="119" name="Google Shape;119;p6"/>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20" name="Google Shape;120;p6"/>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21" name="Google Shape;121;p6"/>
          <p:cNvSpPr txBox="1"/>
          <p:nvPr>
            <p:ph type="title"/>
          </p:nvPr>
        </p:nvSpPr>
        <p:spPr>
          <a:xfrm>
            <a:off x="432000" y="449725"/>
            <a:ext cx="69084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2" name="Google Shape;122;p6"/>
          <p:cNvSpPr txBox="1"/>
          <p:nvPr>
            <p:ph idx="1" type="subTitle"/>
          </p:nvPr>
        </p:nvSpPr>
        <p:spPr>
          <a:xfrm>
            <a:off x="2276700" y="95192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123" name="Google Shape;123;p6"/>
          <p:cNvGrpSpPr/>
          <p:nvPr/>
        </p:nvGrpSpPr>
        <p:grpSpPr>
          <a:xfrm>
            <a:off x="95351" y="1392509"/>
            <a:ext cx="7581691" cy="5901"/>
            <a:chOff x="1890075" y="5241175"/>
            <a:chExt cx="4240556" cy="257700"/>
          </a:xfrm>
        </p:grpSpPr>
        <p:sp>
          <p:nvSpPr>
            <p:cNvPr id="124" name="Google Shape;124;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25" name="Google Shape;125;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26" name="Google Shape;126;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27" name="Google Shape;127;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28" name="Google Shape;128;p6"/>
          <p:cNvGrpSpPr/>
          <p:nvPr/>
        </p:nvGrpSpPr>
        <p:grpSpPr>
          <a:xfrm>
            <a:off x="95351" y="4542984"/>
            <a:ext cx="7581691" cy="5901"/>
            <a:chOff x="1890075" y="5241175"/>
            <a:chExt cx="4240556" cy="257700"/>
          </a:xfrm>
        </p:grpSpPr>
        <p:sp>
          <p:nvSpPr>
            <p:cNvPr id="129" name="Google Shape;129;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0" name="Google Shape;130;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1" name="Google Shape;131;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2" name="Google Shape;132;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33" name="Google Shape;133;p6"/>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Overview </a:t>
            </a:r>
            <a:endParaRPr b="1" i="0" sz="1400" u="none" cap="none" strike="noStrike">
              <a:solidFill>
                <a:schemeClr val="dk1"/>
              </a:solidFill>
              <a:latin typeface="Arial"/>
              <a:ea typeface="Arial"/>
              <a:cs typeface="Arial"/>
              <a:sym typeface="Arial"/>
            </a:endParaRPr>
          </a:p>
        </p:txBody>
      </p:sp>
      <p:sp>
        <p:nvSpPr>
          <p:cNvPr id="134" name="Google Shape;134;p6"/>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Problem</a:t>
            </a:r>
            <a:endParaRPr b="1" i="0" sz="1400" u="none" cap="none" strike="noStrike">
              <a:solidFill>
                <a:schemeClr val="dk1"/>
              </a:solidFill>
              <a:latin typeface="Arial"/>
              <a:ea typeface="Arial"/>
              <a:cs typeface="Arial"/>
              <a:sym typeface="Arial"/>
            </a:endParaRPr>
          </a:p>
        </p:txBody>
      </p:sp>
      <p:sp>
        <p:nvSpPr>
          <p:cNvPr id="135" name="Google Shape;135;p6"/>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Solution</a:t>
            </a:r>
            <a:endParaRPr b="1" i="0" sz="1400" u="none" cap="none" strike="noStrike">
              <a:solidFill>
                <a:schemeClr val="dk1"/>
              </a:solidFill>
              <a:latin typeface="Arial"/>
              <a:ea typeface="Arial"/>
              <a:cs typeface="Arial"/>
              <a:sym typeface="Arial"/>
            </a:endParaRPr>
          </a:p>
        </p:txBody>
      </p:sp>
      <p:sp>
        <p:nvSpPr>
          <p:cNvPr id="136" name="Google Shape;136;p6"/>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Details </a:t>
            </a:r>
            <a:endParaRPr b="1" i="0" sz="1400" u="none" cap="none" strike="noStrike">
              <a:solidFill>
                <a:schemeClr val="dk1"/>
              </a:solidFill>
              <a:latin typeface="Arial"/>
              <a:ea typeface="Arial"/>
              <a:cs typeface="Arial"/>
              <a:sym typeface="Arial"/>
            </a:endParaRPr>
          </a:p>
        </p:txBody>
      </p:sp>
      <p:sp>
        <p:nvSpPr>
          <p:cNvPr id="137" name="Google Shape;137;p6"/>
          <p:cNvSpPr/>
          <p:nvPr/>
        </p:nvSpPr>
        <p:spPr>
          <a:xfrm>
            <a:off x="432000" y="74583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Next Steps </a:t>
            </a:r>
            <a:endParaRPr b="1" i="0" sz="1400" u="none" cap="none" strike="noStrike">
              <a:solidFill>
                <a:schemeClr val="dk1"/>
              </a:solidFill>
              <a:latin typeface="Arial"/>
              <a:ea typeface="Arial"/>
              <a:cs typeface="Arial"/>
              <a:sym typeface="Arial"/>
            </a:endParaRPr>
          </a:p>
        </p:txBody>
      </p:sp>
      <p:grpSp>
        <p:nvGrpSpPr>
          <p:cNvPr id="138" name="Google Shape;138;p6"/>
          <p:cNvGrpSpPr/>
          <p:nvPr/>
        </p:nvGrpSpPr>
        <p:grpSpPr>
          <a:xfrm>
            <a:off x="95351" y="7362159"/>
            <a:ext cx="7581691" cy="5901"/>
            <a:chOff x="1890075" y="5241175"/>
            <a:chExt cx="4240556" cy="257700"/>
          </a:xfrm>
        </p:grpSpPr>
        <p:sp>
          <p:nvSpPr>
            <p:cNvPr id="139" name="Google Shape;139;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0" name="Google Shape;140;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1" name="Google Shape;141;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2" name="Google Shape;142;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43" name="Google Shape;143;p6"/>
          <p:cNvSpPr/>
          <p:nvPr>
            <p:ph idx="2" type="pic"/>
          </p:nvPr>
        </p:nvSpPr>
        <p:spPr>
          <a:xfrm>
            <a:off x="4467025" y="4719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44" name="Shape 144"/>
        <p:cNvGrpSpPr/>
        <p:nvPr/>
      </p:nvGrpSpPr>
      <p:grpSpPr>
        <a:xfrm>
          <a:off x="0" y="0"/>
          <a:ext cx="0" cy="0"/>
          <a:chOff x="0" y="0"/>
          <a:chExt cx="0" cy="0"/>
        </a:xfrm>
      </p:grpSpPr>
      <p:sp>
        <p:nvSpPr>
          <p:cNvPr id="145" name="Google Shape;145;p7"/>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sp>
        <p:nvSpPr>
          <p:cNvPr id="146" name="Google Shape;146;p7"/>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D9D9D9"/>
                </a:solidFill>
                <a:latin typeface="Roboto"/>
                <a:ea typeface="Roboto"/>
                <a:cs typeface="Roboto"/>
                <a:sym typeface="Roboto"/>
              </a:rPr>
              <a:t>Proprietary + Confidential</a:t>
            </a:r>
            <a:endParaRPr b="0" i="0" sz="600" u="none" cap="none" strike="noStrike">
              <a:solidFill>
                <a:srgbClr val="D9D9D9"/>
              </a:solidFill>
              <a:latin typeface="Roboto"/>
              <a:ea typeface="Roboto"/>
              <a:cs typeface="Roboto"/>
              <a:sym typeface="Roboto"/>
            </a:endParaRPr>
          </a:p>
        </p:txBody>
      </p:sp>
      <p:grpSp>
        <p:nvGrpSpPr>
          <p:cNvPr id="147" name="Google Shape;147;p7"/>
          <p:cNvGrpSpPr/>
          <p:nvPr/>
        </p:nvGrpSpPr>
        <p:grpSpPr>
          <a:xfrm>
            <a:off x="-16250" y="9048087"/>
            <a:ext cx="7804900" cy="1072407"/>
            <a:chOff x="-19118" y="4617750"/>
            <a:chExt cx="9182236" cy="548378"/>
          </a:xfrm>
        </p:grpSpPr>
        <p:sp>
          <p:nvSpPr>
            <p:cNvPr id="148" name="Google Shape;148;p7"/>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49" name="Google Shape;149;p7"/>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50" name="Shape 1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2"/>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nvSpPr>
        <p:spPr>
          <a:xfrm>
            <a:off x="188700" y="1533300"/>
            <a:ext cx="3697500" cy="2850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rgbClr val="000000"/>
              </a:buClr>
              <a:buSzPts val="852"/>
              <a:buFont typeface="Arial"/>
              <a:buNone/>
            </a:pPr>
            <a:r>
              <a:rPr b="0" i="0" lang="en" sz="1375" u="none" cap="none" strike="noStrike">
                <a:solidFill>
                  <a:srgbClr val="000000"/>
                </a:solidFill>
                <a:latin typeface="Arial"/>
                <a:ea typeface="Arial"/>
                <a:cs typeface="Arial"/>
                <a:sym typeface="Arial"/>
              </a:rPr>
              <a:t>Project Overview</a:t>
            </a:r>
            <a:endParaRPr b="0" i="0" sz="1375" u="none" cap="none" strike="noStrike">
              <a:solidFill>
                <a:srgbClr val="000000"/>
              </a:solidFill>
              <a:latin typeface="Arial"/>
              <a:ea typeface="Arial"/>
              <a:cs typeface="Arial"/>
              <a:sym typeface="Arial"/>
            </a:endParaRPr>
          </a:p>
        </p:txBody>
      </p:sp>
      <p:sp>
        <p:nvSpPr>
          <p:cNvPr id="156" name="Google Shape;156;p1"/>
          <p:cNvSpPr txBox="1"/>
          <p:nvPr/>
        </p:nvSpPr>
        <p:spPr>
          <a:xfrm>
            <a:off x="287625" y="1859125"/>
            <a:ext cx="73095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57" name="Google Shape;157;p1"/>
          <p:cNvSpPr txBox="1"/>
          <p:nvPr>
            <p:ph type="title"/>
          </p:nvPr>
        </p:nvSpPr>
        <p:spPr>
          <a:xfrm>
            <a:off x="188700" y="466600"/>
            <a:ext cx="74085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Exploratory Data Analysis of New York City TLC Data</a:t>
            </a:r>
            <a:endParaRPr/>
          </a:p>
        </p:txBody>
      </p:sp>
      <p:sp>
        <p:nvSpPr>
          <p:cNvPr id="158" name="Google Shape;158;p1"/>
          <p:cNvSpPr txBox="1"/>
          <p:nvPr>
            <p:ph idx="1" type="subTitle"/>
          </p:nvPr>
        </p:nvSpPr>
        <p:spPr>
          <a:xfrm>
            <a:off x="2030475" y="914875"/>
            <a:ext cx="37329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SzPts val="1200"/>
              <a:buNone/>
            </a:pPr>
            <a:r>
              <a:rPr b="1" lang="en"/>
              <a:t>Executive summary report</a:t>
            </a:r>
            <a:endParaRPr b="1"/>
          </a:p>
          <a:p>
            <a:pPr indent="0" lvl="0" marL="0" rtl="0" algn="ctr">
              <a:lnSpc>
                <a:spcPct val="115000"/>
              </a:lnSpc>
              <a:spcBef>
                <a:spcPts val="0"/>
              </a:spcBef>
              <a:spcAft>
                <a:spcPts val="0"/>
              </a:spcAft>
              <a:buClr>
                <a:schemeClr val="dk1"/>
              </a:buClr>
              <a:buSzPts val="1100"/>
              <a:buFont typeface="Arial"/>
              <a:buNone/>
            </a:pPr>
            <a:r>
              <a:rPr lang="en"/>
              <a:t>Commission Prepared by </a:t>
            </a:r>
            <a:r>
              <a:rPr b="1" lang="en"/>
              <a:t>Akshaj</a:t>
            </a:r>
            <a:r>
              <a:rPr b="1" lang="en"/>
              <a:t> Piri</a:t>
            </a:r>
            <a:endParaRPr b="1"/>
          </a:p>
        </p:txBody>
      </p:sp>
      <p:sp>
        <p:nvSpPr>
          <p:cNvPr id="159" name="Google Shape;159;p1"/>
          <p:cNvSpPr txBox="1"/>
          <p:nvPr/>
        </p:nvSpPr>
        <p:spPr>
          <a:xfrm>
            <a:off x="188700" y="7790775"/>
            <a:ext cx="3017700" cy="209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Arial"/>
                <a:ea typeface="Arial"/>
                <a:cs typeface="Arial"/>
                <a:sym typeface="Arial"/>
              </a:rPr>
              <a:t>Keys to success</a:t>
            </a:r>
            <a:endParaRPr b="1" i="0" sz="1200" u="none" cap="none" strike="noStrike">
              <a:solidFill>
                <a:srgbClr val="000000"/>
              </a:solidFill>
              <a:latin typeface="Arial"/>
              <a:ea typeface="Arial"/>
              <a:cs typeface="Arial"/>
              <a:sym typeface="Arial"/>
            </a:endParaRPr>
          </a:p>
          <a:p>
            <a:pPr indent="-298450" lvl="0" marL="457200" marR="0" rtl="0" algn="l">
              <a:lnSpc>
                <a:spcPct val="115000"/>
              </a:lnSpc>
              <a:spcBef>
                <a:spcPts val="1000"/>
              </a:spcBef>
              <a:spcAft>
                <a:spcPts val="0"/>
              </a:spcAft>
              <a:buClr>
                <a:schemeClr val="accent2"/>
              </a:buClr>
              <a:buSzPts val="1100"/>
              <a:buFont typeface="Arial"/>
              <a:buChar char="●"/>
            </a:pPr>
            <a:r>
              <a:rPr b="0" i="0" lang="en" sz="1100" u="none" cap="none" strike="noStrike">
                <a:solidFill>
                  <a:schemeClr val="accent2"/>
                </a:solidFill>
                <a:latin typeface="Arial"/>
                <a:ea typeface="Arial"/>
                <a:cs typeface="Arial"/>
                <a:sym typeface="Arial"/>
              </a:rPr>
              <a:t>Ensuring with New York City TLC that the sample provided is an accurate reflection of their data as a whole.</a:t>
            </a:r>
            <a:endParaRPr b="0" i="0" sz="1100" u="none" cap="none" strike="noStrike">
              <a:solidFill>
                <a:schemeClr val="accent2"/>
              </a:solidFill>
              <a:latin typeface="Arial"/>
              <a:ea typeface="Arial"/>
              <a:cs typeface="Arial"/>
              <a:sym typeface="Arial"/>
            </a:endParaRPr>
          </a:p>
          <a:p>
            <a:pPr indent="-298450" lvl="0" marL="457200" marR="0" rtl="0" algn="l">
              <a:lnSpc>
                <a:spcPct val="115000"/>
              </a:lnSpc>
              <a:spcBef>
                <a:spcPts val="1000"/>
              </a:spcBef>
              <a:spcAft>
                <a:spcPts val="0"/>
              </a:spcAft>
              <a:buClr>
                <a:schemeClr val="accent2"/>
              </a:buClr>
              <a:buSzPts val="1100"/>
              <a:buFont typeface="Arial"/>
              <a:buChar char="●"/>
            </a:pPr>
            <a:r>
              <a:rPr b="0" i="0" lang="en" sz="1100" u="none" cap="none" strike="noStrike">
                <a:solidFill>
                  <a:schemeClr val="accent2"/>
                </a:solidFill>
                <a:latin typeface="Arial"/>
                <a:ea typeface="Arial"/>
                <a:cs typeface="Arial"/>
                <a:sym typeface="Arial"/>
              </a:rPr>
              <a:t>Plan for handling other outliers, such as low trip distance paired with high high costs.</a:t>
            </a:r>
            <a:endParaRPr b="0" i="0" sz="1100" u="none" cap="none" strike="noStrike">
              <a:solidFill>
                <a:schemeClr val="accent2"/>
              </a:solidFill>
              <a:latin typeface="Arial"/>
              <a:ea typeface="Arial"/>
              <a:cs typeface="Arial"/>
              <a:sym typeface="Arial"/>
            </a:endParaRPr>
          </a:p>
          <a:p>
            <a:pPr indent="0" lvl="0" marL="457200" marR="0" rtl="0" algn="l">
              <a:lnSpc>
                <a:spcPct val="100000"/>
              </a:lnSpc>
              <a:spcBef>
                <a:spcPts val="1000"/>
              </a:spcBef>
              <a:spcAft>
                <a:spcPts val="0"/>
              </a:spcAft>
              <a:buClr>
                <a:srgbClr val="000000"/>
              </a:buClr>
              <a:buSzPts val="1100"/>
              <a:buFont typeface="Arial"/>
              <a:buNone/>
            </a:pPr>
            <a:r>
              <a:t/>
            </a:r>
            <a:endParaRPr b="0" i="0" sz="1100" u="none" cap="none" strike="noStrike">
              <a:solidFill>
                <a:schemeClr val="accent2"/>
              </a:solidFill>
              <a:latin typeface="Arial"/>
              <a:ea typeface="Arial"/>
              <a:cs typeface="Arial"/>
              <a:sym typeface="Arial"/>
            </a:endParaRPr>
          </a:p>
        </p:txBody>
      </p:sp>
      <p:sp>
        <p:nvSpPr>
          <p:cNvPr id="160" name="Google Shape;160;p1"/>
          <p:cNvSpPr txBox="1"/>
          <p:nvPr/>
        </p:nvSpPr>
        <p:spPr>
          <a:xfrm>
            <a:off x="163725" y="4024075"/>
            <a:ext cx="3017700" cy="3293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100" u="none" cap="none" strike="noStrike">
                <a:solidFill>
                  <a:schemeClr val="accent2"/>
                </a:solidFill>
                <a:latin typeface="Arial"/>
                <a:ea typeface="Arial"/>
                <a:cs typeface="Arial"/>
                <a:sym typeface="Arial"/>
              </a:rPr>
              <a:t>The Problem:</a:t>
            </a:r>
            <a:r>
              <a:rPr b="0" i="0" lang="en" sz="1100" u="none" cap="none" strike="noStrike">
                <a:solidFill>
                  <a:schemeClr val="accent2"/>
                </a:solidFill>
                <a:latin typeface="Arial"/>
                <a:ea typeface="Arial"/>
                <a:cs typeface="Arial"/>
                <a:sym typeface="Arial"/>
              </a:rPr>
              <a:t> After running initial exploratory data analysis (EDA) on a sample of the data provided by New York City TLC, it is clear that some of the data will prove an obstacle for accurate ride duration prediction. Namely, trips that have a total cost entered, but a total distance of “0.” At this point, our analysis indicates these to be anomalies or outliers that need to be factored into the algorithm or removed completely.</a:t>
            </a:r>
            <a:endParaRPr b="0" i="0" sz="1100" u="none" cap="none" strike="noStrike">
              <a:solidFill>
                <a:schemeClr val="accent2"/>
              </a:solidFill>
              <a:latin typeface="Arial"/>
              <a:ea typeface="Arial"/>
              <a:cs typeface="Arial"/>
              <a:sym typeface="Arial"/>
            </a:endParaRPr>
          </a:p>
        </p:txBody>
      </p:sp>
      <p:sp>
        <p:nvSpPr>
          <p:cNvPr id="161" name="Google Shape;161;p1"/>
          <p:cNvSpPr txBox="1"/>
          <p:nvPr/>
        </p:nvSpPr>
        <p:spPr>
          <a:xfrm>
            <a:off x="188700" y="6862525"/>
            <a:ext cx="3017700" cy="104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100" u="none" cap="none" strike="noStrike">
                <a:solidFill>
                  <a:schemeClr val="accent2"/>
                </a:solidFill>
                <a:latin typeface="Arial"/>
                <a:ea typeface="Arial"/>
                <a:cs typeface="Arial"/>
                <a:sym typeface="Arial"/>
              </a:rPr>
              <a:t>Proposed solution: </a:t>
            </a:r>
            <a:r>
              <a:rPr b="0" i="0" lang="en" sz="1100" u="none" cap="none" strike="noStrike">
                <a:solidFill>
                  <a:schemeClr val="accent2"/>
                </a:solidFill>
                <a:latin typeface="Arial"/>
                <a:ea typeface="Arial"/>
                <a:cs typeface="Arial"/>
                <a:sym typeface="Arial"/>
              </a:rPr>
              <a:t>After analysis, we recommend removing outliers with a total distanced recorded of 0. </a:t>
            </a:r>
            <a:endParaRPr b="0" i="0" sz="1100" u="none" cap="none" strike="noStrike">
              <a:solidFill>
                <a:schemeClr val="accent2"/>
              </a:solidFill>
              <a:latin typeface="Arial"/>
              <a:ea typeface="Arial"/>
              <a:cs typeface="Arial"/>
              <a:sym typeface="Arial"/>
            </a:endParaRPr>
          </a:p>
        </p:txBody>
      </p:sp>
      <p:sp>
        <p:nvSpPr>
          <p:cNvPr id="162" name="Google Shape;162;p1"/>
          <p:cNvSpPr txBox="1"/>
          <p:nvPr/>
        </p:nvSpPr>
        <p:spPr>
          <a:xfrm>
            <a:off x="287625" y="1859125"/>
            <a:ext cx="7309500" cy="684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accent2"/>
                </a:solidFill>
                <a:latin typeface="Arial"/>
                <a:ea typeface="Arial"/>
                <a:cs typeface="Arial"/>
                <a:sym typeface="Arial"/>
              </a:rPr>
              <a:t>The NYC Taxi &amp; Limousine Commission has contracted with Automatidata to build a machine learning model that predicts taxi/limousine ride durations.</a:t>
            </a:r>
            <a:endParaRPr b="0" i="0" sz="1400" u="none" cap="none" strike="noStrike">
              <a:solidFill>
                <a:schemeClr val="dk2"/>
              </a:solidFill>
              <a:latin typeface="Arial"/>
              <a:ea typeface="Arial"/>
              <a:cs typeface="Arial"/>
              <a:sym typeface="Arial"/>
            </a:endParaRPr>
          </a:p>
        </p:txBody>
      </p:sp>
      <p:sp>
        <p:nvSpPr>
          <p:cNvPr id="163" name="Google Shape;163;p1"/>
          <p:cNvSpPr txBox="1"/>
          <p:nvPr/>
        </p:nvSpPr>
        <p:spPr>
          <a:xfrm>
            <a:off x="3295650" y="7759800"/>
            <a:ext cx="4301400" cy="22320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50000"/>
              </a:lnSpc>
              <a:spcBef>
                <a:spcPts val="1000"/>
              </a:spcBef>
              <a:spcAft>
                <a:spcPts val="0"/>
              </a:spcAft>
              <a:buClr>
                <a:schemeClr val="accent2"/>
              </a:buClr>
              <a:buSzPts val="1100"/>
              <a:buFont typeface="Arial"/>
              <a:buChar char="●"/>
            </a:pPr>
            <a:r>
              <a:rPr b="0" i="0" lang="en" sz="1100" u="none" cap="none" strike="noStrike">
                <a:solidFill>
                  <a:schemeClr val="accent2"/>
                </a:solidFill>
                <a:latin typeface="Arial"/>
                <a:ea typeface="Arial"/>
                <a:cs typeface="Arial"/>
                <a:sym typeface="Arial"/>
              </a:rPr>
              <a:t>Determine “problem areas” for predicting trip duration.</a:t>
            </a:r>
            <a:endParaRPr b="0" i="0" sz="1100" u="none" cap="none" strike="noStrike">
              <a:solidFill>
                <a:schemeClr val="accent2"/>
              </a:solidFill>
              <a:latin typeface="Arial"/>
              <a:ea typeface="Arial"/>
              <a:cs typeface="Arial"/>
              <a:sym typeface="Arial"/>
            </a:endParaRPr>
          </a:p>
          <a:p>
            <a:pPr indent="-298450" lvl="1" marL="914400" marR="0" rtl="0" algn="l">
              <a:lnSpc>
                <a:spcPct val="150000"/>
              </a:lnSpc>
              <a:spcBef>
                <a:spcPts val="0"/>
              </a:spcBef>
              <a:spcAft>
                <a:spcPts val="0"/>
              </a:spcAft>
              <a:buClr>
                <a:schemeClr val="accent2"/>
              </a:buClr>
              <a:buSzPts val="1100"/>
              <a:buFont typeface="Arial"/>
              <a:buChar char="○"/>
            </a:pPr>
            <a:r>
              <a:rPr b="0" i="0" lang="en" sz="1100" u="none" cap="none" strike="noStrike">
                <a:solidFill>
                  <a:schemeClr val="accent2"/>
                </a:solidFill>
                <a:latin typeface="Arial"/>
                <a:ea typeface="Arial"/>
                <a:cs typeface="Arial"/>
                <a:sym typeface="Arial"/>
              </a:rPr>
              <a:t>For example, locations that have longer durations.</a:t>
            </a:r>
            <a:endParaRPr b="0" i="0" sz="1100" u="none" cap="none" strike="noStrike">
              <a:solidFill>
                <a:schemeClr val="accent2"/>
              </a:solidFill>
              <a:latin typeface="Arial"/>
              <a:ea typeface="Arial"/>
              <a:cs typeface="Arial"/>
              <a:sym typeface="Arial"/>
            </a:endParaRPr>
          </a:p>
          <a:p>
            <a:pPr indent="-298450" lvl="0" marL="457200" marR="0" rtl="0" algn="l">
              <a:lnSpc>
                <a:spcPct val="150000"/>
              </a:lnSpc>
              <a:spcBef>
                <a:spcPts val="1000"/>
              </a:spcBef>
              <a:spcAft>
                <a:spcPts val="0"/>
              </a:spcAft>
              <a:buClr>
                <a:schemeClr val="accent2"/>
              </a:buClr>
              <a:buSzPts val="1100"/>
              <a:buFont typeface="Arial"/>
              <a:buChar char="●"/>
            </a:pPr>
            <a:r>
              <a:rPr b="0" i="0" lang="en" sz="1100" u="none" cap="none" strike="noStrike">
                <a:solidFill>
                  <a:schemeClr val="accent2"/>
                </a:solidFill>
                <a:latin typeface="Arial"/>
                <a:ea typeface="Arial"/>
                <a:cs typeface="Arial"/>
                <a:sym typeface="Arial"/>
              </a:rPr>
              <a:t>Determine the variables that have the largest impact on trip duration.</a:t>
            </a:r>
            <a:endParaRPr b="0" i="0" sz="1100" u="none" cap="none" strike="noStrike">
              <a:solidFill>
                <a:schemeClr val="accent2"/>
              </a:solidFill>
              <a:latin typeface="Arial"/>
              <a:ea typeface="Arial"/>
              <a:cs typeface="Arial"/>
              <a:sym typeface="Arial"/>
            </a:endParaRPr>
          </a:p>
          <a:p>
            <a:pPr indent="-298450" lvl="0" marL="457200" marR="0" rtl="0" algn="l">
              <a:lnSpc>
                <a:spcPct val="150000"/>
              </a:lnSpc>
              <a:spcBef>
                <a:spcPts val="1000"/>
              </a:spcBef>
              <a:spcAft>
                <a:spcPts val="1000"/>
              </a:spcAft>
              <a:buClr>
                <a:schemeClr val="accent2"/>
              </a:buClr>
              <a:buSzPts val="1100"/>
              <a:buFont typeface="Arial"/>
              <a:buChar char="●"/>
            </a:pPr>
            <a:r>
              <a:rPr b="0" i="0" lang="en" sz="1100" u="none" cap="none" strike="noStrike">
                <a:solidFill>
                  <a:schemeClr val="accent2"/>
                </a:solidFill>
                <a:latin typeface="Arial"/>
                <a:ea typeface="Arial"/>
                <a:cs typeface="Arial"/>
                <a:sym typeface="Arial"/>
              </a:rPr>
              <a:t>Pare down data to the most relevant variables for running regression, statistical analysis, and parameter tuning.</a:t>
            </a:r>
            <a:endParaRPr b="0" i="0" sz="1100" u="none" cap="none" strike="noStrike">
              <a:solidFill>
                <a:schemeClr val="accent2"/>
              </a:solidFill>
              <a:latin typeface="Arial"/>
              <a:ea typeface="Arial"/>
              <a:cs typeface="Arial"/>
              <a:sym typeface="Arial"/>
            </a:endParaRPr>
          </a:p>
        </p:txBody>
      </p:sp>
      <p:pic>
        <p:nvPicPr>
          <p:cNvPr id="164" name="Google Shape;164;p1" title="Graph displaying New York City TLC data plotting variables for total distance and total amount."/>
          <p:cNvPicPr preferRelativeResize="0"/>
          <p:nvPr/>
        </p:nvPicPr>
        <p:blipFill rotWithShape="1">
          <a:blip r:embed="rId3">
            <a:alphaModFix/>
          </a:blip>
          <a:srcRect b="4370" l="1912" r="0" t="0"/>
          <a:stretch/>
        </p:blipFill>
        <p:spPr>
          <a:xfrm>
            <a:off x="3489225" y="4024075"/>
            <a:ext cx="4100224" cy="2570833"/>
          </a:xfrm>
          <a:prstGeom prst="rect">
            <a:avLst/>
          </a:prstGeom>
          <a:noFill/>
          <a:ln>
            <a:noFill/>
          </a:ln>
        </p:spPr>
      </p:pic>
      <p:sp>
        <p:nvSpPr>
          <p:cNvPr id="165" name="Google Shape;165;p1"/>
          <p:cNvSpPr txBox="1"/>
          <p:nvPr/>
        </p:nvSpPr>
        <p:spPr>
          <a:xfrm rot="-5400000">
            <a:off x="2993250" y="5082512"/>
            <a:ext cx="914400" cy="30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Trip Distance</a:t>
            </a:r>
            <a:endParaRPr b="1" i="0" sz="800" u="none" cap="none" strike="noStrike">
              <a:solidFill>
                <a:srgbClr val="000000"/>
              </a:solidFill>
              <a:latin typeface="Arial"/>
              <a:ea typeface="Arial"/>
              <a:cs typeface="Arial"/>
              <a:sym typeface="Arial"/>
            </a:endParaRPr>
          </a:p>
        </p:txBody>
      </p:sp>
      <p:sp>
        <p:nvSpPr>
          <p:cNvPr id="166" name="Google Shape;166;p1"/>
          <p:cNvSpPr txBox="1"/>
          <p:nvPr/>
        </p:nvSpPr>
        <p:spPr>
          <a:xfrm>
            <a:off x="5233638" y="6539425"/>
            <a:ext cx="992400" cy="30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Total Amount</a:t>
            </a:r>
            <a:endParaRPr b="1" i="0" sz="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