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>
      <p:cViewPr varScale="1">
        <p:scale>
          <a:sx n="87" d="100"/>
          <a:sy n="87" d="100"/>
        </p:scale>
        <p:origin x="-158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274A2-25A1-4D27-815D-423AA8F667C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2E74-D9DC-4610-B6F9-12937E0609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458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161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161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161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10CA-48E9-4B99-9780-185A861549D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F591-CD4D-4CD7-87BB-E88A4D863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E10A-FD8B-468B-BFB6-2FF503EB478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5FD1-CDC0-4CA9-816F-C084B2F91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654" y="6425088"/>
            <a:ext cx="9140693" cy="452505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2843808" y="5301208"/>
            <a:ext cx="3207133" cy="60072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76758" tIns="38379" rIns="76758" bIns="38379" rtlCol="0">
            <a:spAutoFit/>
          </a:bodyPr>
          <a:lstStyle/>
          <a:p>
            <a:pPr algn="ctr"/>
            <a:r>
              <a:rPr lang="zh-CN" altLang="en-US" sz="34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34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：郑广</a:t>
            </a:r>
            <a:endParaRPr lang="en-US" altLang="zh-CN" sz="34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7270" y="1989173"/>
            <a:ext cx="6319525" cy="292444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76758" tIns="38379" rIns="76758" bIns="38379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7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堆定义</a:t>
            </a:r>
            <a:endParaRPr lang="en-US" altLang="zh-CN" sz="37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7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堆基本操作</a:t>
            </a:r>
            <a:endParaRPr lang="en-US" altLang="zh-CN" sz="37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700" b="1" dirty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en-US" altLang="zh-CN" sz="37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7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优先级队列</a:t>
            </a:r>
            <a:endParaRPr lang="en-US" altLang="zh-CN" sz="37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7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堆的应用技巧</a:t>
            </a:r>
            <a:endParaRPr lang="zh-CN" altLang="en-US" sz="37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76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Oval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788025" y="3076575"/>
            <a:ext cx="2679700" cy="24447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2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545929" y="1675731"/>
            <a:ext cx="825500" cy="4183062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0617" name="Rectangle 3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18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19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20" name="Line 3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21" name="Line 3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22" name="Line 38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23" name="Line 3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0624" name="Rectangle 4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6450" y="108108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0625" name="Rectangle 4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38313" y="1766888"/>
            <a:ext cx="442912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0626" name="AutoShap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 rot="18686189">
            <a:off x="7686675" y="2665413"/>
            <a:ext cx="965200" cy="152400"/>
          </a:xfrm>
          <a:prstGeom prst="leftArrow">
            <a:avLst>
              <a:gd name="adj1" fmla="val 50000"/>
              <a:gd name="adj2" fmla="val 158275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451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25500" y="152400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2682875" y="2395538"/>
            <a:ext cx="5421313" cy="2851150"/>
            <a:chOff x="2603498" y="1663402"/>
            <a:chExt cx="5421313" cy="2850853"/>
          </a:xfrm>
        </p:grpSpPr>
        <p:sp>
          <p:nvSpPr>
            <p:cNvPr id="42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121"/>
              <a:ext cx="763588" cy="45556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125"/>
              <a:ext cx="674688" cy="438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63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45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511"/>
              <a:ext cx="382588" cy="461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1" y="2076109"/>
              <a:ext cx="1287462" cy="606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6" y="2730091"/>
              <a:ext cx="515937" cy="874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48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633"/>
              <a:ext cx="460375" cy="87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0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0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646"/>
              <a:ext cx="703262" cy="4460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3" y="3584077"/>
              <a:ext cx="715963" cy="457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5328"/>
              <a:ext cx="434975" cy="8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53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035"/>
              <a:ext cx="349250" cy="407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50745"/>
              <a:ext cx="557212" cy="81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ea typeface="微软雅黑" pitchFamily="34" charset="-122"/>
                  <a:sym typeface="+mn-lt"/>
                </a:rPr>
                <a:t> </a:t>
              </a:r>
            </a:p>
            <a:p>
              <a:pPr defTabSz="585788" eaLnBrk="1" hangingPunct="1">
                <a:buFont typeface="Arial" pitchFamily="34" charset="0"/>
                <a:buNone/>
              </a:pPr>
              <a:endParaRPr lang="en-US" altLang="zh-CN" sz="1000">
                <a:ea typeface="微软雅黑" pitchFamily="34" charset="-122"/>
                <a:sym typeface="+mn-lt"/>
              </a:endParaRPr>
            </a:p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   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57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56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8" y="2111030"/>
              <a:ext cx="1166813" cy="582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26452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29425" y="3359150"/>
            <a:ext cx="638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126453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43613" y="4273550"/>
            <a:ext cx="692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pic>
        <p:nvPicPr>
          <p:cNvPr id="4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4" name="直接连接符 43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264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264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2" grpId="0"/>
      <p:bldP spid="11264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Oval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19750" y="2735263"/>
            <a:ext cx="2679700" cy="30702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87450" y="1541463"/>
            <a:ext cx="825500" cy="4183062"/>
            <a:chOff x="748" y="1394"/>
            <a:chExt cx="520" cy="2635"/>
          </a:xfrm>
        </p:grpSpPr>
        <p:sp>
          <p:nvSpPr>
            <p:cNvPr id="111643" name="Rectangle 3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4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5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6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7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8" name="Line 3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49" name="Line 3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1650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9461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1651" name="Rectangle 3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77950" y="16446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1652" name="AutoShape 4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 rot="18686189">
            <a:off x="7345363" y="2873375"/>
            <a:ext cx="965200" cy="152400"/>
          </a:xfrm>
          <a:prstGeom prst="leftArrow">
            <a:avLst>
              <a:gd name="adj1" fmla="val 50000"/>
              <a:gd name="adj2" fmla="val 158275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6681" name="Rectangle 4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7400" y="161925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2682875" y="2395538"/>
            <a:ext cx="5421313" cy="2851150"/>
            <a:chOff x="2603498" y="1663402"/>
            <a:chExt cx="5421313" cy="2850853"/>
          </a:xfrm>
        </p:grpSpPr>
        <p:sp>
          <p:nvSpPr>
            <p:cNvPr id="42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121"/>
              <a:ext cx="763588" cy="45556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125"/>
              <a:ext cx="674688" cy="438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63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45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511"/>
              <a:ext cx="382588" cy="461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1" y="2076109"/>
              <a:ext cx="1287462" cy="606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6" y="2730091"/>
              <a:ext cx="515937" cy="874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48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633"/>
              <a:ext cx="460375" cy="87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0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0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646"/>
              <a:ext cx="703262" cy="4460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3" y="3584077"/>
              <a:ext cx="715963" cy="457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5328"/>
              <a:ext cx="434975" cy="8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53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035"/>
              <a:ext cx="349250" cy="407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50745"/>
              <a:ext cx="557212" cy="81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ea typeface="微软雅黑" pitchFamily="34" charset="-122"/>
                  <a:sym typeface="+mn-lt"/>
                </a:rPr>
                <a:t> </a:t>
              </a:r>
            </a:p>
            <a:p>
              <a:pPr defTabSz="585788" eaLnBrk="1" hangingPunct="1">
                <a:buFont typeface="Arial" pitchFamily="34" charset="0"/>
                <a:buNone/>
              </a:pPr>
              <a:endParaRPr lang="en-US" altLang="zh-CN" sz="1000">
                <a:ea typeface="微软雅黑" pitchFamily="34" charset="-122"/>
                <a:sym typeface="+mn-lt"/>
              </a:endParaRPr>
            </a:p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   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57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56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8" y="2111030"/>
              <a:ext cx="1166813" cy="582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6660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746875" y="3343275"/>
            <a:ext cx="76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12</a:t>
            </a:r>
          </a:p>
        </p:txBody>
      </p:sp>
      <p:sp>
        <p:nvSpPr>
          <p:cNvPr id="1136662" name="Rectangle 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6488" y="4260850"/>
            <a:ext cx="692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pic>
        <p:nvPicPr>
          <p:cNvPr id="4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4" name="直接连接符 43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366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2000" fill="hold"/>
                                        <p:tgtEl>
                                          <p:spTgt spid="113666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0" grpId="0"/>
      <p:bldP spid="1136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Oval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720975" y="2570163"/>
            <a:ext cx="2679700" cy="30702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2859088" y="2252663"/>
            <a:ext cx="5421312" cy="2860675"/>
            <a:chOff x="2603498" y="1663402"/>
            <a:chExt cx="5421313" cy="2861468"/>
          </a:xfrm>
        </p:grpSpPr>
        <p:sp>
          <p:nvSpPr>
            <p:cNvPr id="46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508"/>
              <a:ext cx="763587" cy="45573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865"/>
              <a:ext cx="674687" cy="43827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67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49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9070"/>
              <a:ext cx="382587" cy="4620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0" y="2076266"/>
              <a:ext cx="1287463" cy="606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5" y="2730498"/>
              <a:ext cx="515938" cy="873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ea typeface="微软雅黑" pitchFamily="34" charset="-122"/>
                  <a:sym typeface="+mn-lt"/>
                </a:rPr>
                <a:t> </a:t>
              </a:r>
            </a:p>
            <a:p>
              <a:pPr defTabSz="585788" eaLnBrk="1" hangingPunct="1">
                <a:buFont typeface="Arial" pitchFamily="34" charset="0"/>
                <a:buNone/>
              </a:pPr>
              <a:endParaRPr lang="en-US" altLang="zh-CN" sz="1400">
                <a:solidFill>
                  <a:srgbClr val="CC0000"/>
                </a:solidFill>
                <a:ea typeface="微软雅黑" pitchFamily="34" charset="-122"/>
                <a:sym typeface="+mn-lt"/>
              </a:endParaRPr>
            </a:p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  2</a:t>
              </a:r>
            </a:p>
          </p:txBody>
        </p:sp>
        <p:sp>
          <p:nvSpPr>
            <p:cNvPr id="52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8799"/>
              <a:ext cx="460375" cy="874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4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4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6035"/>
              <a:ext cx="703263" cy="44621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4809"/>
              <a:ext cx="715962" cy="457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4146"/>
              <a:ext cx="504825" cy="81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57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598"/>
              <a:ext cx="349250" cy="408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49915"/>
              <a:ext cx="557213" cy="874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 6</a:t>
              </a: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61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60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1201"/>
              <a:ext cx="1166812" cy="582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7676" name="Rectangl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62363" y="319881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grpSp>
        <p:nvGrpSpPr>
          <p:cNvPr id="6" name="Group 30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402853" y="1720057"/>
            <a:ext cx="825500" cy="4183062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2667" name="Rectangle 3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8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9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0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1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2" name="Line 3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3" name="Line 3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2674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63575" y="112553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2675" name="Rectangle 3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647825" y="1824038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37705" name="Rectangle 4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7400" y="142875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137715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83075" y="4102100"/>
            <a:ext cx="10810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70</a:t>
            </a:r>
          </a:p>
        </p:txBody>
      </p:sp>
      <p:sp>
        <p:nvSpPr>
          <p:cNvPr id="69" name="Line 8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3109913" y="2336800"/>
            <a:ext cx="547687" cy="693738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2" name="直接连接符 41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376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377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76" grpId="0"/>
      <p:bldP spid="11377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Oval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679700" y="2511425"/>
            <a:ext cx="2679700" cy="307022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67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362075" y="1373188"/>
            <a:ext cx="825500" cy="4183062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691" name="Rectangle 6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2" name="Line 6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3" name="Line 7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4" name="Line 7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5" name="Line 7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6" name="Line 7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697" name="Line 7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698" name="Rectangle 7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2300" y="777875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3699" name="Rectangle 7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47813" y="1476375"/>
            <a:ext cx="44291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38765" name="Rectangle 7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7400" y="150813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13704" name="Line 8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3109913" y="2336800"/>
            <a:ext cx="547687" cy="693738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2859088" y="2252663"/>
            <a:ext cx="5421312" cy="2849562"/>
            <a:chOff x="2603498" y="1663402"/>
            <a:chExt cx="5421313" cy="2850853"/>
          </a:xfrm>
        </p:grpSpPr>
        <p:sp>
          <p:nvSpPr>
            <p:cNvPr id="46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686"/>
              <a:ext cx="763587" cy="4558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2617"/>
              <a:ext cx="674687" cy="43834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67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49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9328"/>
              <a:ext cx="382587" cy="460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0" y="2076339"/>
              <a:ext cx="1287463" cy="60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5" y="2730685"/>
              <a:ext cx="515938" cy="87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ea typeface="微软雅黑" pitchFamily="34" charset="-122"/>
                  <a:sym typeface="+mn-lt"/>
                </a:rPr>
                <a:t> </a:t>
              </a:r>
            </a:p>
            <a:p>
              <a:pPr defTabSz="585788" eaLnBrk="1" hangingPunct="1">
                <a:buFont typeface="Arial" pitchFamily="34" charset="0"/>
                <a:buNone/>
              </a:pPr>
              <a:endParaRPr lang="en-US" altLang="zh-CN" sz="1400">
                <a:solidFill>
                  <a:srgbClr val="CC0000"/>
                </a:solidFill>
                <a:ea typeface="微软雅黑" pitchFamily="34" charset="-122"/>
                <a:sym typeface="+mn-lt"/>
              </a:endParaRPr>
            </a:p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  2</a:t>
              </a:r>
            </a:p>
          </p:txBody>
        </p:sp>
        <p:sp>
          <p:nvSpPr>
            <p:cNvPr id="52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147"/>
              <a:ext cx="460375" cy="87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4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8"/>
                <a:ext cx="434" cy="29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7"/>
                <a:ext cx="29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4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6215"/>
              <a:ext cx="703263" cy="4462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3559"/>
              <a:ext cx="715962" cy="457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791324" y="2737038"/>
              <a:ext cx="573087" cy="8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57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857"/>
              <a:ext cx="349250" cy="406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127749" y="3639147"/>
              <a:ext cx="557212" cy="87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61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93"/>
                <a:ext cx="434" cy="29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12"/>
                <a:ext cx="29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60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1280"/>
              <a:ext cx="1166812" cy="582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674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54425" y="321786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70</a:t>
            </a:r>
          </a:p>
        </p:txBody>
      </p:sp>
      <p:sp>
        <p:nvSpPr>
          <p:cNvPr id="113706" name="Rectangle 8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41800" y="4103688"/>
            <a:ext cx="1081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pic>
        <p:nvPicPr>
          <p:cNvPr id="4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2" name="直接连接符 41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232025" y="1992313"/>
            <a:ext cx="6246813" cy="3867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28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187450" y="1412875"/>
            <a:ext cx="825500" cy="4183062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4715" name="Rectangle 2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16" name="Line 3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17" name="Line 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18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19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20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721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4722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817563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4723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92238" y="1516063"/>
            <a:ext cx="442912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39750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66775" y="165100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2659063" y="2132013"/>
            <a:ext cx="5421312" cy="2862262"/>
            <a:chOff x="2603498" y="1663402"/>
            <a:chExt cx="5421313" cy="2861468"/>
          </a:xfrm>
        </p:grpSpPr>
        <p:sp>
          <p:nvSpPr>
            <p:cNvPr id="48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5946"/>
              <a:ext cx="763587" cy="4554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2789"/>
              <a:ext cx="674687" cy="4380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950913"/>
              <a:chOff x="3610" y="1785"/>
              <a:chExt cx="466" cy="599"/>
            </a:xfrm>
          </p:grpSpPr>
          <p:sp>
            <p:nvSpPr>
              <p:cNvPr id="69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08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9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51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258"/>
              <a:ext cx="382587" cy="461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0" y="2076038"/>
              <a:ext cx="1287463" cy="60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5" y="2729906"/>
              <a:ext cx="515938" cy="87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54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291"/>
              <a:ext cx="460375" cy="87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6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60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6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468"/>
              <a:ext cx="703263" cy="4459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3744"/>
              <a:ext cx="715962" cy="4570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772274" y="2725144"/>
              <a:ext cx="477837" cy="81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3</a:t>
              </a:r>
            </a:p>
          </p:txBody>
        </p:sp>
        <p:sp>
          <p:nvSpPr>
            <p:cNvPr id="59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7780"/>
              <a:ext cx="349250" cy="407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50401"/>
              <a:ext cx="557213" cy="87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 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63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62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0953"/>
              <a:ext cx="1166812" cy="58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9759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145088" y="2084388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30</a:t>
            </a:r>
          </a:p>
        </p:txBody>
      </p:sp>
      <p:sp>
        <p:nvSpPr>
          <p:cNvPr id="72" name="Line 8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4789488" y="1216025"/>
            <a:ext cx="547687" cy="693738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0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1" name="直接连接符 40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397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Oval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268538" y="2009775"/>
            <a:ext cx="6246812" cy="3867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187450" y="1562100"/>
            <a:ext cx="825500" cy="4183063"/>
            <a:chOff x="748" y="1394"/>
            <a:chExt cx="520" cy="2635"/>
          </a:xfrm>
        </p:grpSpPr>
        <p:sp>
          <p:nvSpPr>
            <p:cNvPr id="115738" name="Rectangle 2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39" name="Line 3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40" name="Line 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41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42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43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744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5745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96678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5746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31925" y="1665288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40774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41375" y="139700"/>
            <a:ext cx="4081463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2722563" y="2300288"/>
            <a:ext cx="5421312" cy="2859087"/>
            <a:chOff x="2603498" y="1666579"/>
            <a:chExt cx="5421313" cy="2858291"/>
          </a:xfrm>
        </p:grpSpPr>
        <p:sp>
          <p:nvSpPr>
            <p:cNvPr id="48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5948"/>
              <a:ext cx="763587" cy="4554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2790"/>
              <a:ext cx="674687" cy="4380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6579"/>
              <a:ext cx="739775" cy="835026"/>
              <a:chOff x="3610" y="1787"/>
              <a:chExt cx="466" cy="526"/>
            </a:xfrm>
          </p:grpSpPr>
          <p:sp>
            <p:nvSpPr>
              <p:cNvPr id="69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082"/>
                <a:ext cx="1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/>
              <a:p>
                <a:pPr defTabSz="585788" eaLnBrk="1" hangingPunct="1">
                  <a:buFont typeface="Arial" pitchFamily="34" charset="0"/>
                  <a:buNone/>
                </a:pPr>
                <a:r>
                  <a:rPr lang="en-US" altLang="zh-CN" sz="1900">
                    <a:solidFill>
                      <a:srgbClr val="CC0000"/>
                    </a:solidFill>
                    <a:ea typeface="微软雅黑" pitchFamily="34" charset="-122"/>
                    <a:sym typeface="+mn-lt"/>
                  </a:rPr>
                  <a:t>1</a:t>
                </a:r>
              </a:p>
            </p:txBody>
          </p:sp>
        </p:grpSp>
        <p:sp>
          <p:nvSpPr>
            <p:cNvPr id="51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259"/>
              <a:ext cx="382587" cy="4618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0" y="2076040"/>
              <a:ext cx="1287463" cy="606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619498" y="3174284"/>
              <a:ext cx="515937" cy="36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2</a:t>
              </a:r>
            </a:p>
          </p:txBody>
        </p:sp>
        <p:sp>
          <p:nvSpPr>
            <p:cNvPr id="54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292"/>
              <a:ext cx="460375" cy="87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6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60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6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470"/>
              <a:ext cx="703263" cy="4459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3745"/>
              <a:ext cx="715962" cy="45707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754811" y="2761649"/>
              <a:ext cx="557213" cy="81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59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7781"/>
              <a:ext cx="349250" cy="407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118224" y="3650402"/>
              <a:ext cx="557212" cy="874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63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62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0955"/>
              <a:ext cx="1166812" cy="58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40748" name="Rectangl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08375" y="3278188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30</a:t>
            </a:r>
          </a:p>
        </p:txBody>
      </p:sp>
      <p:sp>
        <p:nvSpPr>
          <p:cNvPr id="1140782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21288" y="2260600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70</a:t>
            </a:r>
          </a:p>
        </p:txBody>
      </p:sp>
      <p:sp>
        <p:nvSpPr>
          <p:cNvPr id="115757" name="Line 4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105275" y="2700338"/>
            <a:ext cx="1122363" cy="6016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Line 8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4789488" y="1216025"/>
            <a:ext cx="547687" cy="693738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3" name="直接连接符 4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407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407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8" grpId="0"/>
      <p:bldP spid="11407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Oval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268538" y="2168525"/>
            <a:ext cx="6246812" cy="3867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28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187450" y="1720057"/>
            <a:ext cx="825500" cy="4183062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6762" name="Rectangle 2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3" name="Line 3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4" name="Line 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5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6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7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768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6769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112553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6770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93825" y="1808163"/>
            <a:ext cx="44291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41798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11213" y="163513"/>
            <a:ext cx="408305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无序序列建成堆－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pic>
        <p:nvPicPr>
          <p:cNvPr id="136199" name="Picture 49" descr="back3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1225" y="6237288"/>
            <a:ext cx="16573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1810" name="AutoShap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35675" y="1303338"/>
            <a:ext cx="2506663" cy="865187"/>
          </a:xfrm>
          <a:prstGeom prst="cloudCallout">
            <a:avLst>
              <a:gd name="adj1" fmla="val -30556"/>
              <a:gd name="adj2" fmla="val 844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建堆完毕</a:t>
            </a: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2659063" y="2427288"/>
            <a:ext cx="5421312" cy="2871787"/>
            <a:chOff x="2603498" y="1666579"/>
            <a:chExt cx="5421313" cy="2871788"/>
          </a:xfrm>
        </p:grpSpPr>
        <p:sp>
          <p:nvSpPr>
            <p:cNvPr id="58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229"/>
              <a:ext cx="763587" cy="4556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330"/>
              <a:ext cx="674687" cy="4381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108573" y="1666579"/>
              <a:ext cx="739775" cy="835026"/>
              <a:chOff x="3610" y="1787"/>
              <a:chExt cx="466" cy="526"/>
            </a:xfrm>
          </p:grpSpPr>
          <p:sp>
            <p:nvSpPr>
              <p:cNvPr id="79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082"/>
                <a:ext cx="1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/>
              <a:p>
                <a:pPr defTabSz="585788" eaLnBrk="1" hangingPunct="1">
                  <a:buFont typeface="Arial" pitchFamily="34" charset="0"/>
                  <a:buNone/>
                </a:pPr>
                <a:r>
                  <a:rPr lang="en-US" altLang="zh-CN" sz="1900">
                    <a:solidFill>
                      <a:srgbClr val="CC0000"/>
                    </a:solidFill>
                    <a:ea typeface="微软雅黑" pitchFamily="34" charset="-122"/>
                    <a:sym typeface="+mn-lt"/>
                  </a:rPr>
                  <a:t>1</a:t>
                </a:r>
              </a:p>
            </p:txBody>
          </p:sp>
          <p:sp>
            <p:nvSpPr>
              <p:cNvPr id="81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1813"/>
                <a:ext cx="28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</p:txBody>
          </p:sp>
        </p:grpSp>
        <p:sp>
          <p:nvSpPr>
            <p:cNvPr id="61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667"/>
              <a:ext cx="382587" cy="461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619498" y="3174705"/>
              <a:ext cx="5159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1900">
                  <a:solidFill>
                    <a:srgbClr val="CC0000"/>
                  </a:solidFill>
                  <a:ea typeface="微软雅黑" pitchFamily="34" charset="-122"/>
                  <a:sym typeface="+mn-lt"/>
                </a:rPr>
                <a:t>2</a:t>
              </a:r>
            </a:p>
          </p:txBody>
        </p:sp>
        <p:sp>
          <p:nvSpPr>
            <p:cNvPr id="64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842"/>
              <a:ext cx="460375" cy="87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409701"/>
              <a:chOff x="2922" y="2708"/>
              <a:chExt cx="453" cy="888"/>
            </a:xfrm>
          </p:grpSpPr>
          <p:sp>
            <p:nvSpPr>
              <p:cNvPr id="76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3365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66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754"/>
              <a:ext cx="703263" cy="4460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4280"/>
              <a:ext cx="715962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754811" y="2761954"/>
              <a:ext cx="557213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69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192"/>
              <a:ext cx="349250" cy="407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118224" y="3649367"/>
              <a:ext cx="557212" cy="87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73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72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1079"/>
              <a:ext cx="1166812" cy="582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6745" name="Line 1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189413" y="2857500"/>
            <a:ext cx="1008062" cy="571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1772" name="Rectangl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457575" y="3379788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16749" name="Line 1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4071938" y="3889375"/>
            <a:ext cx="460375" cy="48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4071938" y="4287838"/>
            <a:ext cx="9398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zh-CN" sz="3200">
                <a:solidFill>
                  <a:srgbClr val="FF6600"/>
                </a:solidFill>
                <a:latin typeface="Arial" pitchFamily="34" charset="0"/>
                <a:ea typeface="宋体" pitchFamily="2" charset="-122"/>
              </a:rPr>
              <a:t> 30</a:t>
            </a:r>
          </a:p>
        </p:txBody>
      </p:sp>
      <p:sp>
        <p:nvSpPr>
          <p:cNvPr id="83" name="Line 8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4649788" y="1633538"/>
            <a:ext cx="547687" cy="693737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2" y="267432"/>
            <a:ext cx="3843233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初始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堆完成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7" name="燕尾形 46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8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417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4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4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810" grpId="0" animBg="1"/>
      <p:bldP spid="1141772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9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1625" y="3575050"/>
            <a:ext cx="8424863" cy="1881188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输出堆顶元素后，以堆中</a:t>
            </a: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最后一个元素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替代之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将根结点与左、右子树根结点比较，并</a:t>
            </a: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与小者交换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重复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直至叶子结点，得到新的堆</a:t>
            </a:r>
          </a:p>
        </p:txBody>
      </p:sp>
      <p:sp>
        <p:nvSpPr>
          <p:cNvPr id="117763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27025" y="1638300"/>
            <a:ext cx="8424863" cy="631825"/>
          </a:xfrm>
          <a:prstGeom prst="rect">
            <a:avLst/>
          </a:prstGeom>
          <a:solidFill>
            <a:srgbClr val="EAEAEA"/>
          </a:solidFill>
          <a:ln w="38100">
            <a:noFill/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如何在输出堆顶元素后</a:t>
            </a: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调整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，使之成为新堆？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3375" y="2395538"/>
            <a:ext cx="989013" cy="939800"/>
            <a:chOff x="2608" y="1160"/>
            <a:chExt cx="623" cy="592"/>
          </a:xfrm>
        </p:grpSpPr>
        <p:sp>
          <p:nvSpPr>
            <p:cNvPr id="117765" name="AutoShape 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160"/>
              <a:ext cx="181" cy="592"/>
            </a:xfrm>
            <a:prstGeom prst="downArrow">
              <a:avLst>
                <a:gd name="adj1" fmla="val 50000"/>
                <a:gd name="adj2" fmla="val 8173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766" name="Text Box 10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1208"/>
              <a:ext cx="388" cy="5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筛选</a:t>
              </a:r>
            </a:p>
          </p:txBody>
        </p:sp>
      </p:grpSp>
      <p:sp>
        <p:nvSpPr>
          <p:cNvPr id="1142796" name="Rectangl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5813" y="160338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</a:t>
            </a:r>
          </a:p>
        </p:txBody>
      </p:sp>
      <p:pic>
        <p:nvPicPr>
          <p:cNvPr id="8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堆筛选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2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4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42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9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290638" y="1477963"/>
            <a:ext cx="693737" cy="4183062"/>
            <a:chOff x="748" y="1394"/>
            <a:chExt cx="437" cy="2635"/>
          </a:xfrm>
        </p:grpSpPr>
        <p:sp>
          <p:nvSpPr>
            <p:cNvPr id="118810" name="Rectangle 3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433" cy="26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1" name="Line 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2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3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4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5" name="Line 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16" name="Line 3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8817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8163" y="1522413"/>
            <a:ext cx="612775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8818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41450" y="15811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143125" y="1817688"/>
            <a:ext cx="490538" cy="3619500"/>
            <a:chOff x="1333" y="630"/>
            <a:chExt cx="355" cy="2280"/>
          </a:xfrm>
        </p:grpSpPr>
        <p:sp>
          <p:nvSpPr>
            <p:cNvPr id="118828" name="Line 5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630"/>
              <a:ext cx="1" cy="22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29" name="Line 5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830" name="Line 5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901"/>
              <a:ext cx="350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43861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5025" y="152400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2916238" y="2417763"/>
            <a:ext cx="5421312" cy="2846387"/>
            <a:chOff x="2603498" y="1666579"/>
            <a:chExt cx="5421313" cy="2847676"/>
          </a:xfrm>
        </p:grpSpPr>
        <p:sp>
          <p:nvSpPr>
            <p:cNvPr id="50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686"/>
              <a:ext cx="763587" cy="4558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2617"/>
              <a:ext cx="674687" cy="4383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108573" y="1666579"/>
              <a:ext cx="739775" cy="844551"/>
              <a:chOff x="3610" y="1787"/>
              <a:chExt cx="466" cy="532"/>
            </a:xfrm>
          </p:grpSpPr>
          <p:sp>
            <p:nvSpPr>
              <p:cNvPr id="71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2088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53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9328"/>
              <a:ext cx="382587" cy="460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0" y="2076339"/>
              <a:ext cx="1287463" cy="60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5" y="2730686"/>
              <a:ext cx="515938" cy="87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56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147"/>
              <a:ext cx="460375" cy="87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8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8"/>
                <a:ext cx="434" cy="29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7"/>
                <a:ext cx="29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8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6216"/>
              <a:ext cx="703263" cy="4462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4" y="3583559"/>
              <a:ext cx="715962" cy="457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4333"/>
              <a:ext cx="504825" cy="8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3</a:t>
              </a:r>
            </a:p>
          </p:txBody>
        </p:sp>
        <p:sp>
          <p:nvSpPr>
            <p:cNvPr id="61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857"/>
              <a:ext cx="349250" cy="406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50264"/>
              <a:ext cx="557213" cy="81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6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25563"/>
              <a:chOff x="5013" y="2708"/>
              <a:chExt cx="434" cy="835"/>
            </a:xfrm>
          </p:grpSpPr>
          <p:sp>
            <p:nvSpPr>
              <p:cNvPr id="65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93"/>
                <a:ext cx="434" cy="29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35"/>
                <a:ext cx="291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0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64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9" y="2111280"/>
              <a:ext cx="1166812" cy="582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43855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0200" y="2376488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70</a:t>
            </a:r>
          </a:p>
        </p:txBody>
      </p:sp>
      <p:pic>
        <p:nvPicPr>
          <p:cNvPr id="4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3" name="直接连接符 4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438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62013" y="187325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19811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482975" y="315436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12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679700" y="408146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13" name="Rectangle 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92725" y="2141538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chemeClr val="bg1"/>
                </a:solidFill>
                <a:ea typeface="微软雅黑" pitchFamily="34" charset="-122"/>
                <a:sym typeface="+mn-lt"/>
              </a:rPr>
              <a:t> </a:t>
            </a:r>
          </a:p>
        </p:txBody>
      </p:sp>
      <p:sp>
        <p:nvSpPr>
          <p:cNvPr id="119814" name="Line 1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219450" y="348773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15" name="Line 1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967163" y="248602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16" name="Rectangl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60763" y="3019425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19817" name="Rectangle 1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28925" y="4068763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   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81463" y="3471863"/>
            <a:ext cx="730250" cy="1477962"/>
            <a:chOff x="2915" y="2623"/>
            <a:chExt cx="460" cy="931"/>
          </a:xfrm>
        </p:grpSpPr>
        <p:sp>
          <p:nvSpPr>
            <p:cNvPr id="119819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820" name="Line 1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821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9822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761163" y="316388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23" name="Rectangle 1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35675" y="406241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24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56413" y="3175000"/>
            <a:ext cx="1100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19825" name="Line 2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402388" y="3609975"/>
            <a:ext cx="344487" cy="414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26" name="Rectangle 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409733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19827" name="Rectangle 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412038" y="405288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28" name="Line 2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448550" y="3598863"/>
            <a:ext cx="35560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29" name="Rectangle 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59675" y="4083050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19830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5899150" y="247173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1" name="Rectangle 2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193800" y="1347788"/>
            <a:ext cx="812800" cy="418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2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18923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3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25098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4" name="Line 3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31305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5" name="Line 33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37480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6" name="Line 3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4368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7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49863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38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752475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19839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84988" y="3609975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19840" name="Rectangle 3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84888" y="4529138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19841" name="Line 4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679700" y="2471738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842" name="Rectangle 4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5375" y="359251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</p:txBody>
      </p:sp>
      <p:sp>
        <p:nvSpPr>
          <p:cNvPr id="119843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38613" y="3954463"/>
            <a:ext cx="10810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19844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71963" y="452913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184775" y="2136775"/>
            <a:ext cx="739775" cy="457200"/>
            <a:chOff x="3266" y="924"/>
            <a:chExt cx="466" cy="288"/>
          </a:xfrm>
        </p:grpSpPr>
        <p:sp>
          <p:nvSpPr>
            <p:cNvPr id="119846" name="Rectangle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847" name="Rectangle 4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</p:grpSp>
      <p:sp>
        <p:nvSpPr>
          <p:cNvPr id="119848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87963" y="258445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19849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31925" y="1450975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9850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370763" y="405606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19851" name="Rectangle 5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5029200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19852" name="Rectangle 5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1450975"/>
            <a:ext cx="688975" cy="354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303338" y="3449638"/>
            <a:ext cx="7396162" cy="2543175"/>
            <a:chOff x="821" y="1751"/>
            <a:chExt cx="4659" cy="1602"/>
          </a:xfrm>
        </p:grpSpPr>
        <p:sp>
          <p:nvSpPr>
            <p:cNvPr id="119854" name="Rectangle 5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364"/>
              <a:ext cx="771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96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19855" name="Rectangle 6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1751"/>
              <a:ext cx="771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96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1423988" y="1452563"/>
            <a:ext cx="4475162" cy="2141537"/>
            <a:chOff x="902" y="501"/>
            <a:chExt cx="2819" cy="1349"/>
          </a:xfrm>
        </p:grpSpPr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2194" y="1562"/>
              <a:ext cx="466" cy="288"/>
              <a:chOff x="3266" y="924"/>
              <a:chExt cx="466" cy="288"/>
            </a:xfrm>
          </p:grpSpPr>
          <p:sp>
            <p:nvSpPr>
              <p:cNvPr id="119858" name="Rectangle 7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929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9859" name="Rectangle 7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924"/>
                <a:ext cx="32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0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902" y="501"/>
              <a:ext cx="2819" cy="1221"/>
              <a:chOff x="902" y="501"/>
              <a:chExt cx="2819" cy="1221"/>
            </a:xfrm>
          </p:grpSpPr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2691" y="916"/>
                <a:ext cx="1030" cy="806"/>
                <a:chOff x="2691" y="916"/>
                <a:chExt cx="1030" cy="806"/>
              </a:xfrm>
            </p:grpSpPr>
            <p:grpSp>
              <p:nvGrpSpPr>
                <p:cNvPr id="9" name="Group 67"/>
                <p:cNvGrpSpPr>
                  <a:grpSpLocks/>
                </p:cNvGrpSpPr>
                <p:nvPr/>
              </p:nvGrpSpPr>
              <p:grpSpPr bwMode="auto">
                <a:xfrm>
                  <a:off x="3255" y="916"/>
                  <a:ext cx="466" cy="288"/>
                  <a:chOff x="3266" y="924"/>
                  <a:chExt cx="466" cy="288"/>
                </a:xfrm>
              </p:grpSpPr>
              <p:sp>
                <p:nvSpPr>
                  <p:cNvPr id="119863" name="Rectangle 68">
                    <a:extLst>
                      <a:ext uri="{FF2B5EF4-FFF2-40B4-BE49-F238E27FC236}"/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929"/>
                    <a:ext cx="466" cy="28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864" name="Rectangle 69">
                    <a:extLst>
                      <a:ext uri="{FF2B5EF4-FFF2-40B4-BE49-F238E27FC236}"/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31" y="924"/>
                    <a:ext cx="325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025" tIns="36512" rIns="73025" bIns="36512">
                    <a:spAutoFit/>
                  </a:bodyPr>
                  <a:lstStyle>
                    <a:lvl1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1pPr>
                    <a:lvl2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2pPr>
                    <a:lvl3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3pPr>
                    <a:lvl4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4pPr>
                    <a:lvl5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5pPr>
                    <a:lvl6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6pPr>
                    <a:lvl7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7pPr>
                    <a:lvl8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8pPr>
                    <a:lvl9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60</a:t>
                    </a:r>
                  </a:p>
                </p:txBody>
              </p:sp>
            </p:grpSp>
            <p:grpSp>
              <p:nvGrpSpPr>
                <p:cNvPr id="10" name="Group 70"/>
                <p:cNvGrpSpPr>
                  <a:grpSpLocks/>
                </p:cNvGrpSpPr>
                <p:nvPr/>
              </p:nvGrpSpPr>
              <p:grpSpPr bwMode="auto">
                <a:xfrm>
                  <a:off x="2691" y="1434"/>
                  <a:ext cx="466" cy="288"/>
                  <a:chOff x="3266" y="924"/>
                  <a:chExt cx="466" cy="288"/>
                </a:xfrm>
              </p:grpSpPr>
              <p:sp>
                <p:nvSpPr>
                  <p:cNvPr id="119866" name="Rectangle 71">
                    <a:extLst>
                      <a:ext uri="{FF2B5EF4-FFF2-40B4-BE49-F238E27FC236}"/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929"/>
                    <a:ext cx="466" cy="28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867" name="Rectangle 72">
                    <a:extLst>
                      <a:ext uri="{FF2B5EF4-FFF2-40B4-BE49-F238E27FC236}"/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31" y="924"/>
                    <a:ext cx="325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025" tIns="36512" rIns="73025" bIns="36512">
                    <a:spAutoFit/>
                  </a:bodyPr>
                  <a:lstStyle>
                    <a:lvl1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1pPr>
                    <a:lvl2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2pPr>
                    <a:lvl3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3pPr>
                    <a:lvl4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4pPr>
                    <a:lvl5pPr defTabSz="585788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5pPr>
                    <a:lvl6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6pPr>
                    <a:lvl7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7pPr>
                    <a:lvl8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8pPr>
                    <a:lvl9pPr defTabSz="585788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10</a:t>
                    </a:r>
                  </a:p>
                </p:txBody>
              </p:sp>
            </p:grpSp>
          </p:grpSp>
          <p:sp>
            <p:nvSpPr>
              <p:cNvPr id="119868" name="Text Box 83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501"/>
                <a:ext cx="260" cy="1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60</a:t>
                </a:r>
              </a:p>
            </p:txBody>
          </p:sp>
          <p:sp>
            <p:nvSpPr>
              <p:cNvPr id="119869" name="Text Box 84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916"/>
                <a:ext cx="260" cy="1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zh-CN" sz="20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Group 89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495425" y="2124075"/>
            <a:ext cx="2681288" cy="2378075"/>
            <a:chOff x="942" y="916"/>
            <a:chExt cx="1689" cy="149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2" name="Group 76">
              <a:extLst>
                <a:ext uri="{FF2B5EF4-FFF2-40B4-BE49-F238E27FC236}"/>
              </a:extLst>
            </p:cNvPr>
            <p:cNvGrpSpPr>
              <a:grpSpLocks/>
            </p:cNvGrpSpPr>
            <p:nvPr/>
          </p:nvGrpSpPr>
          <p:grpSpPr bwMode="auto">
            <a:xfrm>
              <a:off x="1647" y="2126"/>
              <a:ext cx="466" cy="288"/>
              <a:chOff x="3266" y="924"/>
              <a:chExt cx="466" cy="288"/>
            </a:xfrm>
            <a:grpFill/>
          </p:grpSpPr>
          <p:sp>
            <p:nvSpPr>
              <p:cNvPr id="119872" name="Rectangle 7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929"/>
                <a:ext cx="466" cy="283"/>
              </a:xfrm>
              <a:prstGeom prst="rect">
                <a:avLst/>
              </a:prstGeom>
              <a:solidFill>
                <a:srgbClr val="6C4C8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9873" name="Rectangle 7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924"/>
                <a:ext cx="325" cy="238"/>
              </a:xfrm>
              <a:prstGeom prst="rect">
                <a:avLst/>
              </a:prstGeom>
              <a:solidFill>
                <a:srgbClr val="6C4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</p:grpSp>
        <p:sp>
          <p:nvSpPr>
            <p:cNvPr id="119874" name="Text Box 87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1650"/>
              <a:ext cx="2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19875" name="Text Box 88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916"/>
              <a:ext cx="2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grpSp>
          <p:nvGrpSpPr>
            <p:cNvPr id="13" name="Group 79">
              <a:extLst>
                <a:ext uri="{FF2B5EF4-FFF2-40B4-BE49-F238E27FC236}"/>
              </a:extLst>
            </p:cNvPr>
            <p:cNvGrpSpPr>
              <a:grpSpLocks/>
            </p:cNvGrpSpPr>
            <p:nvPr/>
          </p:nvGrpSpPr>
          <p:grpSpPr bwMode="auto">
            <a:xfrm>
              <a:off x="2165" y="1550"/>
              <a:ext cx="466" cy="288"/>
              <a:chOff x="3266" y="924"/>
              <a:chExt cx="466" cy="288"/>
            </a:xfrm>
            <a:grpFill/>
          </p:grpSpPr>
          <p:sp>
            <p:nvSpPr>
              <p:cNvPr id="119877" name="Rectangle 8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929"/>
                <a:ext cx="466" cy="283"/>
              </a:xfrm>
              <a:prstGeom prst="rect">
                <a:avLst/>
              </a:prstGeom>
              <a:solidFill>
                <a:srgbClr val="6C4C8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9878" name="Rectangle 8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924"/>
                <a:ext cx="325" cy="238"/>
              </a:xfrm>
              <a:prstGeom prst="rect">
                <a:avLst/>
              </a:prstGeom>
              <a:solidFill>
                <a:srgbClr val="6C4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40</a:t>
                </a:r>
              </a:p>
            </p:txBody>
          </p:sp>
        </p:grpSp>
      </p:grpSp>
      <p:pic>
        <p:nvPicPr>
          <p:cNvPr id="7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72" name="直接连接符 71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堆筛选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750" y="1754188"/>
            <a:ext cx="8280400" cy="9096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/>
          <a:lstStyle/>
          <a:p>
            <a:pPr indent="-342900">
              <a:spcBef>
                <a:spcPct val="20000"/>
              </a:spcBef>
              <a:defRPr/>
            </a:pPr>
            <a:r>
              <a:rPr kumimoji="1" lang="en-US" altLang="zh-CN" sz="2400" b="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1" lang="zh-CN" altLang="en-US" sz="2400" b="0" dirty="0">
                <a:latin typeface="+mn-lt"/>
                <a:ea typeface="+mn-ea"/>
                <a:cs typeface="+mn-ea"/>
                <a:sym typeface="+mn-lt"/>
              </a:rPr>
              <a:t>个元素的序列</a:t>
            </a:r>
            <a:r>
              <a:rPr kumimoji="1" lang="en-US" altLang="zh-CN" sz="2400" b="0" dirty="0">
                <a:latin typeface="+mn-lt"/>
                <a:ea typeface="+mn-ea"/>
                <a:cs typeface="+mn-ea"/>
                <a:sym typeface="+mn-lt"/>
              </a:rPr>
              <a:t>{k1,k2,…,</a:t>
            </a:r>
            <a:r>
              <a:rPr kumimoji="1" lang="en-US" altLang="zh-CN" sz="2400" b="0" dirty="0" err="1">
                <a:latin typeface="+mn-lt"/>
                <a:ea typeface="+mn-ea"/>
                <a:cs typeface="+mn-ea"/>
                <a:sym typeface="+mn-lt"/>
              </a:rPr>
              <a:t>kn</a:t>
            </a:r>
            <a:r>
              <a:rPr kumimoji="1" lang="en-US" altLang="zh-CN" sz="2400" b="0" dirty="0"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1" lang="zh-CN" altLang="en-US" sz="2400" b="0" dirty="0">
                <a:latin typeface="+mn-lt"/>
                <a:ea typeface="+mn-ea"/>
                <a:cs typeface="+mn-ea"/>
                <a:sym typeface="+mn-lt"/>
              </a:rPr>
              <a:t>，当且仅当满足下列关系时，成为堆：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kumimoji="1"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kumimoji="1"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kumimoji="1"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kumimoji="1"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kumimoji="1"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21859" name="Object 6"/>
          <p:cNvGraphicFramePr>
            <a:graphicFrameLocks/>
          </p:cNvGraphicFramePr>
          <p:nvPr/>
        </p:nvGraphicFramePr>
        <p:xfrm>
          <a:off x="539750" y="2781300"/>
          <a:ext cx="8280400" cy="2231876"/>
        </p:xfrm>
        <a:graphic>
          <a:graphicData uri="http://schemas.openxmlformats.org/presentationml/2006/ole">
            <p:oleObj spid="_x0000_s1026" r:id="rId3" imgW="1409700" imgH="508000" progId="Equation.3">
              <p:embed/>
            </p:oleObj>
          </a:graphicData>
        </a:graphic>
      </p:graphicFrame>
      <p:sp>
        <p:nvSpPr>
          <p:cNvPr id="1121287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2111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sp>
        <p:nvSpPr>
          <p:cNvPr id="1121288" name="Rectangle 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750" y="1060450"/>
            <a:ext cx="344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什么是堆？</a:t>
            </a:r>
          </a:p>
        </p:txBody>
      </p:sp>
      <p:sp>
        <p:nvSpPr>
          <p:cNvPr id="1121289" name="Rectangle 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750" y="5013325"/>
            <a:ext cx="8280400" cy="1079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450000" lvl="1" indent="-285750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1" lang="zh-CN" altLang="en-US" b="0" dirty="0">
                <a:latin typeface="+mn-lt"/>
                <a:ea typeface="+mn-ea"/>
                <a:cs typeface="+mn-ea"/>
                <a:sym typeface="+mn-lt"/>
              </a:rPr>
              <a:t>如果将序列看成一个</a:t>
            </a:r>
            <a:r>
              <a:rPr kumimoji="1"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完全二叉树</a:t>
            </a:r>
            <a:r>
              <a:rPr kumimoji="1" lang="zh-CN" altLang="en-US" b="0" dirty="0">
                <a:latin typeface="+mn-lt"/>
                <a:ea typeface="+mn-ea"/>
                <a:cs typeface="+mn-ea"/>
                <a:sym typeface="+mn-lt"/>
              </a:rPr>
              <a:t>，非终端结点的值均小于或大于左右子结点的值。</a:t>
            </a:r>
            <a:endParaRPr kumimoji="1" lang="zh-CN" altLang="en-US" sz="2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3438" y="160338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083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86163" y="32242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3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782888" y="41513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37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5913" y="2211388"/>
            <a:ext cx="214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38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322638" y="3679825"/>
            <a:ext cx="282575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39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070350" y="25558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40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63950" y="3089275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0841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32113" y="4138613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25925" y="3686175"/>
            <a:ext cx="688975" cy="1333500"/>
            <a:chOff x="2941" y="2714"/>
            <a:chExt cx="434" cy="840"/>
          </a:xfrm>
        </p:grpSpPr>
        <p:sp>
          <p:nvSpPr>
            <p:cNvPr id="120843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844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9" y="2714"/>
              <a:ext cx="169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845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0846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64350" y="32337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47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38863" y="41322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48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59600" y="3244850"/>
            <a:ext cx="11001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12</a:t>
            </a:r>
          </a:p>
        </p:txBody>
      </p:sp>
      <p:sp>
        <p:nvSpPr>
          <p:cNvPr id="120849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505575" y="3714750"/>
            <a:ext cx="349250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0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8088" y="41671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20851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15225" y="41227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2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583488" y="3695700"/>
            <a:ext cx="323850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3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62863" y="4152900"/>
            <a:ext cx="461962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0854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002338" y="2541588"/>
            <a:ext cx="1173162" cy="665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5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96988" y="1417638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6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1962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7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2579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8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32004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59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38179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60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44386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61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90638" y="5056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62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0863" y="822325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0863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88175" y="3679825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0864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8075" y="4598988"/>
            <a:ext cx="55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0865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782888" y="2541588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866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38563" y="366236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0867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41800" y="4024313"/>
            <a:ext cx="1081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0868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75150" y="45989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287963" y="2206625"/>
            <a:ext cx="739775" cy="457200"/>
            <a:chOff x="3266" y="924"/>
            <a:chExt cx="466" cy="288"/>
          </a:xfrm>
        </p:grpSpPr>
        <p:sp>
          <p:nvSpPr>
            <p:cNvPr id="120870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871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</p:grpSp>
      <p:sp>
        <p:nvSpPr>
          <p:cNvPr id="120872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1150" y="265430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0873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35113" y="1520825"/>
            <a:ext cx="44291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0874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473950" y="412591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0875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12863" y="5099050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377950" y="3508375"/>
            <a:ext cx="7378700" cy="2584450"/>
            <a:chOff x="803" y="1744"/>
            <a:chExt cx="4648" cy="1628"/>
          </a:xfrm>
        </p:grpSpPr>
        <p:sp>
          <p:nvSpPr>
            <p:cNvPr id="120877" name="Rectangle 4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2383"/>
              <a:ext cx="771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96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20878" name="Rectangle 4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744"/>
              <a:ext cx="771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96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166938" y="1739900"/>
            <a:ext cx="579437" cy="2994025"/>
            <a:chOff x="1328" y="630"/>
            <a:chExt cx="365" cy="1886"/>
          </a:xfrm>
        </p:grpSpPr>
        <p:sp>
          <p:nvSpPr>
            <p:cNvPr id="120880" name="Line 7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650"/>
              <a:ext cx="0" cy="186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881" name="Line 7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882" name="Line 7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516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2" name="直接连接符 51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4" name="燕尾形 5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96925" y="173038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1859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2063" y="3270250"/>
            <a:ext cx="763587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6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98788" y="4197350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61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11813" y="2257425"/>
            <a:ext cx="214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62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538538" y="3738563"/>
            <a:ext cx="274637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63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86250" y="2601913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64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79850" y="313531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1865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138488" y="4227513"/>
            <a:ext cx="46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41825" y="3732213"/>
            <a:ext cx="688975" cy="1333500"/>
            <a:chOff x="2941" y="2714"/>
            <a:chExt cx="434" cy="840"/>
          </a:xfrm>
        </p:grpSpPr>
        <p:sp>
          <p:nvSpPr>
            <p:cNvPr id="121867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868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1" y="2714"/>
              <a:ext cx="177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869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1870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80250" y="3279775"/>
            <a:ext cx="703263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1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54763" y="4178300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2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204075" y="3333750"/>
            <a:ext cx="5556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12</a:t>
            </a:r>
          </a:p>
        </p:txBody>
      </p:sp>
      <p:sp>
        <p:nvSpPr>
          <p:cNvPr id="121873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721475" y="3738563"/>
            <a:ext cx="34925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4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503988" y="42132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1875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31125" y="4168775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6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770813" y="3732213"/>
            <a:ext cx="352425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7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78763" y="4198938"/>
            <a:ext cx="46196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1878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218238" y="2587625"/>
            <a:ext cx="1192212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79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2888" y="1463675"/>
            <a:ext cx="812800" cy="4183063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0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2008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1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26257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2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3246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3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3863975"/>
            <a:ext cx="81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4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4484688"/>
            <a:ext cx="81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5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06538" y="51022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86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6763" y="868363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1887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204075" y="3725863"/>
            <a:ext cx="566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1888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03975" y="4645025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1889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98788" y="2587625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90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954463" y="370840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1891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57700" y="4070350"/>
            <a:ext cx="10810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1892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91050" y="46450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503863" y="2260600"/>
            <a:ext cx="742950" cy="449263"/>
            <a:chOff x="3266" y="929"/>
            <a:chExt cx="468" cy="283"/>
          </a:xfrm>
        </p:grpSpPr>
        <p:sp>
          <p:nvSpPr>
            <p:cNvPr id="121894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895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971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21896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81663" y="27400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1897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51013" y="1566863"/>
            <a:ext cx="442912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40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12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21898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89850" y="417195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1899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28763" y="5145088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1900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54763" y="4168775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1901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28763" y="4603750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47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184525" y="4670425"/>
            <a:ext cx="46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pic>
        <p:nvPicPr>
          <p:cNvPr id="48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9" name="直接连接符 48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3438" y="144463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2883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30625" y="34147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84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27350" y="43418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85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40375" y="2401888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86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467100" y="3900488"/>
            <a:ext cx="277813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87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14813" y="27463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88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8413" y="3279775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2889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90863" y="4371975"/>
            <a:ext cx="4603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70388" y="3876675"/>
            <a:ext cx="688975" cy="1333500"/>
            <a:chOff x="2941" y="2714"/>
            <a:chExt cx="434" cy="840"/>
          </a:xfrm>
        </p:grpSpPr>
        <p:sp>
          <p:nvSpPr>
            <p:cNvPr id="122891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892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0" y="2714"/>
              <a:ext cx="158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893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2894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08813" y="34242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95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3227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96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73900" y="3508375"/>
            <a:ext cx="5143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2897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650038" y="3846513"/>
            <a:ext cx="358775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898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32550" y="4357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2899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59688" y="43132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0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712075" y="3889375"/>
            <a:ext cx="339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1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07325" y="4343400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2902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146800" y="27320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3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41450" y="1608138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4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1526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5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770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6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33909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7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008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8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629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09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5246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10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5325" y="1012825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2911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32638" y="3870325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2912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64300" y="4860925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2913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27350" y="2732088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14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83025" y="38528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2915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87875" y="4371975"/>
            <a:ext cx="37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2916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19613" y="48736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32425" y="2405063"/>
            <a:ext cx="739775" cy="449262"/>
            <a:chOff x="3266" y="929"/>
            <a:chExt cx="466" cy="283"/>
          </a:xfrm>
        </p:grpSpPr>
        <p:sp>
          <p:nvSpPr>
            <p:cNvPr id="122918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19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963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</p:grpSp>
      <p:sp>
        <p:nvSpPr>
          <p:cNvPr id="122920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21338" y="288766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2921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679575" y="1711325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2922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18413" y="43164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2923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5289550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2924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3132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2925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748213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pic>
        <p:nvPicPr>
          <p:cNvPr id="46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7" name="直接连接符 46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8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188913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3907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2200" y="3335338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8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28925" y="4262438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41950" y="2322513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0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368675" y="3803650"/>
            <a:ext cx="269875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1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116388" y="2667000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2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09988" y="3200400"/>
            <a:ext cx="7477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3913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92438" y="4335463"/>
            <a:ext cx="46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71963" y="3821113"/>
            <a:ext cx="688975" cy="1311275"/>
            <a:chOff x="2941" y="2728"/>
            <a:chExt cx="434" cy="826"/>
          </a:xfrm>
        </p:grpSpPr>
        <p:sp>
          <p:nvSpPr>
            <p:cNvPr id="123915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916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5" y="2728"/>
              <a:ext cx="153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917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3918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10388" y="3344863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9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4243388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0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05638" y="3416300"/>
            <a:ext cx="5143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3921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551613" y="3790950"/>
            <a:ext cx="358775" cy="414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2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34125" y="4278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3923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61263" y="423386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4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13650" y="3802063"/>
            <a:ext cx="3397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5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08900" y="4264025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3926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048375" y="2652713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7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43025" y="1528763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8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20732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29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26908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0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33115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1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39290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2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45497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3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51673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4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96900" y="9334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3935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34213" y="37909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3936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34113" y="4710113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3937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28925" y="2652713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38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84600" y="37734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3939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05325" y="4306888"/>
            <a:ext cx="376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3940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1188" y="47101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34000" y="2327275"/>
            <a:ext cx="739775" cy="449263"/>
            <a:chOff x="3266" y="929"/>
            <a:chExt cx="466" cy="283"/>
          </a:xfrm>
        </p:grpSpPr>
        <p:sp>
          <p:nvSpPr>
            <p:cNvPr id="123942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943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37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</p:grpSp>
      <p:sp>
        <p:nvSpPr>
          <p:cNvPr id="123944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35613" y="279558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3945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81150" y="16319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3946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19988" y="4237038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3947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58900" y="5210175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3948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423386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3949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58900" y="4668838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57425" y="1851025"/>
            <a:ext cx="579438" cy="2247900"/>
            <a:chOff x="1328" y="630"/>
            <a:chExt cx="365" cy="1416"/>
          </a:xfrm>
        </p:grpSpPr>
        <p:sp>
          <p:nvSpPr>
            <p:cNvPr id="123951" name="Line 5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650"/>
              <a:ext cx="0" cy="139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952" name="Line 5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953" name="Line 5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046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1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52763" y="4724400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pic>
        <p:nvPicPr>
          <p:cNvPr id="5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3" name="直接连接符 5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9625" y="160338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4931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30625" y="3270250"/>
            <a:ext cx="763588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32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27350" y="4197350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33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40375" y="2257425"/>
            <a:ext cx="214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34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467100" y="3738563"/>
            <a:ext cx="25558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35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14813" y="2601913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36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8413" y="313531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4937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76575" y="4184650"/>
            <a:ext cx="4603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70388" y="3767138"/>
            <a:ext cx="688975" cy="1298575"/>
            <a:chOff x="2941" y="2736"/>
            <a:chExt cx="434" cy="818"/>
          </a:xfrm>
        </p:grpSpPr>
        <p:sp>
          <p:nvSpPr>
            <p:cNvPr id="124939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940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9" y="2736"/>
              <a:ext cx="169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941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4942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08813" y="3279775"/>
            <a:ext cx="703262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43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178300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44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04063" y="3321050"/>
            <a:ext cx="5143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4945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650038" y="3725863"/>
            <a:ext cx="403225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46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32550" y="42132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4947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59688" y="4168775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48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99375" y="3725863"/>
            <a:ext cx="352425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49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07325" y="4198938"/>
            <a:ext cx="4619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4950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146800" y="2587625"/>
            <a:ext cx="1192213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1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41450" y="1463675"/>
            <a:ext cx="812800" cy="4183063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2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008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3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6257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4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3246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5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38639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6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484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7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51022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58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5325" y="868363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4959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32638" y="3725863"/>
            <a:ext cx="566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4960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32538" y="4645025"/>
            <a:ext cx="55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4961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27350" y="2587625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962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83025" y="370840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4963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43413" y="4213225"/>
            <a:ext cx="37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4964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19613" y="46450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32425" y="2252663"/>
            <a:ext cx="739775" cy="457200"/>
            <a:chOff x="3266" y="924"/>
            <a:chExt cx="466" cy="288"/>
          </a:xfrm>
        </p:grpSpPr>
        <p:sp>
          <p:nvSpPr>
            <p:cNvPr id="124966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967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24968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35613" y="270033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4969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679575" y="1566863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12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24970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18413" y="4171950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4971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5145088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4972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16877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4973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538663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4974" name="Rectangle 5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62450" y="417195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4975" name="Rectangle 5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3863975"/>
            <a:ext cx="796925" cy="62071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pic>
        <p:nvPicPr>
          <p:cNvPr id="48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9" name="直接连接符 48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3438" y="144463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595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62350" y="3182938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759075" y="4110038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7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72100" y="2170113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8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298825" y="3651250"/>
            <a:ext cx="263525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9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046538" y="2514600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0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40138" y="3048000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5961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08300" y="4097338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defTabSz="585788" eaLnBrk="1" hangingPunct="1">
              <a:buFont typeface="Arial" pitchFamily="34" charset="0"/>
              <a:buNone/>
            </a:pPr>
            <a:r>
              <a:rPr lang="en-US" altLang="zh-CN" sz="1400">
                <a:ea typeface="微软雅黑" pitchFamily="34" charset="-122"/>
                <a:sym typeface="+mn-lt"/>
              </a:rPr>
              <a:t> </a:t>
            </a:r>
          </a:p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CC0000"/>
                </a:solidFill>
                <a:ea typeface="微软雅黑" pitchFamily="34" charset="-122"/>
                <a:sym typeface="+mn-lt"/>
              </a:rPr>
              <a:t>4 </a:t>
            </a:r>
            <a:r>
              <a:rPr lang="en-US" altLang="zh-CN" sz="1900">
                <a:ea typeface="微软雅黑" pitchFamily="34" charset="-122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02113" y="3638550"/>
            <a:ext cx="688975" cy="1339850"/>
            <a:chOff x="2941" y="2710"/>
            <a:chExt cx="434" cy="844"/>
          </a:xfrm>
        </p:grpSpPr>
        <p:sp>
          <p:nvSpPr>
            <p:cNvPr id="125963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964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9" y="2710"/>
              <a:ext cx="169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965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5966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40538" y="3192463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7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15050" y="4090988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8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35788" y="3203575"/>
            <a:ext cx="1100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5969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481763" y="3621088"/>
            <a:ext cx="37306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0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64275" y="4125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5971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491413" y="408146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2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3638550"/>
            <a:ext cx="339725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3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39050" y="4111625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5974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5978525" y="2500313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5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3175" y="1376363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6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19208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7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25384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8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31591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9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37766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0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43973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1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266825" y="50149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2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7050" y="7810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5983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64363" y="36385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5984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64263" y="4557713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5985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759075" y="2500313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6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14750" y="36210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5987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75138" y="4125913"/>
            <a:ext cx="376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5988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51338" y="45577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264150" y="2165350"/>
            <a:ext cx="739775" cy="457200"/>
            <a:chOff x="3266" y="924"/>
            <a:chExt cx="466" cy="288"/>
          </a:xfrm>
        </p:grpSpPr>
        <p:sp>
          <p:nvSpPr>
            <p:cNvPr id="125990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991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</p:grpSp>
      <p:sp>
        <p:nvSpPr>
          <p:cNvPr id="125992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67338" y="26130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5993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1300" y="14795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5994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450138" y="4084638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5995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89050" y="5057775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5996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15050" y="408146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5997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89050" y="4451350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5998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94175" y="40846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5999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89050" y="3776663"/>
            <a:ext cx="796925" cy="62071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pic>
        <p:nvPicPr>
          <p:cNvPr id="48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9" name="直接连接符 48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62013" y="160338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126979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2200" y="3335338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8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28925" y="4262438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81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41950" y="2322513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82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368675" y="3790950"/>
            <a:ext cx="327025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83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116388" y="2667000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84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09988" y="3200400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6985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35300" y="4325938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defTabSz="585788" eaLnBrk="1" hangingPunct="1">
              <a:buFont typeface="Arial" pitchFamily="34" charset="0"/>
              <a:buNone/>
            </a:pPr>
            <a:r>
              <a:rPr lang="en-US" altLang="zh-CN" sz="1400">
                <a:ea typeface="微软雅黑" pitchFamily="34" charset="-122"/>
                <a:sym typeface="+mn-lt"/>
              </a:rPr>
              <a:t> </a:t>
            </a:r>
          </a:p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CC0000"/>
                </a:solidFill>
                <a:ea typeface="微软雅黑" pitchFamily="34" charset="-122"/>
                <a:sym typeface="+mn-lt"/>
              </a:rPr>
              <a:t>4 </a:t>
            </a:r>
            <a:r>
              <a:rPr lang="en-US" altLang="zh-CN" sz="1900">
                <a:ea typeface="微软雅黑" pitchFamily="34" charset="-122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71963" y="3773488"/>
            <a:ext cx="688975" cy="1357312"/>
            <a:chOff x="2941" y="2699"/>
            <a:chExt cx="434" cy="855"/>
          </a:xfrm>
        </p:grpSpPr>
        <p:sp>
          <p:nvSpPr>
            <p:cNvPr id="126987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988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4" y="2699"/>
              <a:ext cx="224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989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6990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10388" y="3344863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1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4243388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2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91350" y="3416300"/>
            <a:ext cx="4460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6993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551613" y="3800475"/>
            <a:ext cx="373062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4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34125" y="4278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6995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99363" y="4233863"/>
            <a:ext cx="598487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6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00950" y="3790950"/>
            <a:ext cx="352425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7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08900" y="4264025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6998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048375" y="2652713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999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43025" y="1528763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0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20732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1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26908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2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33115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3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39290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4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45497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5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36675" y="51673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06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96900" y="9334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7007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34213" y="37909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7008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34113" y="4710113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7009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28925" y="2652713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010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84600" y="37734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7011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44988" y="4278313"/>
            <a:ext cx="376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7012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1188" y="47101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34000" y="2327275"/>
            <a:ext cx="739775" cy="449263"/>
            <a:chOff x="3266" y="929"/>
            <a:chExt cx="466" cy="283"/>
          </a:xfrm>
        </p:grpSpPr>
        <p:sp>
          <p:nvSpPr>
            <p:cNvPr id="127014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015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942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</p:grpSp>
      <p:sp>
        <p:nvSpPr>
          <p:cNvPr id="127016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16563" y="27654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7017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81150" y="16319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7018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13650" y="4249738"/>
            <a:ext cx="584200" cy="4508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7019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58900" y="5210175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7020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13475" y="4249738"/>
            <a:ext cx="687388" cy="458787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7021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58900" y="4603750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7022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78313" y="4237038"/>
            <a:ext cx="682625" cy="4635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7023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58900" y="3929063"/>
            <a:ext cx="796925" cy="62071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265363" y="1851025"/>
            <a:ext cx="584200" cy="1817688"/>
            <a:chOff x="1333" y="630"/>
            <a:chExt cx="368" cy="1145"/>
          </a:xfrm>
        </p:grpSpPr>
        <p:sp>
          <p:nvSpPr>
            <p:cNvPr id="127025" name="Line 5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650"/>
              <a:ext cx="0" cy="111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026" name="Line 5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027" name="Line 5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41" y="1775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3" name="直接连接符 5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1525" y="160338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128003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6825" y="3182938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4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03550" y="4110038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5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16575" y="2170113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6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543300" y="3621088"/>
            <a:ext cx="277813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7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91013" y="2514600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8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84613" y="3048000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8009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152775" y="4097338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46588" y="3648075"/>
            <a:ext cx="688975" cy="1330325"/>
            <a:chOff x="2941" y="2716"/>
            <a:chExt cx="434" cy="838"/>
          </a:xfrm>
        </p:grpSpPr>
        <p:sp>
          <p:nvSpPr>
            <p:cNvPr id="128011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012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9" y="2716"/>
              <a:ext cx="179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013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8014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85013" y="3192463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5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59525" y="4090988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6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80263" y="3203575"/>
            <a:ext cx="1100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28017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726238" y="3648075"/>
            <a:ext cx="4032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8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508750" y="4125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8019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35888" y="408146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0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775575" y="3641725"/>
            <a:ext cx="352425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1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83525" y="4111625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8022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223000" y="2500313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3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7650" y="1376363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4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19208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5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25384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6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31591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7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37766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8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43973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9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11300" y="50149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0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1525" y="7810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8031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208838" y="36385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8032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08738" y="4557713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8033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3003550" y="2500313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4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959225" y="36210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35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19613" y="4125913"/>
            <a:ext cx="376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8036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95813" y="45577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508625" y="2173288"/>
            <a:ext cx="774700" cy="449262"/>
            <a:chOff x="3266" y="929"/>
            <a:chExt cx="488" cy="283"/>
          </a:xfrm>
        </p:grpSpPr>
        <p:sp>
          <p:nvSpPr>
            <p:cNvPr id="128038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039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951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28040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713413" y="26130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41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55775" y="1479550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+mn-lt"/>
              </a:rPr>
              <a:t>12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28042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94613" y="4084638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8043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33525" y="5057775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8044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59525" y="408146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8045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33525" y="4451350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8046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38650" y="40846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8047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33525" y="3776663"/>
            <a:ext cx="796925" cy="62071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8048" name="Rectangle 5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90850" y="408146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8049" name="Rectangle 5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33525" y="320516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pic>
        <p:nvPicPr>
          <p:cNvPr id="50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1" name="直接连接符 50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燕尾形 52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90575" y="160338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29027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89363" y="3341688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28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86088" y="4268788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2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99113" y="2328863"/>
            <a:ext cx="214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30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525838" y="3797300"/>
            <a:ext cx="320675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31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73550" y="2673350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32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67150" y="3206750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9033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135313" y="4256088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29125" y="3798888"/>
            <a:ext cx="688975" cy="1339850"/>
            <a:chOff x="2941" y="2710"/>
            <a:chExt cx="434" cy="844"/>
          </a:xfrm>
        </p:grpSpPr>
        <p:sp>
          <p:nvSpPr>
            <p:cNvPr id="129035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036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7" y="2710"/>
              <a:ext cx="201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037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9038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67550" y="3351213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39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42063" y="4249738"/>
            <a:ext cx="715962" cy="457200"/>
          </a:xfrm>
          <a:prstGeom prst="rect">
            <a:avLst/>
          </a:prstGeom>
          <a:solidFill>
            <a:srgbClr val="E2D9EB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0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307263" y="3362325"/>
            <a:ext cx="234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8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9041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708775" y="3798888"/>
            <a:ext cx="373063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2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91288" y="428466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29043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18425" y="424021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4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718425" y="3798888"/>
            <a:ext cx="392113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5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66063" y="4270375"/>
            <a:ext cx="461962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9046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205538" y="2659063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7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00188" y="1535113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8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20796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49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26971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0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33178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1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39354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2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45561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3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93838" y="51736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4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4063" y="10223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29055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91375" y="37973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9056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91275" y="4716463"/>
            <a:ext cx="55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29057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86088" y="2659063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58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941763" y="377983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9059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02150" y="4284663"/>
            <a:ext cx="376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29060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78350" y="47164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91163" y="2324100"/>
            <a:ext cx="739775" cy="457200"/>
            <a:chOff x="3266" y="924"/>
            <a:chExt cx="466" cy="288"/>
          </a:xfrm>
        </p:grpSpPr>
        <p:sp>
          <p:nvSpPr>
            <p:cNvPr id="129062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063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</p:txBody>
        </p:sp>
      </p:grpSp>
      <p:sp>
        <p:nvSpPr>
          <p:cNvPr id="129064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94350" y="277177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9065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38313" y="1638300"/>
            <a:ext cx="44291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9066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77150" y="424338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9067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6063" y="5216525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29068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42063" y="42402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9069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6063" y="4610100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29070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1188" y="4243388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9071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6063" y="3935413"/>
            <a:ext cx="796925" cy="62071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29072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73388" y="42402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29073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6063" y="33639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409825" y="1693863"/>
            <a:ext cx="584200" cy="1276350"/>
            <a:chOff x="1333" y="630"/>
            <a:chExt cx="368" cy="1145"/>
          </a:xfrm>
        </p:grpSpPr>
        <p:sp>
          <p:nvSpPr>
            <p:cNvPr id="129075" name="Line 5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650"/>
              <a:ext cx="0" cy="111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076" name="Line 5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077" name="Line 5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41" y="1775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4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5" name="直接连接符 54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30625" y="34147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2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27350" y="43418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3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40375" y="2401888"/>
            <a:ext cx="214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4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467100" y="37480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5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14813" y="27463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6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8413" y="3279775"/>
            <a:ext cx="939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30057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76575" y="4329113"/>
            <a:ext cx="4603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29113" y="3732213"/>
            <a:ext cx="730250" cy="1477962"/>
            <a:chOff x="2915" y="2623"/>
            <a:chExt cx="460" cy="931"/>
          </a:xfrm>
        </p:grpSpPr>
        <p:sp>
          <p:nvSpPr>
            <p:cNvPr id="130059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060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061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0062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08813" y="34242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3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3227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4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04063" y="3435350"/>
            <a:ext cx="1100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30065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650038" y="36750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6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32550" y="4357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30067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59688" y="43132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8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18413" y="37401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9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07325" y="4343400"/>
            <a:ext cx="4619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0070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146800" y="27320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1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41450" y="1608138"/>
            <a:ext cx="812800" cy="4183062"/>
          </a:xfrm>
          <a:prstGeom prst="rect">
            <a:avLst/>
          </a:prstGeom>
          <a:solidFill>
            <a:srgbClr val="6C4C8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2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1526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3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770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4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33909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5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008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6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629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7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5246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8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5325" y="1022350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30079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32638" y="3870325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0080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32538" y="4789488"/>
            <a:ext cx="557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30081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27350" y="2732088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2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83025" y="38528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083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43413" y="4357688"/>
            <a:ext cx="376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30084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19613" y="478948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32425" y="2405063"/>
            <a:ext cx="739775" cy="449262"/>
            <a:chOff x="3266" y="929"/>
            <a:chExt cx="466" cy="283"/>
          </a:xfrm>
        </p:grpSpPr>
        <p:sp>
          <p:nvSpPr>
            <p:cNvPr id="130086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087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42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30088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35613" y="284480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089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679575" y="1711325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10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30090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18413" y="43164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0091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5289550"/>
            <a:ext cx="803275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0092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3132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0093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683125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0094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62450" y="4316413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0095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008438"/>
            <a:ext cx="796925" cy="62071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0096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14650" y="43132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0097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3436938"/>
            <a:ext cx="769938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0098" name="Rectangle 5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42138" y="3414713"/>
            <a:ext cx="769937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0099" name="Rectangle 5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63675" y="2846388"/>
            <a:ext cx="796925" cy="5048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pic>
        <p:nvPicPr>
          <p:cNvPr id="5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3" name="直接连接符 5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75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2794000"/>
            <a:ext cx="8562975" cy="29892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077" name="Text Box 7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072063" y="2101850"/>
            <a:ext cx="377507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(87,78,53,45,65,09,31,17,23)</a:t>
            </a:r>
          </a:p>
        </p:txBody>
      </p:sp>
      <p:sp>
        <p:nvSpPr>
          <p:cNvPr id="1024083" name="Text Box 8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284163" y="2101850"/>
            <a:ext cx="377507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(09,17,65,23,45,78,87,53,31)</a:t>
            </a:r>
          </a:p>
        </p:txBody>
      </p:sp>
      <p:sp>
        <p:nvSpPr>
          <p:cNvPr id="1024084" name="Rectangle 8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42888" y="912813"/>
            <a:ext cx="8604250" cy="981075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1" lang="zh-CN" altLang="en-US" sz="2400" b="0" dirty="0">
                <a:latin typeface="+mn-lt"/>
                <a:ea typeface="+mn-ea"/>
                <a:cs typeface="+mn-ea"/>
                <a:sym typeface="+mn-lt"/>
              </a:rPr>
              <a:t>利用树的结构特征来描述堆，所以树只是作为堆的描述工具，堆实际是</a:t>
            </a:r>
            <a:r>
              <a:rPr kumimoji="1"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存放在线形空间中</a:t>
            </a:r>
            <a:r>
              <a:rPr kumimoji="1" lang="zh-CN" altLang="en-US" sz="2400" b="0" dirty="0">
                <a:latin typeface="+mn-lt"/>
                <a:ea typeface="+mn-ea"/>
                <a:cs typeface="+mn-ea"/>
                <a:sym typeface="+mn-lt"/>
              </a:rPr>
              <a:t>的。</a:t>
            </a:r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1730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sp>
        <p:nvSpPr>
          <p:cNvPr id="1024081" name="Rectangle 8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4163" y="5992961"/>
            <a:ext cx="8562975" cy="460375"/>
          </a:xfrm>
          <a:prstGeom prst="rect">
            <a:avLst/>
          </a:prstGeom>
          <a:solidFill>
            <a:srgbClr val="C00000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堆顶元素（根）为</a:t>
            </a:r>
            <a:r>
              <a:rPr lang="zh-CN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最小值或最大值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/>
            </a:extLst>
          </p:cNvPr>
          <p:cNvCxnSpPr>
            <a:stCxn id="118787" idx="0"/>
            <a:endCxn id="118787" idx="2"/>
          </p:cNvCxnSpPr>
          <p:nvPr/>
        </p:nvCxnSpPr>
        <p:spPr bwMode="auto">
          <a:xfrm>
            <a:off x="4565650" y="2794000"/>
            <a:ext cx="0" cy="29892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44550" y="160338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107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30625" y="3559175"/>
            <a:ext cx="763588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7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27350" y="4486275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77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40375" y="2546350"/>
            <a:ext cx="214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78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467100" y="4033838"/>
            <a:ext cx="376238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79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14813" y="2890838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80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08413" y="3424238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31081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076575" y="4473575"/>
            <a:ext cx="4603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70388" y="3990975"/>
            <a:ext cx="688975" cy="1363663"/>
            <a:chOff x="2941" y="2695"/>
            <a:chExt cx="434" cy="859"/>
          </a:xfrm>
        </p:grpSpPr>
        <p:sp>
          <p:nvSpPr>
            <p:cNvPr id="131083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084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7" y="2695"/>
              <a:ext cx="20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085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1086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08813" y="3568700"/>
            <a:ext cx="703262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87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467225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88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04063" y="3579813"/>
            <a:ext cx="1100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31089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650038" y="3819525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0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32550" y="45021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31091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59688" y="44577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2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18413" y="38846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3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07325" y="4487863"/>
            <a:ext cx="4619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1094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146800" y="2876550"/>
            <a:ext cx="1192213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5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41450" y="1752600"/>
            <a:ext cx="812800" cy="4183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6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2971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7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29146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8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35353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099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1529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100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47736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101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35100" y="5391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102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5325" y="115728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31103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32638" y="4014788"/>
            <a:ext cx="566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1104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32538" y="4933950"/>
            <a:ext cx="55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31105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27350" y="2876550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106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83025" y="39973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1107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43413" y="4502150"/>
            <a:ext cx="37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31108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19613" y="493395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32425" y="2549525"/>
            <a:ext cx="739775" cy="449263"/>
            <a:chOff x="3266" y="929"/>
            <a:chExt cx="466" cy="283"/>
          </a:xfrm>
        </p:grpSpPr>
        <p:sp>
          <p:nvSpPr>
            <p:cNvPr id="131110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111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942"/>
              <a:ext cx="2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31112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76900" y="303053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1113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651000" y="1855788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10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31114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18413" y="4460875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1115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5434013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1116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83325" y="445770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1117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827588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1118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62450" y="446087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1119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4152900"/>
            <a:ext cx="796925" cy="62071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1120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14650" y="445770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1121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57325" y="358140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1122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42138" y="3559175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1123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63675" y="2990850"/>
            <a:ext cx="757238" cy="5048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pic>
        <p:nvPicPr>
          <p:cNvPr id="5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3" name="直接连接符 5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0413" y="160338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2099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482975" y="3486150"/>
            <a:ext cx="763588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679700" y="4413250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1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292725" y="2473325"/>
            <a:ext cx="214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2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219450" y="3924300"/>
            <a:ext cx="295275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3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967163" y="2817813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4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3788" y="336391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2105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28925" y="4400550"/>
            <a:ext cx="4603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22738" y="3917950"/>
            <a:ext cx="688975" cy="1363663"/>
            <a:chOff x="2941" y="2695"/>
            <a:chExt cx="434" cy="859"/>
          </a:xfrm>
        </p:grpSpPr>
        <p:sp>
          <p:nvSpPr>
            <p:cNvPr id="132107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108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9" y="2695"/>
              <a:ext cx="179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109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2110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761163" y="3495675"/>
            <a:ext cx="703262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1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35675" y="4394200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2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56413" y="3506788"/>
            <a:ext cx="1100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32113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402388" y="3746500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4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44291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32115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412038" y="4384675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6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370763" y="3811588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7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59675" y="4414838"/>
            <a:ext cx="4619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2118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5899150" y="2803525"/>
            <a:ext cx="1192213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9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193800" y="1679575"/>
            <a:ext cx="812800" cy="4183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0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22240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1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28416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2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34623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3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40798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4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47005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5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187450" y="53181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6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1084263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32127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84988" y="3941763"/>
            <a:ext cx="566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2128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84888" y="4860925"/>
            <a:ext cx="55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32129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679700" y="2803525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30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92525" y="39671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31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95763" y="4429125"/>
            <a:ext cx="37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32132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71963" y="48609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84775" y="2476500"/>
            <a:ext cx="739775" cy="449263"/>
            <a:chOff x="3266" y="929"/>
            <a:chExt cx="466" cy="283"/>
          </a:xfrm>
        </p:grpSpPr>
        <p:sp>
          <p:nvSpPr>
            <p:cNvPr id="132134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135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69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</p:grpSp>
      <p:sp>
        <p:nvSpPr>
          <p:cNvPr id="132136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02263" y="294005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37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31925" y="1782763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32138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370763" y="4387850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2139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5360988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2140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35675" y="438467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2141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4754563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2142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14800" y="438785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2143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4079875"/>
            <a:ext cx="796925" cy="62071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2144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667000" y="438467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2145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09675" y="350837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2146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694488" y="3486150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2147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16025" y="2917825"/>
            <a:ext cx="757238" cy="5048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pic>
        <p:nvPicPr>
          <p:cNvPr id="5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3" name="直接连接符 5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96938" y="144463"/>
            <a:ext cx="3436937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3123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8550" y="3238500"/>
            <a:ext cx="763588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24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35275" y="4165600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25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48300" y="2225675"/>
            <a:ext cx="214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26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375025" y="3571875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27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122738" y="2570163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28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16338" y="3103563"/>
            <a:ext cx="939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3129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84500" y="4152900"/>
            <a:ext cx="4603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7038" y="3556000"/>
            <a:ext cx="730250" cy="1477963"/>
            <a:chOff x="2915" y="2623"/>
            <a:chExt cx="460" cy="931"/>
          </a:xfrm>
        </p:grpSpPr>
        <p:sp>
          <p:nvSpPr>
            <p:cNvPr id="133131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132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133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3134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16738" y="3248025"/>
            <a:ext cx="703262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35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91250" y="4146550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36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11988" y="3259138"/>
            <a:ext cx="1100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33137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557963" y="3498850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38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40475" y="418147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33139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67613" y="4137025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0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526338" y="3563938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1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715250" y="4167188"/>
            <a:ext cx="4619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3142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054725" y="2555875"/>
            <a:ext cx="1192213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3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49375" y="1431925"/>
            <a:ext cx="812800" cy="4183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4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1976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5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25939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6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3214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7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38322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8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44529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9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343025" y="50704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50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03250" y="836613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33151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40563" y="3694113"/>
            <a:ext cx="566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3152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240463" y="4613275"/>
            <a:ext cx="55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33153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35275" y="2555875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54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90950" y="367665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3155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51338" y="4181475"/>
            <a:ext cx="37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33156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7538" y="461327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40350" y="2220913"/>
            <a:ext cx="739775" cy="457200"/>
            <a:chOff x="3266" y="924"/>
            <a:chExt cx="466" cy="288"/>
          </a:xfrm>
        </p:grpSpPr>
        <p:sp>
          <p:nvSpPr>
            <p:cNvPr id="133158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159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924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</p:grpSp>
      <p:sp>
        <p:nvSpPr>
          <p:cNvPr id="133160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43538" y="266858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3161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87500" y="1535113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33162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526338" y="4140200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3163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65250" y="5113338"/>
            <a:ext cx="803275" cy="474662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3164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91250" y="413702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3165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65250" y="4506913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3166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270375" y="4140200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3167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65250" y="3832225"/>
            <a:ext cx="796925" cy="62071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3168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22575" y="413702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3169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65250" y="3260725"/>
            <a:ext cx="769938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3170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50063" y="3238500"/>
            <a:ext cx="769937" cy="474663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3171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71600" y="2670175"/>
            <a:ext cx="757238" cy="5048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259013" y="1590675"/>
            <a:ext cx="584200" cy="638175"/>
            <a:chOff x="1333" y="630"/>
            <a:chExt cx="368" cy="1145"/>
          </a:xfrm>
        </p:grpSpPr>
        <p:sp>
          <p:nvSpPr>
            <p:cNvPr id="133173" name="Line 5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650"/>
              <a:ext cx="0" cy="11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174" name="Line 5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630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175" name="Line 5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341" y="1775"/>
              <a:ext cx="36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6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7" name="直接连接符 56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8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66775" y="174625"/>
            <a:ext cx="34369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堆的重新调整－</a:t>
            </a:r>
            <a:r>
              <a:rPr lang="en-US" altLang="zh-CN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4147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57613" y="3414713"/>
            <a:ext cx="763587" cy="454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8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54338" y="43418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567363" y="2401888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9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0" name="Line 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3494088" y="37480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1" name="Line 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4241800" y="2744788"/>
            <a:ext cx="1260475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2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35400" y="3278188"/>
            <a:ext cx="9398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4153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103563" y="4329113"/>
            <a:ext cx="46037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            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6100" y="3732213"/>
            <a:ext cx="730250" cy="1476375"/>
            <a:chOff x="2915" y="2623"/>
            <a:chExt cx="460" cy="931"/>
          </a:xfrm>
        </p:grpSpPr>
        <p:sp>
          <p:nvSpPr>
            <p:cNvPr id="134155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984"/>
              <a:ext cx="434" cy="29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156" name="Line 1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157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003"/>
              <a:ext cx="29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9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4158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035800" y="3424238"/>
            <a:ext cx="70326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9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10313" y="43227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0" name="Rectangle 1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31050" y="3433763"/>
            <a:ext cx="11001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8</a:t>
            </a:r>
          </a:p>
        </p:txBody>
      </p:sp>
      <p:sp>
        <p:nvSpPr>
          <p:cNvPr id="134161" name="Line 1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V="1">
            <a:off x="6677025" y="36750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2" name="Rectangle 2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59538" y="4357688"/>
            <a:ext cx="692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60</a:t>
            </a:r>
          </a:p>
        </p:txBody>
      </p:sp>
      <p:sp>
        <p:nvSpPr>
          <p:cNvPr id="134163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86675" y="4313238"/>
            <a:ext cx="688975" cy="473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4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7645400" y="3738563"/>
            <a:ext cx="433388" cy="555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5" name="Rectangle 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834313" y="4341813"/>
            <a:ext cx="4619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4166" name="Line 24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 flipV="1">
            <a:off x="6173788" y="2732088"/>
            <a:ext cx="119221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7" name="Rectangle 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68438" y="1608138"/>
            <a:ext cx="812800" cy="4181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8" name="Line 2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21510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9" name="Line 2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27701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0" name="Line 28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338931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1" name="Line 29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40084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2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4627563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3" name="Line 31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462088" y="52466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4" name="Rectangle 3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22313" y="1011238"/>
            <a:ext cx="612775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34175" name="Rectangle 3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159625" y="3868738"/>
            <a:ext cx="566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4176" name="Rectangle 3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59525" y="4789488"/>
            <a:ext cx="557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</a:p>
        </p:txBody>
      </p:sp>
      <p:sp>
        <p:nvSpPr>
          <p:cNvPr id="134177" name="Line 35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954338" y="2732088"/>
            <a:ext cx="803275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8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910013" y="3852863"/>
            <a:ext cx="515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79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0400" y="4357688"/>
            <a:ext cx="376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/>
          <a:p>
            <a:pPr defTabSz="585788" eaLnBrk="1" hangingPunct="1">
              <a:buFont typeface="Arial" pitchFamily="34" charset="0"/>
              <a:buNone/>
            </a:pPr>
            <a:r>
              <a:rPr lang="en-US" altLang="zh-CN" sz="19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</p:txBody>
      </p:sp>
      <p:sp>
        <p:nvSpPr>
          <p:cNvPr id="134180" name="Rectangle 3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546600" y="4789488"/>
            <a:ext cx="515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59413" y="2405063"/>
            <a:ext cx="776287" cy="449262"/>
            <a:chOff x="3266" y="929"/>
            <a:chExt cx="489" cy="283"/>
          </a:xfrm>
        </p:grpSpPr>
        <p:sp>
          <p:nvSpPr>
            <p:cNvPr id="134182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929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183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951"/>
              <a:ext cx="3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微软雅黑" pitchFamily="34" charset="-122"/>
                  <a:sym typeface="+mn-lt"/>
                </a:rPr>
                <a:t>8</a:t>
              </a:r>
            </a:p>
          </p:txBody>
        </p:sp>
      </p:grpSp>
      <p:sp>
        <p:nvSpPr>
          <p:cNvPr id="134184" name="Rectangle 4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651500" y="287020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defTabSz="58578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defTabSz="585788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9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9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4185" name="Rectangle 4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06563" y="1709738"/>
            <a:ext cx="442912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ea typeface="微软雅黑" pitchFamily="34" charset="-122"/>
                <a:sym typeface="+mn-lt"/>
              </a:rPr>
              <a:t>30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8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60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000">
              <a:ea typeface="微软雅黑" pitchFamily="34" charset="-122"/>
              <a:sym typeface="+mn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000">
                <a:ea typeface="微软雅黑" pitchFamily="34" charset="-122"/>
                <a:sym typeface="+mn-lt"/>
              </a:rPr>
              <a:t>10</a:t>
            </a:r>
          </a:p>
        </p:txBody>
      </p:sp>
      <p:sp>
        <p:nvSpPr>
          <p:cNvPr id="134186" name="Rectangle 4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45400" y="4316413"/>
            <a:ext cx="769938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4187" name="Rectangle 4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84313" y="5287963"/>
            <a:ext cx="803275" cy="4762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70</a:t>
            </a:r>
          </a:p>
        </p:txBody>
      </p:sp>
      <p:sp>
        <p:nvSpPr>
          <p:cNvPr id="134188" name="Rectangle 4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310313" y="4313238"/>
            <a:ext cx="769937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4189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84313" y="4681538"/>
            <a:ext cx="803275" cy="5397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60</a:t>
            </a:r>
          </a:p>
        </p:txBody>
      </p:sp>
      <p:sp>
        <p:nvSpPr>
          <p:cNvPr id="134190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389438" y="4316413"/>
            <a:ext cx="769937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4191" name="Rectangle 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84313" y="4008438"/>
            <a:ext cx="796925" cy="6191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40</a:t>
            </a:r>
          </a:p>
        </p:txBody>
      </p:sp>
      <p:sp>
        <p:nvSpPr>
          <p:cNvPr id="134192" name="Rectangle 5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941638" y="4313238"/>
            <a:ext cx="769937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4193" name="Rectangle 5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84313" y="3436938"/>
            <a:ext cx="769937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30</a:t>
            </a:r>
          </a:p>
        </p:txBody>
      </p:sp>
      <p:sp>
        <p:nvSpPr>
          <p:cNvPr id="134194" name="Rectangle 5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969125" y="3414713"/>
            <a:ext cx="769938" cy="47307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4195" name="Rectangle 5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90663" y="2846388"/>
            <a:ext cx="757237" cy="5048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12</a:t>
            </a:r>
          </a:p>
        </p:txBody>
      </p:sp>
      <p:sp>
        <p:nvSpPr>
          <p:cNvPr id="134196" name="Rectangle 5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751263" y="3376613"/>
            <a:ext cx="769937" cy="476250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34197" name="Rectangle 5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17650" y="2151063"/>
            <a:ext cx="736600" cy="581025"/>
          </a:xfrm>
          <a:prstGeom prst="rect">
            <a:avLst/>
          </a:prstGeom>
          <a:solidFill>
            <a:srgbClr val="E2D9EB"/>
          </a:solidFill>
          <a:ln>
            <a:noFill/>
          </a:ln>
          <a:extLst/>
        </p:spPr>
        <p:txBody>
          <a:bodyPr wrap="none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pic>
        <p:nvPicPr>
          <p:cNvPr id="54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55" name="直接连接符 54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873" name="Rectangle 32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24384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算法分析</a:t>
            </a:r>
          </a:p>
        </p:txBody>
      </p:sp>
      <p:sp>
        <p:nvSpPr>
          <p:cNvPr id="154627" name="椭圆 4"/>
          <p:cNvSpPr>
            <a:spLocks noChangeArrowheads="1"/>
          </p:cNvSpPr>
          <p:nvPr/>
        </p:nvSpPr>
        <p:spPr bwMode="auto">
          <a:xfrm>
            <a:off x="976313" y="4919663"/>
            <a:ext cx="95250" cy="155575"/>
          </a:xfrm>
          <a:prstGeom prst="ellipse">
            <a:avLst/>
          </a:prstGeom>
          <a:solidFill>
            <a:srgbClr val="A5A5E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+mn-lt"/>
            </a:endParaRPr>
          </a:p>
        </p:txBody>
      </p:sp>
      <p:sp>
        <p:nvSpPr>
          <p:cNvPr id="154628" name="椭圆 5"/>
          <p:cNvSpPr>
            <a:spLocks noChangeArrowheads="1"/>
          </p:cNvSpPr>
          <p:nvPr/>
        </p:nvSpPr>
        <p:spPr bwMode="auto">
          <a:xfrm>
            <a:off x="306388" y="4929188"/>
            <a:ext cx="95250" cy="15557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+mn-lt"/>
            </a:endParaRPr>
          </a:p>
        </p:txBody>
      </p:sp>
      <p:sp>
        <p:nvSpPr>
          <p:cNvPr id="154629" name="椭圆 11"/>
          <p:cNvSpPr>
            <a:spLocks noChangeArrowheads="1"/>
          </p:cNvSpPr>
          <p:nvPr/>
        </p:nvSpPr>
        <p:spPr bwMode="auto">
          <a:xfrm>
            <a:off x="301625" y="2562225"/>
            <a:ext cx="96838" cy="15557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1412776"/>
            <a:ext cx="9140825" cy="3600549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48000" rIns="252000" anchor="ctr"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1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1788" y="2559050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632" name="椭圆 9"/>
          <p:cNvSpPr>
            <a:spLocks noChangeArrowheads="1"/>
          </p:cNvSpPr>
          <p:nvPr/>
        </p:nvSpPr>
        <p:spPr bwMode="auto">
          <a:xfrm>
            <a:off x="971550" y="2552700"/>
            <a:ext cx="96838" cy="155575"/>
          </a:xfrm>
          <a:prstGeom prst="ellipse">
            <a:avLst/>
          </a:prstGeom>
          <a:solidFill>
            <a:srgbClr val="A5A5E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  <a:ea typeface="微软雅黑" pitchFamily="34" charset="-122"/>
              <a:sym typeface="+mn-lt"/>
            </a:endParaRPr>
          </a:p>
        </p:txBody>
      </p:sp>
      <p:sp>
        <p:nvSpPr>
          <p:cNvPr id="11" name="圆角矩形 1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001713" y="2549525"/>
            <a:ext cx="492125" cy="2525713"/>
          </a:xfrm>
          <a:custGeom>
            <a:avLst/>
            <a:gdLst>
              <a:gd name="T0" fmla="*/ 11872 w 738285"/>
              <a:gd name="T1" fmla="*/ 19557 h 4248500"/>
              <a:gd name="T2" fmla="*/ 1644 w 738285"/>
              <a:gd name="T3" fmla="*/ 1 h 4248500"/>
              <a:gd name="T4" fmla="*/ 82944 w 738285"/>
              <a:gd name="T5" fmla="*/ 1 h 4248500"/>
              <a:gd name="T6" fmla="*/ 97159 w 738285"/>
              <a:gd name="T7" fmla="*/ 14458 h 4248500"/>
              <a:gd name="T8" fmla="*/ 97159 w 738285"/>
              <a:gd name="T9" fmla="*/ 554146 h 4248500"/>
              <a:gd name="T10" fmla="*/ 82944 w 738285"/>
              <a:gd name="T11" fmla="*/ 568602 h 4248500"/>
              <a:gd name="T12" fmla="*/ 4777 w 738285"/>
              <a:gd name="T13" fmla="*/ 568602 h 4248500"/>
              <a:gd name="T14" fmla="*/ 11872 w 738285"/>
              <a:gd name="T15" fmla="*/ 554146 h 4248500"/>
              <a:gd name="T16" fmla="*/ 11872 w 738285"/>
              <a:gd name="T17" fmla="*/ 19557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874" name="Rectangle 33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339752" y="1556792"/>
            <a:ext cx="5688632" cy="379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0" dirty="0" smtClean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堆排序时</a:t>
            </a:r>
            <a:r>
              <a:rPr lang="zh-CN" altLang="en-US" sz="26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间效率：</a:t>
            </a:r>
            <a:r>
              <a:rPr lang="en-US" altLang="zh-CN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O(nlog</a:t>
            </a:r>
            <a:r>
              <a:rPr lang="en-US" altLang="zh-CN" sz="2600" b="0" baseline="-30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n) 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空间效率：</a:t>
            </a:r>
            <a:r>
              <a:rPr lang="en-US" altLang="zh-CN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zh-CN" altLang="en-US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稳 定 性：</a:t>
            </a:r>
            <a:r>
              <a:rPr lang="zh-CN" altLang="en-US" sz="26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不稳定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适用于</a:t>
            </a:r>
            <a:r>
              <a:rPr lang="en-US" altLang="zh-CN" sz="26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n </a:t>
            </a:r>
            <a:r>
              <a:rPr lang="zh-CN" altLang="en-US" sz="26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较大</a:t>
            </a:r>
            <a:r>
              <a:rPr lang="zh-CN" altLang="en-US" sz="2600" b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的情</a:t>
            </a: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况。</a:t>
            </a:r>
            <a:endParaRPr lang="en-US" altLang="zh-CN" sz="2600" b="0" dirty="0" smtClean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堆插入</a:t>
            </a:r>
            <a:r>
              <a:rPr lang="en-US" altLang="zh-CN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600" b="0" dirty="0" smtClean="0">
                <a:solidFill>
                  <a:schemeClr val="tx2"/>
                </a:solidFill>
                <a:cs typeface="+mn-ea"/>
                <a:sym typeface="+mn-lt"/>
              </a:rPr>
              <a:t>log</a:t>
            </a:r>
            <a:r>
              <a:rPr lang="en-US" altLang="zh-CN" sz="2600" b="0" baseline="-30000" dirty="0" smtClean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en-US" altLang="zh-CN" sz="2600" b="0" dirty="0" smtClean="0">
                <a:solidFill>
                  <a:schemeClr val="tx2"/>
                </a:solidFill>
                <a:cs typeface="+mn-ea"/>
                <a:sym typeface="+mn-lt"/>
              </a:rPr>
              <a:t>n</a:t>
            </a: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600" b="0" dirty="0" smtClean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堆删除</a:t>
            </a:r>
            <a:r>
              <a:rPr lang="en-US" altLang="zh-CN" sz="2600" b="0" dirty="0" smtClean="0">
                <a:solidFill>
                  <a:srgbClr val="4D4D4D"/>
                </a:solidFill>
                <a:cs typeface="+mn-ea"/>
                <a:sym typeface="+mn-lt"/>
              </a:rPr>
              <a:t>O</a:t>
            </a:r>
            <a:r>
              <a:rPr lang="zh-CN" altLang="en-US" sz="2600" b="0" dirty="0" smtClean="0">
                <a:solidFill>
                  <a:srgbClr val="4D4D4D"/>
                </a:solidFill>
                <a:cs typeface="+mn-ea"/>
                <a:sym typeface="+mn-lt"/>
              </a:rPr>
              <a:t>（</a:t>
            </a:r>
            <a:r>
              <a:rPr lang="en-US" altLang="zh-CN" sz="2600" b="0" dirty="0" smtClean="0">
                <a:solidFill>
                  <a:schemeClr val="tx2"/>
                </a:solidFill>
                <a:cs typeface="+mn-ea"/>
                <a:sym typeface="+mn-lt"/>
              </a:rPr>
              <a:t> log</a:t>
            </a:r>
            <a:r>
              <a:rPr lang="en-US" altLang="zh-CN" sz="2600" b="0" baseline="-30000" dirty="0" smtClean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en-US" altLang="zh-CN" sz="2600" b="0" dirty="0" smtClean="0">
                <a:solidFill>
                  <a:schemeClr val="tx2"/>
                </a:solidFill>
                <a:cs typeface="+mn-ea"/>
                <a:sym typeface="+mn-lt"/>
              </a:rPr>
              <a:t>n </a:t>
            </a:r>
            <a:r>
              <a:rPr lang="zh-CN" altLang="en-US" sz="2600" b="0" dirty="0" smtClean="0">
                <a:solidFill>
                  <a:srgbClr val="4D4D4D"/>
                </a:solidFill>
                <a:cs typeface="+mn-ea"/>
                <a:sym typeface="+mn-lt"/>
              </a:rPr>
              <a:t>）</a:t>
            </a:r>
            <a:endParaRPr lang="en-US" altLang="zh-CN" sz="2600" b="0" dirty="0" smtClean="0">
              <a:solidFill>
                <a:srgbClr val="4D4D4D"/>
              </a:solidFill>
              <a:cs typeface="+mn-ea"/>
              <a:sym typeface="+mn-lt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取堆顶元素值</a:t>
            </a:r>
            <a:r>
              <a:rPr lang="en-US" altLang="zh-CN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00" b="0" dirty="0" smtClean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sz="2600" b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13" name="直接连接符 12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2" y="267432"/>
            <a:ext cx="4563313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堆排序复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杂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度分析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87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1052736"/>
            <a:ext cx="867645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endParaRPr lang="en-US" altLang="zh-CN" sz="1700" dirty="0">
              <a:solidFill>
                <a:srgbClr val="C00000"/>
              </a:solidFill>
              <a:ea typeface="印品黑体"/>
            </a:endParaRPr>
          </a:p>
          <a:p>
            <a:endParaRPr lang="en-US" altLang="zh-CN" sz="1700" dirty="0" smtClean="0">
              <a:solidFill>
                <a:srgbClr val="C00000"/>
              </a:solidFill>
              <a:ea typeface="印品黑体"/>
            </a:endParaRPr>
          </a:p>
          <a:p>
            <a:r>
              <a:rPr lang="zh-CN" altLang="en-US" sz="1700" dirty="0" smtClean="0">
                <a:solidFill>
                  <a:srgbClr val="C00000"/>
                </a:solidFill>
                <a:ea typeface="印品黑体"/>
              </a:rPr>
              <a:t>头</a:t>
            </a:r>
            <a:r>
              <a:rPr lang="zh-CN" altLang="en-US" sz="1700" dirty="0">
                <a:solidFill>
                  <a:srgbClr val="C00000"/>
                </a:solidFill>
                <a:ea typeface="印品黑体"/>
              </a:rPr>
              <a:t>文件：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#include&lt;queue&gt;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印品黑体"/>
              </a:rPr>
              <a:t>定    义：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priority</a:t>
            </a:r>
            <a:r>
              <a:rPr lang="en-US" altLang="zh-CN" sz="1700" dirty="0" err="1" smtClean="0">
                <a:solidFill>
                  <a:srgbClr val="C00000"/>
                </a:solidFill>
                <a:ea typeface="印品黑体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queue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int,vector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&gt;,greater&lt;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&gt;&gt; q1;//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小根堆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        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priority_queue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int,vector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&gt;,less&lt;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&gt;&gt; q1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;//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大根堆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priority_queue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&gt; q3 ;//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大根堆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    </a:t>
            </a:r>
          </a:p>
          <a:p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4" name="燕尾形 3"/>
          <p:cNvSpPr/>
          <p:nvPr/>
        </p:nvSpPr>
        <p:spPr>
          <a:xfrm>
            <a:off x="0" y="1"/>
            <a:ext cx="645147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611560" y="260648"/>
            <a:ext cx="4464496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第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次课 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的优先级队列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258" y="401510"/>
            <a:ext cx="3700944" cy="428527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4358" y="909303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>
            <a:extLst>
              <a:ext uri="{FF2B5EF4-FFF2-40B4-BE49-F238E27FC236}">
                <a16:creationId xmlns=""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1763688" y="4473961"/>
            <a:ext cx="4351762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     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q.pop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()//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删除队头元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素，不返回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19673" y="3816669"/>
            <a:ext cx="575754" cy="550359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=""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199671" y="2457737"/>
            <a:ext cx="5252649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q.empty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() //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判队空，空返回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true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，否则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false</a:t>
            </a:r>
            <a:endParaRPr lang="zh-CN" altLang="en-US" sz="20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95736" y="3825889"/>
            <a:ext cx="2121984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q.push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(X)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//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=""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18311" y="5083061"/>
            <a:ext cx="4009873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q.front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() //</a:t>
            </a: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取队头元素值，不删除</a:t>
            </a:r>
            <a:endParaRPr lang="zh-CN" altLang="en-US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19672" y="2487974"/>
            <a:ext cx="545542" cy="58098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08293" y="4509271"/>
            <a:ext cx="582775" cy="557070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06713" y="5157192"/>
            <a:ext cx="588713" cy="56274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=""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189663" y="3177817"/>
            <a:ext cx="3356297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q.size</a:t>
            </a:r>
            <a:r>
              <a:rPr lang="en-US" altLang="zh-CN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() //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返回队列元素个数</a:t>
            </a:r>
            <a:endParaRPr lang="zh-CN" altLang="en-US" sz="20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06713" y="3151074"/>
            <a:ext cx="588713" cy="5659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=""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67744" y="5842113"/>
            <a:ext cx="3721333" cy="539215"/>
          </a:xfrm>
          <a:prstGeom prst="rect">
            <a:avLst/>
          </a:prstGeom>
          <a:noFill/>
        </p:spPr>
        <p:txBody>
          <a:bodyPr wrap="none" lIns="76800" tIns="38400" rIns="76800" bIns="384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q.back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() //</a:t>
            </a: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取队尾元素，不删除</a:t>
            </a:r>
            <a:endParaRPr lang="zh-CN" altLang="en-US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606713" y="5874964"/>
            <a:ext cx="588713" cy="56274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eaLnBrk="0" hangingPunct="0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655" y="6425088"/>
            <a:ext cx="9140693" cy="452505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258" y="401511"/>
            <a:ext cx="3700944" cy="42852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0" y="909303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-4357" y="1"/>
            <a:ext cx="645147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6" tIns="38393" rIns="76786" bIns="3839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88641"/>
            <a:ext cx="388843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次课 实践与提升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628800"/>
            <a:ext cx="6840760" cy="292386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实战训练</a:t>
            </a: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2-4-1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000" b="1" dirty="0" smtClean="0"/>
              <a:t>堆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给定一个数列，初始为空，进行以下三种操作：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给定一个整数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，将其加入到数列中；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输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出数列中的最小的数；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删除数列中最小的数（有多个最小的数，只删除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问题分析：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采用小根堆实现插入，删除小根堆元素。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803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258" y="401511"/>
            <a:ext cx="3700944" cy="42852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0" y="909303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-4357" y="1"/>
            <a:ext cx="645147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6" tIns="38393" rIns="76786" bIns="3839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88641"/>
            <a:ext cx="388843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次课 实践与提升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1052736"/>
            <a:ext cx="7704856" cy="335474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实战训练</a:t>
            </a: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2-4-2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最小的函数值（洛谷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P2085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个函数，分别为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F1,F2,F3…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=A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000" baseline="3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+B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X+C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aseline="-25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aseline="-25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aseline="-25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给定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输出前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个元素值。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问题分析：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函数单调递增，因此最小值必然在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x=1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时取得。采用小根堆实现把自变量为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的函数值都输入优先队列，再输出前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个。时间复杂度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nlogm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。不用排序算法因为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nlogn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n=104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 时，容易超时。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   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 descr="https://cdn.luogu.com.cn/upload/pic/1168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4005064"/>
            <a:ext cx="7128793" cy="2029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73803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258" y="401511"/>
            <a:ext cx="3700944" cy="42852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0" y="909303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-4357" y="1"/>
            <a:ext cx="645147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6" tIns="38393" rIns="76786" bIns="3839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88641"/>
            <a:ext cx="388843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次课 实践与提升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1052736"/>
            <a:ext cx="7704856" cy="467818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实战训练</a:t>
            </a: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2-4-2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Running Median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（洛谷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P1168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给定一个长度为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的非负整数序列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，对于前奇数项求中位数。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问题分析：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根据中位数的特点，可以设置两个堆（对顶堆）：</a:t>
            </a:r>
            <a:r>
              <a:rPr lang="en-US" altLang="zh-CN" sz="20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2000" b="1" baseline="-250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为大根堆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2000" b="1" baseline="-25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为小根堆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。假设当前状态下，总元素个数为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为偶数，那么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中元素个数都为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k/2;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为奇数，那么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中元素个数为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k/2+1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中元素个数都为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k/2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。每增加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个元素与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堆顶元素比较，如果比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小，那么将其加入到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中，否则加入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中，每次加入完毕，调整两个堆。所以，当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为奇数时，那么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堆元素为中位数，当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为偶数时中位数为两个对顶元素之和除以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803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9" y="980728"/>
            <a:ext cx="4589450" cy="528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258" y="401511"/>
            <a:ext cx="3700944" cy="428527"/>
          </a:xfrm>
          <a:prstGeom prst="rect">
            <a:avLst/>
          </a:prstGeom>
          <a:noFill/>
        </p:spPr>
      </p:pic>
      <p:cxnSp>
        <p:nvCxnSpPr>
          <p:cNvPr id="4" name="直接连接符 3"/>
          <p:cNvCxnSpPr/>
          <p:nvPr/>
        </p:nvCxnSpPr>
        <p:spPr>
          <a:xfrm>
            <a:off x="0" y="909303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4357" y="1"/>
            <a:ext cx="645147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6" tIns="38393" rIns="76786" bIns="3839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88641"/>
            <a:ext cx="3888432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次课 实践与提升</a:t>
            </a:r>
            <a:endParaRPr lang="zh-CN" altLang="en-US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67544" y="3140968"/>
            <a:ext cx="864096" cy="15121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1907704" y="1484784"/>
            <a:ext cx="864096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564904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大顶堆</a:t>
            </a:r>
            <a:endParaRPr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12474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顶堆</a:t>
            </a:r>
            <a:endParaRPr lang="zh-CN" altLang="en-US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15719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二分思想</a:t>
            </a:r>
            <a:r>
              <a:rPr lang="zh-CN" altLang="en-US" dirty="0" smtClean="0"/>
              <a:t>：小的元素进到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大的进到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/>
            </a:extLst>
          </p:cNvPr>
          <p:cNvSpPr/>
          <p:nvPr/>
        </p:nvSpPr>
        <p:spPr bwMode="auto">
          <a:xfrm>
            <a:off x="4816475" y="2052638"/>
            <a:ext cx="4327525" cy="3176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</a:endParaRPr>
          </a:p>
        </p:txBody>
      </p:sp>
      <p:sp>
        <p:nvSpPr>
          <p:cNvPr id="123907" name="矩形 70"/>
          <p:cNvSpPr>
            <a:spLocks noChangeArrowheads="1"/>
          </p:cNvSpPr>
          <p:nvPr/>
        </p:nvSpPr>
        <p:spPr bwMode="auto">
          <a:xfrm>
            <a:off x="15875" y="2076450"/>
            <a:ext cx="4578350" cy="3176588"/>
          </a:xfrm>
          <a:prstGeom prst="rect">
            <a:avLst/>
          </a:prstGeom>
          <a:solidFill>
            <a:srgbClr val="E2D9EB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zh-CN" altLang="en-US" b="0">
              <a:ea typeface="仿宋_GB2312" pitchFamily="49" charset="-122"/>
            </a:endParaRPr>
          </a:p>
        </p:txBody>
      </p:sp>
      <p:sp>
        <p:nvSpPr>
          <p:cNvPr id="1023060" name="Rectangle 8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660232" y="1412776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小根堆</a:t>
            </a: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46050" y="2443163"/>
            <a:ext cx="4238625" cy="2522537"/>
            <a:chOff x="293" y="210"/>
            <a:chExt cx="2657" cy="1381"/>
          </a:xfrm>
        </p:grpSpPr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306" y="210"/>
              <a:ext cx="2644" cy="1381"/>
              <a:chOff x="306" y="210"/>
              <a:chExt cx="2644" cy="1381"/>
            </a:xfrm>
          </p:grpSpPr>
          <p:sp>
            <p:nvSpPr>
              <p:cNvPr id="104453" name="Oval 8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4" name="Text Box 8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5" y="908"/>
                <a:ext cx="495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8</a:t>
                </a:r>
              </a:p>
            </p:txBody>
          </p:sp>
          <p:sp>
            <p:nvSpPr>
              <p:cNvPr id="104455" name="Line 89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7" y="462"/>
                <a:ext cx="28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6" name="Line 90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7" name="Line 91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26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8" name="Line 92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9" name="Line 93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92" cy="1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0" name="Line 9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7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1" name="Line 9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9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2" name="Line 96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3" name="Line 97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3" y="1170"/>
                <a:ext cx="88" cy="1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4" name="Oval 9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0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5" name="Oval 99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6" name="Oval 10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7" name="Oval 10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8" name="Oval 102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267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9" name="Oval 10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0" name="Oval 10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1" name="Oval 10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2" name="Oval 10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107"/>
            <p:cNvGrpSpPr>
              <a:grpSpLocks/>
            </p:cNvGrpSpPr>
            <p:nvPr/>
          </p:nvGrpSpPr>
          <p:grpSpPr bwMode="auto">
            <a:xfrm>
              <a:off x="293" y="241"/>
              <a:ext cx="2198" cy="1280"/>
              <a:chOff x="388" y="287"/>
              <a:chExt cx="2198" cy="1280"/>
            </a:xfrm>
          </p:grpSpPr>
          <p:sp>
            <p:nvSpPr>
              <p:cNvPr id="104474" name="Text Box 10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" y="287"/>
                <a:ext cx="49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16</a:t>
                </a:r>
              </a:p>
            </p:txBody>
          </p:sp>
          <p:sp>
            <p:nvSpPr>
              <p:cNvPr id="104475" name="Text Box 109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580"/>
                <a:ext cx="36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9</a:t>
                </a:r>
              </a:p>
            </p:txBody>
          </p:sp>
          <p:sp>
            <p:nvSpPr>
              <p:cNvPr id="104476" name="Text Box 110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" y="1342"/>
                <a:ext cx="49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1</a:t>
                </a:r>
              </a:p>
            </p:txBody>
          </p:sp>
          <p:sp>
            <p:nvSpPr>
              <p:cNvPr id="104477" name="Text Box 111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9" y="965"/>
                <a:ext cx="49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6</a:t>
                </a:r>
              </a:p>
            </p:txBody>
          </p:sp>
          <p:sp>
            <p:nvSpPr>
              <p:cNvPr id="104478" name="Text Box 112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" y="1342"/>
                <a:ext cx="50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2</a:t>
                </a:r>
              </a:p>
            </p:txBody>
          </p:sp>
          <p:sp>
            <p:nvSpPr>
              <p:cNvPr id="104479" name="Text Box 113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5" y="568"/>
                <a:ext cx="50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11</a:t>
                </a:r>
              </a:p>
            </p:txBody>
          </p:sp>
          <p:sp>
            <p:nvSpPr>
              <p:cNvPr id="104480" name="Text Box 114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965"/>
                <a:ext cx="493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104481" name="Text Box 115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980"/>
                <a:ext cx="49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5</a:t>
                </a:r>
              </a:p>
            </p:txBody>
          </p:sp>
          <p:sp>
            <p:nvSpPr>
              <p:cNvPr id="104482" name="Text Box 116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1342"/>
                <a:ext cx="50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4</a:t>
                </a:r>
              </a:p>
            </p:txBody>
          </p:sp>
        </p:grpSp>
      </p:grpSp>
      <p:sp>
        <p:nvSpPr>
          <p:cNvPr id="1023093" name="Rectangle 1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043608" y="1484784"/>
            <a:ext cx="197802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大根堆</a:t>
            </a:r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4975225" y="2420938"/>
            <a:ext cx="4089400" cy="2408237"/>
            <a:chOff x="2561" y="843"/>
            <a:chExt cx="2649" cy="1381"/>
          </a:xfrm>
        </p:grpSpPr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561" y="843"/>
              <a:ext cx="2478" cy="1381"/>
              <a:chOff x="306" y="210"/>
              <a:chExt cx="2478" cy="1381"/>
            </a:xfrm>
          </p:grpSpPr>
          <p:sp>
            <p:nvSpPr>
              <p:cNvPr id="104486" name="Line 172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7" name="Line 173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8" name="Line 17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786"/>
                <a:ext cx="177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9" name="Line 17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0" name="Line 176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1" name="Line 177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2" name="Line 178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3" name="Line 179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4" name="Line 180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5" name="Oval 18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10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6" name="Oval 182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7" name="Oval 18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8" name="Oval 18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9" name="Oval 18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0" name="Oval 18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1" name="Oval 18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2" name="Oval 18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3" name="Oval 189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4" name="Oval 19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91"/>
            <p:cNvGrpSpPr>
              <a:grpSpLocks/>
            </p:cNvGrpSpPr>
            <p:nvPr/>
          </p:nvGrpSpPr>
          <p:grpSpPr bwMode="auto">
            <a:xfrm>
              <a:off x="2567" y="856"/>
              <a:ext cx="2643" cy="1317"/>
              <a:chOff x="334" y="2217"/>
              <a:chExt cx="2643" cy="1317"/>
            </a:xfrm>
          </p:grpSpPr>
          <p:sp>
            <p:nvSpPr>
              <p:cNvPr id="104506" name="Text Box 192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217"/>
                <a:ext cx="4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1</a:t>
                </a:r>
              </a:p>
            </p:txBody>
          </p:sp>
          <p:sp>
            <p:nvSpPr>
              <p:cNvPr id="104507" name="Text Box 193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9" y="2503"/>
                <a:ext cx="4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6</a:t>
                </a:r>
              </a:p>
            </p:txBody>
          </p:sp>
          <p:sp>
            <p:nvSpPr>
              <p:cNvPr id="104508" name="Text Box 194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905"/>
                <a:ext cx="49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8</a:t>
                </a:r>
              </a:p>
            </p:txBody>
          </p:sp>
          <p:sp>
            <p:nvSpPr>
              <p:cNvPr id="104509" name="Text Box 195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" y="3286"/>
                <a:ext cx="49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</a:p>
            </p:txBody>
          </p:sp>
          <p:sp>
            <p:nvSpPr>
              <p:cNvPr id="104510" name="Text Box 196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" y="2912"/>
                <a:ext cx="4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9</a:t>
                </a:r>
              </a:p>
            </p:txBody>
          </p:sp>
          <p:sp>
            <p:nvSpPr>
              <p:cNvPr id="104511" name="Text Box 197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" y="3286"/>
                <a:ext cx="4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16</a:t>
                </a:r>
              </a:p>
            </p:txBody>
          </p:sp>
          <p:sp>
            <p:nvSpPr>
              <p:cNvPr id="104512" name="Text Box 19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518"/>
                <a:ext cx="50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2</a:t>
                </a:r>
              </a:p>
            </p:txBody>
          </p:sp>
          <p:sp>
            <p:nvSpPr>
              <p:cNvPr id="104513" name="Text Box 199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" y="2893"/>
                <a:ext cx="4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11</a:t>
                </a:r>
              </a:p>
            </p:txBody>
          </p:sp>
          <p:sp>
            <p:nvSpPr>
              <p:cNvPr id="104514" name="Text Box 200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2908"/>
                <a:ext cx="49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5</a:t>
                </a:r>
              </a:p>
            </p:txBody>
          </p:sp>
          <p:sp>
            <p:nvSpPr>
              <p:cNvPr id="104515" name="Text Box 201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3277"/>
                <a:ext cx="4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14</a:t>
                </a:r>
              </a:p>
            </p:txBody>
          </p:sp>
        </p:grpSp>
      </p:grpSp>
      <p:sp>
        <p:nvSpPr>
          <p:cNvPr id="6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1730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pic>
        <p:nvPicPr>
          <p:cNvPr id="7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72" name="直接连接符 71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230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2309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9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2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2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1023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10230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02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102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3060" grpId="0"/>
      <p:bldP spid="10230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矩形 70"/>
          <p:cNvSpPr>
            <a:spLocks noChangeArrowheads="1"/>
          </p:cNvSpPr>
          <p:nvPr/>
        </p:nvSpPr>
        <p:spPr bwMode="auto">
          <a:xfrm>
            <a:off x="15875" y="2076450"/>
            <a:ext cx="9128125" cy="3176588"/>
          </a:xfrm>
          <a:prstGeom prst="rect">
            <a:avLst/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zh-CN" altLang="en-US" b="0">
              <a:ea typeface="仿宋_GB2312" pitchFamily="49" charset="-122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8738" y="2443163"/>
            <a:ext cx="4325937" cy="2522537"/>
            <a:chOff x="238" y="210"/>
            <a:chExt cx="2712" cy="1381"/>
          </a:xfrm>
        </p:grpSpPr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306" y="210"/>
              <a:ext cx="2644" cy="1381"/>
              <a:chOff x="306" y="210"/>
              <a:chExt cx="2644" cy="1381"/>
            </a:xfrm>
          </p:grpSpPr>
          <p:sp>
            <p:nvSpPr>
              <p:cNvPr id="104453" name="Oval 8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4" name="Text Box 8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5" y="908"/>
                <a:ext cx="495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8</a:t>
                </a:r>
              </a:p>
            </p:txBody>
          </p:sp>
          <p:sp>
            <p:nvSpPr>
              <p:cNvPr id="104455" name="Line 89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7" y="462"/>
                <a:ext cx="28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6" name="Line 90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7" name="Line 91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26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8" name="Line 92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59" name="Line 93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98" y="1170"/>
                <a:ext cx="92" cy="1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0" name="Line 9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7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1" name="Line 9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9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2" name="Line 96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3" name="Line 97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3" y="1170"/>
                <a:ext cx="88" cy="1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4" name="Oval 9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10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5" name="Oval 99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6" name="Oval 10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7" name="Oval 10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8" name="Oval 102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267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69" name="Oval 10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499"/>
                <a:ext cx="351" cy="32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0" name="Oval 10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1" name="Oval 10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72" name="Oval 10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107"/>
            <p:cNvGrpSpPr>
              <a:grpSpLocks/>
            </p:cNvGrpSpPr>
            <p:nvPr/>
          </p:nvGrpSpPr>
          <p:grpSpPr bwMode="auto">
            <a:xfrm>
              <a:off x="238" y="241"/>
              <a:ext cx="2253" cy="1315"/>
              <a:chOff x="333" y="287"/>
              <a:chExt cx="2253" cy="1315"/>
            </a:xfrm>
          </p:grpSpPr>
          <p:sp>
            <p:nvSpPr>
              <p:cNvPr id="104474" name="Text Box 10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" y="287"/>
                <a:ext cx="49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16</a:t>
                </a:r>
              </a:p>
            </p:txBody>
          </p:sp>
          <p:sp>
            <p:nvSpPr>
              <p:cNvPr id="104475" name="Text Box 109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580"/>
                <a:ext cx="36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9</a:t>
                </a:r>
              </a:p>
            </p:txBody>
          </p:sp>
          <p:sp>
            <p:nvSpPr>
              <p:cNvPr id="104476" name="Text Box 110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349"/>
                <a:ext cx="40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10</a:t>
                </a:r>
              </a:p>
            </p:txBody>
          </p:sp>
          <p:sp>
            <p:nvSpPr>
              <p:cNvPr id="104477" name="Text Box 111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9" y="965"/>
                <a:ext cx="49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6</a:t>
                </a:r>
              </a:p>
            </p:txBody>
          </p:sp>
          <p:sp>
            <p:nvSpPr>
              <p:cNvPr id="104478" name="Text Box 112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" y="1342"/>
                <a:ext cx="50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2</a:t>
                </a:r>
              </a:p>
            </p:txBody>
          </p:sp>
          <p:sp>
            <p:nvSpPr>
              <p:cNvPr id="104479" name="Text Box 113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568"/>
                <a:ext cx="49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11</a:t>
                </a:r>
              </a:p>
            </p:txBody>
          </p:sp>
          <p:sp>
            <p:nvSpPr>
              <p:cNvPr id="104480" name="Text Box 114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" y="965"/>
                <a:ext cx="27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ea typeface="微软雅黑" pitchFamily="34" charset="-122"/>
                    <a:sym typeface="+mn-lt"/>
                  </a:rPr>
                  <a:t>1</a:t>
                </a:r>
              </a:p>
            </p:txBody>
          </p:sp>
          <p:sp>
            <p:nvSpPr>
              <p:cNvPr id="104481" name="Text Box 115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980"/>
                <a:ext cx="49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5</a:t>
                </a:r>
              </a:p>
            </p:txBody>
          </p:sp>
          <p:sp>
            <p:nvSpPr>
              <p:cNvPr id="104482" name="Text Box 116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1342"/>
                <a:ext cx="50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4</a:t>
                </a:r>
              </a:p>
            </p:txBody>
          </p:sp>
        </p:grpSp>
      </p:grp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4975225" y="2420938"/>
            <a:ext cx="4089400" cy="2408237"/>
            <a:chOff x="2561" y="843"/>
            <a:chExt cx="2649" cy="1381"/>
          </a:xfrm>
        </p:grpSpPr>
        <p:grpSp>
          <p:nvGrpSpPr>
            <p:cNvPr id="6" name="Group 171"/>
            <p:cNvGrpSpPr>
              <a:grpSpLocks/>
            </p:cNvGrpSpPr>
            <p:nvPr/>
          </p:nvGrpSpPr>
          <p:grpSpPr bwMode="auto">
            <a:xfrm>
              <a:off x="2561" y="843"/>
              <a:ext cx="2478" cy="1381"/>
              <a:chOff x="306" y="210"/>
              <a:chExt cx="2478" cy="1381"/>
            </a:xfrm>
          </p:grpSpPr>
          <p:sp>
            <p:nvSpPr>
              <p:cNvPr id="104486" name="Line 172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7" name="Line 173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8" name="Line 17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786"/>
                <a:ext cx="177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89" name="Line 17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0" name="Line 176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1" name="Line 177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2" name="Line 178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3" name="Line 179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4" name="Line 180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5" name="Oval 18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10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6" name="Oval 182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7" name="Oval 18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8" name="Oval 18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499" name="Oval 18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0" name="Oval 18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1" name="Oval 18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2" name="Oval 18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3" name="Oval 189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504" name="Oval 19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191"/>
            <p:cNvGrpSpPr>
              <a:grpSpLocks/>
            </p:cNvGrpSpPr>
            <p:nvPr/>
          </p:nvGrpSpPr>
          <p:grpSpPr bwMode="auto">
            <a:xfrm>
              <a:off x="2567" y="856"/>
              <a:ext cx="2643" cy="1334"/>
              <a:chOff x="334" y="2217"/>
              <a:chExt cx="2643" cy="1334"/>
            </a:xfrm>
          </p:grpSpPr>
          <p:sp>
            <p:nvSpPr>
              <p:cNvPr id="104506" name="Text Box 192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217"/>
                <a:ext cx="49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1</a:t>
                </a:r>
              </a:p>
            </p:txBody>
          </p:sp>
          <p:sp>
            <p:nvSpPr>
              <p:cNvPr id="104507" name="Text Box 193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9" y="2503"/>
                <a:ext cx="4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9</a:t>
                </a:r>
              </a:p>
            </p:txBody>
          </p:sp>
          <p:sp>
            <p:nvSpPr>
              <p:cNvPr id="104508" name="Text Box 194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905"/>
                <a:ext cx="49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8</a:t>
                </a:r>
              </a:p>
            </p:txBody>
          </p:sp>
          <p:sp>
            <p:nvSpPr>
              <p:cNvPr id="104509" name="Text Box 195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" y="3286"/>
                <a:ext cx="49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104510" name="Text Box 196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" y="2912"/>
                <a:ext cx="49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6</a:t>
                </a:r>
              </a:p>
            </p:txBody>
          </p:sp>
          <p:sp>
            <p:nvSpPr>
              <p:cNvPr id="104511" name="Text Box 197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" y="3286"/>
                <a:ext cx="4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16</a:t>
                </a:r>
              </a:p>
            </p:txBody>
          </p:sp>
          <p:sp>
            <p:nvSpPr>
              <p:cNvPr id="104512" name="Text Box 198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518"/>
                <a:ext cx="50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2</a:t>
                </a:r>
              </a:p>
            </p:txBody>
          </p:sp>
          <p:sp>
            <p:nvSpPr>
              <p:cNvPr id="104513" name="Text Box 199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" y="2893"/>
                <a:ext cx="49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11</a:t>
                </a:r>
              </a:p>
            </p:txBody>
          </p:sp>
          <p:sp>
            <p:nvSpPr>
              <p:cNvPr id="104514" name="Text Box 200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2908"/>
                <a:ext cx="49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5</a:t>
                </a:r>
              </a:p>
            </p:txBody>
          </p:sp>
          <p:sp>
            <p:nvSpPr>
              <p:cNvPr id="104515" name="Text Box 201">
                <a:extLst>
                  <a:ext uri="{FF2B5EF4-FFF2-40B4-BE49-F238E27FC236}"/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" y="3277"/>
                <a:ext cx="332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ea typeface="微软雅黑" pitchFamily="34" charset="-122"/>
                    <a:sym typeface="+mn-lt"/>
                  </a:rPr>
                  <a:t>4</a:t>
                </a:r>
              </a:p>
            </p:txBody>
          </p:sp>
        </p:grpSp>
      </p:grpSp>
      <p:sp>
        <p:nvSpPr>
          <p:cNvPr id="69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1730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sp>
        <p:nvSpPr>
          <p:cNvPr id="72" name="Rectangle 8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052888" y="1722438"/>
            <a:ext cx="1082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×</a:t>
            </a:r>
          </a:p>
        </p:txBody>
      </p:sp>
      <p:pic>
        <p:nvPicPr>
          <p:cNvPr id="70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71" name="直接连接符 70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2481263"/>
            <a:ext cx="9144000" cy="3756025"/>
          </a:xfrm>
          <a:prstGeom prst="rect">
            <a:avLst/>
          </a:prstGeom>
          <a:solidFill>
            <a:srgbClr val="E2D9EB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zh-CN" altLang="en-US" b="0">
              <a:ea typeface="仿宋_GB2312" pitchFamily="49" charset="-122"/>
            </a:endParaRPr>
          </a:p>
        </p:txBody>
      </p:sp>
      <p:sp>
        <p:nvSpPr>
          <p:cNvPr id="106498" name="Text Box 11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7150" y="1098550"/>
            <a:ext cx="9058275" cy="519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判定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(80,75,40,62,73,35,28,50,38,25,47,15)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是否为堆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725488" y="2851150"/>
            <a:ext cx="5386387" cy="2933700"/>
            <a:chOff x="816" y="2963"/>
            <a:chExt cx="2784" cy="1069"/>
          </a:xfrm>
        </p:grpSpPr>
        <p:sp>
          <p:nvSpPr>
            <p:cNvPr id="106500" name="Oval 1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76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</a:t>
              </a:r>
            </a:p>
          </p:txBody>
        </p:sp>
        <p:sp>
          <p:nvSpPr>
            <p:cNvPr id="106501" name="Oval 11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16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75</a:t>
              </a:r>
            </a:p>
          </p:txBody>
        </p:sp>
        <p:sp>
          <p:nvSpPr>
            <p:cNvPr id="106502" name="Oval 1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106503" name="Oval 1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04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62</a:t>
              </a:r>
            </a:p>
          </p:txBody>
        </p:sp>
        <p:sp>
          <p:nvSpPr>
            <p:cNvPr id="106504" name="Oval 1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73</a:t>
              </a:r>
            </a:p>
          </p:txBody>
        </p:sp>
        <p:sp>
          <p:nvSpPr>
            <p:cNvPr id="106505" name="Oval 12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28</a:t>
              </a:r>
            </a:p>
          </p:txBody>
        </p:sp>
        <p:sp>
          <p:nvSpPr>
            <p:cNvPr id="106506" name="Oval 1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35</a:t>
              </a:r>
            </a:p>
          </p:txBody>
        </p:sp>
        <p:sp>
          <p:nvSpPr>
            <p:cNvPr id="106507" name="Oval 12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6508" name="Oval 12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38</a:t>
              </a:r>
            </a:p>
          </p:txBody>
        </p:sp>
        <p:sp>
          <p:nvSpPr>
            <p:cNvPr id="106509" name="Oval 12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sp>
          <p:nvSpPr>
            <p:cNvPr id="106510" name="Oval 1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47</a:t>
              </a:r>
            </a:p>
          </p:txBody>
        </p:sp>
        <p:sp>
          <p:nvSpPr>
            <p:cNvPr id="106511" name="Oval 12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15</a:t>
              </a:r>
            </a:p>
          </p:txBody>
        </p:sp>
        <p:sp>
          <p:nvSpPr>
            <p:cNvPr id="106512" name="Line 12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3" name="Line 128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4" name="Line 12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40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5" name="Line 13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6" name="Line 1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1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7" name="Line 1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8" name="Line 1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6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9" name="Line 1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0" name="Line 13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74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1" name="Line 13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2" name="Line 137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74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3" name="Text Box 138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63"/>
              <a:ext cx="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4" name="Text Box 139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11"/>
              <a:ext cx="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5" name="Text Box 140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95"/>
              <a:ext cx="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6" name="Text Box 141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47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7" name="Text Box 142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47"/>
              <a:ext cx="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8" name="Text Box 143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347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9" name="Text Box 144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731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30" name="Text Box 145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83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31" name="Text Box 146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635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32" name="Text Box 147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35"/>
              <a:ext cx="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33" name="Text Box 148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635"/>
              <a:ext cx="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54517" name="Rectangle 14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9225" y="17907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完全二叉树</a:t>
            </a:r>
          </a:p>
        </p:txBody>
      </p: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6264275" y="4298950"/>
            <a:ext cx="2522538" cy="519113"/>
            <a:chOff x="4108" y="1672"/>
            <a:chExt cx="1589" cy="327"/>
          </a:xfrm>
        </p:grpSpPr>
        <p:sp>
          <p:nvSpPr>
            <p:cNvPr id="106536" name="AutoShape 15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796"/>
              <a:ext cx="663" cy="126"/>
            </a:xfrm>
            <a:prstGeom prst="rightArrow">
              <a:avLst>
                <a:gd name="adj1" fmla="val 56620"/>
                <a:gd name="adj2" fmla="val 10989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37" name="Rectangle 15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167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大根堆</a:t>
              </a:r>
            </a:p>
          </p:txBody>
        </p:sp>
      </p:grpSp>
      <p:sp>
        <p:nvSpPr>
          <p:cNvPr id="43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1857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pic>
        <p:nvPicPr>
          <p:cNvPr id="44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5" name="直接连接符 44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7" name="燕尾形 46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545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2060575"/>
            <a:ext cx="8496300" cy="4203700"/>
          </a:xfrm>
          <a:prstGeom prst="rect">
            <a:avLst/>
          </a:prstGeom>
          <a:solidFill>
            <a:srgbClr val="EBEBEB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zh-CN" altLang="en-US" b="0">
              <a:ea typeface="仿宋_GB2312" pitchFamily="49" charset="-122"/>
            </a:endParaRPr>
          </a:p>
        </p:txBody>
      </p:sp>
      <p:sp>
        <p:nvSpPr>
          <p:cNvPr id="955448" name="Rectangle 5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1688" y="2378075"/>
            <a:ext cx="782955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将无序序列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建成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一个堆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输出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堆顶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的最小（大）值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使剩余的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n-1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个元素又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调整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成一个堆，则可得到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个元素的次小值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重复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执行，得到一个有序序列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450" name="Rectangle 5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496300" cy="579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基本思想：</a:t>
            </a:r>
          </a:p>
        </p:txBody>
      </p:sp>
      <p:sp>
        <p:nvSpPr>
          <p:cNvPr id="955452" name="AutoShape 6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61000" y="2479675"/>
            <a:ext cx="3095625" cy="846138"/>
          </a:xfrm>
          <a:prstGeom prst="cloudCallout">
            <a:avLst>
              <a:gd name="adj1" fmla="val -138462"/>
              <a:gd name="adj2" fmla="val 231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如何建？？</a:t>
            </a:r>
          </a:p>
        </p:txBody>
      </p:sp>
      <p:sp>
        <p:nvSpPr>
          <p:cNvPr id="955453" name="AutoShape 61">
            <a:hlinkClick r:id="" action="ppaction://noaction"/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724525" y="4546600"/>
            <a:ext cx="3159125" cy="1144588"/>
          </a:xfrm>
          <a:prstGeom prst="cloudCallout">
            <a:avLst>
              <a:gd name="adj1" fmla="val -66600"/>
              <a:gd name="adj2" fmla="val -7492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如何调整？？</a:t>
            </a:r>
          </a:p>
        </p:txBody>
      </p:sp>
      <p:sp>
        <p:nvSpPr>
          <p:cNvPr id="8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2111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建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5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5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55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55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95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955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95545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5545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95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5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95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5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9554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9554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5448" grpId="0" build="p"/>
      <p:bldP spid="955452" grpId="0" animBg="1"/>
      <p:bldP spid="955452" grpId="1" animBg="1"/>
      <p:bldP spid="955453" grpId="0" animBg="1"/>
      <p:bldP spid="95545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603500" y="1663700"/>
            <a:ext cx="5421313" cy="2860675"/>
            <a:chOff x="2603498" y="1663402"/>
            <a:chExt cx="5421313" cy="2861468"/>
          </a:xfrm>
        </p:grpSpPr>
        <p:sp>
          <p:nvSpPr>
            <p:cNvPr id="108546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508"/>
              <a:ext cx="763588" cy="4557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47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865"/>
              <a:ext cx="674688" cy="43827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108549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550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108551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9071"/>
              <a:ext cx="382588" cy="4620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52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1" y="2076266"/>
              <a:ext cx="1287462" cy="606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53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6" y="2730498"/>
              <a:ext cx="515937" cy="874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108554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8799"/>
              <a:ext cx="460375" cy="874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108556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557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558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108559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6035"/>
              <a:ext cx="703262" cy="4462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60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3" y="3584809"/>
              <a:ext cx="715963" cy="457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61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4146"/>
              <a:ext cx="434975" cy="81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3</a:t>
              </a:r>
            </a:p>
          </p:txBody>
        </p:sp>
        <p:sp>
          <p:nvSpPr>
            <p:cNvPr id="108562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599"/>
              <a:ext cx="349250" cy="40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63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49916"/>
              <a:ext cx="557212" cy="874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 6</a:t>
              </a: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50963"/>
              <a:chOff x="5013" y="2708"/>
              <a:chExt cx="434" cy="851"/>
            </a:xfrm>
          </p:grpSpPr>
          <p:sp>
            <p:nvSpPr>
              <p:cNvPr id="108565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566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567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08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108568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8" y="2111201"/>
              <a:ext cx="1166813" cy="58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7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187450" y="1663402"/>
            <a:ext cx="825500" cy="4183062"/>
            <a:chOff x="748" y="1394"/>
            <a:chExt cx="520" cy="263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570" name="Rectangle 2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1" name="Line 2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2" name="Line 3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3" name="Line 3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515"/>
              <a:ext cx="520" cy="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4" name="Line 3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5" name="Line 3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76" name="Line 3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8577" name="Rectangle 3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7675" y="1068388"/>
            <a:ext cx="61277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08578" name="Rectangle 3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31925" y="1766888"/>
            <a:ext cx="4429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135653" name="Rectangle 3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74725" y="192088"/>
            <a:ext cx="4732338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如何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将无</a:t>
            </a:r>
            <a:r>
              <a:rPr lang="zh-CN" altLang="en-US" sz="2400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序序列建成堆</a:t>
            </a:r>
          </a:p>
        </p:txBody>
      </p:sp>
      <p:sp>
        <p:nvSpPr>
          <p:cNvPr id="1135655" name="Rectangle 3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332038" y="4873625"/>
            <a:ext cx="4933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思考：有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n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个结点的完全二叉树，最后一个分支结点的标号是多少？</a:t>
            </a:r>
          </a:p>
        </p:txBody>
      </p:sp>
      <p:sp>
        <p:nvSpPr>
          <p:cNvPr id="1135656" name="Text Box 40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416800" y="5297488"/>
            <a:ext cx="1176338" cy="5222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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n/2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</a:t>
            </a:r>
          </a:p>
        </p:txBody>
      </p:sp>
      <p:pic>
        <p:nvPicPr>
          <p:cNvPr id="39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0" name="直接连接符 39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堆调整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55" grpId="0"/>
      <p:bldP spid="11356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1238250" y="1856580"/>
            <a:ext cx="825500" cy="4183063"/>
            <a:chOff x="748" y="1394"/>
            <a:chExt cx="520" cy="26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9594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95" name="Line 4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96" name="Line 4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97" name="Line 4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98" name="Line 44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99" name="Line 4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600" name="Line 4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9601" name="Rectangle 4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98475" y="1260475"/>
            <a:ext cx="6127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[ 1 ]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[ 2 ]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[ 3 ]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[ 4 ]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[ 5 ]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[ 6 ]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>
              <a:solidFill>
                <a:srgbClr val="CC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rPr>
              <a:t>[ 7 ]</a:t>
            </a:r>
          </a:p>
        </p:txBody>
      </p:sp>
      <p:sp>
        <p:nvSpPr>
          <p:cNvPr id="109602" name="Rectangle 4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482725" y="1958975"/>
            <a:ext cx="442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8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04863" y="1084263"/>
            <a:ext cx="8248650" cy="2238375"/>
            <a:chOff x="522" y="1486"/>
            <a:chExt cx="5196" cy="1410"/>
          </a:xfrm>
        </p:grpSpPr>
        <p:sp>
          <p:nvSpPr>
            <p:cNvPr id="109604" name="Rectangle 5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486"/>
              <a:ext cx="519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zh-CN" sz="2400" b="0" dirty="0">
                  <a:latin typeface="+mn-lt"/>
                  <a:ea typeface="+mn-ea"/>
                  <a:cs typeface="+mn-ea"/>
                  <a:sym typeface="+mn-lt"/>
                </a:rPr>
                <a:t>从第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2400" b="0" dirty="0">
                  <a:solidFill>
                    <a:srgbClr val="4D4D4D"/>
                  </a:solidFill>
                  <a:sym typeface="Symbol" panose="05050102010706020507" pitchFamily="18" charset="2"/>
                </a:rPr>
                <a:t></a:t>
              </a:r>
              <a:r>
                <a:rPr lang="en-US" altLang="zh-CN" sz="2400" b="0" dirty="0">
                  <a:solidFill>
                    <a:srgbClr val="4D4D4D"/>
                  </a:solidFill>
                  <a:latin typeface="+mn-lt"/>
                  <a:ea typeface="+mn-ea"/>
                  <a:cs typeface="+mn-ea"/>
                  <a:sym typeface="+mn-lt"/>
                </a:rPr>
                <a:t>n/2</a:t>
              </a:r>
              <a:r>
                <a:rPr lang="en-US" altLang="zh-CN" sz="2400" b="0" dirty="0">
                  <a:solidFill>
                    <a:srgbClr val="4D4D4D"/>
                  </a:solidFill>
                  <a:sym typeface="Symbol" panose="05050102010706020507" pitchFamily="18" charset="2"/>
                </a:rPr>
                <a:t> </a:t>
              </a:r>
              <a:r>
                <a:rPr lang="zh-CN" altLang="zh-CN" sz="2400" b="0" dirty="0">
                  <a:latin typeface="+mn-lt"/>
                  <a:ea typeface="+mn-ea"/>
                  <a:cs typeface="+mn-ea"/>
                  <a:sym typeface="+mn-lt"/>
                </a:rPr>
                <a:t>个元素起，至第一个元素止，进行反复筛选</a:t>
              </a:r>
              <a:endParaRPr lang="zh-CN" altLang="en-US" sz="2400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605" name="AutoShape 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894"/>
              <a:ext cx="182" cy="499"/>
            </a:xfrm>
            <a:prstGeom prst="downArrow">
              <a:avLst>
                <a:gd name="adj1" fmla="val 50000"/>
                <a:gd name="adj2" fmla="val 6851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606" name="Oval 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466"/>
              <a:ext cx="897" cy="4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堆</a:t>
              </a:r>
            </a:p>
          </p:txBody>
        </p:sp>
      </p:grpSp>
      <p:sp>
        <p:nvSpPr>
          <p:cNvPr id="40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76300" y="211138"/>
            <a:ext cx="175260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堆排序</a:t>
            </a:r>
          </a:p>
        </p:txBody>
      </p:sp>
      <p:grpSp>
        <p:nvGrpSpPr>
          <p:cNvPr id="4" name="组合 40"/>
          <p:cNvGrpSpPr>
            <a:grpSpLocks/>
          </p:cNvGrpSpPr>
          <p:nvPr/>
        </p:nvGrpSpPr>
        <p:grpSpPr bwMode="auto">
          <a:xfrm>
            <a:off x="2505075" y="3446463"/>
            <a:ext cx="5421313" cy="2851150"/>
            <a:chOff x="2603498" y="1663402"/>
            <a:chExt cx="5421313" cy="2850853"/>
          </a:xfrm>
        </p:grpSpPr>
        <p:sp>
          <p:nvSpPr>
            <p:cNvPr id="42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406773" y="2676121"/>
              <a:ext cx="763588" cy="45556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03498" y="3603125"/>
              <a:ext cx="674688" cy="438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108573" y="1663402"/>
              <a:ext cx="739775" cy="874713"/>
              <a:chOff x="3610" y="1785"/>
              <a:chExt cx="466" cy="551"/>
            </a:xfrm>
          </p:grpSpPr>
          <p:sp>
            <p:nvSpPr>
              <p:cNvPr id="63" name="Rectangle 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1785"/>
                <a:ext cx="285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1</a:t>
                </a:r>
              </a:p>
            </p:txBody>
          </p:sp>
        </p:grpSp>
        <p:sp>
          <p:nvSpPr>
            <p:cNvPr id="45" name="Line 9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3248" y="3128511"/>
              <a:ext cx="382588" cy="461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Line 1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1" y="2076109"/>
              <a:ext cx="1287462" cy="606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19486" y="2730091"/>
              <a:ext cx="515937" cy="874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rgbClr val="CC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2</a:t>
              </a:r>
            </a:p>
          </p:txBody>
        </p:sp>
        <p:sp>
          <p:nvSpPr>
            <p:cNvPr id="48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752723" y="3639633"/>
              <a:ext cx="460375" cy="87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               </a:t>
              </a: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016377" y="3128666"/>
              <a:ext cx="719138" cy="1343026"/>
              <a:chOff x="2922" y="2708"/>
              <a:chExt cx="453" cy="846"/>
            </a:xfrm>
          </p:grpSpPr>
          <p:sp>
            <p:nvSpPr>
              <p:cNvPr id="60" name="Rectangle 14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984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Line 15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" y="2708"/>
                <a:ext cx="266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Rectangle 16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3003"/>
                <a:ext cx="291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sp>
          <p:nvSpPr>
            <p:cNvPr id="50" name="Rectangl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684961" y="2685646"/>
              <a:ext cx="703262" cy="4460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1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959473" y="3584077"/>
              <a:ext cx="715963" cy="457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Rectangle 1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831011" y="2725328"/>
              <a:ext cx="504825" cy="8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12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3</a:t>
              </a:r>
            </a:p>
          </p:txBody>
        </p:sp>
        <p:sp>
          <p:nvSpPr>
            <p:cNvPr id="53" name="Line 20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6186" y="3138035"/>
              <a:ext cx="349250" cy="407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056311" y="3650745"/>
              <a:ext cx="557212" cy="81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defTabSz="58578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defTabSz="585788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1000" dirty="0"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900" dirty="0">
                  <a:solidFill>
                    <a:srgbClr val="CC0000"/>
                  </a:solidFill>
                  <a:latin typeface="+mn-lt"/>
                  <a:ea typeface="+mn-ea"/>
                  <a:cs typeface="+mn-ea"/>
                  <a:sym typeface="+mn-lt"/>
                </a:rPr>
                <a:t>  6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7335836" y="3128668"/>
              <a:ext cx="688975" cy="1325563"/>
              <a:chOff x="5013" y="2708"/>
              <a:chExt cx="434" cy="835"/>
            </a:xfrm>
          </p:grpSpPr>
          <p:sp>
            <p:nvSpPr>
              <p:cNvPr id="57" name="Rectangle 23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989"/>
                <a:ext cx="434" cy="29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Line 24">
                <a:extLst>
                  <a:ext uri="{FF2B5EF4-FFF2-40B4-BE49-F238E27FC236}"/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6" y="2708"/>
                <a:ext cx="214" cy="2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Rectangle 25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031"/>
                <a:ext cx="291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defTabSz="585788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defTabSz="585788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zh-CN" sz="10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9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900" dirty="0">
                    <a:solidFill>
                      <a:srgbClr val="CC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sp>
          <p:nvSpPr>
            <p:cNvPr id="56" name="Line 26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8348" y="2111030"/>
              <a:ext cx="1166813" cy="582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1" name="Picture 2" descr="https://www.noi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417" y="405364"/>
            <a:ext cx="2689416" cy="428527"/>
          </a:xfrm>
          <a:prstGeom prst="rect">
            <a:avLst/>
          </a:prstGeom>
          <a:noFill/>
        </p:spPr>
      </p:pic>
      <p:cxnSp>
        <p:nvCxnSpPr>
          <p:cNvPr id="44" name="直接连接符 43"/>
          <p:cNvCxnSpPr/>
          <p:nvPr/>
        </p:nvCxnSpPr>
        <p:spPr>
          <a:xfrm flipV="1">
            <a:off x="2453" y="909304"/>
            <a:ext cx="9141547" cy="7044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3" y="267432"/>
            <a:ext cx="3087022" cy="5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0" rIns="76800" bIns="384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  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堆筛选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0" y="0"/>
            <a:ext cx="566756" cy="90930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3135</Words>
  <Application>Microsoft Office PowerPoint</Application>
  <PresentationFormat>全屏显示(4:3)</PresentationFormat>
  <Paragraphs>1535</Paragraphs>
  <Slides>39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</vt:lpstr>
      <vt:lpstr>自定义设计方案</vt:lpstr>
      <vt:lpstr>Equation.3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</cp:revision>
  <dcterms:created xsi:type="dcterms:W3CDTF">2023-12-22T06:04:23Z</dcterms:created>
  <dcterms:modified xsi:type="dcterms:W3CDTF">2023-12-22T08:18:11Z</dcterms:modified>
</cp:coreProperties>
</file>