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58" r:id="rId2"/>
    <p:sldId id="559" r:id="rId3"/>
    <p:sldId id="541" r:id="rId4"/>
    <p:sldId id="557" r:id="rId5"/>
    <p:sldId id="556" r:id="rId6"/>
    <p:sldId id="555" r:id="rId7"/>
    <p:sldId id="549" r:id="rId8"/>
    <p:sldId id="550" r:id="rId9"/>
    <p:sldId id="551" r:id="rId10"/>
    <p:sldId id="552" r:id="rId11"/>
    <p:sldId id="553" r:id="rId12"/>
    <p:sldId id="554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11212"/>
    <a:srgbClr val="0066CC"/>
    <a:srgbClr val="3399FF"/>
    <a:srgbClr val="0033CC"/>
    <a:srgbClr val="0066FF"/>
    <a:srgbClr val="38B1BF"/>
    <a:srgbClr val="EF7768"/>
    <a:srgbClr val="FF9933"/>
    <a:srgbClr val="C7C7C7"/>
    <a:srgbClr val="F5F5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>
        <p:scale>
          <a:sx n="100" d="100"/>
          <a:sy n="100" d="100"/>
        </p:scale>
        <p:origin x="-293" y="691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458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528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3427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638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377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5827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569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107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526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0296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45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243725A-C23F-4D9F-8894-C56EBB144EB9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0C7615-9728-4FAD-B65B-1C0CBB2FC428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A2BDD74-ED29-4E66-AD84-C1CC6A80B126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AE243C-BA69-4C5A-A9EB-CFAA2470EBEE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511F11D-E227-4EC6-B82E-199C1A8CB8B5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1D0D-E90B-4BEF-B4F5-C18D8AEDC362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3687391" y="4653930"/>
            <a:ext cx="3775292" cy="70783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000" dirty="0" smtClean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：郑广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2758" y="1989634"/>
            <a:ext cx="8424936" cy="280071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树、二叉树、森林的概念</a:t>
            </a:r>
            <a:endParaRPr lang="en-US" altLang="zh-CN" sz="44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树的存储</a:t>
            </a:r>
            <a:endParaRPr lang="en-US" altLang="zh-CN" sz="44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44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树的遍历</a:t>
            </a:r>
            <a:endParaRPr lang="en-US" altLang="zh-CN" sz="44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zh-CN" altLang="en-US" sz="44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9462" y="405458"/>
            <a:ext cx="3585421" cy="428626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67494"/>
            <a:ext cx="4115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次课  树与二叉树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47687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二叉树还原树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854274" y="1117952"/>
            <a:ext cx="9858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还原树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：左孩子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长子，右斜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线为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兄弟。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205658"/>
            <a:ext cx="8065420" cy="3240359"/>
          </a:xfrm>
          <a:prstGeom prst="rect">
            <a:avLst/>
          </a:prstGeom>
        </p:spPr>
      </p:pic>
      <p:pic>
        <p:nvPicPr>
          <p:cNvPr id="10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9462" y="405458"/>
            <a:ext cx="3585421" cy="428626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99617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森林转换二叉树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854274" y="974895"/>
            <a:ext cx="10611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把森林中的每棵树的树根看作兄弟关系，把森林中的每一棵树转换成二叉树，然后把每棵树的根节点连接在右斜线上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7" y="2537406"/>
            <a:ext cx="8064896" cy="3050263"/>
          </a:xfrm>
          <a:prstGeom prst="rect">
            <a:avLst/>
          </a:prstGeom>
        </p:spPr>
      </p:pic>
      <p:pic>
        <p:nvPicPr>
          <p:cNvPr id="9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9462" y="405458"/>
            <a:ext cx="3585421" cy="428626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32856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二叉树还原森林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425270"/>
            <a:ext cx="8352928" cy="32510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10630" y="1040275"/>
            <a:ext cx="10713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还原森林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：右斜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线上每个节点为一棵树的根，将每棵二叉树转换为树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9462" y="405458"/>
            <a:ext cx="3585421" cy="428626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48242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726" y="981522"/>
            <a:ext cx="75914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459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算法知识图谱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树的应用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4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002" y="401603"/>
            <a:ext cx="4933950" cy="428626"/>
          </a:xfrm>
          <a:prstGeom prst="rect">
            <a:avLst/>
          </a:prstGeom>
          <a:noFill/>
        </p:spPr>
      </p:pic>
      <p:sp>
        <p:nvSpPr>
          <p:cNvPr id="18" name="圆角矩形 17"/>
          <p:cNvSpPr/>
          <p:nvPr/>
        </p:nvSpPr>
        <p:spPr>
          <a:xfrm>
            <a:off x="4006974" y="5662042"/>
            <a:ext cx="648072" cy="36004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31310" y="4221882"/>
            <a:ext cx="1296144" cy="28803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685536" y="1023884"/>
            <a:ext cx="108296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树是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）个节点的有限集合，当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</a:rPr>
              <a:t>时，为空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树。</a:t>
            </a:r>
            <a:r>
              <a:rPr lang="zh-CN" altLang="en-US" sz="2800" dirty="0">
                <a:latin typeface="Times New Roman" panose="02020603050405020304" pitchFamily="18" charset="0"/>
              </a:rPr>
              <a:t>任意一棵非空树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，满足：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①</a:t>
            </a:r>
            <a:r>
              <a:rPr lang="zh-CN" altLang="en-US" sz="2800" dirty="0">
                <a:latin typeface="Times New Roman" panose="02020603050405020304" pitchFamily="18" charset="0"/>
              </a:rPr>
              <a:t>有且仅有一个被称为根的节点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②</a:t>
            </a:r>
            <a:r>
              <a:rPr lang="zh-CN" altLang="en-US" sz="2800" dirty="0">
                <a:latin typeface="Times New Roman" panose="02020603050405020304" pitchFamily="18" charset="0"/>
              </a:rPr>
              <a:t>除根节点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外，其余</a:t>
            </a:r>
            <a:r>
              <a:rPr lang="zh-CN" altLang="en-US" sz="2800" dirty="0">
                <a:latin typeface="Times New Roman" panose="02020603050405020304" pitchFamily="18" charset="0"/>
              </a:rPr>
              <a:t>节点可分为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</a:rPr>
              <a:t>互不相交的有限集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，每</a:t>
            </a:r>
            <a:r>
              <a:rPr lang="zh-CN" altLang="en-US" sz="2800" dirty="0">
                <a:latin typeface="Times New Roman" panose="02020603050405020304" pitchFamily="18" charset="0"/>
              </a:rPr>
              <a:t>一个集合本身又是一棵树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，称为</a:t>
            </a:r>
            <a:r>
              <a:rPr lang="zh-CN" altLang="en-US" sz="2800" dirty="0">
                <a:latin typeface="Times New Roman" panose="02020603050405020304" pitchFamily="18" charset="0"/>
              </a:rPr>
              <a:t>根的子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树。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22" y="3717826"/>
            <a:ext cx="3257550" cy="2695575"/>
          </a:xfrm>
          <a:prstGeom prst="rect">
            <a:avLst/>
          </a:prstGeom>
        </p:spPr>
      </p:pic>
      <p:pic>
        <p:nvPicPr>
          <p:cNvPr id="9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9462" y="405458"/>
            <a:ext cx="3585421" cy="428626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54646" y="960517"/>
            <a:ext cx="101123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+mj-ea"/>
                <a:ea typeface="+mj-ea"/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）个节点构成的集合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</a:rPr>
              <a:t>时，为空树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</a:rPr>
              <a:t>任意一棵非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空二叉树</a:t>
            </a:r>
            <a:r>
              <a:rPr lang="zh-CN" altLang="en-US" sz="2800" dirty="0">
                <a:latin typeface="Times New Roman" panose="02020603050405020304" pitchFamily="18" charset="0"/>
              </a:rPr>
              <a:t>，满足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）有且仅有一个称为根的节点；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）除根节点以外，其余节点分为两个互不相交的子集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，分别称为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的左子树和右子树，且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本身都是二叉树。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3C53C33-3F44-46A6-AC69-42FD1CA9B0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2739"/>
          <a:stretch/>
        </p:blipFill>
        <p:spPr>
          <a:xfrm>
            <a:off x="2350790" y="4284504"/>
            <a:ext cx="7419816" cy="1502804"/>
          </a:xfrm>
          <a:prstGeom prst="rect">
            <a:avLst/>
          </a:prstGeom>
        </p:spPr>
      </p:pic>
      <p:pic>
        <p:nvPicPr>
          <p:cNvPr id="11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9462" y="405458"/>
            <a:ext cx="3585421" cy="428626"/>
          </a:xfrm>
          <a:prstGeom prst="rect">
            <a:avLst/>
          </a:prstGeom>
          <a:noFill/>
        </p:spPr>
      </p:pic>
      <p:cxnSp>
        <p:nvCxnSpPr>
          <p:cNvPr id="13" name="直接连接符 12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7381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685536" y="1031111"/>
            <a:ext cx="10829658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树形</a:t>
            </a:r>
            <a:r>
              <a:rPr lang="zh-CN" altLang="en-US" sz="2800" dirty="0">
                <a:latin typeface="Times New Roman" panose="02020603050405020304" pitchFamily="18" charset="0"/>
              </a:rPr>
              <a:t>结构是一对多的关系，除了树根，每个节点都有一个唯一的直接前驱（双亲）；除了叶子，每个节点都有一个或多个直接后继（孩子）。那么如何将数据及它们之间的逻辑关系存储起来呢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？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可以</a:t>
            </a:r>
            <a:r>
              <a:rPr lang="zh-CN" altLang="en-US" sz="2800" dirty="0">
                <a:latin typeface="Times New Roman" panose="02020603050405020304" pitchFamily="18" charset="0"/>
              </a:rPr>
              <a:t>采用顺序存储和链式存储。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778" r="63689" b="27853"/>
          <a:stretch/>
        </p:blipFill>
        <p:spPr>
          <a:xfrm>
            <a:off x="6599262" y="3285778"/>
            <a:ext cx="2931149" cy="255536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4572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685536" y="1031111"/>
            <a:ext cx="10829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存储分为双亲表示法、孩子表示法和双亲孩子表示法。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3D9F6BCE-612F-4721-835E-AE4276339B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2016079"/>
            <a:ext cx="7364071" cy="36414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778" r="63689" b="27853"/>
          <a:stretch/>
        </p:blipFill>
        <p:spPr>
          <a:xfrm>
            <a:off x="849613" y="2277666"/>
            <a:ext cx="2787133" cy="2429808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9149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820478" y="1009514"/>
            <a:ext cx="10459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树的链式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分为孩子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链表表示法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孩子兄弟表示法。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4479459C-2572-4774-AEC7-8A865C66C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299"/>
          <a:stretch/>
        </p:blipFill>
        <p:spPr>
          <a:xfrm>
            <a:off x="5241827" y="1871758"/>
            <a:ext cx="5008245" cy="379654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778" r="63689" b="27853"/>
          <a:stretch/>
        </p:blipFill>
        <p:spPr>
          <a:xfrm>
            <a:off x="1414686" y="2377430"/>
            <a:ext cx="2952328" cy="257382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5820187" y="5585578"/>
            <a:ext cx="3851523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孩子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链表表示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Picture 2" descr="https://www.noi.cn/images/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9462" y="405458"/>
            <a:ext cx="3585421" cy="428626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7183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950"/>
          <a:stretch/>
        </p:blipFill>
        <p:spPr>
          <a:xfrm>
            <a:off x="1990750" y="1241440"/>
            <a:ext cx="8459160" cy="378038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5D63D872-DE24-47C5-860E-1F025ADE1584}"/>
              </a:ext>
            </a:extLst>
          </p:cNvPr>
          <p:cNvSpPr/>
          <p:nvPr/>
        </p:nvSpPr>
        <p:spPr>
          <a:xfrm>
            <a:off x="854274" y="5302002"/>
            <a:ext cx="104554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孩子兄弟表示法的</a:t>
            </a:r>
            <a:r>
              <a:rPr lang="zh-CN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：长子当作左孩子，兄弟关系向右斜。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4132098" y="4423252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孩子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兄弟表示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9462" y="405458"/>
            <a:ext cx="3585421" cy="428626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/>
        </p:nvCxnSpPr>
        <p:spPr>
          <a:xfrm flipV="1">
            <a:off x="3270" y="909514"/>
            <a:ext cx="12187143" cy="7046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0" y="0"/>
            <a:ext cx="755576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4206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树转换二叉树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781244" y="1134542"/>
            <a:ext cx="106382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转换为二叉树的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：长子当作左孩子，兄弟关系向右斜。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098233"/>
            <a:ext cx="7561158" cy="3109470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613528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663</Words>
  <Application>Microsoft Office PowerPoint</Application>
  <PresentationFormat>自定义</PresentationFormat>
  <Paragraphs>57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212</cp:revision>
  <dcterms:created xsi:type="dcterms:W3CDTF">2015-04-23T03:04:00Z</dcterms:created>
  <dcterms:modified xsi:type="dcterms:W3CDTF">2023-12-08T03:27:43Z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