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16" r:id="rId2"/>
    <p:sldId id="557" r:id="rId3"/>
    <p:sldId id="541" r:id="rId4"/>
    <p:sldId id="549" r:id="rId5"/>
    <p:sldId id="550" r:id="rId6"/>
    <p:sldId id="555" r:id="rId7"/>
    <p:sldId id="556" r:id="rId8"/>
    <p:sldId id="551" r:id="rId9"/>
    <p:sldId id="552" r:id="rId10"/>
    <p:sldId id="558" r:id="rId11"/>
    <p:sldId id="553" r:id="rId12"/>
    <p:sldId id="559" r:id="rId13"/>
    <p:sldId id="554" r:id="rId14"/>
  </p:sldIdLst>
  <p:sldSz cx="12190413" cy="6859588"/>
  <p:notesSz cx="6858000" cy="9144000"/>
  <p:custDataLst>
    <p:tags r:id="rId17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00"/>
    <a:srgbClr val="0066CC"/>
    <a:srgbClr val="3399FF"/>
    <a:srgbClr val="0033CC"/>
    <a:srgbClr val="0066FF"/>
    <a:srgbClr val="B11212"/>
    <a:srgbClr val="38B1BF"/>
    <a:srgbClr val="EF7768"/>
    <a:srgbClr val="FF9933"/>
    <a:srgbClr val="C7C7C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-998" y="-8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pPr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pPr/>
              <a:t>2023/12/8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79832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671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7730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5378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879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6709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377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8993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69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04074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8855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961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479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/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BDB9FB9-730D-4F1F-B78E-C3390EC1847A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33BF19-65F8-4BF8-916F-FA2F796DF007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02FF09-7759-4D73-9C85-0997785F9CD5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76A5E40-1B5E-43F5-A3B7-D4A47F1FD0A1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36A462B-CB25-40DB-9C46-D3AA48D252F6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7C54-BB70-4460-B76B-7B3CFF32CDF9}" type="datetime1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4140151" y="3789834"/>
            <a:ext cx="3057146" cy="584725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</a:t>
            </a:r>
            <a:r>
              <a:rPr lang="zh-CN" altLang="en-US" sz="3200" dirty="0" smtClean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3200" dirty="0" smtClean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郑广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70870" y="1917626"/>
            <a:ext cx="5884595" cy="101561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遍历序列还原树</a:t>
            </a:r>
            <a:endParaRPr lang="zh-CN" altLang="en-US" sz="60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燕尾形 14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6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7" name="Rectangle 3">
            <a:extLst>
              <a:ext uri="{FF2B5EF4-FFF2-40B4-BE49-F238E27FC236}">
                <a16:creationId xmlns="" xmlns:a16="http://schemas.microsoft.com/office/drawing/2014/main" id="{18A4B35B-1858-4C1E-BED4-BFB50B98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14" y="189434"/>
            <a:ext cx="41154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ea typeface="黑体" panose="02010609060101010101" pitchFamily="49" charset="-122"/>
              </a:rPr>
              <a:t>次课  树与二叉树</a:t>
            </a:r>
            <a:endParaRPr lang="en-US" altLang="zh-CN" b="1" dirty="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333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69CEF23-8F9F-4E49-BDA3-A1B0089D1A06}"/>
              </a:ext>
            </a:extLst>
          </p:cNvPr>
          <p:cNvSpPr txBox="1"/>
          <p:nvPr/>
        </p:nvSpPr>
        <p:spPr>
          <a:xfrm>
            <a:off x="977536" y="1079952"/>
            <a:ext cx="10245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已知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一棵树的先根遍历序列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ABEFCDGIH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和后根遍历序列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EFBCIGHDA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，画出这棵树。</a:t>
            </a:r>
          </a:p>
        </p:txBody>
      </p:sp>
      <p:pic>
        <p:nvPicPr>
          <p:cNvPr id="7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563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69CEF23-8F9F-4E49-BDA3-A1B0089D1A06}"/>
              </a:ext>
            </a:extLst>
          </p:cNvPr>
          <p:cNvSpPr txBox="1"/>
          <p:nvPr/>
        </p:nvSpPr>
        <p:spPr>
          <a:xfrm>
            <a:off x="1054646" y="2199797"/>
            <a:ext cx="9937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森林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的先序遍历和中序遍历与其对应二叉树的先序遍历和中序遍历相同</a:t>
            </a:r>
            <a:r>
              <a:rPr lang="zh-CN" altLang="zh-CN" sz="2800" dirty="0">
                <a:latin typeface="Times New Roman" panose="02020603050405020304" pitchFamily="18" charset="0"/>
              </a:rPr>
              <a:t>，先根据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对应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关系还原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为二叉树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，再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把二叉树转换为森林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E55295F-2E31-4869-BBDD-085D5851E908}"/>
              </a:ext>
            </a:extLst>
          </p:cNvPr>
          <p:cNvSpPr txBox="1"/>
          <p:nvPr/>
        </p:nvSpPr>
        <p:spPr>
          <a:xfrm>
            <a:off x="2224387" y="1156474"/>
            <a:ext cx="1620957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还原</a:t>
            </a: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森林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A9A68DE3-954C-45FF-9BA5-DBC40AB27E29}"/>
              </a:ext>
            </a:extLst>
          </p:cNvPr>
          <p:cNvSpPr/>
          <p:nvPr/>
        </p:nvSpPr>
        <p:spPr bwMode="auto">
          <a:xfrm>
            <a:off x="1197035" y="1200634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5220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69CEF23-8F9F-4E49-BDA3-A1B0089D1A06}"/>
              </a:ext>
            </a:extLst>
          </p:cNvPr>
          <p:cNvSpPr txBox="1"/>
          <p:nvPr/>
        </p:nvSpPr>
        <p:spPr>
          <a:xfrm>
            <a:off x="1198662" y="1079952"/>
            <a:ext cx="10518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已知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森林的先序遍历序列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ABCDEFGHJI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和中序遍历序列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BCDAFEJHIG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，画出该森林。</a:t>
            </a:r>
          </a:p>
        </p:txBody>
      </p:sp>
      <p:pic>
        <p:nvPicPr>
          <p:cNvPr id="7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08949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09673" y="1288316"/>
            <a:ext cx="7244427" cy="147936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4357666" y="1072292"/>
            <a:ext cx="5303299" cy="449555"/>
          </a:xfrm>
          <a:prstGeom prst="hexagon">
            <a:avLst/>
          </a:prstGeom>
          <a:solidFill>
            <a:srgbClr val="5F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二叉树</a:t>
            </a:r>
          </a:p>
        </p:txBody>
      </p:sp>
      <p:sp>
        <p:nvSpPr>
          <p:cNvPr id="9" name="六边形 8"/>
          <p:cNvSpPr/>
          <p:nvPr/>
        </p:nvSpPr>
        <p:spPr>
          <a:xfrm>
            <a:off x="879941" y="3146222"/>
            <a:ext cx="1758881" cy="1328849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9" idx="5"/>
          </p:cNvCxnSpPr>
          <p:nvPr/>
        </p:nvCxnSpPr>
        <p:spPr>
          <a:xfrm flipV="1">
            <a:off x="2306610" y="2119818"/>
            <a:ext cx="1203063" cy="1026404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0"/>
          </p:cNvCxnSpPr>
          <p:nvPr/>
        </p:nvCxnSpPr>
        <p:spPr>
          <a:xfrm flipV="1">
            <a:off x="2638822" y="3790837"/>
            <a:ext cx="870852" cy="1981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1"/>
          </p:cNvCxnSpPr>
          <p:nvPr/>
        </p:nvCxnSpPr>
        <p:spPr>
          <a:xfrm>
            <a:off x="2306610" y="4475071"/>
            <a:ext cx="1203063" cy="1000765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7"/>
          <p:cNvSpPr txBox="1"/>
          <p:nvPr/>
        </p:nvSpPr>
        <p:spPr>
          <a:xfrm>
            <a:off x="3821170" y="1668554"/>
            <a:ext cx="6801657" cy="812562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序遍历和中序遍历还原二叉树秘籍：先序找根，中序分左右。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遍历和中序遍历还原二叉树秘籍：后序找根，中序分左右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408190" y="3146222"/>
            <a:ext cx="7244427" cy="12957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16" name="六边形 15"/>
          <p:cNvSpPr/>
          <p:nvPr/>
        </p:nvSpPr>
        <p:spPr>
          <a:xfrm>
            <a:off x="4361619" y="2944500"/>
            <a:ext cx="5303299" cy="449555"/>
          </a:xfrm>
          <a:prstGeom prst="hexag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还原树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30"/>
          <p:cNvSpPr txBox="1"/>
          <p:nvPr/>
        </p:nvSpPr>
        <p:spPr>
          <a:xfrm>
            <a:off x="3970103" y="3543433"/>
            <a:ext cx="6558911" cy="812562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的先根遍历和后根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遍历对应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二叉树的先序遍历和中序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遍历。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对应关系，先还原为二叉树，然后再把二叉树转换为树。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509673" y="4838820"/>
            <a:ext cx="7244427" cy="14180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endParaRPr lang="zh-CN" altLang="en-US"/>
          </a:p>
        </p:txBody>
      </p:sp>
      <p:sp>
        <p:nvSpPr>
          <p:cNvPr id="19" name="六边形 18"/>
          <p:cNvSpPr/>
          <p:nvPr/>
        </p:nvSpPr>
        <p:spPr>
          <a:xfrm>
            <a:off x="4361619" y="4600684"/>
            <a:ext cx="5303299" cy="449555"/>
          </a:xfrm>
          <a:prstGeom prst="hexagon">
            <a:avLst/>
          </a:prstGeom>
          <a:solidFill>
            <a:srgbClr val="F58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72" tIns="45736" rIns="91472" bIns="45736"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</a:p>
        </p:txBody>
      </p:sp>
      <p:sp>
        <p:nvSpPr>
          <p:cNvPr id="20" name="TextBox 33"/>
          <p:cNvSpPr txBox="1"/>
          <p:nvPr/>
        </p:nvSpPr>
        <p:spPr>
          <a:xfrm>
            <a:off x="3970103" y="5208969"/>
            <a:ext cx="6949639" cy="812562"/>
          </a:xfrm>
          <a:prstGeom prst="rect">
            <a:avLst/>
          </a:prstGeom>
          <a:noFill/>
        </p:spPr>
        <p:txBody>
          <a:bodyPr wrap="square" lIns="91472" tIns="45736" rIns="91472" bIns="4573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的先序遍历和中序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遍历对应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二叉树的先序遍历和中序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对应关系，先还原为二叉树，然后再把二叉树转换为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森林。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023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9" grpId="0" animBg="1"/>
          <p:bldP spid="14" grpId="0"/>
          <p:bldP spid="15" grpId="0" animBg="1"/>
          <p:bldP spid="16" grpId="0" animBg="1"/>
          <p:bldP spid="17" grpId="0"/>
          <p:bldP spid="18" grpId="0" animBg="1"/>
          <p:bldP spid="19" grpId="0" animBg="1"/>
          <p:bldP spid="2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0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5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4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9" grpId="0" animBg="1"/>
          <p:bldP spid="14" grpId="0"/>
          <p:bldP spid="15" grpId="0" animBg="1"/>
          <p:bldP spid="16" grpId="0" animBg="1"/>
          <p:bldP spid="17" grpId="0"/>
          <p:bldP spid="18" grpId="0" animBg="1"/>
          <p:bldP spid="19" grpId="0" animBg="1"/>
          <p:bldP spid="20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69CEF23-8F9F-4E49-BDA3-A1B0089D1A06}"/>
              </a:ext>
            </a:extLst>
          </p:cNvPr>
          <p:cNvSpPr txBox="1"/>
          <p:nvPr/>
        </p:nvSpPr>
        <p:spPr>
          <a:xfrm>
            <a:off x="854274" y="1226444"/>
            <a:ext cx="9688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根据遍历序列可以还原树，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包括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种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69208" y="2330511"/>
            <a:ext cx="3141932" cy="2659536"/>
            <a:chOff x="4069208" y="2330511"/>
            <a:chExt cx="3141932" cy="265953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53ED53BA-15D0-480E-967F-6D2598947729}"/>
                </a:ext>
              </a:extLst>
            </p:cNvPr>
            <p:cNvSpPr txBox="1"/>
            <p:nvPr/>
          </p:nvSpPr>
          <p:spPr>
            <a:xfrm>
              <a:off x="5231110" y="2330511"/>
              <a:ext cx="198003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还原</a:t>
              </a:r>
              <a:r>
                <a:rPr lang="zh-CN" altLang="en-US" sz="2800" dirty="0">
                  <a:solidFill>
                    <a:schemeClr val="accent3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二叉树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BCB3BEB4-584B-4D6F-A1A1-3597F561A226}"/>
                </a:ext>
              </a:extLst>
            </p:cNvPr>
            <p:cNvSpPr txBox="1"/>
            <p:nvPr/>
          </p:nvSpPr>
          <p:spPr>
            <a:xfrm>
              <a:off x="5222963" y="3213191"/>
              <a:ext cx="126188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还原</a:t>
              </a:r>
              <a:r>
                <a:rPr lang="zh-CN" altLang="en-US" sz="2800" dirty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树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9E55295F-2E31-4869-BBDD-085D5851E908}"/>
                </a:ext>
              </a:extLst>
            </p:cNvPr>
            <p:cNvSpPr txBox="1"/>
            <p:nvPr/>
          </p:nvSpPr>
          <p:spPr>
            <a:xfrm>
              <a:off x="5222963" y="4221303"/>
              <a:ext cx="1620957" cy="662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还原</a:t>
              </a:r>
              <a:r>
                <a:rPr lang="zh-CN" altLang="en-US" sz="2800" dirty="0">
                  <a:solidFill>
                    <a:schemeClr val="accent4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森林</a:t>
              </a: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A9A68DE3-954C-45FF-9BA5-DBC40AB27E29}"/>
                </a:ext>
              </a:extLst>
            </p:cNvPr>
            <p:cNvSpPr/>
            <p:nvPr/>
          </p:nvSpPr>
          <p:spPr bwMode="auto">
            <a:xfrm>
              <a:off x="4069208" y="2379383"/>
              <a:ext cx="741561" cy="724584"/>
            </a:xfrm>
            <a:prstGeom prst="ellipse">
              <a:avLst/>
            </a:prstGeom>
            <a:gradFill>
              <a:gsLst>
                <a:gs pos="50000">
                  <a:srgbClr val="00B0F0"/>
                </a:gs>
                <a:gs pos="0">
                  <a:srgbClr val="9FD8F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A9A68DE3-954C-45FF-9BA5-DBC40AB27E29}"/>
                </a:ext>
              </a:extLst>
            </p:cNvPr>
            <p:cNvSpPr/>
            <p:nvPr/>
          </p:nvSpPr>
          <p:spPr bwMode="auto">
            <a:xfrm>
              <a:off x="4069208" y="3304029"/>
              <a:ext cx="741561" cy="724584"/>
            </a:xfrm>
            <a:prstGeom prst="ellipse">
              <a:avLst/>
            </a:prstGeom>
            <a:gradFill>
              <a:gsLst>
                <a:gs pos="50000">
                  <a:srgbClr val="00B0F0"/>
                </a:gs>
                <a:gs pos="0">
                  <a:srgbClr val="9FD8F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A9A68DE3-954C-45FF-9BA5-DBC40AB27E29}"/>
                </a:ext>
              </a:extLst>
            </p:cNvPr>
            <p:cNvSpPr/>
            <p:nvPr/>
          </p:nvSpPr>
          <p:spPr bwMode="auto">
            <a:xfrm>
              <a:off x="4069208" y="4265463"/>
              <a:ext cx="741561" cy="724584"/>
            </a:xfrm>
            <a:prstGeom prst="ellipse">
              <a:avLst/>
            </a:prstGeom>
            <a:gradFill>
              <a:gsLst>
                <a:gs pos="50000">
                  <a:srgbClr val="00B0F0"/>
                </a:gs>
                <a:gs pos="0">
                  <a:srgbClr val="9FD8F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9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523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69CEF23-8F9F-4E49-BDA3-A1B0089D1A06}"/>
              </a:ext>
            </a:extLst>
          </p:cNvPr>
          <p:cNvSpPr txBox="1"/>
          <p:nvPr/>
        </p:nvSpPr>
        <p:spPr>
          <a:xfrm>
            <a:off x="1054646" y="2061642"/>
            <a:ext cx="104000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先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序序列和中序序列，或者中序序列和后序序列，可以唯一地还原一棵二叉树。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由二叉树的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先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序序列和后序序列不能唯一地还原一棵二叉树。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53ED53BA-15D0-480E-967F-6D2598947729}"/>
              </a:ext>
            </a:extLst>
          </p:cNvPr>
          <p:cNvSpPr txBox="1"/>
          <p:nvPr/>
        </p:nvSpPr>
        <p:spPr>
          <a:xfrm>
            <a:off x="2134766" y="1136898"/>
            <a:ext cx="19800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还原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A9A68DE3-954C-45FF-9BA5-DBC40AB27E29}"/>
              </a:ext>
            </a:extLst>
          </p:cNvPr>
          <p:cNvSpPr/>
          <p:nvPr/>
        </p:nvSpPr>
        <p:spPr bwMode="auto">
          <a:xfrm>
            <a:off x="1126654" y="1160917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833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969CEF23-8F9F-4E49-BDA3-A1B0089D1A06}"/>
              </a:ext>
            </a:extLst>
          </p:cNvPr>
          <p:cNvSpPr txBox="1"/>
          <p:nvPr/>
        </p:nvSpPr>
        <p:spPr>
          <a:xfrm>
            <a:off x="829893" y="969903"/>
            <a:ext cx="92028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先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序序列和中序序列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还原二叉树。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）先序序列的第一个字符为根。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）在中序序列中，以根为中心划分左右子树。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）还原左右子树。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2CAD8425-B0E1-45F3-AC8D-E615795C2C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7873" y="3933850"/>
            <a:ext cx="7061869" cy="1904846"/>
          </a:xfrm>
          <a:prstGeom prst="rect">
            <a:avLst/>
          </a:prstGeom>
        </p:spPr>
      </p:pic>
      <p:pic>
        <p:nvPicPr>
          <p:cNvPr id="9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0009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969CEF23-8F9F-4E49-BDA3-A1B0089D1A06}"/>
              </a:ext>
            </a:extLst>
          </p:cNvPr>
          <p:cNvSpPr txBox="1"/>
          <p:nvPr/>
        </p:nvSpPr>
        <p:spPr>
          <a:xfrm>
            <a:off x="1054646" y="1102661"/>
            <a:ext cx="10245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已知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一棵二叉树的先序序列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ABDECFG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和中序序列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DBEAFGC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，画出这棵二叉树。</a:t>
            </a:r>
          </a:p>
        </p:txBody>
      </p:sp>
      <p:pic>
        <p:nvPicPr>
          <p:cNvPr id="7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143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8902" y="2484406"/>
            <a:ext cx="6984776" cy="31056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69CEF23-8F9F-4E49-BDA3-A1B0089D1A06}"/>
              </a:ext>
            </a:extLst>
          </p:cNvPr>
          <p:cNvSpPr txBox="1"/>
          <p:nvPr/>
        </p:nvSpPr>
        <p:spPr>
          <a:xfrm>
            <a:off x="674085" y="960517"/>
            <a:ext cx="10245657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函数设置三</a:t>
            </a:r>
            <a:r>
              <a:rPr lang="zh-CN" altLang="en-US" sz="2800" dirty="0">
                <a:latin typeface="Times New Roman" panose="02020603050405020304" pitchFamily="18" charset="0"/>
              </a:rPr>
              <a:t>个参数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pre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mid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len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pre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mid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</a:t>
            </a:r>
            <a:r>
              <a:rPr lang="zh-CN" altLang="en-US" sz="2800" dirty="0">
                <a:latin typeface="Times New Roman" panose="02020603050405020304" pitchFamily="18" charset="0"/>
              </a:rPr>
              <a:t>指针类型，分别指向先序、中序序列的首地址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</a:rPr>
              <a:t>len</a:t>
            </a:r>
            <a:r>
              <a:rPr lang="zh-CN" altLang="en-US" sz="2800" dirty="0">
                <a:latin typeface="Times New Roman" panose="02020603050405020304" pitchFamily="18" charset="0"/>
              </a:rPr>
              <a:t>为序列的长度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293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607" y="1267395"/>
            <a:ext cx="11233248" cy="4324797"/>
          </a:xfrm>
          <a:prstGeom prst="rect">
            <a:avLst/>
          </a:prstGeom>
        </p:spPr>
      </p:pic>
      <p:pic>
        <p:nvPicPr>
          <p:cNvPr id="7" name="Picture 2" descr="https://www.noi.cn/images/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362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69CEF23-8F9F-4E49-BDA3-A1B0089D1A06}"/>
              </a:ext>
            </a:extLst>
          </p:cNvPr>
          <p:cNvSpPr txBox="1"/>
          <p:nvPr/>
        </p:nvSpPr>
        <p:spPr>
          <a:xfrm>
            <a:off x="648649" y="934690"/>
            <a:ext cx="104565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先序遍历和中序遍历还原二叉树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秘籍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：先序找根，中序分左右。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后序遍历和中序遍历还原二叉树</a:t>
            </a: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秘籍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：后序找根，中序分左右。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练习：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已知一棵二叉树的后序序列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DEBGFCA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和中序序列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DBEAFGC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，画出这棵二叉树。</a:t>
            </a:r>
          </a:p>
        </p:txBody>
      </p:sp>
      <p:pic>
        <p:nvPicPr>
          <p:cNvPr id="7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73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遍历序列还原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69CEF23-8F9F-4E49-BDA3-A1B0089D1A06}"/>
              </a:ext>
            </a:extLst>
          </p:cNvPr>
          <p:cNvSpPr txBox="1"/>
          <p:nvPr/>
        </p:nvSpPr>
        <p:spPr>
          <a:xfrm>
            <a:off x="1308026" y="2106470"/>
            <a:ext cx="9584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的先根遍历和后根遍历与其对应二叉树的先序遍历和中序遍历相同</a:t>
            </a:r>
            <a:r>
              <a:rPr lang="zh-CN" altLang="zh-CN" sz="2800" dirty="0">
                <a:latin typeface="Times New Roman" panose="02020603050405020304" pitchFamily="18" charset="0"/>
              </a:rPr>
              <a:t>，先根据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对应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关系还原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为二叉树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，再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把二叉树转换为树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CB3BEB4-584B-4D6F-A1A1-3597F561A226}"/>
              </a:ext>
            </a:extLst>
          </p:cNvPr>
          <p:cNvSpPr txBox="1"/>
          <p:nvPr/>
        </p:nvSpPr>
        <p:spPr>
          <a:xfrm>
            <a:off x="2403923" y="1178828"/>
            <a:ext cx="12618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还原</a:t>
            </a: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A9A68DE3-954C-45FF-9BA5-DBC40AB27E29}"/>
              </a:ext>
            </a:extLst>
          </p:cNvPr>
          <p:cNvSpPr/>
          <p:nvPr/>
        </p:nvSpPr>
        <p:spPr bwMode="auto">
          <a:xfrm>
            <a:off x="1341051" y="1219644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2" descr="https://www.noi.cn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5326" y="259116"/>
            <a:ext cx="4809557" cy="574967"/>
          </a:xfrm>
          <a:prstGeom prst="rect">
            <a:avLst/>
          </a:prstGeom>
          <a:noFill/>
        </p:spPr>
      </p:pic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1419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841</Words>
  <Application>Microsoft Office PowerPoint</Application>
  <PresentationFormat>自定义</PresentationFormat>
  <Paragraphs>81</Paragraphs>
  <Slides>13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208</cp:revision>
  <dcterms:created xsi:type="dcterms:W3CDTF">2015-04-23T03:04:00Z</dcterms:created>
  <dcterms:modified xsi:type="dcterms:W3CDTF">2023-12-08T03:50:54Z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