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1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2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8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9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4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3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20DF-AACC-44F6-ACDF-E30F8F624A8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3563-320B-43FB-A2BB-C527EEEF7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0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166803" y="2175014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07165" y="4545841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[(1,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0),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2)]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1314187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 = [(0, 1),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0),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(0, 2)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1)]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(0, 2)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0, c = 2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158041" y="2871804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07165" y="9448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2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26097" y="2925637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07165" y="4545841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[(1,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0),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2),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1)]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1314187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 = [(0, 1),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0),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(0, 2),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(1, 1)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(1, 1)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1, c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417335" y="3622427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07165" y="9448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07165" y="3068513"/>
            <a:ext cx="3308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我们发现 </a:t>
            </a:r>
            <a:r>
              <a:rPr lang="en-US" altLang="zh-CN" smtClean="0">
                <a:solidFill>
                  <a:srgbClr val="FF0000"/>
                </a:solidFill>
              </a:rPr>
              <a:t>(1,1)</a:t>
            </a:r>
            <a:r>
              <a:rPr lang="en-US" altLang="zh-CN" smtClean="0"/>
              <a:t> </a:t>
            </a:r>
            <a:r>
              <a:rPr lang="zh-CN" altLang="en-US" smtClean="0"/>
              <a:t>的下一步是 </a:t>
            </a:r>
            <a:r>
              <a:rPr lang="en-US" altLang="zh-CN" smtClean="0"/>
              <a:t>(1,0)</a:t>
            </a:r>
          </a:p>
          <a:p>
            <a:r>
              <a:rPr lang="zh-CN" altLang="en-US" smtClean="0"/>
              <a:t>那么我们在更新绿色指针前</a:t>
            </a:r>
            <a:endParaRPr lang="en-US" altLang="zh-CN" smtClean="0"/>
          </a:p>
          <a:p>
            <a:r>
              <a:rPr lang="zh-CN" altLang="en-US" smtClean="0"/>
              <a:t>先让红色指针指向 </a:t>
            </a:r>
            <a:r>
              <a:rPr lang="en-US" altLang="zh-CN" smtClean="0"/>
              <a:t>(1,0)</a:t>
            </a:r>
          </a:p>
        </p:txBody>
      </p:sp>
    </p:spTree>
    <p:extLst>
      <p:ext uri="{BB962C8B-B14F-4D97-AF65-F5344CB8AC3E}">
        <p14:creationId xmlns:p14="http://schemas.microsoft.com/office/powerpoint/2010/main" val="8378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725494" y="2925637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07165" y="4545841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[(1,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0),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2),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1)]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1314187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 = [(0, 1),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0),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(0, 2),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(1, 1)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(1, 1)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1, c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417335" y="3622427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07165" y="9448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07165" y="3068513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但我们发现红色指针指向的格点</a:t>
            </a:r>
            <a:endParaRPr lang="en-US" altLang="zh-CN" smtClean="0"/>
          </a:p>
          <a:p>
            <a:r>
              <a:rPr lang="zh-CN" altLang="en-US" smtClean="0"/>
              <a:t>的 </a:t>
            </a:r>
            <a:r>
              <a:rPr lang="en-US" altLang="zh-CN" smtClean="0"/>
              <a:t>cost </a:t>
            </a:r>
            <a:r>
              <a:rPr lang="zh-CN" altLang="en-US" smtClean="0"/>
              <a:t>值并不比当前 </a:t>
            </a:r>
            <a:r>
              <a:rPr lang="en-US" altLang="zh-CN" smtClean="0"/>
              <a:t>cost </a:t>
            </a:r>
            <a:r>
              <a:rPr lang="zh-CN" altLang="en-US" smtClean="0"/>
              <a:t>大</a:t>
            </a:r>
            <a:endParaRPr lang="en-US" altLang="zh-CN" smtClean="0"/>
          </a:p>
          <a:p>
            <a:r>
              <a:rPr lang="zh-CN" altLang="en-US" smtClean="0"/>
              <a:t>因此可以停止红色指针继续向前</a:t>
            </a:r>
            <a:endParaRPr lang="en-US" altLang="zh-CN" smtClean="0"/>
          </a:p>
          <a:p>
            <a:r>
              <a:rPr lang="zh-CN" altLang="en-US"/>
              <a:t>跳</a:t>
            </a:r>
            <a:r>
              <a:rPr lang="zh-CN" altLang="en-US" smtClean="0"/>
              <a:t>到下一个绿色指针</a:t>
            </a:r>
            <a:endParaRPr lang="en-US" altLang="zh-CN" smtClean="0"/>
          </a:p>
          <a:p>
            <a:r>
              <a:rPr lang="zh-CN" altLang="en-US" smtClean="0"/>
              <a:t>但没有下一个绿色指针，停止循环</a:t>
            </a:r>
            <a:endParaRPr lang="en-US" altLang="zh-CN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4607165" y="5746169"/>
            <a:ext cx="4671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停止循环后，</a:t>
            </a:r>
            <a:endParaRPr lang="en-US" altLang="zh-CN" smtClean="0"/>
          </a:p>
          <a:p>
            <a:r>
              <a:rPr lang="zh-CN" altLang="en-US" smtClean="0"/>
              <a:t>增加 </a:t>
            </a:r>
            <a:r>
              <a:rPr lang="en-US" altLang="zh-CN" smtClean="0"/>
              <a:t>cost </a:t>
            </a:r>
            <a:r>
              <a:rPr lang="zh-CN" altLang="en-US" smtClean="0"/>
              <a:t>并交换 </a:t>
            </a:r>
            <a:r>
              <a:rPr lang="en-US" altLang="zh-CN" smtClean="0">
                <a:latin typeface="Consolas" panose="020B0609020204030204" pitchFamily="49" charset="0"/>
              </a:rPr>
              <a:t>cost_next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smtClean="0">
                <a:latin typeface="Consolas" panose="020B0609020204030204" pitchFamily="49" charset="0"/>
              </a:rPr>
              <a:t>cost_cur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endParaRPr lang="en-US" altLang="zh-CN" smtClean="0">
              <a:latin typeface="Consolas" panose="020B0609020204030204" pitchFamily="49" charset="0"/>
            </a:endParaRPr>
          </a:p>
          <a:p>
            <a:r>
              <a:rPr lang="zh-CN" altLang="en-US" smtClean="0">
                <a:latin typeface="Consolas" panose="020B0609020204030204" pitchFamily="49" charset="0"/>
              </a:rPr>
              <a:t>进行下一次循环</a:t>
            </a:r>
            <a:endParaRPr lang="en-US" altLang="zh-CN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68478" y="2925637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07165" y="454584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1314187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 = [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(1, 1)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0),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2),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1)]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(1, 1)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1, c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417335" y="3622427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07165" y="9448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2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07165" y="3068513"/>
            <a:ext cx="3424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红色指针的 </a:t>
            </a:r>
            <a:r>
              <a:rPr lang="en-US" altLang="zh-CN" smtClean="0"/>
              <a:t>cost = 1 </a:t>
            </a:r>
            <a:r>
              <a:rPr lang="zh-CN" altLang="en-US" smtClean="0"/>
              <a:t>并不比当前</a:t>
            </a:r>
            <a:endParaRPr lang="en-US" altLang="zh-CN" smtClean="0"/>
          </a:p>
          <a:p>
            <a:r>
              <a:rPr lang="zh-CN" altLang="en-US" smtClean="0"/>
              <a:t>的 </a:t>
            </a:r>
            <a:r>
              <a:rPr lang="en-US" altLang="zh-CN" smtClean="0"/>
              <a:t>cost = 2 </a:t>
            </a:r>
            <a:r>
              <a:rPr lang="zh-CN" altLang="en-US" smtClean="0"/>
              <a:t>大</a:t>
            </a:r>
            <a:endParaRPr lang="en-US" altLang="zh-CN" smtClean="0"/>
          </a:p>
          <a:p>
            <a:r>
              <a:rPr lang="zh-CN" altLang="en-US" smtClean="0"/>
              <a:t>跳到下一个</a:t>
            </a:r>
            <a:r>
              <a:rPr lang="zh-CN" altLang="en-US" smtClean="0"/>
              <a:t>绿色指针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320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704095" y="3664192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07165" y="45458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[(2, 1)]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1314187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 = [(1, 1),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(2, 0)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2),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1)]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(2, 0)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2, c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652952" y="4360982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07165" y="9448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2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07165" y="3068513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添加周边格点到 </a:t>
            </a:r>
            <a:r>
              <a:rPr lang="en-US" altLang="zh-CN" smtClean="0">
                <a:latin typeface="Consolas" panose="020B0609020204030204" pitchFamily="49" charset="0"/>
              </a:rPr>
              <a:t>cost_next</a:t>
            </a:r>
          </a:p>
          <a:p>
            <a:r>
              <a:rPr lang="zh-CN" altLang="en-US" smtClean="0"/>
              <a:t>移动红色指针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723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72789" y="3664192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07165" y="4545841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[(2,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2)]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1314187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 = [(1, 1),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(2, 0)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2),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1)]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(2, 0)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2, c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652952" y="4360982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07165" y="9448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2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07165" y="3068513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添加周边格点到 </a:t>
            </a:r>
            <a:r>
              <a:rPr lang="en-US" altLang="zh-CN" smtClean="0">
                <a:latin typeface="Consolas" panose="020B0609020204030204" pitchFamily="49" charset="0"/>
              </a:rPr>
              <a:t>cost_next</a:t>
            </a:r>
          </a:p>
          <a:p>
            <a:r>
              <a:rPr lang="zh-CN" altLang="en-US" smtClean="0"/>
              <a:t>移动红色指针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170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208631" y="3664192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07165" y="4545841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[(2,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2)]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1314187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 = [(1, 1),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(2, 0)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2),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1)]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(2, 0)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2, c = 2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652952" y="4360982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07165" y="9448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2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07165" y="306851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发现已经到终点了，</a:t>
            </a:r>
            <a:endParaRPr lang="en-US" altLang="zh-CN" smtClean="0"/>
          </a:p>
          <a:p>
            <a:r>
              <a:rPr lang="zh-CN" altLang="en-US" smtClean="0"/>
              <a:t>可以直接返回结果</a:t>
            </a:r>
            <a:endParaRPr lang="en-US" altLang="zh-CN" smtClean="0"/>
          </a:p>
          <a:p>
            <a:r>
              <a:rPr lang="en-US" altLang="zh-CN" smtClean="0">
                <a:latin typeface="Consolas" panose="020B0609020204030204" pitchFamily="49" charset="0"/>
              </a:rPr>
              <a:t>cost = 2</a:t>
            </a:r>
          </a:p>
        </p:txBody>
      </p:sp>
    </p:spTree>
    <p:extLst>
      <p:ext uri="{BB962C8B-B14F-4D97-AF65-F5344CB8AC3E}">
        <p14:creationId xmlns:p14="http://schemas.microsoft.com/office/powerpoint/2010/main" val="11568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534507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27306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73060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534506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011613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43092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781645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781645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43091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520198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11613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11613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73059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34505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673026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441157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5150132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4411577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3673023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150131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5150131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673023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41157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520198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520198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781644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04309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296725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488719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9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607165" y="2743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启动循环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07165" y="237386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= [(0, 0)]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868613" y="1542850"/>
            <a:ext cx="433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测试样例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[[1,4,4],[2,2,1],[1,1,4]]</a:t>
            </a:r>
          </a:p>
          <a:p>
            <a:r>
              <a:rPr lang="zh-CN" altLang="en-US" smtClean="0"/>
              <a:t>预期结果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2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79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607165" y="3068513"/>
            <a:ext cx="3643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令 </a:t>
            </a:r>
            <a:r>
              <a:rPr lang="en-US" altLang="zh-CN" smtClean="0">
                <a:latin typeface="Consolas" panose="020B0609020204030204" pitchFamily="49" charset="0"/>
              </a:rPr>
              <a:t>grid_cost[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r,c</a:t>
            </a:r>
            <a:r>
              <a:rPr lang="en-US" altLang="zh-CN" smtClean="0">
                <a:latin typeface="Consolas" panose="020B0609020204030204" pitchFamily="49" charset="0"/>
              </a:rPr>
              <a:t>] = cost = 0</a:t>
            </a:r>
          </a:p>
          <a:p>
            <a:r>
              <a:rPr lang="zh-CN" altLang="en-US" smtClean="0"/>
              <a:t>将红色指针附近没有 </a:t>
            </a:r>
            <a:r>
              <a:rPr lang="en-US" altLang="zh-CN" smtClean="0"/>
              <a:t>cost </a:t>
            </a:r>
            <a:r>
              <a:rPr lang="zh-CN" altLang="en-US" smtClean="0"/>
              <a:t>或</a:t>
            </a:r>
            <a:endParaRPr lang="en-US" altLang="zh-CN" smtClean="0"/>
          </a:p>
          <a:p>
            <a:r>
              <a:rPr lang="en-US" altLang="zh-CN" smtClean="0"/>
              <a:t>cost </a:t>
            </a:r>
            <a:r>
              <a:rPr lang="zh-CN" altLang="en-US" smtClean="0"/>
              <a:t>大的格点添加到 </a:t>
            </a:r>
            <a:r>
              <a:rPr lang="en-US" altLang="zh-CN" smtClean="0">
                <a:latin typeface="Consolas" panose="020B0609020204030204" pitchFamily="49" charset="0"/>
              </a:rPr>
              <a:t>cost_next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07165" y="2145183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= [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(0, 0)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(0, 0)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0, c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670538" y="2110154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07165" y="4042300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[(0,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0)]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1696626" y="2848707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607165" y="16835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8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07165" y="4042300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[(0,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0)]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670538" y="2110154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07165" y="3068513"/>
            <a:ext cx="3677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发现格点 </a:t>
            </a:r>
            <a:r>
              <a:rPr lang="en-US" altLang="zh-CN" smtClean="0">
                <a:solidFill>
                  <a:srgbClr val="FF0000"/>
                </a:solidFill>
              </a:rPr>
              <a:t>(0,0)</a:t>
            </a:r>
            <a:r>
              <a:rPr lang="en-US" altLang="zh-CN" smtClean="0"/>
              <a:t> </a:t>
            </a:r>
            <a:r>
              <a:rPr lang="zh-CN" altLang="en-US" smtClean="0"/>
              <a:t>的下一步是 </a:t>
            </a:r>
            <a:r>
              <a:rPr lang="en-US" altLang="zh-CN" smtClean="0"/>
              <a:t>(0,1)</a:t>
            </a:r>
          </a:p>
          <a:p>
            <a:r>
              <a:rPr lang="zh-CN" altLang="en-US" smtClean="0"/>
              <a:t>先不更新绿色指针</a:t>
            </a:r>
            <a:endParaRPr lang="en-US" altLang="zh-CN"/>
          </a:p>
          <a:p>
            <a:r>
              <a:rPr lang="zh-CN" altLang="en-US" smtClean="0"/>
              <a:t>我们更新红色指针指向下一步 </a:t>
            </a:r>
            <a:r>
              <a:rPr lang="en-US" altLang="zh-CN" smtClean="0"/>
              <a:t>(0,1)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607165" y="2145183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= [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(0, 0)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(0, 0)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0, c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1696626" y="2848707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165" y="16835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94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375000" y="2110154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07165" y="3068513"/>
            <a:ext cx="3643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令 </a:t>
            </a:r>
            <a:r>
              <a:rPr lang="en-US" altLang="zh-CN" smtClean="0">
                <a:latin typeface="Consolas" panose="020B0609020204030204" pitchFamily="49" charset="0"/>
              </a:rPr>
              <a:t>grid_cost[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r,c</a:t>
            </a:r>
            <a:r>
              <a:rPr lang="en-US" altLang="zh-CN" smtClean="0">
                <a:latin typeface="Consolas" panose="020B0609020204030204" pitchFamily="49" charset="0"/>
              </a:rPr>
              <a:t>] = cost = 0</a:t>
            </a:r>
          </a:p>
          <a:p>
            <a:r>
              <a:rPr lang="zh-CN" altLang="en-US" smtClean="0"/>
              <a:t>将</a:t>
            </a:r>
            <a:r>
              <a:rPr lang="zh-CN" altLang="en-US"/>
              <a:t>附近</a:t>
            </a:r>
            <a:r>
              <a:rPr lang="zh-CN" altLang="en-US" smtClean="0"/>
              <a:t>没有 </a:t>
            </a:r>
            <a:r>
              <a:rPr lang="en-US" altLang="zh-CN" smtClean="0"/>
              <a:t>cost </a:t>
            </a:r>
            <a:r>
              <a:rPr lang="zh-CN" altLang="en-US" smtClean="0"/>
              <a:t>的格点</a:t>
            </a:r>
            <a:endParaRPr lang="en-US" altLang="zh-CN" smtClean="0"/>
          </a:p>
          <a:p>
            <a:r>
              <a:rPr lang="zh-CN" altLang="en-US" smtClean="0"/>
              <a:t>添加到 </a:t>
            </a:r>
            <a:r>
              <a:rPr lang="en-US" altLang="zh-CN" smtClean="0">
                <a:latin typeface="Consolas" panose="020B0609020204030204" pitchFamily="49" charset="0"/>
              </a:rPr>
              <a:t>cost_next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07165" y="4042300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[(0,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0),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(0, 2),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1)]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2145183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= [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(0, 0)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(0, 0)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0, c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696626" y="2848707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607165" y="16835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4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375000" y="2110154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07165" y="306851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发现格点 </a:t>
            </a:r>
            <a:r>
              <a:rPr lang="en-US" altLang="zh-CN" smtClean="0">
                <a:solidFill>
                  <a:srgbClr val="FF0000"/>
                </a:solidFill>
              </a:rPr>
              <a:t>(0</a:t>
            </a:r>
            <a:r>
              <a:rPr lang="en-US" altLang="zh-CN" smtClean="0">
                <a:solidFill>
                  <a:srgbClr val="FF0000"/>
                </a:solidFill>
              </a:rPr>
              <a:t>,1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无法更新，</a:t>
            </a:r>
            <a:endParaRPr lang="en-US" altLang="zh-CN" smtClean="0"/>
          </a:p>
          <a:p>
            <a:r>
              <a:rPr lang="zh-CN" altLang="en-US"/>
              <a:t>跳</a:t>
            </a:r>
            <a:r>
              <a:rPr lang="zh-CN" altLang="en-US" smtClean="0"/>
              <a:t>到下一个绿色指针；</a:t>
            </a:r>
            <a:endParaRPr lang="en-US" altLang="zh-CN" smtClean="0"/>
          </a:p>
          <a:p>
            <a:r>
              <a:rPr lang="zh-CN" altLang="en-US" smtClean="0">
                <a:latin typeface="Consolas" panose="020B0609020204030204" pitchFamily="49" charset="0"/>
              </a:rPr>
              <a:t>但没有下一个绿色指针，跳出循环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07165" y="4042300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[(0,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0),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(0, 2),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1)]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2145183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= [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(0, 0)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(0, 0)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0, c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07165" y="5242629"/>
            <a:ext cx="3945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跳出</a:t>
            </a:r>
            <a:r>
              <a:rPr lang="zh-CN" altLang="en-US" smtClean="0"/>
              <a:t>循环后，</a:t>
            </a:r>
            <a:endParaRPr lang="en-US" altLang="zh-CN" smtClean="0"/>
          </a:p>
          <a:p>
            <a:r>
              <a:rPr lang="zh-CN" altLang="en-US" smtClean="0">
                <a:latin typeface="Consolas" panose="020B0609020204030204" pitchFamily="49" charset="0"/>
              </a:rPr>
              <a:t>交换 </a:t>
            </a:r>
            <a:r>
              <a:rPr lang="en-US" altLang="zh-CN" smtClean="0">
                <a:latin typeface="Consolas" panose="020B0609020204030204" pitchFamily="49" charset="0"/>
              </a:rPr>
              <a:t>cost_cur </a:t>
            </a:r>
            <a:r>
              <a:rPr lang="zh-CN" altLang="en-US" smtClean="0">
                <a:latin typeface="Consolas" panose="020B0609020204030204" pitchFamily="49" charset="0"/>
              </a:rPr>
              <a:t>与 </a:t>
            </a:r>
            <a:r>
              <a:rPr lang="en-US" altLang="zh-CN" smtClean="0">
                <a:latin typeface="Consolas" panose="020B0609020204030204" pitchFamily="49" charset="0"/>
              </a:rPr>
              <a:t>cost_next</a:t>
            </a:r>
          </a:p>
          <a:p>
            <a:r>
              <a:rPr lang="zh-CN" altLang="en-US" smtClean="0">
                <a:latin typeface="Consolas" panose="020B0609020204030204" pitchFamily="49" charset="0"/>
              </a:rPr>
              <a:t>并增加 </a:t>
            </a:r>
            <a:r>
              <a:rPr lang="en-US" altLang="zh-CN" smtClean="0">
                <a:latin typeface="Consolas" panose="020B0609020204030204" pitchFamily="49" charset="0"/>
              </a:rPr>
              <a:t>cost </a:t>
            </a:r>
            <a:r>
              <a:rPr lang="zh-CN" altLang="en-US" smtClean="0">
                <a:latin typeface="Consolas" panose="020B0609020204030204" pitchFamily="49" charset="0"/>
              </a:rPr>
              <a:t>的值，进行下一次循环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696626" y="2848707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607165" y="16835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1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375000" y="2110154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07165" y="3068513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发现</a:t>
            </a:r>
            <a:r>
              <a:rPr lang="zh-CN" altLang="en-US" smtClean="0"/>
              <a:t>格点 </a:t>
            </a:r>
            <a:r>
              <a:rPr lang="en-US" altLang="zh-CN" smtClean="0">
                <a:solidFill>
                  <a:srgbClr val="FF0000"/>
                </a:solidFill>
              </a:rPr>
              <a:t>(0,1)</a:t>
            </a:r>
            <a:r>
              <a:rPr lang="en-US" altLang="zh-CN" smtClean="0"/>
              <a:t> </a:t>
            </a:r>
            <a:r>
              <a:rPr lang="zh-CN" altLang="en-US" smtClean="0"/>
              <a:t>的 </a:t>
            </a:r>
            <a:r>
              <a:rPr lang="en-US" altLang="zh-CN" smtClean="0"/>
              <a:t>cost = 0 </a:t>
            </a:r>
            <a:r>
              <a:rPr lang="zh-CN" altLang="en-US" smtClean="0"/>
              <a:t>比</a:t>
            </a:r>
            <a:endParaRPr lang="en-US" altLang="zh-CN" smtClean="0"/>
          </a:p>
          <a:p>
            <a:r>
              <a:rPr lang="zh-CN" altLang="en-US" smtClean="0"/>
              <a:t>当前的 </a:t>
            </a:r>
            <a:r>
              <a:rPr lang="en-US" altLang="zh-CN" smtClean="0"/>
              <a:t>cost = 1 </a:t>
            </a:r>
            <a:r>
              <a:rPr lang="zh-CN" altLang="en-US" smtClean="0"/>
              <a:t>还要小</a:t>
            </a:r>
            <a:endParaRPr lang="en-US" altLang="zh-CN" smtClean="0"/>
          </a:p>
          <a:p>
            <a:r>
              <a:rPr lang="zh-CN" altLang="en-US"/>
              <a:t>不</a:t>
            </a:r>
            <a:r>
              <a:rPr lang="zh-CN" altLang="en-US" smtClean="0"/>
              <a:t>需要更新该格点及下一步的格点</a:t>
            </a:r>
            <a:endParaRPr lang="en-US" altLang="zh-CN"/>
          </a:p>
          <a:p>
            <a:r>
              <a:rPr lang="zh-CN" altLang="en-US" smtClean="0"/>
              <a:t>因此，跳到下一个绿色指针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607165" y="433460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1314187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 = [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(0, 1)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0),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(0, 2),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1)]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(0, 1)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0, c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428830" y="2848707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07165" y="9448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90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07930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46483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4648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7929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5036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83254" y="2373923"/>
            <a:ext cx="738553" cy="73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07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921807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83253" y="3112476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0360" y="2373923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5036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503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482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928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46449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785002" y="2628899"/>
            <a:ext cx="461515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3523555" y="2628899"/>
            <a:ext cx="461515" cy="228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2785000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flipH="1">
            <a:off x="2046446" y="3367452"/>
            <a:ext cx="461515" cy="2286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523554" y="3367452"/>
            <a:ext cx="461515" cy="2286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523554" y="4106005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046446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84999" y="4106004"/>
            <a:ext cx="461515" cy="228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0360" y="3112476"/>
            <a:ext cx="738553" cy="738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660360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921806" y="3851029"/>
            <a:ext cx="738553" cy="738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183252" y="3851029"/>
            <a:ext cx="738553" cy="7385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670148" y="1866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28881" y="18660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grid_cost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725494" y="2894865"/>
            <a:ext cx="4572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07165" y="3068513"/>
            <a:ext cx="3337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更新 </a:t>
            </a:r>
            <a:r>
              <a:rPr lang="en-US" altLang="zh-CN" smtClean="0">
                <a:latin typeface="Consolas" panose="020B0609020204030204" pitchFamily="49" charset="0"/>
              </a:rPr>
              <a:t>grid_cost[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r,c</a:t>
            </a:r>
            <a:r>
              <a:rPr lang="en-US" altLang="zh-CN" smtClean="0">
                <a:latin typeface="Consolas" panose="020B0609020204030204" pitchFamily="49" charset="0"/>
              </a:rPr>
              <a:t>] = 1</a:t>
            </a:r>
          </a:p>
          <a:p>
            <a:r>
              <a:rPr lang="zh-CN" altLang="en-US" smtClean="0"/>
              <a:t>并更新其邻近没有 </a:t>
            </a:r>
            <a:r>
              <a:rPr lang="en-US" altLang="zh-CN" smtClean="0"/>
              <a:t>cost </a:t>
            </a:r>
            <a:r>
              <a:rPr lang="zh-CN" altLang="en-US" smtClean="0"/>
              <a:t>信息的</a:t>
            </a:r>
            <a:endParaRPr lang="en-US" altLang="zh-CN" smtClean="0"/>
          </a:p>
          <a:p>
            <a:r>
              <a:rPr lang="zh-CN" altLang="en-US" smtClean="0"/>
              <a:t>格点到 </a:t>
            </a:r>
            <a:r>
              <a:rPr lang="en-US" altLang="zh-CN" smtClean="0">
                <a:latin typeface="Consolas" panose="020B0609020204030204" pitchFamily="49" charset="0"/>
              </a:rPr>
              <a:t>cost_next</a:t>
            </a:r>
            <a:r>
              <a:rPr lang="en-US" altLang="zh-CN" smtClean="0"/>
              <a:t> </a:t>
            </a:r>
            <a:r>
              <a:rPr lang="zh-CN" altLang="en-US" smtClean="0"/>
              <a:t>中</a:t>
            </a:r>
            <a:endParaRPr lang="en-US" altLang="zh-CN" smtClean="0"/>
          </a:p>
          <a:p>
            <a:r>
              <a:rPr lang="zh-CN" altLang="en-US" smtClean="0"/>
              <a:t>发现 </a:t>
            </a:r>
            <a:r>
              <a:rPr lang="en-US" altLang="zh-CN" smtClean="0">
                <a:solidFill>
                  <a:srgbClr val="FF0000"/>
                </a:solidFill>
              </a:rPr>
              <a:t>(1,0)</a:t>
            </a:r>
            <a:r>
              <a:rPr lang="en-US" altLang="zh-CN" smtClean="0"/>
              <a:t> </a:t>
            </a:r>
            <a:r>
              <a:rPr lang="zh-CN" altLang="en-US" smtClean="0"/>
              <a:t>没有下一步</a:t>
            </a:r>
            <a:endParaRPr lang="en-US" altLang="zh-CN" smtClean="0"/>
          </a:p>
          <a:p>
            <a:r>
              <a:rPr lang="zh-CN" altLang="en-US" smtClean="0"/>
              <a:t>因此跳到</a:t>
            </a:r>
            <a:r>
              <a:rPr lang="zh-CN" altLang="en-US" smtClean="0">
                <a:latin typeface="Consolas" panose="020B0609020204030204" pitchFamily="49" charset="0"/>
              </a:rPr>
              <a:t>下一个绿色指针</a:t>
            </a:r>
            <a:endParaRPr lang="en-US" altLang="zh-CN" smtClean="0"/>
          </a:p>
        </p:txBody>
      </p:sp>
      <p:sp>
        <p:nvSpPr>
          <p:cNvPr id="36" name="文本框 35"/>
          <p:cNvSpPr txBox="1"/>
          <p:nvPr/>
        </p:nvSpPr>
        <p:spPr>
          <a:xfrm>
            <a:off x="4607165" y="4545841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cost_next = [(1, 1),</a:t>
            </a:r>
          </a:p>
          <a:p>
            <a:r>
              <a:rPr lang="en-US" altLang="zh-CN">
                <a:latin typeface="Consolas" panose="020B0609020204030204" pitchFamily="49" charset="0"/>
                <a:ea typeface="等距更纱黑体 CL" panose="02000509000000000000" pitchFamily="49" charset="-120"/>
              </a:rPr>
              <a:t> 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(2, 0)]</a:t>
            </a:r>
            <a:endParaRPr lang="zh-CN" altLang="en-US"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07165" y="1314187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cost_cur = [(0, 1),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(1, 0)</a:t>
            </a:r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(0, 2),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            (1, 1)]</a:t>
            </a:r>
          </a:p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coord =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(1, 0)</a:t>
            </a:r>
            <a:endParaRPr lang="en-US" altLang="zh-CN" i="1" smtClean="0">
              <a:latin typeface="Consolas" panose="020B0609020204030204" pitchFamily="49" charset="0"/>
              <a:ea typeface="等距更纱黑体 CL" panose="02000509000000000000" pitchFamily="49" charset="-120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等距更纱黑体 CL" panose="02000509000000000000" pitchFamily="49" charset="-120"/>
              </a:rPr>
              <a:t>r = 1, c = 0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716732" y="3591655"/>
            <a:ext cx="457200" cy="457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07165" y="9448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等距更纱黑体 CL" panose="02000509000000000000" pitchFamily="49" charset="-120"/>
              </a:rPr>
              <a:t>cost = 1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ea typeface="等距更纱黑体 CL" panose="02000509000000000000" pitchFamily="49" charset="-12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07165" y="5192172"/>
            <a:ext cx="627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这里我们允许 </a:t>
            </a:r>
            <a:r>
              <a:rPr lang="en-US" altLang="zh-CN">
                <a:latin typeface="Consolas" panose="020B0609020204030204" pitchFamily="49" charset="0"/>
              </a:rPr>
              <a:t>cost_next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>
                <a:latin typeface="Consolas" panose="020B0609020204030204" pitchFamily="49" charset="0"/>
              </a:rPr>
              <a:t>cost_cur</a:t>
            </a:r>
            <a:r>
              <a:rPr lang="en-US" altLang="zh-CN" smtClean="0"/>
              <a:t> </a:t>
            </a:r>
            <a:r>
              <a:rPr lang="zh-CN" altLang="en-US" smtClean="0"/>
              <a:t>有部分格点重复；</a:t>
            </a:r>
            <a:endParaRPr lang="en-US" altLang="zh-CN" smtClean="0"/>
          </a:p>
          <a:p>
            <a:r>
              <a:rPr lang="zh-CN" altLang="en-US" smtClean="0"/>
              <a:t>这种重复是确实低效且不应存在的，</a:t>
            </a:r>
            <a:endParaRPr lang="en-US" altLang="zh-CN" smtClean="0"/>
          </a:p>
          <a:p>
            <a:r>
              <a:rPr lang="zh-CN" altLang="en-US" smtClean="0"/>
              <a:t>但我们之后会通过判断去除。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0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1119</Words>
  <Application>Microsoft Office PowerPoint</Application>
  <PresentationFormat>宽屏</PresentationFormat>
  <Paragraphs>253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等距更纱黑体 CL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Andrew</dc:creator>
  <cp:lastModifiedBy>Zhu Andrew</cp:lastModifiedBy>
  <cp:revision>13</cp:revision>
  <dcterms:created xsi:type="dcterms:W3CDTF">2020-03-01T06:43:48Z</dcterms:created>
  <dcterms:modified xsi:type="dcterms:W3CDTF">2020-03-01T08:46:50Z</dcterms:modified>
</cp:coreProperties>
</file>