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2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7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7BA8-1E45-468A-82D4-B1867BC1A021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55F4-3AA3-469F-90C8-9206BD07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0602" y="40321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2"/>
                </a:solidFill>
                <a:latin typeface="Consolas" panose="020B0609020204030204" pitchFamily="49" charset="0"/>
              </a:rPr>
              <a:t>lA = 6</a:t>
            </a:r>
            <a:endParaRPr lang="zh-CN" altLang="en-US" sz="36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2"/>
                </a:solidFill>
                <a:latin typeface="Consolas" panose="020B0609020204030204" pitchFamily="49" charset="0"/>
              </a:rPr>
              <a:t>lA = 6</a:t>
            </a:r>
          </a:p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  <a:endParaRPr lang="zh-CN" altLang="en-US" sz="360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4519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2"/>
                </a:solidFill>
                <a:latin typeface="Consolas" panose="020B0609020204030204" pitchFamily="49" charset="0"/>
              </a:rPr>
              <a:t>lA = 6</a:t>
            </a:r>
          </a:p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</a:p>
          <a:p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反转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B 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并成环</a:t>
            </a:r>
            <a:endParaRPr lang="zh-CN" altLang="en-US" sz="360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>
            <a:stCxn id="12" idx="4"/>
            <a:endCxn id="9" idx="2"/>
          </p:cNvCxnSpPr>
          <p:nvPr/>
        </p:nvCxnSpPr>
        <p:spPr>
          <a:xfrm>
            <a:off x="1641764" y="2258292"/>
            <a:ext cx="1198418" cy="1039092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1704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2"/>
                </a:solidFill>
                <a:latin typeface="Consolas" panose="020B0609020204030204" pitchFamily="49" charset="0"/>
              </a:rPr>
              <a:t>lA = 6</a:t>
            </a:r>
          </a:p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</a:p>
          <a:p>
            <a:r>
              <a:rPr lang="en-US" altLang="zh-CN" sz="3600" smtClean="0">
                <a:solidFill>
                  <a:schemeClr val="accent6"/>
                </a:solidFill>
                <a:latin typeface="Consolas" panose="020B0609020204030204" pitchFamily="49" charset="0"/>
              </a:rPr>
              <a:t>lL = 6</a:t>
            </a:r>
            <a:endParaRPr lang="zh-CN" altLang="en-US" sz="360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>
            <a:stCxn id="12" idx="4"/>
            <a:endCxn id="9" idx="2"/>
          </p:cNvCxnSpPr>
          <p:nvPr/>
        </p:nvCxnSpPr>
        <p:spPr>
          <a:xfrm>
            <a:off x="1641764" y="2258292"/>
            <a:ext cx="1198418" cy="1039092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6009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2"/>
                </a:solidFill>
                <a:latin typeface="Consolas" panose="020B0609020204030204" pitchFamily="49" charset="0"/>
              </a:rPr>
              <a:t>lA = 6</a:t>
            </a:r>
          </a:p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</a:p>
          <a:p>
            <a:r>
              <a:rPr lang="en-US" altLang="zh-CN" sz="3600" smtClean="0">
                <a:solidFill>
                  <a:schemeClr val="accent6"/>
                </a:solidFill>
                <a:latin typeface="Consolas" panose="020B0609020204030204" pitchFamily="49" charset="0"/>
              </a:rPr>
              <a:t>lL = 6</a:t>
            </a:r>
          </a:p>
          <a:p>
            <a:r>
              <a:rPr lang="en-US" altLang="zh-CN" sz="3600" smtClean="0">
                <a:solidFill>
                  <a:srgbClr val="FF0000"/>
                </a:solidFill>
                <a:latin typeface="Consolas" panose="020B0609020204030204" pitchFamily="49" charset="0"/>
              </a:rPr>
              <a:t>lC = 3 = (lA+lB–lL+1)/2</a:t>
            </a:r>
            <a:endParaRPr lang="zh-CN" altLang="en-US" sz="36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>
            <a:stCxn id="12" idx="4"/>
            <a:endCxn id="9" idx="2"/>
          </p:cNvCxnSpPr>
          <p:nvPr/>
        </p:nvCxnSpPr>
        <p:spPr>
          <a:xfrm>
            <a:off x="1641764" y="2258292"/>
            <a:ext cx="1198418" cy="103909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5785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  <a:endParaRPr lang="en-US" altLang="zh-CN" sz="360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3600" smtClean="0">
                <a:solidFill>
                  <a:srgbClr val="FF0000"/>
                </a:solidFill>
                <a:latin typeface="Consolas" panose="020B0609020204030204" pitchFamily="49" charset="0"/>
              </a:rPr>
              <a:t>lC = 3</a:t>
            </a:r>
          </a:p>
          <a:p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反转列表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tailB 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到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headB</a:t>
            </a:r>
          </a:p>
        </p:txBody>
      </p:sp>
    </p:spTree>
    <p:extLst>
      <p:ext uri="{BB962C8B-B14F-4D97-AF65-F5344CB8AC3E}">
        <p14:creationId xmlns:p14="http://schemas.microsoft.com/office/powerpoint/2010/main" val="23682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0182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8146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879273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0182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58146" y="2777838"/>
            <a:ext cx="1039091" cy="10390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6"/>
            <a:endCxn id="10" idx="2"/>
          </p:cNvCxnSpPr>
          <p:nvPr/>
        </p:nvCxnSpPr>
        <p:spPr>
          <a:xfrm>
            <a:off x="3879273" y="3297384"/>
            <a:ext cx="678873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2218" y="1219201"/>
            <a:ext cx="1039091" cy="103909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2161309" y="1738747"/>
            <a:ext cx="67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94074" y="1998518"/>
            <a:ext cx="1039091" cy="103909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2038" y="1998518"/>
            <a:ext cx="1039091" cy="103909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9033165" y="2518064"/>
            <a:ext cx="67887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76110" y="1998518"/>
            <a:ext cx="1039091" cy="10390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</p:cNvCxnSpPr>
          <p:nvPr/>
        </p:nvCxnSpPr>
        <p:spPr>
          <a:xfrm>
            <a:off x="7315201" y="2518064"/>
            <a:ext cx="67887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7" idx="1"/>
          </p:cNvCxnSpPr>
          <p:nvPr/>
        </p:nvCxnSpPr>
        <p:spPr>
          <a:xfrm>
            <a:off x="5597237" y="1738747"/>
            <a:ext cx="831044" cy="411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7" idx="3"/>
          </p:cNvCxnSpPr>
          <p:nvPr/>
        </p:nvCxnSpPr>
        <p:spPr>
          <a:xfrm flipV="1">
            <a:off x="5597237" y="2885438"/>
            <a:ext cx="831044" cy="41194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3616" y="32558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headA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11581" y="3962402"/>
            <a:ext cx="1496291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headB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4501" y="3214256"/>
            <a:ext cx="1794164" cy="74814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dk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tailA/B</a:t>
            </a:r>
            <a:endParaRPr lang="zh-CN" altLang="en-US" sz="2800">
              <a:solidFill>
                <a:schemeClr val="dk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0602" y="4032133"/>
            <a:ext cx="5622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lB = 5</a:t>
            </a:r>
            <a:endParaRPr lang="en-US" altLang="zh-CN" sz="360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3600" smtClean="0">
                <a:solidFill>
                  <a:srgbClr val="FF0000"/>
                </a:solidFill>
                <a:latin typeface="Consolas" panose="020B0609020204030204" pitchFamily="49" charset="0"/>
              </a:rPr>
              <a:t>lC = 3</a:t>
            </a:r>
          </a:p>
          <a:p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从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headB 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走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lC-lB=2 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步</a:t>
            </a:r>
            <a:endParaRPr lang="en-US" altLang="zh-CN" sz="360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得到 </a:t>
            </a:r>
            <a:r>
              <a:rPr lang="en-US" altLang="zh-CN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C1 </a:t>
            </a:r>
            <a:r>
              <a:rPr lang="zh-CN" altLang="en-US" sz="3600" smtClean="0">
                <a:solidFill>
                  <a:schemeClr val="accent5"/>
                </a:solidFill>
                <a:latin typeface="Consolas" panose="020B0609020204030204" pitchFamily="49" charset="0"/>
              </a:rPr>
              <a:t>为交汇节点</a:t>
            </a:r>
            <a:endParaRPr lang="en-US" altLang="zh-CN" sz="360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8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162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Andrew</dc:creator>
  <cp:lastModifiedBy>Zhu Andrew</cp:lastModifiedBy>
  <cp:revision>5</cp:revision>
  <dcterms:created xsi:type="dcterms:W3CDTF">2020-03-12T12:44:12Z</dcterms:created>
  <dcterms:modified xsi:type="dcterms:W3CDTF">2020-03-12T13:27:04Z</dcterms:modified>
</cp:coreProperties>
</file>