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handoutMasterIdLst>
    <p:handoutMasterId r:id="rId14"/>
  </p:handoutMasterIdLst>
  <p:sldIdLst>
    <p:sldId id="337" r:id="rId5"/>
    <p:sldId id="289" r:id="rId6"/>
    <p:sldId id="341" r:id="rId7"/>
    <p:sldId id="329" r:id="rId8"/>
    <p:sldId id="336" r:id="rId9"/>
    <p:sldId id="342" r:id="rId10"/>
    <p:sldId id="260"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20" autoAdjust="0"/>
    <p:restoredTop sz="96327"/>
  </p:normalViewPr>
  <p:slideViewPr>
    <p:cSldViewPr snapToGrid="0" showGuides="1">
      <p:cViewPr varScale="1">
        <p:scale>
          <a:sx n="106" d="100"/>
          <a:sy n="106" d="100"/>
        </p:scale>
        <p:origin x="668" y="72"/>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23/11/2024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23/11/2024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noRot="1" noChangeAspect="1"/>
          </p:cNvSpPr>
          <p:nvPr>
            <p:ph type="sldImg"/>
          </p:nvPr>
        </p:nvSpPr>
        <p:spPr>
          <a:xfrm>
            <a:off x="685800" y="1143000"/>
            <a:ext cx="5486400" cy="3086100"/>
          </a:xfrm>
          <a:prstGeom prst="rect">
            <a:avLst/>
          </a:prstGeom>
        </p:spPr>
      </p:sp>
      <p:sp>
        <p:nvSpPr>
          <p:cNvPr id="143"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4"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F2152A03-473D-4693-94B3-2C4A26E4B7E1}" type="slidenum">
              <a:rPr lang="en-GB" sz="1200" b="0" strike="noStrike" spc="-1">
                <a:latin typeface="Times New Roman"/>
              </a:rPr>
              <a:t>7</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noRot="1" noChangeAspect="1"/>
          </p:cNvSpPr>
          <p:nvPr>
            <p:ph type="sldImg"/>
          </p:nvPr>
        </p:nvSpPr>
        <p:spPr>
          <a:xfrm>
            <a:off x="685800" y="1143000"/>
            <a:ext cx="5486400" cy="3086100"/>
          </a:xfrm>
          <a:prstGeom prst="rect">
            <a:avLst/>
          </a:prstGeom>
        </p:spPr>
      </p:sp>
      <p:sp>
        <p:nvSpPr>
          <p:cNvPr id="149"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50"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677DA20C-D3E3-4F02-A624-D52A93CA4942}" type="slidenum">
              <a:rPr lang="en-GB" sz="1200" b="0" strike="noStrike" spc="-1">
                <a:latin typeface="Times New Roman"/>
              </a:rPr>
              <a:t>8</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0370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 id="2147483724" r:id="rId14"/>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A29D8FC-E32A-5566-0930-02B99F5763A6}"/>
              </a:ext>
            </a:extLst>
          </p:cNvPr>
          <p:cNvSpPr>
            <a:spLocks noGrp="1"/>
          </p:cNvSpPr>
          <p:nvPr>
            <p:ph type="subTitle" idx="1"/>
          </p:nvPr>
        </p:nvSpPr>
        <p:spPr>
          <a:xfrm>
            <a:off x="883524" y="488743"/>
            <a:ext cx="10273911" cy="533111"/>
          </a:xfrm>
        </p:spPr>
        <p:txBody>
          <a:bodyPr/>
          <a:lstStyle/>
          <a:p>
            <a:r>
              <a:rPr lang="en-GB" dirty="0"/>
              <a:t>Instructions for Visualization and Analysis Demos</a:t>
            </a:r>
          </a:p>
        </p:txBody>
      </p:sp>
      <p:sp>
        <p:nvSpPr>
          <p:cNvPr id="4" name="Slide Number Placeholder 3">
            <a:extLst>
              <a:ext uri="{FF2B5EF4-FFF2-40B4-BE49-F238E27FC236}">
                <a16:creationId xmlns:a16="http://schemas.microsoft.com/office/drawing/2014/main" id="{E143B824-C7FA-8427-0A8B-E8B5D7787B83}"/>
              </a:ext>
            </a:extLst>
          </p:cNvPr>
          <p:cNvSpPr>
            <a:spLocks noGrp="1"/>
          </p:cNvSpPr>
          <p:nvPr>
            <p:ph type="sldNum" sz="quarter" idx="12"/>
          </p:nvPr>
        </p:nvSpPr>
        <p:spPr/>
        <p:txBody>
          <a:bodyPr/>
          <a:lstStyle/>
          <a:p>
            <a:fld id="{E4D355CA-84B7-41B1-B164-8BB439CC7C6B}" type="slidenum">
              <a:rPr lang="en-GB" smtClean="0"/>
              <a:pPr/>
              <a:t>1</a:t>
            </a:fld>
            <a:endParaRPr lang="en-GB" dirty="0"/>
          </a:p>
        </p:txBody>
      </p:sp>
      <p:sp>
        <p:nvSpPr>
          <p:cNvPr id="6" name="TextBox 5">
            <a:extLst>
              <a:ext uri="{FF2B5EF4-FFF2-40B4-BE49-F238E27FC236}">
                <a16:creationId xmlns:a16="http://schemas.microsoft.com/office/drawing/2014/main" id="{6DD9461E-8553-F8C3-E23F-FB71330E931F}"/>
              </a:ext>
            </a:extLst>
          </p:cNvPr>
          <p:cNvSpPr txBox="1"/>
          <p:nvPr/>
        </p:nvSpPr>
        <p:spPr>
          <a:xfrm>
            <a:off x="801759" y="974929"/>
            <a:ext cx="10437439" cy="4524315"/>
          </a:xfrm>
          <a:prstGeom prst="rect">
            <a:avLst/>
          </a:prstGeom>
          <a:noFill/>
        </p:spPr>
        <p:txBody>
          <a:bodyPr wrap="square" rtlCol="0">
            <a:spAutoFit/>
          </a:bodyPr>
          <a:lstStyle/>
          <a:p>
            <a:r>
              <a:rPr lang="en-GB" dirty="0"/>
              <a:t>You have 3 minutes to present – be ready to share your screen, </a:t>
            </a:r>
            <a:r>
              <a:rPr lang="en-GB" b="1" dirty="0"/>
              <a:t>practice first</a:t>
            </a:r>
            <a:r>
              <a:rPr lang="en-GB" dirty="0"/>
              <a:t>. We can only offer you one opportunity to present.  Present your slides in “Slide Show” mode. Presentations will take place during the module Tutorial slots (see Announcements for links to join the Tutorials via Teams).</a:t>
            </a:r>
          </a:p>
          <a:p>
            <a:endParaRPr lang="en-GB" dirty="0"/>
          </a:p>
          <a:p>
            <a:r>
              <a:rPr lang="en-GB" dirty="0"/>
              <a:t>The next few slides give you all the alternatives for how to present your Visualizations. You will select only </a:t>
            </a:r>
            <a:r>
              <a:rPr lang="en-GB" b="1" dirty="0"/>
              <a:t>one </a:t>
            </a:r>
            <a:r>
              <a:rPr lang="en-GB" dirty="0"/>
              <a:t>as fits your RQ. Before presenting DELETE all text (and instructions) that you do not use (including this slide).  You can then enlarge your selection, so it is clearly visible on the slide.</a:t>
            </a:r>
          </a:p>
          <a:p>
            <a:endParaRPr lang="en-GB" dirty="0"/>
          </a:p>
          <a:p>
            <a:r>
              <a:rPr lang="en-GB" dirty="0"/>
              <a:t>Appointment slots will appear on Canvas soon (calendar-7com1079-24).  Sign up early.  When space runs out, we cannot issue any further slots for this week.  If you do not turn up for your slot you will </a:t>
            </a:r>
            <a:r>
              <a:rPr lang="en-GB" i="1" dirty="0"/>
              <a:t>not</a:t>
            </a:r>
            <a:r>
              <a:rPr lang="en-GB" dirty="0"/>
              <a:t> be given another opportunity. Ideally, all the group members should attend but select one person to present. DO NOT SIGN UP unless once of your group can attend and present. You will not be graded on this.</a:t>
            </a:r>
          </a:p>
          <a:p>
            <a:endParaRPr lang="en-GB" dirty="0"/>
          </a:p>
          <a:p>
            <a:r>
              <a:rPr lang="en-GB" dirty="0"/>
              <a:t>We look forward to giving you feedback.  If your group is not presenting, still attend the tutorial as the feedback will help you too.</a:t>
            </a:r>
          </a:p>
        </p:txBody>
      </p:sp>
      <p:sp>
        <p:nvSpPr>
          <p:cNvPr id="3" name="TextBox 2">
            <a:extLst>
              <a:ext uri="{FF2B5EF4-FFF2-40B4-BE49-F238E27FC236}">
                <a16:creationId xmlns:a16="http://schemas.microsoft.com/office/drawing/2014/main" id="{D6C5DB9A-CB20-AA49-378E-33B58D8775BE}"/>
              </a:ext>
            </a:extLst>
          </p:cNvPr>
          <p:cNvSpPr txBox="1"/>
          <p:nvPr/>
        </p:nvSpPr>
        <p:spPr>
          <a:xfrm>
            <a:off x="4037611" y="5300020"/>
            <a:ext cx="6973317" cy="1200329"/>
          </a:xfrm>
          <a:prstGeom prst="rect">
            <a:avLst/>
          </a:prstGeom>
          <a:noFill/>
        </p:spPr>
        <p:txBody>
          <a:bodyPr wrap="square" rtlCol="0">
            <a:spAutoFit/>
          </a:bodyPr>
          <a:lstStyle/>
          <a:p>
            <a:r>
              <a:rPr lang="en-GB" i="1" dirty="0"/>
              <a:t>At this point we assume you are using your allocated datasets (see RQ coursework spec).  Any changes to the </a:t>
            </a:r>
            <a:r>
              <a:rPr lang="en-GB" i="1" dirty="0" err="1"/>
              <a:t>Kaggle.Data.world</a:t>
            </a:r>
            <a:r>
              <a:rPr lang="en-GB" i="1" dirty="0"/>
              <a:t> csv/</a:t>
            </a:r>
            <a:r>
              <a:rPr lang="en-GB" i="1" dirty="0" err="1"/>
              <a:t>xlxs</a:t>
            </a:r>
            <a:r>
              <a:rPr lang="en-GB" i="1" dirty="0"/>
              <a:t> file you make such as merges, grouping, or size reduction must be done via an R script, not manually, not in excel.</a:t>
            </a:r>
            <a:endParaRPr lang="en-GB" dirty="0"/>
          </a:p>
        </p:txBody>
      </p:sp>
    </p:spTree>
    <p:extLst>
      <p:ext uri="{BB962C8B-B14F-4D97-AF65-F5344CB8AC3E}">
        <p14:creationId xmlns:p14="http://schemas.microsoft.com/office/powerpoint/2010/main" val="384748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Visualization and Analysis – </a:t>
            </a:r>
            <a:br>
              <a:rPr lang="en-US" dirty="0"/>
            </a:br>
            <a:r>
              <a:rPr lang="en-US" sz="4000" dirty="0"/>
              <a:t>Tutorial Presentation for Feedback</a:t>
            </a:r>
            <a:br>
              <a:rPr lang="en-US" sz="4000" dirty="0"/>
            </a:br>
            <a:r>
              <a:rPr lang="en-US" sz="2200" dirty="0"/>
              <a:t>Date: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Id: A 177                                                       Name of Student Presenting:</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r>
              <a:rPr lang="en-GB" dirty="0"/>
              <a:t>7COM1079-2024  Student Group No: A 177                   Names of Student Attendees : Abhay Alakkal, Gowri Shankar </a:t>
            </a:r>
            <a:r>
              <a:rPr lang="en-GB" dirty="0" err="1"/>
              <a:t>Kamalakshan</a:t>
            </a:r>
            <a:r>
              <a:rPr lang="en-GB" dirty="0"/>
              <a:t> </a:t>
            </a:r>
            <a:r>
              <a:rPr lang="en-GB" dirty="0" err="1"/>
              <a:t>Sugandhi</a:t>
            </a:r>
            <a:r>
              <a:rPr lang="en-GB" dirty="0"/>
              <a:t>, </a:t>
            </a:r>
            <a:r>
              <a:rPr lang="en-GB" dirty="0" err="1"/>
              <a:t>Ajzal</a:t>
            </a:r>
            <a:r>
              <a:rPr lang="en-GB" dirty="0"/>
              <a:t> Bin Faizal, </a:t>
            </a:r>
            <a:r>
              <a:rPr lang="en-GB" dirty="0" err="1"/>
              <a:t>Anandha</a:t>
            </a:r>
            <a:r>
              <a:rPr lang="en-GB" dirty="0"/>
              <a:t> Krishna</a:t>
            </a:r>
          </a:p>
        </p:txBody>
      </p:sp>
      <p:sp>
        <p:nvSpPr>
          <p:cNvPr id="5" name="Slide Number Placeholder 4">
            <a:extLst>
              <a:ext uri="{FF2B5EF4-FFF2-40B4-BE49-F238E27FC236}">
                <a16:creationId xmlns:a16="http://schemas.microsoft.com/office/drawing/2014/main" id="{6B584311-58F1-BD4D-8FED-50D72C3DED34}"/>
              </a:ext>
            </a:extLst>
          </p:cNvPr>
          <p:cNvSpPr>
            <a:spLocks noGrp="1"/>
          </p:cNvSpPr>
          <p:nvPr>
            <p:ph type="sldNum" sz="quarter" idx="12"/>
          </p:nvPr>
        </p:nvSpPr>
        <p:spPr/>
        <p:txBody>
          <a:bodyPr/>
          <a:lstStyle/>
          <a:p>
            <a:fld id="{E4D355CA-84B7-41B1-B164-8BB439CC7C6B}" type="slidenum">
              <a:rPr lang="en-GB" smtClean="0"/>
              <a:pPr/>
              <a:t>2</a:t>
            </a:fld>
            <a:endParaRPr lang="en-GB" dirty="0"/>
          </a:p>
        </p:txBody>
      </p:sp>
    </p:spTree>
    <p:extLst>
      <p:ext uri="{BB962C8B-B14F-4D97-AF65-F5344CB8AC3E}">
        <p14:creationId xmlns:p14="http://schemas.microsoft.com/office/powerpoint/2010/main" val="4148532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31262B9-84B0-C1A5-543C-8FA0F2459C07}"/>
              </a:ext>
            </a:extLst>
          </p:cNvPr>
          <p:cNvSpPr>
            <a:spLocks noGrp="1"/>
          </p:cNvSpPr>
          <p:nvPr>
            <p:ph type="subTitle" idx="1"/>
          </p:nvPr>
        </p:nvSpPr>
        <p:spPr>
          <a:xfrm>
            <a:off x="942200" y="1355611"/>
            <a:ext cx="7200000" cy="360000"/>
          </a:xfrm>
        </p:spPr>
        <p:txBody>
          <a:bodyPr/>
          <a:lstStyle/>
          <a:p>
            <a:r>
              <a:rPr lang="en-US" dirty="0"/>
              <a:t>Part 1: VISUALISATION</a:t>
            </a:r>
            <a:endParaRPr lang="en-GB" dirty="0"/>
          </a:p>
        </p:txBody>
      </p:sp>
      <p:sp>
        <p:nvSpPr>
          <p:cNvPr id="3" name="Footer Placeholder 2">
            <a:extLst>
              <a:ext uri="{FF2B5EF4-FFF2-40B4-BE49-F238E27FC236}">
                <a16:creationId xmlns:a16="http://schemas.microsoft.com/office/drawing/2014/main" id="{AA8750A5-C5AD-CEC8-7CD5-C4412264CC71}"/>
              </a:ext>
            </a:extLst>
          </p:cNvPr>
          <p:cNvSpPr>
            <a:spLocks noGrp="1"/>
          </p:cNvSpPr>
          <p:nvPr>
            <p:ph type="ftr" sz="quarter" idx="11"/>
          </p:nvPr>
        </p:nvSpPr>
        <p:spPr/>
        <p:txBody>
          <a:bodyPr/>
          <a:lstStyle/>
          <a:p>
            <a:r>
              <a:rPr lang="en-GB"/>
              <a:t>PRESENTATION TITLE (ADD VIA INSERT, HEADER &amp; FOOTER)</a:t>
            </a:r>
            <a:endParaRPr lang="en-GB" dirty="0"/>
          </a:p>
        </p:txBody>
      </p:sp>
      <p:sp>
        <p:nvSpPr>
          <p:cNvPr id="4" name="Slide Number Placeholder 3">
            <a:extLst>
              <a:ext uri="{FF2B5EF4-FFF2-40B4-BE49-F238E27FC236}">
                <a16:creationId xmlns:a16="http://schemas.microsoft.com/office/drawing/2014/main" id="{2B0B5058-8385-6382-3B48-5ADE78EDFDAD}"/>
              </a:ext>
            </a:extLst>
          </p:cNvPr>
          <p:cNvSpPr>
            <a:spLocks noGrp="1"/>
          </p:cNvSpPr>
          <p:nvPr>
            <p:ph type="sldNum" sz="quarter" idx="12"/>
          </p:nvPr>
        </p:nvSpPr>
        <p:spPr/>
        <p:txBody>
          <a:bodyPr/>
          <a:lstStyle/>
          <a:p>
            <a:fld id="{E4D355CA-84B7-41B1-B164-8BB439CC7C6B}" type="slidenum">
              <a:rPr lang="en-GB" smtClean="0"/>
              <a:pPr/>
              <a:t>3</a:t>
            </a:fld>
            <a:endParaRPr lang="en-GB" dirty="0"/>
          </a:p>
        </p:txBody>
      </p:sp>
      <p:sp>
        <p:nvSpPr>
          <p:cNvPr id="5" name="Title 4">
            <a:extLst>
              <a:ext uri="{FF2B5EF4-FFF2-40B4-BE49-F238E27FC236}">
                <a16:creationId xmlns:a16="http://schemas.microsoft.com/office/drawing/2014/main" id="{A5F0AC96-5BAE-FDAC-4EAC-17779A2B0645}"/>
              </a:ext>
            </a:extLst>
          </p:cNvPr>
          <p:cNvSpPr>
            <a:spLocks noGrp="1"/>
          </p:cNvSpPr>
          <p:nvPr>
            <p:ph type="ctrTitle"/>
          </p:nvPr>
        </p:nvSpPr>
        <p:spPr>
          <a:xfrm>
            <a:off x="942201" y="1715611"/>
            <a:ext cx="10683742" cy="2359086"/>
          </a:xfrm>
        </p:spPr>
        <p:txBody>
          <a:bodyPr>
            <a:noAutofit/>
          </a:bodyPr>
          <a:lstStyle/>
          <a:p>
            <a:pPr>
              <a:lnSpc>
                <a:spcPts val="6000"/>
              </a:lnSpc>
            </a:pPr>
            <a:r>
              <a:rPr lang="en-US" sz="3000" dirty="0">
                <a:solidFill>
                  <a:srgbClr val="FF0000"/>
                </a:solidFill>
              </a:rPr>
              <a:t>If you have not defined your Research Question (RQ) yet, please do not attempt to present </a:t>
            </a:r>
            <a:r>
              <a:rPr lang="en-US" sz="3000" dirty="0" err="1">
                <a:solidFill>
                  <a:srgbClr val="FF0000"/>
                </a:solidFill>
              </a:rPr>
              <a:t>Visualisations</a:t>
            </a:r>
            <a:r>
              <a:rPr lang="en-US" sz="3000" dirty="0">
                <a:solidFill>
                  <a:srgbClr val="FF0000"/>
                </a:solidFill>
              </a:rPr>
              <a:t> and/or analyses of your data.  Go to Canvas, announcements on RQ presentations, and use the PowerPoint template provided for you to present your RQ.  You can use the time slot to present your RQ instead of the </a:t>
            </a:r>
            <a:r>
              <a:rPr lang="en-US" sz="3000" dirty="0" err="1">
                <a:solidFill>
                  <a:srgbClr val="FF0000"/>
                </a:solidFill>
              </a:rPr>
              <a:t>Visualisation</a:t>
            </a:r>
            <a:r>
              <a:rPr lang="en-US" sz="3000" dirty="0">
                <a:solidFill>
                  <a:srgbClr val="FF0000"/>
                </a:solidFill>
              </a:rPr>
              <a:t>.</a:t>
            </a:r>
            <a:endParaRPr lang="en-GB" sz="3000" dirty="0">
              <a:solidFill>
                <a:srgbClr val="FF0000"/>
              </a:solidFill>
            </a:endParaRPr>
          </a:p>
        </p:txBody>
      </p:sp>
    </p:spTree>
    <p:extLst>
      <p:ext uri="{BB962C8B-B14F-4D97-AF65-F5344CB8AC3E}">
        <p14:creationId xmlns:p14="http://schemas.microsoft.com/office/powerpoint/2010/main" val="2339144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080637"/>
            <a:ext cx="10110240" cy="588024"/>
          </a:xfrm>
        </p:spPr>
        <p:txBody>
          <a:bodyPr/>
          <a:lstStyle/>
          <a:p>
            <a:r>
              <a:rPr lang="en-US" sz="2400" b="0" dirty="0">
                <a:latin typeface="Calibri" panose="020F0502020204030204" pitchFamily="34" charset="0"/>
                <a:cs typeface="Calibri" panose="020F0502020204030204" pitchFamily="34" charset="0"/>
              </a:rPr>
              <a:t>We are using the dataset</a:t>
            </a:r>
            <a:r>
              <a:rPr lang="en-US" sz="2400" b="0" dirty="0">
                <a:solidFill>
                  <a:srgbClr val="FF0000"/>
                </a:solidFill>
                <a:latin typeface="Calibri" panose="020F0502020204030204" pitchFamily="34" charset="0"/>
                <a:cs typeface="Calibri" panose="020F0502020204030204" pitchFamily="34" charset="0"/>
              </a:rPr>
              <a:t>   DS-147 </a:t>
            </a:r>
            <a:r>
              <a:rPr lang="en-US" sz="2400" b="0" dirty="0" err="1">
                <a:solidFill>
                  <a:srgbClr val="FF0000"/>
                </a:solidFill>
                <a:latin typeface="Calibri" panose="020F0502020204030204" pitchFamily="34" charset="0"/>
                <a:cs typeface="Calibri" panose="020F0502020204030204" pitchFamily="34" charset="0"/>
              </a:rPr>
              <a:t>Womens</a:t>
            </a:r>
            <a:r>
              <a:rPr lang="en-US" sz="2400" b="0" dirty="0">
                <a:solidFill>
                  <a:srgbClr val="FF0000"/>
                </a:solidFill>
                <a:latin typeface="Calibri" panose="020F0502020204030204" pitchFamily="34" charset="0"/>
                <a:cs typeface="Calibri" panose="020F0502020204030204" pitchFamily="34" charset="0"/>
              </a:rPr>
              <a:t> Clothing E-Commerce Reviews </a:t>
            </a:r>
            <a:r>
              <a:rPr lang="en-US" sz="2400" b="0" dirty="0">
                <a:solidFill>
                  <a:schemeClr val="tx1"/>
                </a:solidFill>
                <a:latin typeface="Calibri" panose="020F0502020204030204" pitchFamily="34" charset="0"/>
                <a:cs typeface="Calibri" panose="020F0502020204030204" pitchFamily="34" charset="0"/>
              </a:rPr>
              <a:t> to answer our Research Question  </a:t>
            </a:r>
            <a:r>
              <a:rPr lang="en-US" sz="2400" b="0" dirty="0">
                <a:solidFill>
                  <a:srgbClr val="FF0000"/>
                </a:solidFill>
                <a:latin typeface="Calibri" panose="020F0502020204030204" pitchFamily="34" charset="0"/>
                <a:cs typeface="Calibri" panose="020F0502020204030204" pitchFamily="34" charset="0"/>
              </a:rPr>
              <a:t>Is there a correlation between Rating and Age in Women's E-Commerce Clothing Reviews? </a:t>
            </a:r>
          </a:p>
          <a:p>
            <a:pPr>
              <a:spcAft>
                <a:spcPts val="100"/>
              </a:spcAft>
            </a:pPr>
            <a:r>
              <a:rPr lang="en-US" sz="3200" b="0" baseline="30000" dirty="0">
                <a:solidFill>
                  <a:srgbClr val="FF0000"/>
                </a:solidFill>
                <a:latin typeface="Calibri" panose="020F0502020204030204" pitchFamily="34" charset="0"/>
                <a:cs typeface="Calibri" panose="020F0502020204030204" pitchFamily="34" charset="0"/>
              </a:rPr>
              <a:t>The dataset has 23486 rows and the variables</a:t>
            </a:r>
          </a:p>
          <a:p>
            <a:pPr>
              <a:spcAft>
                <a:spcPts val="100"/>
              </a:spcAft>
            </a:pPr>
            <a:r>
              <a:rPr lang="en-US" sz="3200" b="0" baseline="30000" dirty="0">
                <a:solidFill>
                  <a:srgbClr val="FF0000"/>
                </a:solidFill>
                <a:latin typeface="Calibri" panose="020F0502020204030204" pitchFamily="34" charset="0"/>
                <a:cs typeface="Calibri" panose="020F0502020204030204" pitchFamily="34" charset="0"/>
              </a:rPr>
              <a:t>we use are </a:t>
            </a:r>
            <a:r>
              <a:rPr lang="en-US" sz="3200" baseline="30000" dirty="0">
                <a:solidFill>
                  <a:srgbClr val="FF0000"/>
                </a:solidFill>
                <a:latin typeface="Calibri" panose="020F0502020204030204" pitchFamily="34" charset="0"/>
                <a:cs typeface="Calibri" panose="020F0502020204030204" pitchFamily="34" charset="0"/>
              </a:rPr>
              <a:t>Age</a:t>
            </a:r>
            <a:r>
              <a:rPr lang="en-US" sz="3200" b="0" baseline="30000" dirty="0">
                <a:solidFill>
                  <a:srgbClr val="FF0000"/>
                </a:solidFill>
                <a:latin typeface="Calibri" panose="020F0502020204030204" pitchFamily="34" charset="0"/>
                <a:cs typeface="Calibri" panose="020F0502020204030204" pitchFamily="34" charset="0"/>
              </a:rPr>
              <a:t> (Dependent Variable) and</a:t>
            </a:r>
          </a:p>
          <a:p>
            <a:pPr>
              <a:spcAft>
                <a:spcPts val="100"/>
              </a:spcAft>
            </a:pPr>
            <a:r>
              <a:rPr lang="en-US" sz="3200" baseline="30000" dirty="0">
                <a:solidFill>
                  <a:srgbClr val="FF0000"/>
                </a:solidFill>
                <a:latin typeface="Calibri" panose="020F0502020204030204" pitchFamily="34" charset="0"/>
                <a:cs typeface="Calibri" panose="020F0502020204030204" pitchFamily="34" charset="0"/>
              </a:rPr>
              <a:t>Rating</a:t>
            </a:r>
            <a:r>
              <a:rPr lang="en-US" sz="3200" b="0" baseline="30000" dirty="0">
                <a:solidFill>
                  <a:srgbClr val="FF0000"/>
                </a:solidFill>
                <a:latin typeface="Calibri" panose="020F0502020204030204" pitchFamily="34" charset="0"/>
                <a:cs typeface="Calibri" panose="020F0502020204030204" pitchFamily="34" charset="0"/>
              </a:rPr>
              <a:t> (Independent variable).</a:t>
            </a:r>
          </a:p>
          <a:p>
            <a:br>
              <a:rPr lang="en-US" sz="2400" b="0" dirty="0">
                <a:solidFill>
                  <a:srgbClr val="FF0000"/>
                </a:solidFill>
                <a:latin typeface="Calibri" panose="020F0502020204030204" pitchFamily="34" charset="0"/>
                <a:cs typeface="Calibri" panose="020F0502020204030204" pitchFamily="34" charset="0"/>
              </a:rPr>
            </a:br>
            <a:endParaRPr lang="en-US" sz="2400" dirty="0">
              <a:solidFill>
                <a:schemeClr val="tx1"/>
              </a:solidFill>
              <a:latin typeface="Calibri" panose="020F0502020204030204" pitchFamily="34" charset="0"/>
              <a:cs typeface="Calibri" panose="020F0502020204030204" pitchFamily="34" charset="0"/>
            </a:endParaRP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No:A-177                    Names of Student Group Attendees: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p:txBody>
          <a:bodyPr/>
          <a:lstStyle/>
          <a:p>
            <a:fld id="{E4D355CA-84B7-41B1-B164-8BB439CC7C6B}" type="slidenum">
              <a:rPr lang="en-GB" smtClean="0"/>
              <a:pPr/>
              <a:t>4</a:t>
            </a:fld>
            <a:endParaRPr lang="en-GB" dirty="0"/>
          </a:p>
        </p:txBody>
      </p:sp>
      <p:pic>
        <p:nvPicPr>
          <p:cNvPr id="6" name="Picture 5" descr="A screenshot of a computer&#10;&#10;Description automatically generated">
            <a:extLst>
              <a:ext uri="{FF2B5EF4-FFF2-40B4-BE49-F238E27FC236}">
                <a16:creationId xmlns:a16="http://schemas.microsoft.com/office/drawing/2014/main" id="{0B56C944-97AF-C4D4-7B50-D287377A36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0973" y="2167471"/>
            <a:ext cx="4315427" cy="3124636"/>
          </a:xfrm>
          <a:prstGeom prst="rect">
            <a:avLst/>
          </a:prstGeom>
        </p:spPr>
      </p:pic>
    </p:spTree>
    <p:extLst>
      <p:ext uri="{BB962C8B-B14F-4D97-AF65-F5344CB8AC3E}">
        <p14:creationId xmlns:p14="http://schemas.microsoft.com/office/powerpoint/2010/main" val="171800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7COM1079-2022  Student Group No:  ?????</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p:txBody>
          <a:bodyPr/>
          <a:lstStyle/>
          <a:p>
            <a:fld id="{E4D355CA-84B7-41B1-B164-8BB439CC7C6B}" type="slidenum">
              <a:rPr lang="en-GB" smtClean="0"/>
              <a:pPr/>
              <a:t>5</a:t>
            </a:fld>
            <a:endParaRPr lang="en-GB" dirty="0"/>
          </a:p>
        </p:txBody>
      </p:sp>
      <p:sp>
        <p:nvSpPr>
          <p:cNvPr id="7" name="TextBox 6">
            <a:extLst>
              <a:ext uri="{FF2B5EF4-FFF2-40B4-BE49-F238E27FC236}">
                <a16:creationId xmlns:a16="http://schemas.microsoft.com/office/drawing/2014/main" id="{F7FEA660-7B39-BC91-3B96-7298CCF66DE1}"/>
              </a:ext>
            </a:extLst>
          </p:cNvPr>
          <p:cNvSpPr txBox="1"/>
          <p:nvPr/>
        </p:nvSpPr>
        <p:spPr>
          <a:xfrm>
            <a:off x="498685" y="6287311"/>
            <a:ext cx="11440040" cy="369332"/>
          </a:xfrm>
          <a:prstGeom prst="rect">
            <a:avLst/>
          </a:prstGeom>
          <a:solidFill>
            <a:schemeClr val="bg1">
              <a:lumMod val="95000"/>
            </a:schemeClr>
          </a:solidFill>
        </p:spPr>
        <p:txBody>
          <a:bodyPr wrap="square" rtlCol="0">
            <a:spAutoFit/>
          </a:bodyPr>
          <a:lstStyle/>
          <a:p>
            <a:r>
              <a:rPr lang="en-GB" b="1" dirty="0">
                <a:latin typeface="Calibri" panose="020F0502020204030204" pitchFamily="34" charset="0"/>
                <a:cs typeface="Calibri" panose="020F0502020204030204" pitchFamily="34" charset="0"/>
              </a:rPr>
              <a:t>Correlation</a:t>
            </a:r>
            <a:r>
              <a:rPr lang="en-GB" dirty="0"/>
              <a:t> </a:t>
            </a:r>
            <a:r>
              <a:rPr lang="en-IE" dirty="0">
                <a:latin typeface="Calibri" panose="020F0502020204030204" pitchFamily="34" charset="0"/>
                <a:cs typeface="Times New Roman" panose="02020603050405020304" pitchFamily="18" charset="0"/>
              </a:rPr>
              <a:t>analyses</a:t>
            </a:r>
            <a:r>
              <a:rPr lang="en-IE" sz="1800" dirty="0">
                <a:effectLst/>
                <a:latin typeface="Calibri" panose="020F0502020204030204" pitchFamily="34" charset="0"/>
                <a:ea typeface="Calibri" panose="020F0502020204030204" pitchFamily="34" charset="0"/>
                <a:cs typeface="Times New Roman" panose="02020603050405020304" pitchFamily="18" charset="0"/>
              </a:rPr>
              <a:t> how an </a:t>
            </a:r>
            <a:r>
              <a:rPr lang="en-IE"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ordinal</a:t>
            </a:r>
            <a:r>
              <a:rPr lang="en-IE" dirty="0">
                <a:solidFill>
                  <a:srgbClr val="FF0000"/>
                </a:solidFill>
                <a:latin typeface="Calibri" panose="020F0502020204030204" pitchFamily="34" charset="0"/>
                <a:ea typeface="Calibri" panose="020F0502020204030204" pitchFamily="34" charset="0"/>
                <a:cs typeface="Times New Roman" panose="02020603050405020304" pitchFamily="18" charset="0"/>
              </a:rPr>
              <a:t>/</a:t>
            </a:r>
            <a:r>
              <a:rPr lang="en-IE"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interval </a:t>
            </a:r>
            <a:r>
              <a:rPr lang="en-IE"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dependent var </a:t>
            </a:r>
            <a:r>
              <a:rPr lang="en-IE" dirty="0">
                <a:latin typeface="Calibri" panose="020F0502020204030204" pitchFamily="34" charset="0"/>
                <a:ea typeface="Calibri" panose="020F0502020204030204" pitchFamily="34" charset="0"/>
                <a:cs typeface="Times New Roman" panose="02020603050405020304" pitchFamily="18" charset="0"/>
              </a:rPr>
              <a:t>correlates </a:t>
            </a:r>
            <a:r>
              <a:rPr lang="en-IE" sz="1800" dirty="0">
                <a:effectLst/>
                <a:latin typeface="Calibri" panose="020F0502020204030204" pitchFamily="34" charset="0"/>
                <a:ea typeface="Calibri" panose="020F0502020204030204" pitchFamily="34" charset="0"/>
                <a:cs typeface="Times New Roman" panose="02020603050405020304" pitchFamily="18" charset="0"/>
              </a:rPr>
              <a:t>to an </a:t>
            </a:r>
            <a:r>
              <a:rPr lang="en-IE"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ordinal/interval </a:t>
            </a:r>
            <a:r>
              <a:rPr lang="en-IE"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independent variable</a:t>
            </a:r>
            <a:endParaRPr lang="en-GB" dirty="0"/>
          </a:p>
        </p:txBody>
      </p:sp>
      <p:sp>
        <p:nvSpPr>
          <p:cNvPr id="8" name="Subtitle 7">
            <a:extLst>
              <a:ext uri="{FF2B5EF4-FFF2-40B4-BE49-F238E27FC236}">
                <a16:creationId xmlns:a16="http://schemas.microsoft.com/office/drawing/2014/main" id="{08296624-D625-8A51-63F8-EC461F283B3B}"/>
              </a:ext>
            </a:extLst>
          </p:cNvPr>
          <p:cNvSpPr>
            <a:spLocks noGrp="1"/>
          </p:cNvSpPr>
          <p:nvPr>
            <p:ph type="subTitle" idx="1"/>
          </p:nvPr>
        </p:nvSpPr>
        <p:spPr>
          <a:xfrm>
            <a:off x="952800" y="716650"/>
            <a:ext cx="10273911" cy="668224"/>
          </a:xfrm>
          <a:solidFill>
            <a:schemeClr val="bg2"/>
          </a:solidFill>
        </p:spPr>
        <p:txBody>
          <a:bodyPr/>
          <a:lstStyle/>
          <a:p>
            <a:pPr>
              <a:lnSpc>
                <a:spcPct val="100000"/>
              </a:lnSpc>
            </a:pPr>
            <a:r>
              <a:rPr lang="en-GB" b="0" dirty="0">
                <a:solidFill>
                  <a:srgbClr val="FF0000"/>
                </a:solidFill>
              </a:rPr>
              <a:t>1. Where your research question asks about </a:t>
            </a:r>
            <a:r>
              <a:rPr lang="en-GB" dirty="0"/>
              <a:t>Correlation</a:t>
            </a:r>
            <a:r>
              <a:rPr lang="en-GB" b="0" dirty="0"/>
              <a:t>: Include two </a:t>
            </a:r>
            <a:r>
              <a:rPr lang="en-GB" b="0" i="1" dirty="0"/>
              <a:t>visualizations</a:t>
            </a:r>
          </a:p>
        </p:txBody>
      </p:sp>
      <p:sp>
        <p:nvSpPr>
          <p:cNvPr id="12" name="Title 11">
            <a:extLst>
              <a:ext uri="{FF2B5EF4-FFF2-40B4-BE49-F238E27FC236}">
                <a16:creationId xmlns:a16="http://schemas.microsoft.com/office/drawing/2014/main" id="{F41CBD45-A845-C335-489D-8BB5DDD408DD}"/>
              </a:ext>
            </a:extLst>
          </p:cNvPr>
          <p:cNvSpPr>
            <a:spLocks noGrp="1"/>
          </p:cNvSpPr>
          <p:nvPr>
            <p:ph type="ctrTitle"/>
          </p:nvPr>
        </p:nvSpPr>
        <p:spPr>
          <a:xfrm>
            <a:off x="1055369" y="2007544"/>
            <a:ext cx="10656467" cy="2010058"/>
          </a:xfrm>
          <a:solidFill>
            <a:srgbClr val="FFFF00"/>
          </a:solidFill>
        </p:spPr>
        <p:txBody>
          <a:bodyPr>
            <a:normAutofit fontScale="90000"/>
          </a:bodyPr>
          <a:lstStyle/>
          <a:p>
            <a:pPr>
              <a:lnSpc>
                <a:spcPct val="100000"/>
              </a:lnSpc>
            </a:pPr>
            <a:r>
              <a:rPr lang="en-GB" sz="3600" b="0" dirty="0"/>
              <a:t>1. A scatterplot to include the linear trendline</a:t>
            </a:r>
            <a:br>
              <a:rPr lang="en-GB" sz="3600" b="0" dirty="0"/>
            </a:br>
            <a:r>
              <a:rPr lang="en-GB" sz="3600" b="0" dirty="0"/>
              <a:t>       (ensuring your dependent variable is on the y-axis)</a:t>
            </a:r>
            <a:br>
              <a:rPr lang="en-GB" sz="3600" b="0" dirty="0"/>
            </a:br>
            <a:r>
              <a:rPr lang="en-GB" sz="3600" b="0" dirty="0"/>
              <a:t>2. A histogram to include the normal curve overlay. The histogram plots data from your </a:t>
            </a:r>
            <a:r>
              <a:rPr lang="en-GB" sz="3600" dirty="0"/>
              <a:t>dependent variable </a:t>
            </a:r>
            <a:r>
              <a:rPr lang="en-GB" sz="3600" b="0" dirty="0"/>
              <a:t>only.</a:t>
            </a:r>
            <a:br>
              <a:rPr lang="en-GB" sz="3600" b="0" dirty="0"/>
            </a:br>
            <a:br>
              <a:rPr lang="en-GB" sz="3600" b="0" dirty="0"/>
            </a:br>
            <a:r>
              <a:rPr lang="en-GB" sz="3600" b="0" dirty="0"/>
              <a:t>Clearly label you axes to include variable name and units of measurement. Include a title to give your plot/visualization a context.</a:t>
            </a:r>
          </a:p>
        </p:txBody>
      </p:sp>
    </p:spTree>
    <p:extLst>
      <p:ext uri="{BB962C8B-B14F-4D97-AF65-F5344CB8AC3E}">
        <p14:creationId xmlns:p14="http://schemas.microsoft.com/office/powerpoint/2010/main" val="32494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3BCDAA3-A3AD-A880-5E9C-0E1ABBC0A463}"/>
              </a:ext>
            </a:extLst>
          </p:cNvPr>
          <p:cNvSpPr>
            <a:spLocks noGrp="1"/>
          </p:cNvSpPr>
          <p:nvPr>
            <p:ph type="subTitle" idx="1"/>
          </p:nvPr>
        </p:nvSpPr>
        <p:spPr>
          <a:xfrm>
            <a:off x="954000" y="1698171"/>
            <a:ext cx="10285200" cy="551829"/>
          </a:xfrm>
        </p:spPr>
        <p:txBody>
          <a:bodyPr/>
          <a:lstStyle/>
          <a:p>
            <a:r>
              <a:rPr lang="en-US" dirty="0"/>
              <a:t>Part 2: Analysis (building on your Visualizations)</a:t>
            </a:r>
            <a:endParaRPr lang="en-GB" dirty="0"/>
          </a:p>
        </p:txBody>
      </p:sp>
      <p:sp>
        <p:nvSpPr>
          <p:cNvPr id="3" name="Footer Placeholder 2">
            <a:extLst>
              <a:ext uri="{FF2B5EF4-FFF2-40B4-BE49-F238E27FC236}">
                <a16:creationId xmlns:a16="http://schemas.microsoft.com/office/drawing/2014/main" id="{0287CE03-B588-8643-02BA-1E1B72567176}"/>
              </a:ext>
            </a:extLst>
          </p:cNvPr>
          <p:cNvSpPr>
            <a:spLocks noGrp="1"/>
          </p:cNvSpPr>
          <p:nvPr>
            <p:ph type="ftr" sz="quarter" idx="11"/>
          </p:nvPr>
        </p:nvSpPr>
        <p:spPr/>
        <p:txBody>
          <a:bodyPr/>
          <a:lstStyle/>
          <a:p>
            <a:r>
              <a:rPr lang="en-GB"/>
              <a:t>PRESENTATION TITLE (ADD VIA INSERT, HEADER &amp; FOOTER)</a:t>
            </a:r>
            <a:endParaRPr lang="en-GB" dirty="0"/>
          </a:p>
        </p:txBody>
      </p:sp>
      <p:sp>
        <p:nvSpPr>
          <p:cNvPr id="4" name="Slide Number Placeholder 3">
            <a:extLst>
              <a:ext uri="{FF2B5EF4-FFF2-40B4-BE49-F238E27FC236}">
                <a16:creationId xmlns:a16="http://schemas.microsoft.com/office/drawing/2014/main" id="{953BD585-11D8-30FD-4A30-9F1639F0D149}"/>
              </a:ext>
            </a:extLst>
          </p:cNvPr>
          <p:cNvSpPr>
            <a:spLocks noGrp="1"/>
          </p:cNvSpPr>
          <p:nvPr>
            <p:ph type="sldNum" sz="quarter" idx="12"/>
          </p:nvPr>
        </p:nvSpPr>
        <p:spPr/>
        <p:txBody>
          <a:bodyPr/>
          <a:lstStyle/>
          <a:p>
            <a:fld id="{E4D355CA-84B7-41B1-B164-8BB439CC7C6B}" type="slidenum">
              <a:rPr lang="en-GB" smtClean="0"/>
              <a:pPr/>
              <a:t>6</a:t>
            </a:fld>
            <a:endParaRPr lang="en-GB" dirty="0"/>
          </a:p>
        </p:txBody>
      </p:sp>
      <p:sp>
        <p:nvSpPr>
          <p:cNvPr id="5" name="Title 4">
            <a:extLst>
              <a:ext uri="{FF2B5EF4-FFF2-40B4-BE49-F238E27FC236}">
                <a16:creationId xmlns:a16="http://schemas.microsoft.com/office/drawing/2014/main" id="{54177ABE-27C8-AEF5-9AE6-21E6BE179092}"/>
              </a:ext>
            </a:extLst>
          </p:cNvPr>
          <p:cNvSpPr>
            <a:spLocks noGrp="1"/>
          </p:cNvSpPr>
          <p:nvPr>
            <p:ph type="ctrTitle"/>
          </p:nvPr>
        </p:nvSpPr>
        <p:spPr/>
        <p:txBody>
          <a:bodyPr>
            <a:normAutofit/>
          </a:bodyPr>
          <a:lstStyle/>
          <a:p>
            <a:pPr>
              <a:lnSpc>
                <a:spcPts val="4000"/>
              </a:lnSpc>
            </a:pPr>
            <a:r>
              <a:rPr lang="en-US" sz="3600" dirty="0">
                <a:solidFill>
                  <a:srgbClr val="FF0000"/>
                </a:solidFill>
              </a:rPr>
              <a:t>Only attempt this Analysis part of the demo if you have completed your Visualization(s). Otherwise end your demo after the Visualization for feedback.</a:t>
            </a:r>
            <a:endParaRPr lang="en-GB" sz="3600" dirty="0">
              <a:solidFill>
                <a:srgbClr val="FF0000"/>
              </a:solidFill>
            </a:endParaRPr>
          </a:p>
        </p:txBody>
      </p:sp>
    </p:spTree>
    <p:extLst>
      <p:ext uri="{BB962C8B-B14F-4D97-AF65-F5344CB8AC3E}">
        <p14:creationId xmlns:p14="http://schemas.microsoft.com/office/powerpoint/2010/main" val="1771321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6" name="CustomShape 2"/>
          <p:cNvSpPr/>
          <p:nvPr/>
        </p:nvSpPr>
        <p:spPr>
          <a:xfrm rot="10800000" flipH="1">
            <a:off x="360" y="360"/>
            <a:ext cx="12191760" cy="1575720"/>
          </a:xfrm>
          <a:prstGeom prst="rect">
            <a:avLst/>
          </a:prstGeom>
          <a:gradFill rotWithShape="0">
            <a:gsLst>
              <a:gs pos="0">
                <a:srgbClr val="000000">
                  <a:alpha val="96078"/>
                </a:srgbClr>
              </a:gs>
              <a:gs pos="100000">
                <a:srgbClr val="77418E"/>
              </a:gs>
            </a:gsLst>
            <a:lin ang="156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7" name="CustomShape 3"/>
          <p:cNvSpPr/>
          <p:nvPr/>
        </p:nvSpPr>
        <p:spPr>
          <a:xfrm>
            <a:off x="0" y="0"/>
            <a:ext cx="8128440" cy="1575000"/>
          </a:xfrm>
          <a:prstGeom prst="rect">
            <a:avLst/>
          </a:prstGeom>
          <a:gradFill rotWithShape="0">
            <a:gsLst>
              <a:gs pos="26000">
                <a:srgbClr val="C49FD3">
                  <a:alpha val="0"/>
                </a:srgbClr>
              </a:gs>
              <a:gs pos="100000">
                <a:srgbClr val="9C5FB5">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8" name="CustomShape 4"/>
          <p:cNvSpPr/>
          <p:nvPr/>
        </p:nvSpPr>
        <p:spPr>
          <a:xfrm flipH="1">
            <a:off x="0" y="0"/>
            <a:ext cx="12191760" cy="1573920"/>
          </a:xfrm>
          <a:prstGeom prst="rect">
            <a:avLst/>
          </a:prstGeom>
          <a:gradFill rotWithShape="0">
            <a:gsLst>
              <a:gs pos="22000">
                <a:srgbClr val="9C5FB5">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9" name="TextShape 5"/>
          <p:cNvSpPr txBox="1"/>
          <p:nvPr/>
        </p:nvSpPr>
        <p:spPr>
          <a:xfrm>
            <a:off x="290880" y="158400"/>
            <a:ext cx="7063200" cy="1158840"/>
          </a:xfrm>
          <a:prstGeom prst="rect">
            <a:avLst/>
          </a:prstGeom>
          <a:noFill/>
          <a:ln>
            <a:noFill/>
          </a:ln>
        </p:spPr>
        <p:txBody>
          <a:bodyPr anchor="ctr">
            <a:normAutofit/>
          </a:bodyPr>
          <a:lstStyle/>
          <a:p>
            <a:pPr>
              <a:lnSpc>
                <a:spcPct val="90000"/>
              </a:lnSpc>
            </a:pPr>
            <a:r>
              <a:rPr lang="en-US" sz="2400" b="0" strike="noStrike" spc="-202">
                <a:solidFill>
                  <a:srgbClr val="FFFFFF"/>
                </a:solidFill>
                <a:latin typeface="Arial"/>
              </a:rPr>
              <a:t> </a:t>
            </a:r>
            <a:br/>
            <a:br/>
            <a:endParaRPr lang="en-US" sz="2400" b="0" strike="noStrike" spc="-1">
              <a:solidFill>
                <a:srgbClr val="203232"/>
              </a:solidFill>
              <a:latin typeface="Arial"/>
            </a:endParaRPr>
          </a:p>
        </p:txBody>
      </p:sp>
      <p:sp>
        <p:nvSpPr>
          <p:cNvPr id="120" name="TextShape 6"/>
          <p:cNvSpPr txBox="1"/>
          <p:nvPr/>
        </p:nvSpPr>
        <p:spPr>
          <a:xfrm>
            <a:off x="8217720" y="343800"/>
            <a:ext cx="3386160" cy="1158840"/>
          </a:xfrm>
          <a:prstGeom prst="rect">
            <a:avLst/>
          </a:prstGeom>
          <a:noFill/>
          <a:ln>
            <a:noFill/>
          </a:ln>
        </p:spPr>
        <p:txBody>
          <a:bodyPr anchor="ctr">
            <a:noAutofit/>
          </a:bodyPr>
          <a:lstStyle/>
          <a:p>
            <a:pPr>
              <a:lnSpc>
                <a:spcPts val="2880"/>
              </a:lnSpc>
              <a:spcAft>
                <a:spcPts val="992"/>
              </a:spcAft>
              <a:tabLst>
                <a:tab pos="0" algn="l"/>
              </a:tabLst>
            </a:pPr>
            <a:r>
              <a:rPr lang="en-GB" sz="3200" b="0" strike="noStrike" spc="-100">
                <a:solidFill>
                  <a:srgbClr val="FFFFFF"/>
                </a:solidFill>
                <a:latin typeface="Arial"/>
              </a:rPr>
              <a:t>Our RQ asks about Correlation</a:t>
            </a:r>
            <a:endParaRPr lang="en-US" sz="3200" b="0" strike="noStrike" spc="-1">
              <a:latin typeface="Arial"/>
            </a:endParaRPr>
          </a:p>
        </p:txBody>
      </p:sp>
      <p:sp>
        <p:nvSpPr>
          <p:cNvPr id="121" name="TextShape 7"/>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1"/>
              </a:spcAft>
            </a:pPr>
            <a:fld id="{3AD1EC97-2E3A-4B5A-93B5-9F892C3DC423}" type="slidenum">
              <a:rPr lang="en-US" sz="1100" b="1" strike="noStrike" spc="-1">
                <a:solidFill>
                  <a:srgbClr val="7DABAB"/>
                </a:solidFill>
                <a:latin typeface="Arial"/>
              </a:rPr>
              <a:t>7</a:t>
            </a:fld>
            <a:endParaRPr lang="en-US" sz="1100" b="0" strike="noStrike" spc="-1">
              <a:latin typeface="Times New Roman"/>
            </a:endParaRPr>
          </a:p>
        </p:txBody>
      </p:sp>
      <p:sp>
        <p:nvSpPr>
          <p:cNvPr id="122" name="CustomShape 8"/>
          <p:cNvSpPr/>
          <p:nvPr/>
        </p:nvSpPr>
        <p:spPr>
          <a:xfrm>
            <a:off x="366120" y="197640"/>
            <a:ext cx="698832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2400" b="0" strike="noStrike" spc="-1">
                <a:solidFill>
                  <a:srgbClr val="FFFFFF"/>
                </a:solidFill>
                <a:latin typeface="Arial"/>
              </a:rPr>
              <a:t>Here is a </a:t>
            </a:r>
            <a:r>
              <a:rPr lang="en-GB" sz="2400" b="1" strike="noStrike" spc="-1">
                <a:solidFill>
                  <a:srgbClr val="FFFFFF"/>
                </a:solidFill>
                <a:latin typeface="Arial"/>
              </a:rPr>
              <a:t>Histogram </a:t>
            </a:r>
            <a:r>
              <a:rPr lang="en-GB" sz="2400" b="0" strike="noStrike" spc="-1">
                <a:solidFill>
                  <a:srgbClr val="FFFFFF"/>
                </a:solidFill>
                <a:latin typeface="Arial"/>
              </a:rPr>
              <a:t>showing the frequencies of our dependent variable to include the normal curve overlay</a:t>
            </a:r>
            <a:r>
              <a:rPr lang="en-GB" sz="1800" b="0" strike="noStrike" spc="-1">
                <a:solidFill>
                  <a:srgbClr val="203232"/>
                </a:solidFill>
                <a:latin typeface="Arial"/>
              </a:rPr>
              <a:t>.</a:t>
            </a:r>
            <a:endParaRPr lang="en-US" sz="1800" b="0" strike="noStrike" spc="-1">
              <a:latin typeface="Arial"/>
            </a:endParaRPr>
          </a:p>
        </p:txBody>
      </p:sp>
      <p:sp>
        <p:nvSpPr>
          <p:cNvPr id="123" name="CustomShape 9"/>
          <p:cNvSpPr/>
          <p:nvPr/>
        </p:nvSpPr>
        <p:spPr>
          <a:xfrm>
            <a:off x="182880" y="1645920"/>
            <a:ext cx="11722680" cy="5046840"/>
          </a:xfrm>
          <a:prstGeom prst="roundRect">
            <a:avLst>
              <a:gd name="adj" fmla="val 16667"/>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GB" sz="1800" b="0" strike="noStrike" spc="-1">
                <a:solidFill>
                  <a:srgbClr val="000000"/>
                </a:solidFill>
                <a:latin typeface="Arial"/>
              </a:rPr>
              <a:t>For example:</a:t>
            </a: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a:p>
            <a:pPr>
              <a:lnSpc>
                <a:spcPct val="100000"/>
              </a:lnSpc>
            </a:pPr>
            <a:endParaRPr lang="en-US" sz="1800" b="0" strike="noStrike" spc="-1">
              <a:latin typeface="Arial"/>
            </a:endParaRPr>
          </a:p>
        </p:txBody>
      </p:sp>
      <p:sp>
        <p:nvSpPr>
          <p:cNvPr id="124" name="CustomShape 10"/>
          <p:cNvSpPr/>
          <p:nvPr/>
        </p:nvSpPr>
        <p:spPr>
          <a:xfrm>
            <a:off x="6412680" y="2012760"/>
            <a:ext cx="5057640" cy="420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0" strike="noStrike" spc="-1">
                <a:solidFill>
                  <a:srgbClr val="203232"/>
                </a:solidFill>
                <a:latin typeface="Arial"/>
              </a:rPr>
              <a:t>Choose one:</a:t>
            </a:r>
            <a:endParaRPr lang="en-US" sz="1800" b="0" strike="noStrike" spc="-1">
              <a:latin typeface="Arial"/>
            </a:endParaRPr>
          </a:p>
          <a:p>
            <a:pPr>
              <a:lnSpc>
                <a:spcPct val="100000"/>
              </a:lnSpc>
            </a:pPr>
            <a:r>
              <a:rPr lang="en-GB" sz="1800" b="0" strike="noStrike" spc="-1">
                <a:solidFill>
                  <a:srgbClr val="203232"/>
                </a:solidFill>
                <a:latin typeface="Arial"/>
              </a:rPr>
              <a:t>1. The blue normal curve overlay follows the contours of the underlying data, so for our analysis we will use a parametric test for correlation:  </a:t>
            </a:r>
            <a:r>
              <a:rPr lang="en-GB" sz="1800" b="0" strike="noStrike" spc="-1">
                <a:solidFill>
                  <a:srgbClr val="0073CF"/>
                </a:solidFill>
                <a:latin typeface="Arial"/>
              </a:rPr>
              <a:t>Pearson’s r</a:t>
            </a:r>
            <a:endParaRPr lang="en-US" sz="1800" b="0" strike="noStrike" spc="-1">
              <a:latin typeface="Arial"/>
            </a:endParaRPr>
          </a:p>
          <a:p>
            <a:pPr>
              <a:lnSpc>
                <a:spcPct val="100000"/>
              </a:lnSpc>
            </a:pPr>
            <a:r>
              <a:rPr lang="en-GB" sz="1800" b="0" strike="noStrike" spc="-1">
                <a:solidFill>
                  <a:srgbClr val="0073CF"/>
                </a:solidFill>
                <a:latin typeface="Arial"/>
              </a:rPr>
              <a:t>OR</a:t>
            </a:r>
            <a:endParaRPr lang="en-US" sz="1800" b="0" strike="noStrike" spc="-1">
              <a:latin typeface="Arial"/>
            </a:endParaRPr>
          </a:p>
          <a:p>
            <a:pPr>
              <a:lnSpc>
                <a:spcPct val="100000"/>
              </a:lnSpc>
            </a:pPr>
            <a:r>
              <a:rPr lang="en-GB" sz="1800" b="0" strike="noStrike" spc="-1">
                <a:solidFill>
                  <a:srgbClr val="203232"/>
                </a:solidFill>
                <a:latin typeface="Arial"/>
              </a:rPr>
              <a:t>The normal curve overlay </a:t>
            </a:r>
            <a:r>
              <a:rPr lang="en-GB" sz="1800" b="1" strike="noStrike" spc="-1">
                <a:solidFill>
                  <a:srgbClr val="203232"/>
                </a:solidFill>
                <a:latin typeface="Arial"/>
              </a:rPr>
              <a:t>does not follow </a:t>
            </a:r>
            <a:r>
              <a:rPr lang="en-GB" sz="1800" b="0" strike="noStrike" spc="-1">
                <a:solidFill>
                  <a:srgbClr val="203232"/>
                </a:solidFill>
                <a:latin typeface="Arial"/>
              </a:rPr>
              <a:t>the shape of the underlying data, so for our analysis we  use the non-parametric test for correlation that does not assume normality: </a:t>
            </a:r>
            <a:r>
              <a:rPr lang="en-GB" sz="1800" b="0" strike="noStrike" spc="-1">
                <a:solidFill>
                  <a:srgbClr val="0073CF"/>
                </a:solidFill>
                <a:latin typeface="Arial"/>
              </a:rPr>
              <a:t>Spearman’s Rho </a:t>
            </a:r>
            <a:r>
              <a:rPr lang="en-GB" sz="1800" b="0" strike="noStrike" spc="-1">
                <a:solidFill>
                  <a:srgbClr val="203232"/>
                </a:solidFill>
                <a:latin typeface="Arial"/>
              </a:rPr>
              <a:t>or </a:t>
            </a:r>
            <a:r>
              <a:rPr lang="en-GB" sz="1800" b="0" strike="noStrike" spc="-1">
                <a:solidFill>
                  <a:srgbClr val="0073CF"/>
                </a:solidFill>
                <a:latin typeface="Arial"/>
              </a:rPr>
              <a:t>Kendal’s Tau</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GB" sz="1800" b="0" strike="noStrike" spc="-1">
                <a:solidFill>
                  <a:srgbClr val="0073CF"/>
                </a:solidFill>
                <a:latin typeface="Arial"/>
              </a:rPr>
              <a:t>The example here is borderline, in terms of shape, so when in doubt choose the non-parametric equivalent.</a:t>
            </a:r>
            <a:endParaRPr lang="en-US" sz="1800" b="0" strike="noStrike" spc="-1">
              <a:latin typeface="Arial"/>
            </a:endParaRPr>
          </a:p>
        </p:txBody>
      </p:sp>
      <p:pic>
        <p:nvPicPr>
          <p:cNvPr id="125" name="Picture 5" descr="Chart, histogram&#10;&#10;Description automatically generated"/>
          <p:cNvPicPr/>
          <p:nvPr/>
        </p:nvPicPr>
        <p:blipFill>
          <a:blip r:embed="rId3"/>
          <a:stretch/>
        </p:blipFill>
        <p:spPr>
          <a:xfrm>
            <a:off x="885960" y="1685879"/>
            <a:ext cx="5057640" cy="5057640"/>
          </a:xfrm>
          <a:prstGeom prst="rect">
            <a:avLst/>
          </a:prstGeom>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965160" y="790920"/>
            <a:ext cx="7176600" cy="230400"/>
          </a:xfrm>
          <a:prstGeom prst="rect">
            <a:avLst/>
          </a:prstGeom>
          <a:noFill/>
          <a:ln>
            <a:noFill/>
          </a:ln>
        </p:spPr>
        <p:txBody>
          <a:bodyPr lIns="0" tIns="0" rIns="0" bIns="0">
            <a:noAutofit/>
          </a:bodyPr>
          <a:lstStyle/>
          <a:p>
            <a:pPr>
              <a:lnSpc>
                <a:spcPct val="100000"/>
              </a:lnSpc>
            </a:pPr>
            <a:r>
              <a:rPr lang="en-GB" sz="1500" b="0" strike="noStrike" spc="-1">
                <a:solidFill>
                  <a:srgbClr val="B3B9B9"/>
                </a:solidFill>
                <a:latin typeface="Arial"/>
              </a:rPr>
              <a:t>PRE 7COM1079-2022  Student Group No:  ?????</a:t>
            </a:r>
            <a:endParaRPr lang="en-US" sz="1500" b="0" strike="noStrike" spc="-1">
              <a:latin typeface="Times New Roman"/>
            </a:endParaRPr>
          </a:p>
        </p:txBody>
      </p:sp>
      <p:sp>
        <p:nvSpPr>
          <p:cNvPr id="136" name="TextShape 2"/>
          <p:cNvSpPr txBox="1"/>
          <p:nvPr/>
        </p:nvSpPr>
        <p:spPr>
          <a:xfrm>
            <a:off x="10616400" y="790920"/>
            <a:ext cx="622440" cy="230400"/>
          </a:xfrm>
          <a:prstGeom prst="rect">
            <a:avLst/>
          </a:prstGeom>
          <a:noFill/>
          <a:ln>
            <a:noFill/>
          </a:ln>
        </p:spPr>
        <p:txBody>
          <a:bodyPr lIns="0" tIns="0" rIns="0" bIns="0">
            <a:noAutofit/>
          </a:bodyPr>
          <a:lstStyle/>
          <a:p>
            <a:pPr algn="r">
              <a:lnSpc>
                <a:spcPct val="100000"/>
              </a:lnSpc>
            </a:pPr>
            <a:fld id="{ADC5D68A-648F-4923-B6A1-749DE04AEFFA}" type="slidenum">
              <a:rPr lang="en-GB" sz="1500" b="1" strike="noStrike" spc="-1">
                <a:solidFill>
                  <a:srgbClr val="B3B9B9"/>
                </a:solidFill>
                <a:latin typeface="Arial"/>
              </a:rPr>
              <a:t>8</a:t>
            </a:fld>
            <a:endParaRPr lang="en-US" sz="1500" b="0" strike="noStrike" spc="-1">
              <a:latin typeface="Times New Roman"/>
            </a:endParaRPr>
          </a:p>
        </p:txBody>
      </p:sp>
      <p:sp>
        <p:nvSpPr>
          <p:cNvPr id="137" name="TextShape 3"/>
          <p:cNvSpPr txBox="1"/>
          <p:nvPr/>
        </p:nvSpPr>
        <p:spPr>
          <a:xfrm>
            <a:off x="952919" y="385588"/>
            <a:ext cx="10815527" cy="667800"/>
          </a:xfrm>
          <a:prstGeom prst="rect">
            <a:avLst/>
          </a:prstGeom>
          <a:solidFill>
            <a:srgbClr val="FFFFFF"/>
          </a:solidFill>
          <a:ln>
            <a:noFill/>
          </a:ln>
        </p:spPr>
        <p:txBody>
          <a:bodyPr lIns="0" tIns="0" rIns="0" bIns="0">
            <a:noAutofit/>
          </a:bodyPr>
          <a:lstStyle/>
          <a:p>
            <a:pPr>
              <a:lnSpc>
                <a:spcPct val="100000"/>
              </a:lnSpc>
              <a:spcAft>
                <a:spcPts val="992"/>
              </a:spcAft>
              <a:tabLst>
                <a:tab pos="0" algn="l"/>
              </a:tabLst>
            </a:pPr>
            <a:r>
              <a:rPr lang="en-GB" sz="3600" b="1" strike="noStrike" spc="-100" dirty="0">
                <a:solidFill>
                  <a:srgbClr val="203232"/>
                </a:solidFill>
                <a:latin typeface="Arial"/>
              </a:rPr>
              <a:t>R Script and Results  (For ALL types of test) – The Analysis</a:t>
            </a:r>
            <a:endParaRPr lang="en-US" sz="3600" b="1" strike="noStrike" spc="-1" dirty="0">
              <a:latin typeface="Arial"/>
            </a:endParaRPr>
          </a:p>
          <a:p>
            <a:pPr>
              <a:lnSpc>
                <a:spcPct val="100000"/>
              </a:lnSpc>
              <a:spcAft>
                <a:spcPts val="992"/>
              </a:spcAft>
              <a:tabLst>
                <a:tab pos="0" algn="l"/>
              </a:tabLst>
            </a:pPr>
            <a:endParaRPr lang="en-US" sz="2400" b="0" strike="noStrike" spc="-1" dirty="0">
              <a:latin typeface="Arial"/>
            </a:endParaRPr>
          </a:p>
        </p:txBody>
      </p:sp>
      <p:sp>
        <p:nvSpPr>
          <p:cNvPr id="2" name="TextBox 1">
            <a:extLst>
              <a:ext uri="{FF2B5EF4-FFF2-40B4-BE49-F238E27FC236}">
                <a16:creationId xmlns:a16="http://schemas.microsoft.com/office/drawing/2014/main" id="{58BC67A1-346D-734F-321E-2098D1481674}"/>
              </a:ext>
            </a:extLst>
          </p:cNvPr>
          <p:cNvSpPr txBox="1"/>
          <p:nvPr/>
        </p:nvSpPr>
        <p:spPr>
          <a:xfrm>
            <a:off x="701458" y="1671663"/>
            <a:ext cx="11066988" cy="4524315"/>
          </a:xfrm>
          <a:prstGeom prst="rect">
            <a:avLst/>
          </a:prstGeom>
          <a:solidFill>
            <a:schemeClr val="bg1"/>
          </a:solidFill>
        </p:spPr>
        <p:txBody>
          <a:bodyPr wrap="square" rtlCol="0">
            <a:spAutoFit/>
          </a:bodyPr>
          <a:lstStyle/>
          <a:p>
            <a:pPr marL="285750" indent="-285750">
              <a:buFont typeface="Arial" panose="020B0604020202020204" pitchFamily="34" charset="0"/>
              <a:buChar char="•"/>
            </a:pPr>
            <a:r>
              <a:rPr lang="en-US" sz="3600" b="0" strike="noStrike" spc="-202" dirty="0">
                <a:solidFill>
                  <a:srgbClr val="203232"/>
                </a:solidFill>
                <a:latin typeface="Arial"/>
              </a:rPr>
              <a:t>Include a snippet of the R code you use to </a:t>
            </a:r>
            <a:r>
              <a:rPr lang="en-US" sz="3600" b="0" strike="noStrike" spc="-202">
                <a:solidFill>
                  <a:srgbClr val="203232"/>
                </a:solidFill>
                <a:latin typeface="Arial"/>
              </a:rPr>
              <a:t>calculate your </a:t>
            </a:r>
            <a:r>
              <a:rPr lang="en-US" sz="3600" b="0" strike="noStrike" spc="-202" dirty="0">
                <a:solidFill>
                  <a:srgbClr val="203232"/>
                </a:solidFill>
                <a:latin typeface="Arial"/>
              </a:rPr>
              <a:t>test statistic.</a:t>
            </a:r>
          </a:p>
          <a:p>
            <a:pPr marL="285750" indent="-285750">
              <a:buFont typeface="Arial" panose="020B0604020202020204" pitchFamily="34" charset="0"/>
              <a:buChar char="•"/>
            </a:pPr>
            <a:r>
              <a:rPr lang="en-US" sz="3600" b="0" strike="noStrike" spc="-202" dirty="0">
                <a:solidFill>
                  <a:srgbClr val="203232"/>
                </a:solidFill>
                <a:latin typeface="Arial"/>
              </a:rPr>
              <a:t>Give the value of the test statistic. </a:t>
            </a:r>
          </a:p>
          <a:p>
            <a:pPr marL="285750" indent="-285750">
              <a:buFont typeface="Arial" panose="020B0604020202020204" pitchFamily="34" charset="0"/>
              <a:buChar char="•"/>
            </a:pPr>
            <a:r>
              <a:rPr lang="en-US" sz="3600" b="0" strike="noStrike" spc="-202" dirty="0">
                <a:solidFill>
                  <a:srgbClr val="203232"/>
                </a:solidFill>
                <a:latin typeface="Arial"/>
              </a:rPr>
              <a:t>Tell us the p-value.  Is it &gt; or &lt; 0.05?</a:t>
            </a:r>
          </a:p>
          <a:p>
            <a:pPr marL="285750" indent="-285750">
              <a:buFont typeface="Arial" panose="020B0604020202020204" pitchFamily="34" charset="0"/>
              <a:buChar char="•"/>
            </a:pPr>
            <a:r>
              <a:rPr lang="en-US" sz="3600" b="0" strike="noStrike" spc="-202" dirty="0">
                <a:solidFill>
                  <a:srgbClr val="203232"/>
                </a:solidFill>
                <a:latin typeface="Arial"/>
              </a:rPr>
              <a:t> Is the result significant?</a:t>
            </a:r>
          </a:p>
          <a:p>
            <a:pPr marL="285750" indent="-285750">
              <a:buFont typeface="Arial" panose="020B0604020202020204" pitchFamily="34" charset="0"/>
              <a:buChar char="•"/>
            </a:pPr>
            <a:r>
              <a:rPr lang="en-US" sz="3600" b="0" strike="noStrike" spc="-202" dirty="0">
                <a:solidFill>
                  <a:srgbClr val="203232"/>
                </a:solidFill>
                <a:latin typeface="Arial"/>
              </a:rPr>
              <a:t>Do you accept or reject the null hypothesis?</a:t>
            </a:r>
          </a:p>
          <a:p>
            <a:pPr marL="285750" indent="-285750">
              <a:buFont typeface="Arial" panose="020B0604020202020204" pitchFamily="34" charset="0"/>
              <a:buChar char="•"/>
            </a:pPr>
            <a:r>
              <a:rPr lang="en-US" sz="3600" spc="-202" dirty="0">
                <a:solidFill>
                  <a:srgbClr val="203232"/>
                </a:solidFill>
                <a:latin typeface="Arial"/>
              </a:rPr>
              <a:t>What does the result actually mean in the wider context of learning something useful / answering your RQ?</a:t>
            </a:r>
            <a:endParaRPr lang="en-GB" sz="3600" dirty="0"/>
          </a:p>
        </p:txBody>
      </p:sp>
    </p:spTree>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3468</TotalTime>
  <Words>860</Words>
  <Application>Microsoft Office PowerPoint</Application>
  <PresentationFormat>Widescreen</PresentationFormat>
  <Paragraphs>71</Paragraphs>
  <Slides>8</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Times New Roman</vt:lpstr>
      <vt:lpstr>Herts Theme</vt:lpstr>
      <vt:lpstr>PowerPoint Presentation</vt:lpstr>
      <vt:lpstr>Visualization and Analysis –  Tutorial Presentation for Feedback Date:  </vt:lpstr>
      <vt:lpstr>If you have not defined your Research Question (RQ) yet, please do not attempt to present Visualisations and/or analyses of your data.  Go to Canvas, announcements on RQ presentations, and use the PowerPoint template provided for you to present your RQ.  You can use the time slot to present your RQ instead of the Visualisation.</vt:lpstr>
      <vt:lpstr>PowerPoint Presentation</vt:lpstr>
      <vt:lpstr>1. A scatterplot to include the linear trendline        (ensuring your dependent variable is on the y-axis) 2. A histogram to include the normal curve overlay. The histogram plots data from your dependent variable only.  Clearly label you axes to include variable name and units of measurement. Include a title to give your plot/visualization a context.</vt:lpstr>
      <vt:lpstr>Only attempt this Analysis part of the demo if you have completed your Visualization(s). Otherwise end your demo after the Visualization for feedback.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Abhay Shankar Alakkal [Student-PECS]</cp:lastModifiedBy>
  <cp:revision>156</cp:revision>
  <dcterms:created xsi:type="dcterms:W3CDTF">2019-10-01T08:37:56Z</dcterms:created>
  <dcterms:modified xsi:type="dcterms:W3CDTF">2024-11-23T21:15:22Z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