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handoutMasterIdLst>
    <p:handoutMasterId r:id="rId19"/>
  </p:handoutMasterIdLst>
  <p:sldIdLst>
    <p:sldId id="289" r:id="rId5"/>
    <p:sldId id="329" r:id="rId6"/>
    <p:sldId id="336" r:id="rId7"/>
    <p:sldId id="343" r:id="rId8"/>
    <p:sldId id="260" r:id="rId9"/>
    <p:sldId id="342" r:id="rId10"/>
    <p:sldId id="350" r:id="rId11"/>
    <p:sldId id="349" r:id="rId12"/>
    <p:sldId id="344" r:id="rId13"/>
    <p:sldId id="345" r:id="rId14"/>
    <p:sldId id="346" r:id="rId15"/>
    <p:sldId id="347" r:id="rId16"/>
    <p:sldId id="34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ACBB5-3566-4076-BDC2-C7D15DB8279C}" v="15" dt="2024-11-24T13:35:50.1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725"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25/11/2024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25/11/2024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7D6B6-FF16-BF2C-8CCC-32A104CBE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AB054-23CD-F83A-4451-D363ABE691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4461CF-289B-B0AA-6C65-82B8EBFB879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F5E0151C-F306-8E77-0661-E4A7DD86A456}"/>
              </a:ext>
            </a:extLst>
          </p:cNvPr>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859702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685800" y="1143000"/>
            <a:ext cx="5486400" cy="3086100"/>
          </a:xfrm>
          <a:prstGeom prst="rect">
            <a:avLst/>
          </a:prstGeom>
        </p:spPr>
      </p:sp>
      <p:sp>
        <p:nvSpPr>
          <p:cNvPr id="143"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4"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F2152A03-473D-4693-94B3-2C4A26E4B7E1}" type="slidenum">
              <a:rPr lang="en-GB" sz="1200" b="0" strike="noStrike" spc="-1">
                <a:latin typeface="Times New Roman"/>
              </a:rPr>
              <a:t>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herts.instructure.com/groups/115148/users/279999"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25 / 11 / 2024</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A177                                             Name of Student Presenting:</a:t>
            </a:r>
            <a:r>
              <a:rPr lang="en-IN" sz="1050" dirty="0">
                <a:latin typeface="Lato Extended"/>
              </a:rPr>
              <a:t> </a:t>
            </a:r>
            <a:r>
              <a:rPr lang="en-IN" sz="2000" b="0" dirty="0" err="1">
                <a:latin typeface="Lato Extended"/>
              </a:rPr>
              <a:t>Ajzal</a:t>
            </a:r>
            <a:r>
              <a:rPr lang="en-IN" sz="2000" b="0" dirty="0">
                <a:latin typeface="Lato Extended"/>
              </a:rPr>
              <a:t> Bin Faisal Madathil</a:t>
            </a:r>
            <a:endParaRPr lang="en-US" sz="2000" b="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6508865" y="274320"/>
            <a:ext cx="4911991" cy="736245"/>
          </a:xfrm>
        </p:spPr>
        <p:txBody>
          <a:bodyPr/>
          <a:lstStyle/>
          <a:p>
            <a:r>
              <a:rPr lang="en-GB" dirty="0"/>
              <a:t>Names of Student Attendees : : </a:t>
            </a:r>
            <a:r>
              <a:rPr lang="en-IN" b="0" i="0" u="none" strike="noStrike" dirty="0">
                <a:effectLst/>
                <a:latin typeface="Lato Extended"/>
                <a:hlinkClick r:id="rId3">
                  <a:extLst>
                    <a:ext uri="{A12FA001-AC4F-418D-AE19-62706E023703}">
                      <ahyp:hlinkClr xmlns:ahyp="http://schemas.microsoft.com/office/drawing/2018/hyperlinkcolor" val="tx"/>
                    </a:ext>
                  </a:extLst>
                </a:hlinkClick>
              </a:rPr>
              <a:t>Abhay </a:t>
            </a:r>
            <a:r>
              <a:rPr lang="en-IN" b="0" i="0" u="none" strike="noStrike" dirty="0" err="1">
                <a:effectLst/>
                <a:latin typeface="Lato Extended"/>
                <a:hlinkClick r:id="rId3">
                  <a:extLst>
                    <a:ext uri="{A12FA001-AC4F-418D-AE19-62706E023703}">
                      <ahyp:hlinkClr xmlns:ahyp="http://schemas.microsoft.com/office/drawing/2018/hyperlinkcolor" val="tx"/>
                    </a:ext>
                  </a:extLst>
                </a:hlinkClick>
              </a:rPr>
              <a:t>Alakkal</a:t>
            </a:r>
            <a:r>
              <a:rPr lang="en-IN" dirty="0">
                <a:latin typeface="Lato Extended"/>
              </a:rPr>
              <a:t> ,</a:t>
            </a:r>
            <a:r>
              <a:rPr lang="en-IN" dirty="0" err="1">
                <a:latin typeface="Lato Extended"/>
              </a:rPr>
              <a:t>Roshwin</a:t>
            </a:r>
            <a:r>
              <a:rPr lang="en-IN" dirty="0">
                <a:latin typeface="Lato Extended"/>
              </a:rPr>
              <a:t> Johny ,Gowri Shankar Kamalakshan Sugandhi,</a:t>
            </a:r>
            <a:r>
              <a:rPr lang="en-US" sz="1600" dirty="0"/>
              <a:t> Ananda Krishna</a:t>
            </a:r>
            <a:endParaRPr lang="en-GB" dirty="0"/>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
        <p:nvSpPr>
          <p:cNvPr id="6" name="Footer Placeholder 3">
            <a:extLst>
              <a:ext uri="{FF2B5EF4-FFF2-40B4-BE49-F238E27FC236}">
                <a16:creationId xmlns:a16="http://schemas.microsoft.com/office/drawing/2014/main" id="{07FA2D68-64F1-EB6B-FED7-2FF1BBB02C3D}"/>
              </a:ext>
            </a:extLst>
          </p:cNvPr>
          <p:cNvSpPr txBox="1">
            <a:spLocks/>
          </p:cNvSpPr>
          <p:nvPr/>
        </p:nvSpPr>
        <p:spPr>
          <a:xfrm>
            <a:off x="543098" y="411610"/>
            <a:ext cx="4911991" cy="360001"/>
          </a:xfrm>
          <a:prstGeom prst="rect">
            <a:avLst/>
          </a:prstGeom>
        </p:spPr>
        <p:txBody>
          <a:bodyPr vert="horz" lIns="0" tIns="0" rIns="0" bIns="0" rtlCol="0" anchor="t" anchorCtr="0">
            <a:noAutofit/>
          </a:bodyPr>
          <a:lstStyle>
            <a:defPPr>
              <a:defRPr lang="en-US"/>
            </a:defPPr>
            <a:lvl1pPr marL="0" algn="l" defTabSz="914400" rtl="0" eaLnBrk="1" latinLnBrk="0" hangingPunct="1">
              <a:defRPr sz="15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t>7COM1079-2024  Student Group No:A177</a:t>
            </a:r>
          </a:p>
        </p:txBody>
      </p:sp>
    </p:spTree>
    <p:extLst>
      <p:ext uri="{BB962C8B-B14F-4D97-AF65-F5344CB8AC3E}">
        <p14:creationId xmlns:p14="http://schemas.microsoft.com/office/powerpoint/2010/main" val="41485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D3774-4DC2-AC71-9197-D2FC29B169A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BBAB7B0-42FE-29B5-21F3-914C2711379F}"/>
              </a:ext>
            </a:extLst>
          </p:cNvPr>
          <p:cNvSpPr>
            <a:spLocks noGrp="1"/>
          </p:cNvSpPr>
          <p:nvPr>
            <p:ph type="sldNum" sz="quarter" idx="12"/>
          </p:nvPr>
        </p:nvSpPr>
        <p:spPr/>
        <p:txBody>
          <a:bodyPr/>
          <a:lstStyle/>
          <a:p>
            <a:fld id="{E4D355CA-84B7-41B1-B164-8BB439CC7C6B}" type="slidenum">
              <a:rPr lang="en-GB" smtClean="0"/>
              <a:pPr/>
              <a:t>10</a:t>
            </a:fld>
            <a:endParaRPr lang="en-GB" dirty="0"/>
          </a:p>
        </p:txBody>
      </p:sp>
      <p:sp>
        <p:nvSpPr>
          <p:cNvPr id="6" name="TextShape 3">
            <a:extLst>
              <a:ext uri="{FF2B5EF4-FFF2-40B4-BE49-F238E27FC236}">
                <a16:creationId xmlns:a16="http://schemas.microsoft.com/office/drawing/2014/main" id="{36B6E0BD-5AF5-FCDC-029E-A725D1DF3A78}"/>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strike="noStrike" spc="-100" dirty="0">
                <a:solidFill>
                  <a:srgbClr val="203232"/>
                </a:solidFill>
                <a:latin typeface="Arial"/>
              </a:rPr>
              <a:t>P- Value</a:t>
            </a:r>
            <a:endParaRPr lang="en-US" sz="3600"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7" name="TextBox 6">
            <a:extLst>
              <a:ext uri="{FF2B5EF4-FFF2-40B4-BE49-F238E27FC236}">
                <a16:creationId xmlns:a16="http://schemas.microsoft.com/office/drawing/2014/main" id="{FEDAF851-D550-D492-8E62-68D5D4B71614}"/>
              </a:ext>
            </a:extLst>
          </p:cNvPr>
          <p:cNvSpPr txBox="1"/>
          <p:nvPr/>
        </p:nvSpPr>
        <p:spPr>
          <a:xfrm>
            <a:off x="701458" y="1613117"/>
            <a:ext cx="7917886" cy="1938992"/>
          </a:xfrm>
          <a:prstGeom prst="rect">
            <a:avLst/>
          </a:prstGeom>
          <a:solidFill>
            <a:schemeClr val="bg1"/>
          </a:solidFill>
        </p:spPr>
        <p:txBody>
          <a:bodyPr wrap="square" rtlCol="0">
            <a:spAutoFit/>
          </a:bodyPr>
          <a:lstStyle/>
          <a:p>
            <a:r>
              <a:rPr lang="en-GB" sz="2400" b="1" dirty="0"/>
              <a:t>P- Value</a:t>
            </a:r>
          </a:p>
          <a:p>
            <a:r>
              <a:rPr lang="en-GB" sz="2400" dirty="0" err="1"/>
              <a:t>P-value:p</a:t>
            </a:r>
            <a:r>
              <a:rPr lang="en-GB" sz="2400" dirty="0"/>
              <a:t>=1.895×10−6</a:t>
            </a:r>
          </a:p>
          <a:p>
            <a:endParaRPr lang="en-GB" sz="2400" dirty="0"/>
          </a:p>
          <a:p>
            <a:r>
              <a:rPr lang="en-GB" sz="2400" dirty="0"/>
              <a:t>Is p-value &gt; or &lt; 0.05?</a:t>
            </a:r>
          </a:p>
          <a:p>
            <a:r>
              <a:rPr lang="en-GB" sz="2400" dirty="0"/>
              <a:t>p&lt;0.05</a:t>
            </a:r>
          </a:p>
        </p:txBody>
      </p:sp>
    </p:spTree>
    <p:extLst>
      <p:ext uri="{BB962C8B-B14F-4D97-AF65-F5344CB8AC3E}">
        <p14:creationId xmlns:p14="http://schemas.microsoft.com/office/powerpoint/2010/main" val="3044133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5BFF8-621B-11F2-6AF1-7E391890A57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D34C70-BD6B-08EE-6671-30DFFD75A670}"/>
              </a:ext>
            </a:extLst>
          </p:cNvPr>
          <p:cNvSpPr>
            <a:spLocks noGrp="1"/>
          </p:cNvSpPr>
          <p:nvPr>
            <p:ph type="sldNum" sz="quarter" idx="12"/>
          </p:nvPr>
        </p:nvSpPr>
        <p:spPr/>
        <p:txBody>
          <a:bodyPr/>
          <a:lstStyle/>
          <a:p>
            <a:fld id="{E4D355CA-84B7-41B1-B164-8BB439CC7C6B}" type="slidenum">
              <a:rPr lang="en-GB" smtClean="0"/>
              <a:pPr/>
              <a:t>11</a:t>
            </a:fld>
            <a:endParaRPr lang="en-GB" dirty="0"/>
          </a:p>
        </p:txBody>
      </p:sp>
      <p:sp>
        <p:nvSpPr>
          <p:cNvPr id="6" name="TextShape 3">
            <a:extLst>
              <a:ext uri="{FF2B5EF4-FFF2-40B4-BE49-F238E27FC236}">
                <a16:creationId xmlns:a16="http://schemas.microsoft.com/office/drawing/2014/main" id="{F6352A93-7ACA-9613-6945-4BCFE3340B5B}"/>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0" spc="-100" dirty="0">
                <a:solidFill>
                  <a:srgbClr val="203232"/>
                </a:solidFill>
                <a:latin typeface="Arial"/>
              </a:rPr>
              <a:t>Is th</a:t>
            </a:r>
            <a:r>
              <a:rPr lang="en-GB" sz="3600" spc="-100" dirty="0">
                <a:solidFill>
                  <a:srgbClr val="203232"/>
                </a:solidFill>
                <a:latin typeface="Arial"/>
              </a:rPr>
              <a:t>e result significant?</a:t>
            </a:r>
            <a:endParaRPr lang="en-US" sz="2400" b="0" strike="noStrike" spc="-1" dirty="0">
              <a:latin typeface="Arial"/>
            </a:endParaRPr>
          </a:p>
        </p:txBody>
      </p:sp>
      <p:sp>
        <p:nvSpPr>
          <p:cNvPr id="7" name="TextBox 6">
            <a:extLst>
              <a:ext uri="{FF2B5EF4-FFF2-40B4-BE49-F238E27FC236}">
                <a16:creationId xmlns:a16="http://schemas.microsoft.com/office/drawing/2014/main" id="{03BD5A3C-62B4-48ED-CCD5-DBF961D81440}"/>
              </a:ext>
            </a:extLst>
          </p:cNvPr>
          <p:cNvSpPr txBox="1"/>
          <p:nvPr/>
        </p:nvSpPr>
        <p:spPr>
          <a:xfrm>
            <a:off x="701458" y="1613117"/>
            <a:ext cx="10537742" cy="1938992"/>
          </a:xfrm>
          <a:prstGeom prst="rect">
            <a:avLst/>
          </a:prstGeom>
          <a:solidFill>
            <a:schemeClr val="bg1"/>
          </a:solidFill>
        </p:spPr>
        <p:txBody>
          <a:bodyPr wrap="square" rtlCol="0">
            <a:spAutoFit/>
          </a:bodyPr>
          <a:lstStyle/>
          <a:p>
            <a:r>
              <a:rPr lang="en-GB" sz="2400" dirty="0"/>
              <a:t>The analysis shows a positive correlation between the Rating and Age, with a correlation coefficient (rho 0.03108232) indicating that Age is consistently linked to Rating. The p-value (&lt;1.895e-06 ) is much smaller than 0.05, proving the result is statistically significant and not due to chance, leading to the rejection of the null hypothesis.</a:t>
            </a:r>
          </a:p>
        </p:txBody>
      </p:sp>
    </p:spTree>
    <p:extLst>
      <p:ext uri="{BB962C8B-B14F-4D97-AF65-F5344CB8AC3E}">
        <p14:creationId xmlns:p14="http://schemas.microsoft.com/office/powerpoint/2010/main" val="671260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674B-3732-E32D-AE12-4124B16936A0}"/>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778ACD-76C9-6381-A9F7-A7DC349EA330}"/>
              </a:ext>
            </a:extLst>
          </p:cNvPr>
          <p:cNvSpPr>
            <a:spLocks noGrp="1"/>
          </p:cNvSpPr>
          <p:nvPr>
            <p:ph type="sldNum" sz="quarter" idx="12"/>
          </p:nvPr>
        </p:nvSpPr>
        <p:spPr/>
        <p:txBody>
          <a:bodyPr/>
          <a:lstStyle/>
          <a:p>
            <a:fld id="{E4D355CA-84B7-41B1-B164-8BB439CC7C6B}" type="slidenum">
              <a:rPr lang="en-GB" smtClean="0"/>
              <a:pPr/>
              <a:t>12</a:t>
            </a:fld>
            <a:endParaRPr lang="en-GB" dirty="0"/>
          </a:p>
        </p:txBody>
      </p:sp>
      <p:sp>
        <p:nvSpPr>
          <p:cNvPr id="6" name="TextShape 3">
            <a:extLst>
              <a:ext uri="{FF2B5EF4-FFF2-40B4-BE49-F238E27FC236}">
                <a16:creationId xmlns:a16="http://schemas.microsoft.com/office/drawing/2014/main" id="{B8311E5B-C33E-BC2B-0EAC-73F3EDF3AFFF}"/>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strike="noStrike" spc="-100" dirty="0">
                <a:solidFill>
                  <a:srgbClr val="203232"/>
                </a:solidFill>
                <a:latin typeface="Arial"/>
              </a:rPr>
              <a:t>Decision on the Null Hypo</a:t>
            </a:r>
            <a:r>
              <a:rPr lang="en-GB" sz="3600" spc="-100" dirty="0">
                <a:solidFill>
                  <a:srgbClr val="203232"/>
                </a:solidFill>
                <a:latin typeface="Arial"/>
              </a:rPr>
              <a:t>thesis</a:t>
            </a:r>
            <a:endParaRPr lang="en-US" sz="2400" b="0" strike="noStrike" spc="-1" dirty="0">
              <a:latin typeface="Arial"/>
            </a:endParaRPr>
          </a:p>
        </p:txBody>
      </p:sp>
      <p:sp>
        <p:nvSpPr>
          <p:cNvPr id="7" name="TextBox 6">
            <a:extLst>
              <a:ext uri="{FF2B5EF4-FFF2-40B4-BE49-F238E27FC236}">
                <a16:creationId xmlns:a16="http://schemas.microsoft.com/office/drawing/2014/main" id="{D13B7458-4BFF-CCB4-6EB0-AC94652A9F95}"/>
              </a:ext>
            </a:extLst>
          </p:cNvPr>
          <p:cNvSpPr txBox="1"/>
          <p:nvPr/>
        </p:nvSpPr>
        <p:spPr>
          <a:xfrm>
            <a:off x="686466" y="1388264"/>
            <a:ext cx="11250609" cy="3046988"/>
          </a:xfrm>
          <a:prstGeom prst="rect">
            <a:avLst/>
          </a:prstGeom>
          <a:solidFill>
            <a:schemeClr val="bg1"/>
          </a:solidFill>
        </p:spPr>
        <p:txBody>
          <a:bodyPr wrap="square" rtlCol="0">
            <a:spAutoFit/>
          </a:bodyPr>
          <a:lstStyle/>
          <a:p>
            <a:r>
              <a:rPr lang="en-GB" sz="2400" dirty="0"/>
              <a:t>Based on the analysis, we reject the null hypothesis:</a:t>
            </a:r>
          </a:p>
          <a:p>
            <a:endParaRPr lang="en-GB" sz="2400" dirty="0"/>
          </a:p>
          <a:p>
            <a:r>
              <a:rPr lang="en-GB" sz="2400" dirty="0"/>
              <a:t>The analysis shows a positive correlation between the Rating and Age, with a correlation coefficient (rho 0.03108232) indicating that Age is consistently linked to Rating.</a:t>
            </a:r>
          </a:p>
          <a:p>
            <a:r>
              <a:rPr lang="en-GB" sz="2400" dirty="0"/>
              <a:t>The p-value (&lt;1.895e-06 ) is much smaller than 0.05, proving the result is statistically significant and not due to chance, leading to the rejection of the null hypothesis.</a:t>
            </a:r>
          </a:p>
        </p:txBody>
      </p:sp>
    </p:spTree>
    <p:extLst>
      <p:ext uri="{BB962C8B-B14F-4D97-AF65-F5344CB8AC3E}">
        <p14:creationId xmlns:p14="http://schemas.microsoft.com/office/powerpoint/2010/main" val="340305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30CFED-0C13-149C-0DAE-A39AE16536C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FFCC411-17AD-6B1B-1238-DE039E32EC64}"/>
              </a:ext>
            </a:extLst>
          </p:cNvPr>
          <p:cNvSpPr>
            <a:spLocks noGrp="1"/>
          </p:cNvSpPr>
          <p:nvPr>
            <p:ph type="sldNum" sz="quarter" idx="12"/>
          </p:nvPr>
        </p:nvSpPr>
        <p:spPr/>
        <p:txBody>
          <a:bodyPr/>
          <a:lstStyle/>
          <a:p>
            <a:fld id="{E4D355CA-84B7-41B1-B164-8BB439CC7C6B}" type="slidenum">
              <a:rPr lang="en-GB" smtClean="0"/>
              <a:pPr/>
              <a:t>13</a:t>
            </a:fld>
            <a:endParaRPr lang="en-GB" dirty="0"/>
          </a:p>
        </p:txBody>
      </p:sp>
      <p:sp>
        <p:nvSpPr>
          <p:cNvPr id="6" name="TextShape 3">
            <a:extLst>
              <a:ext uri="{FF2B5EF4-FFF2-40B4-BE49-F238E27FC236}">
                <a16:creationId xmlns:a16="http://schemas.microsoft.com/office/drawing/2014/main" id="{053EAEA5-34E8-8A46-F1F1-FF8298F166FF}"/>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US" sz="3200" dirty="0"/>
              <a:t>Implications of the Results for Understanding the Research Question (RQ)</a:t>
            </a:r>
            <a:endParaRPr lang="en-US" sz="3200" b="0" strike="noStrike" spc="-1" dirty="0">
              <a:latin typeface="Arial"/>
            </a:endParaRPr>
          </a:p>
        </p:txBody>
      </p:sp>
      <p:sp>
        <p:nvSpPr>
          <p:cNvPr id="7" name="TextBox 6">
            <a:extLst>
              <a:ext uri="{FF2B5EF4-FFF2-40B4-BE49-F238E27FC236}">
                <a16:creationId xmlns:a16="http://schemas.microsoft.com/office/drawing/2014/main" id="{3A742FAE-B36D-3F84-C39A-DE692E59A91D}"/>
              </a:ext>
            </a:extLst>
          </p:cNvPr>
          <p:cNvSpPr txBox="1"/>
          <p:nvPr/>
        </p:nvSpPr>
        <p:spPr>
          <a:xfrm>
            <a:off x="872971" y="1957890"/>
            <a:ext cx="10301323" cy="2677656"/>
          </a:xfrm>
          <a:prstGeom prst="rect">
            <a:avLst/>
          </a:prstGeom>
          <a:solidFill>
            <a:schemeClr val="bg1"/>
          </a:solidFill>
        </p:spPr>
        <p:txBody>
          <a:bodyPr wrap="square" rtlCol="0">
            <a:spAutoFit/>
          </a:bodyPr>
          <a:lstStyle/>
          <a:p>
            <a:pPr algn="just"/>
            <a:r>
              <a:rPr lang="en-GB" sz="2400" dirty="0"/>
              <a:t>The correlation coefficient ( rho = 0.031083 ) shows a positive relationship between the Rating and Age, meaning that as the Age category Depending Rating also tend to increase significantly. This insight is important for understanding the research question (RQ). These findings shows that we can increase the Rating by providing clothes for all age group. Use customer age data to recommend products that suit their style preferences and life stages.</a:t>
            </a:r>
          </a:p>
        </p:txBody>
      </p:sp>
    </p:spTree>
    <p:extLst>
      <p:ext uri="{BB962C8B-B14F-4D97-AF65-F5344CB8AC3E}">
        <p14:creationId xmlns:p14="http://schemas.microsoft.com/office/powerpoint/2010/main" val="283458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567159" y="1080637"/>
            <a:ext cx="11377914" cy="1058451"/>
          </a:xfrm>
        </p:spPr>
        <p:txBody>
          <a:bodyPr/>
          <a:lstStyle/>
          <a:p>
            <a:pPr algn="just"/>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DS147- Women’s Clothing E-Commerce Reviews.csv</a:t>
            </a:r>
            <a:r>
              <a:rPr lang="en-GB" sz="2400" b="0" dirty="0">
                <a:solidFill>
                  <a:srgbClr val="000000"/>
                </a:solidFill>
                <a:latin typeface="Aptos Narrow" panose="020B0004020202020204" pitchFamily="34" charset="0"/>
              </a:rPr>
              <a:t> </a:t>
            </a:r>
            <a:r>
              <a:rPr lang="en-US" sz="2400" b="0" dirty="0">
                <a:solidFill>
                  <a:schemeClr val="tx1"/>
                </a:solidFill>
                <a:latin typeface="Calibri" panose="020F0502020204030204" pitchFamily="34" charset="0"/>
                <a:cs typeface="Calibri" panose="020F0502020204030204" pitchFamily="34" charset="0"/>
              </a:rPr>
              <a:t>to answer our Research Question  </a:t>
            </a:r>
            <a:r>
              <a:rPr lang="en-US" sz="2400" b="0" dirty="0">
                <a:solidFill>
                  <a:srgbClr val="FF0000"/>
                </a:solidFill>
                <a:latin typeface="Calibri" panose="020F0502020204030204" pitchFamily="34" charset="0"/>
                <a:cs typeface="Calibri" panose="020F0502020204030204" pitchFamily="34" charset="0"/>
              </a:rPr>
              <a:t>“Is there a correlation between rating and age in  </a:t>
            </a:r>
            <a:r>
              <a:rPr lang="en-US" sz="2400" b="0" dirty="0" err="1">
                <a:solidFill>
                  <a:srgbClr val="FF0000"/>
                </a:solidFill>
                <a:latin typeface="Calibri" panose="020F0502020204030204" pitchFamily="34" charset="0"/>
                <a:cs typeface="Calibri" panose="020F0502020204030204" pitchFamily="34" charset="0"/>
              </a:rPr>
              <a:t>Womens</a:t>
            </a:r>
            <a:r>
              <a:rPr lang="en-US" sz="2400" b="0" dirty="0">
                <a:solidFill>
                  <a:srgbClr val="FF0000"/>
                </a:solidFill>
                <a:latin typeface="Calibri" panose="020F0502020204030204" pitchFamily="34" charset="0"/>
                <a:cs typeface="Calibri" panose="020F0502020204030204" pitchFamily="34" charset="0"/>
              </a:rPr>
              <a:t> Clothing E-Commerce Reviews  ”</a:t>
            </a:r>
            <a:r>
              <a:rPr lang="en-US" sz="2400" b="0" dirty="0">
                <a:solidFill>
                  <a:schemeClr val="tx1"/>
                </a:solidFill>
                <a:latin typeface="Calibri" panose="020F0502020204030204" pitchFamily="34" charset="0"/>
                <a:cs typeface="Calibri" panose="020F0502020204030204" pitchFamily="34" charset="0"/>
              </a:rPr>
              <a:t> </a:t>
            </a:r>
            <a:endParaRPr lang="en-US" sz="2400" baseline="30000" dirty="0">
              <a:solidFill>
                <a:schemeClr val="tx1"/>
              </a:solidFill>
              <a:latin typeface="Calibri" panose="020F0502020204030204" pitchFamily="34" charset="0"/>
              <a:cs typeface="Calibri" panose="020F0502020204030204" pitchFamily="34" charset="0"/>
            </a:endParaRP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791668" y="385120"/>
            <a:ext cx="9129687" cy="230832"/>
          </a:xfrm>
        </p:spPr>
        <p:txBody>
          <a:bodyPr/>
          <a:lstStyle/>
          <a:p>
            <a:r>
              <a:rPr lang="en-GB" dirty="0"/>
              <a:t>7COM1079-2024  Student Group No: A177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311707" y="2388564"/>
            <a:ext cx="3366870" cy="3139321"/>
          </a:xfrm>
          <a:prstGeom prst="rect">
            <a:avLst/>
          </a:prstGeom>
          <a:noFill/>
        </p:spPr>
        <p:txBody>
          <a:bodyPr wrap="square" rtlCol="0">
            <a:spAutoFit/>
          </a:bodyPr>
          <a:lstStyle/>
          <a:p>
            <a:pPr marL="342900" indent="-342900">
              <a:buFont typeface="Arial" panose="020B0604020202020204" pitchFamily="34" charset="0"/>
              <a:buChar char="•"/>
            </a:pPr>
            <a:r>
              <a:rPr lang="en-GB" dirty="0">
                <a:solidFill>
                  <a:srgbClr val="FF0000"/>
                </a:solidFill>
              </a:rPr>
              <a:t>The dataset has </a:t>
            </a:r>
            <a:r>
              <a:rPr lang="en-GB" b="1" dirty="0">
                <a:solidFill>
                  <a:srgbClr val="FF0000"/>
                </a:solidFill>
              </a:rPr>
              <a:t>23486</a:t>
            </a:r>
            <a:r>
              <a:rPr lang="en-GB" dirty="0">
                <a:solidFill>
                  <a:srgbClr val="FF0000"/>
                </a:solidFill>
              </a:rPr>
              <a:t> rows</a:t>
            </a:r>
          </a:p>
          <a:p>
            <a:pPr marL="342900" indent="-342900">
              <a:buFont typeface="Arial" panose="020B0604020202020204" pitchFamily="34" charset="0"/>
              <a:buChar char="•"/>
            </a:pPr>
            <a:r>
              <a:rPr lang="en-GB" dirty="0">
                <a:solidFill>
                  <a:srgbClr val="FF0000"/>
                </a:solidFill>
              </a:rPr>
              <a:t>The dependent variable is </a:t>
            </a:r>
            <a:r>
              <a:rPr lang="en-GB" b="1" dirty="0">
                <a:solidFill>
                  <a:srgbClr val="FF0000"/>
                </a:solidFill>
              </a:rPr>
              <a:t>Rating</a:t>
            </a:r>
          </a:p>
          <a:p>
            <a:pPr marL="342900" indent="-342900">
              <a:buFont typeface="Arial" panose="020B0604020202020204" pitchFamily="34" charset="0"/>
              <a:buChar char="•"/>
            </a:pPr>
            <a:r>
              <a:rPr lang="en-GB" dirty="0">
                <a:solidFill>
                  <a:srgbClr val="FF0000"/>
                </a:solidFill>
              </a:rPr>
              <a:t>The independent variable is </a:t>
            </a:r>
            <a:r>
              <a:rPr lang="en-GB" b="1" dirty="0">
                <a:solidFill>
                  <a:srgbClr val="FF0000"/>
                </a:solidFill>
              </a:rPr>
              <a:t>Age</a:t>
            </a:r>
          </a:p>
          <a:p>
            <a:pPr marL="343080" indent="-342720">
              <a:lnSpc>
                <a:spcPct val="100000"/>
              </a:lnSpc>
              <a:buClr>
                <a:srgbClr val="FF0000"/>
              </a:buClr>
              <a:buFont typeface="Arial"/>
              <a:buChar char="•"/>
            </a:pPr>
            <a:r>
              <a:rPr lang="en-GB" strike="noStrike" spc="-1" dirty="0">
                <a:solidFill>
                  <a:srgbClr val="FF0000"/>
                </a:solidFill>
                <a:latin typeface="Arial"/>
                <a:ea typeface="DejaVu Sans"/>
              </a:rPr>
              <a:t>The dataset represent the Age, review  text, Rating and different other attributes of </a:t>
            </a:r>
            <a:r>
              <a:rPr lang="en-US" dirty="0">
                <a:solidFill>
                  <a:srgbClr val="FF0000"/>
                </a:solidFill>
                <a:latin typeface="Calibri" panose="020F0502020204030204" pitchFamily="34" charset="0"/>
                <a:cs typeface="Calibri" panose="020F0502020204030204" pitchFamily="34" charset="0"/>
              </a:rPr>
              <a:t>Clothing E-Commerce</a:t>
            </a:r>
            <a:endParaRPr lang="en-GB"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cxnSp>
        <p:nvCxnSpPr>
          <p:cNvPr id="30" name="Straight Arrow Connector 29">
            <a:extLst>
              <a:ext uri="{FF2B5EF4-FFF2-40B4-BE49-F238E27FC236}">
                <a16:creationId xmlns:a16="http://schemas.microsoft.com/office/drawing/2014/main" id="{A174ADF1-9076-4B41-8EBE-E2A8E1BB8369}"/>
              </a:ext>
            </a:extLst>
          </p:cNvPr>
          <p:cNvCxnSpPr/>
          <p:nvPr/>
        </p:nvCxnSpPr>
        <p:spPr>
          <a:xfrm>
            <a:off x="5268160" y="3958225"/>
            <a:ext cx="631599" cy="0"/>
          </a:xfrm>
          <a:prstGeom prst="straightConnector1">
            <a:avLst/>
          </a:prstGeom>
          <a:ln w="381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B1723AD1-B282-7D0C-E93D-F44AB759C1C6}"/>
              </a:ext>
            </a:extLst>
          </p:cNvPr>
          <p:cNvPicPr>
            <a:picLocks noChangeAspect="1"/>
          </p:cNvPicPr>
          <p:nvPr/>
        </p:nvPicPr>
        <p:blipFill>
          <a:blip r:embed="rId5"/>
          <a:stretch>
            <a:fillRect/>
          </a:stretch>
        </p:blipFill>
        <p:spPr>
          <a:xfrm>
            <a:off x="3678577" y="2531688"/>
            <a:ext cx="8034728" cy="2804241"/>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a:xfrm>
            <a:off x="942200" y="446248"/>
            <a:ext cx="7176911" cy="230832"/>
          </a:xfrm>
        </p:spPr>
        <p:txBody>
          <a:bodyPr/>
          <a:lstStyle/>
          <a:p>
            <a:r>
              <a:rPr lang="en-GB" dirty="0"/>
              <a:t>PRE 7COM1079-2022  Student Group No:  A177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9" name="Subtitle 8">
            <a:extLst>
              <a:ext uri="{FF2B5EF4-FFF2-40B4-BE49-F238E27FC236}">
                <a16:creationId xmlns:a16="http://schemas.microsoft.com/office/drawing/2014/main" id="{1183628C-C4E2-E7ED-6B20-3000F9988CCE}"/>
              </a:ext>
            </a:extLst>
          </p:cNvPr>
          <p:cNvSpPr>
            <a:spLocks noGrp="1"/>
          </p:cNvSpPr>
          <p:nvPr>
            <p:ph type="subTitle" idx="1"/>
          </p:nvPr>
        </p:nvSpPr>
        <p:spPr>
          <a:xfrm>
            <a:off x="942200" y="1155482"/>
            <a:ext cx="7200000" cy="360000"/>
          </a:xfrm>
        </p:spPr>
        <p:txBody>
          <a:bodyPr/>
          <a:lstStyle/>
          <a:p>
            <a:r>
              <a:rPr lang="en-IN" dirty="0"/>
              <a:t>Part 1: VISUALISATION</a:t>
            </a:r>
          </a:p>
        </p:txBody>
      </p:sp>
      <p:sp>
        <p:nvSpPr>
          <p:cNvPr id="10" name="TextBox 9">
            <a:extLst>
              <a:ext uri="{FF2B5EF4-FFF2-40B4-BE49-F238E27FC236}">
                <a16:creationId xmlns:a16="http://schemas.microsoft.com/office/drawing/2014/main" id="{BCD7DDBF-8627-5F66-8392-5BEF494BFFDA}"/>
              </a:ext>
            </a:extLst>
          </p:cNvPr>
          <p:cNvSpPr txBox="1"/>
          <p:nvPr/>
        </p:nvSpPr>
        <p:spPr>
          <a:xfrm>
            <a:off x="942200" y="1649110"/>
            <a:ext cx="1656223" cy="461665"/>
          </a:xfrm>
          <a:prstGeom prst="rect">
            <a:avLst/>
          </a:prstGeom>
          <a:noFill/>
        </p:spPr>
        <p:txBody>
          <a:bodyPr wrap="none" rtlCol="0">
            <a:spAutoFit/>
          </a:bodyPr>
          <a:lstStyle/>
          <a:p>
            <a:r>
              <a:rPr lang="en-IN" sz="2400" dirty="0"/>
              <a:t>Scatterplot</a:t>
            </a:r>
          </a:p>
        </p:txBody>
      </p:sp>
      <p:pic>
        <p:nvPicPr>
          <p:cNvPr id="13" name="Picture 12" descr="A graph with numbers and lines&#10;&#10;Description automatically generated with medium confidence">
            <a:extLst>
              <a:ext uri="{FF2B5EF4-FFF2-40B4-BE49-F238E27FC236}">
                <a16:creationId xmlns:a16="http://schemas.microsoft.com/office/drawing/2014/main" id="{A6D7A5CD-E767-A92B-3073-70E13454B0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8423" y="1649110"/>
            <a:ext cx="6553200" cy="3754490"/>
          </a:xfrm>
          <a:prstGeom prst="rect">
            <a:avLst/>
          </a:prstGeom>
        </p:spPr>
      </p:pic>
    </p:spTree>
    <p:extLst>
      <p:ext uri="{BB962C8B-B14F-4D97-AF65-F5344CB8AC3E}">
        <p14:creationId xmlns:p14="http://schemas.microsoft.com/office/powerpoint/2010/main" val="3249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645F4-C82C-1B03-6EA2-FEEA0926B48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4F027B6-052C-2658-8D6C-EA3A1DF9D453}"/>
              </a:ext>
            </a:extLst>
          </p:cNvPr>
          <p:cNvSpPr>
            <a:spLocks noGrp="1"/>
          </p:cNvSpPr>
          <p:nvPr>
            <p:ph type="ftr" sz="quarter" idx="11"/>
          </p:nvPr>
        </p:nvSpPr>
        <p:spPr>
          <a:xfrm>
            <a:off x="942200" y="446248"/>
            <a:ext cx="7176911" cy="230832"/>
          </a:xfrm>
        </p:spPr>
        <p:txBody>
          <a:bodyPr/>
          <a:lstStyle/>
          <a:p>
            <a:r>
              <a:rPr lang="en-GB" dirty="0"/>
              <a:t>PRE 7COM1079-2022  Student Group No:  A177</a:t>
            </a:r>
          </a:p>
        </p:txBody>
      </p:sp>
      <p:sp>
        <p:nvSpPr>
          <p:cNvPr id="4" name="Slide Number Placeholder 3">
            <a:extLst>
              <a:ext uri="{FF2B5EF4-FFF2-40B4-BE49-F238E27FC236}">
                <a16:creationId xmlns:a16="http://schemas.microsoft.com/office/drawing/2014/main" id="{97F11725-4766-6EC9-892E-3CB1C2A2D557}"/>
              </a:ext>
            </a:extLst>
          </p:cNvPr>
          <p:cNvSpPr>
            <a:spLocks noGrp="1"/>
          </p:cNvSpPr>
          <p:nvPr>
            <p:ph type="sldNum" sz="quarter" idx="12"/>
          </p:nvPr>
        </p:nvSpPr>
        <p:spPr/>
        <p:txBody>
          <a:bodyPr/>
          <a:lstStyle/>
          <a:p>
            <a:fld id="{E4D355CA-84B7-41B1-B164-8BB439CC7C6B}" type="slidenum">
              <a:rPr lang="en-GB" smtClean="0"/>
              <a:pPr/>
              <a:t>4</a:t>
            </a:fld>
            <a:endParaRPr lang="en-GB" dirty="0"/>
          </a:p>
        </p:txBody>
      </p:sp>
      <p:sp>
        <p:nvSpPr>
          <p:cNvPr id="10" name="TextBox 9">
            <a:extLst>
              <a:ext uri="{FF2B5EF4-FFF2-40B4-BE49-F238E27FC236}">
                <a16:creationId xmlns:a16="http://schemas.microsoft.com/office/drawing/2014/main" id="{80548046-BCE0-08F5-4AE8-7B84F0757591}"/>
              </a:ext>
            </a:extLst>
          </p:cNvPr>
          <p:cNvSpPr txBox="1"/>
          <p:nvPr/>
        </p:nvSpPr>
        <p:spPr>
          <a:xfrm>
            <a:off x="942200" y="1649110"/>
            <a:ext cx="3727302" cy="461665"/>
          </a:xfrm>
          <a:prstGeom prst="rect">
            <a:avLst/>
          </a:prstGeom>
          <a:noFill/>
        </p:spPr>
        <p:txBody>
          <a:bodyPr wrap="none" rtlCol="0">
            <a:spAutoFit/>
          </a:bodyPr>
          <a:lstStyle/>
          <a:p>
            <a:r>
              <a:rPr lang="en-IN" sz="2400" dirty="0"/>
              <a:t>Histogram With Bell curve</a:t>
            </a:r>
          </a:p>
        </p:txBody>
      </p:sp>
      <p:pic>
        <p:nvPicPr>
          <p:cNvPr id="5" name="Picture 4" descr="A graph showing the growth of women's clothing&#10;&#10;Description automatically generated">
            <a:extLst>
              <a:ext uri="{FF2B5EF4-FFF2-40B4-BE49-F238E27FC236}">
                <a16:creationId xmlns:a16="http://schemas.microsoft.com/office/drawing/2014/main" id="{C9416706-8FA2-C3D1-2993-1FAF2268DF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3977" y="2110775"/>
            <a:ext cx="6553200" cy="3933825"/>
          </a:xfrm>
          <a:prstGeom prst="rect">
            <a:avLst/>
          </a:prstGeom>
        </p:spPr>
      </p:pic>
    </p:spTree>
    <p:extLst>
      <p:ext uri="{BB962C8B-B14F-4D97-AF65-F5344CB8AC3E}">
        <p14:creationId xmlns:p14="http://schemas.microsoft.com/office/powerpoint/2010/main" val="1238103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0" y="0"/>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6"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7"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8"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19" name="TextShape 5"/>
          <p:cNvSpPr txBox="1"/>
          <p:nvPr/>
        </p:nvSpPr>
        <p:spPr>
          <a:xfrm>
            <a:off x="290880" y="158400"/>
            <a:ext cx="7063200" cy="1158840"/>
          </a:xfrm>
          <a:prstGeom prst="rect">
            <a:avLst/>
          </a:prstGeom>
          <a:noFill/>
          <a:ln>
            <a:noFill/>
          </a:ln>
        </p:spPr>
        <p:txBody>
          <a:bodyPr anchor="ctr">
            <a:normAutofit/>
          </a:bodyPr>
          <a:lstStyle/>
          <a:p>
            <a:pPr>
              <a:lnSpc>
                <a:spcPct val="90000"/>
              </a:lnSpc>
            </a:pPr>
            <a:r>
              <a:rPr lang="en-US" sz="2400" b="0" strike="noStrike" spc="-202">
                <a:solidFill>
                  <a:srgbClr val="FFFFFF"/>
                </a:solidFill>
                <a:latin typeface="Arial"/>
              </a:rPr>
              <a:t> </a:t>
            </a:r>
            <a:br/>
            <a:br/>
            <a:endParaRPr lang="en-US" sz="2400" b="0" strike="noStrike" spc="-1">
              <a:solidFill>
                <a:srgbClr val="203232"/>
              </a:solidFill>
              <a:latin typeface="Arial"/>
            </a:endParaRPr>
          </a:p>
        </p:txBody>
      </p:sp>
      <p:sp>
        <p:nvSpPr>
          <p:cNvPr id="120" name="TextShape 6"/>
          <p:cNvSpPr txBox="1"/>
          <p:nvPr/>
        </p:nvSpPr>
        <p:spPr>
          <a:xfrm>
            <a:off x="8217720" y="343800"/>
            <a:ext cx="3386160" cy="1158840"/>
          </a:xfrm>
          <a:prstGeom prst="rect">
            <a:avLst/>
          </a:prstGeom>
          <a:noFill/>
          <a:ln>
            <a:noFill/>
          </a:ln>
        </p:spPr>
        <p:txBody>
          <a:bodyPr anchor="ctr">
            <a:noAutofit/>
          </a:bodyPr>
          <a:lstStyle/>
          <a:p>
            <a:pPr>
              <a:lnSpc>
                <a:spcPts val="2880"/>
              </a:lnSpc>
              <a:spcAft>
                <a:spcPts val="992"/>
              </a:spcAft>
              <a:tabLst>
                <a:tab pos="0" algn="l"/>
              </a:tabLst>
            </a:pPr>
            <a:r>
              <a:rPr lang="en-GB" sz="3200" b="0" strike="noStrike" spc="-100">
                <a:solidFill>
                  <a:srgbClr val="FFFFFF"/>
                </a:solidFill>
                <a:latin typeface="Arial"/>
              </a:rPr>
              <a:t>Our RQ asks about Correlation</a:t>
            </a:r>
            <a:endParaRPr lang="en-US" sz="3200" b="0" strike="noStrike" spc="-1">
              <a:latin typeface="Arial"/>
            </a:endParaRPr>
          </a:p>
        </p:txBody>
      </p:sp>
      <p:sp>
        <p:nvSpPr>
          <p:cNvPr id="121"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3AD1EC97-2E3A-4B5A-93B5-9F892C3DC423}" type="slidenum">
              <a:rPr lang="en-US" sz="1100" b="1" strike="noStrike" spc="-1">
                <a:solidFill>
                  <a:srgbClr val="7DABAB"/>
                </a:solidFill>
                <a:latin typeface="Arial"/>
              </a:rPr>
              <a:t>5</a:t>
            </a:fld>
            <a:endParaRPr lang="en-US" sz="1100" b="0" strike="noStrike" spc="-1">
              <a:latin typeface="Times New Roman"/>
            </a:endParaRPr>
          </a:p>
        </p:txBody>
      </p:sp>
      <p:sp>
        <p:nvSpPr>
          <p:cNvPr id="122" name="CustomShape 8"/>
          <p:cNvSpPr/>
          <p:nvPr/>
        </p:nvSpPr>
        <p:spPr>
          <a:xfrm>
            <a:off x="366120" y="197640"/>
            <a:ext cx="6988320" cy="1187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0" strike="noStrike" spc="-1">
                <a:solidFill>
                  <a:srgbClr val="FFFFFF"/>
                </a:solidFill>
                <a:latin typeface="Arial"/>
              </a:rPr>
              <a:t>Here is a </a:t>
            </a:r>
            <a:r>
              <a:rPr lang="en-GB" sz="2400" b="1" strike="noStrike" spc="-1">
                <a:solidFill>
                  <a:srgbClr val="FFFFFF"/>
                </a:solidFill>
                <a:latin typeface="Arial"/>
              </a:rPr>
              <a:t>Histogram </a:t>
            </a:r>
            <a:r>
              <a:rPr lang="en-GB" sz="2400" b="0" strike="noStrike" spc="-1">
                <a:solidFill>
                  <a:srgbClr val="FFFFFF"/>
                </a:solidFill>
                <a:latin typeface="Arial"/>
              </a:rPr>
              <a:t>showing the frequencies of our dependent variable to include the normal curve overlay</a:t>
            </a:r>
            <a:r>
              <a:rPr lang="en-GB" sz="1800" b="0" strike="noStrike" spc="-1">
                <a:solidFill>
                  <a:srgbClr val="203232"/>
                </a:solidFill>
                <a:latin typeface="Arial"/>
              </a:rPr>
              <a:t>.</a:t>
            </a:r>
            <a:endParaRPr lang="en-US" sz="1800" b="0" strike="noStrike" spc="-1">
              <a:latin typeface="Arial"/>
            </a:endParaRPr>
          </a:p>
        </p:txBody>
      </p:sp>
      <p:sp>
        <p:nvSpPr>
          <p:cNvPr id="123" name="CustomShape 9"/>
          <p:cNvSpPr/>
          <p:nvPr/>
        </p:nvSpPr>
        <p:spPr>
          <a:xfrm>
            <a:off x="182880" y="1645920"/>
            <a:ext cx="11722680" cy="5046840"/>
          </a:xfrm>
          <a:prstGeom prst="roundRect">
            <a:avLst>
              <a:gd name="adj" fmla="val 16667"/>
            </a:avLst>
          </a:prstGeom>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pPr>
            <a:r>
              <a:rPr lang="en-GB" sz="1800" b="0" strike="noStrike" spc="-1" dirty="0">
                <a:solidFill>
                  <a:srgbClr val="000000"/>
                </a:solidFill>
                <a:latin typeface="Arial"/>
              </a:rPr>
              <a:t>:</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endParaRPr lang="en-US" sz="1800" b="0" strike="noStrike" spc="-1" dirty="0">
              <a:latin typeface="Arial"/>
            </a:endParaRPr>
          </a:p>
        </p:txBody>
      </p:sp>
      <p:sp>
        <p:nvSpPr>
          <p:cNvPr id="124" name="CustomShape 10"/>
          <p:cNvSpPr/>
          <p:nvPr/>
        </p:nvSpPr>
        <p:spPr>
          <a:xfrm>
            <a:off x="6412681" y="2957140"/>
            <a:ext cx="5057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endParaRPr lang="en-US" sz="1800" b="0" strike="noStrike" spc="-1" dirty="0">
              <a:latin typeface="Arial"/>
            </a:endParaRPr>
          </a:p>
          <a:p>
            <a:pPr>
              <a:lnSpc>
                <a:spcPct val="100000"/>
              </a:lnSpc>
            </a:pPr>
            <a:r>
              <a:rPr lang="en-GB" sz="1800" b="0" strike="noStrike" spc="-1" dirty="0">
                <a:solidFill>
                  <a:srgbClr val="203232"/>
                </a:solidFill>
                <a:latin typeface="Arial"/>
              </a:rPr>
              <a:t>The normal curve overlay </a:t>
            </a:r>
            <a:r>
              <a:rPr lang="en-GB" sz="1800" b="1" strike="noStrike" spc="-1" dirty="0">
                <a:solidFill>
                  <a:srgbClr val="203232"/>
                </a:solidFill>
                <a:latin typeface="Arial"/>
              </a:rPr>
              <a:t>does not follow </a:t>
            </a:r>
            <a:r>
              <a:rPr lang="en-GB" sz="1800" b="0" strike="noStrike" spc="-1" dirty="0">
                <a:solidFill>
                  <a:srgbClr val="203232"/>
                </a:solidFill>
                <a:latin typeface="Arial"/>
              </a:rPr>
              <a:t>the shape of the underlying data, so for our analysis we  use the non-parametric test for correlation that does not assume normality: </a:t>
            </a:r>
            <a:r>
              <a:rPr lang="en-GB" sz="1800" b="0" strike="noStrike" spc="-1" dirty="0">
                <a:solidFill>
                  <a:srgbClr val="0073CF"/>
                </a:solidFill>
                <a:latin typeface="Arial"/>
              </a:rPr>
              <a:t>Spearman’s Rho </a:t>
            </a:r>
            <a:endParaRPr lang="en-US" sz="1800" b="0" strike="noStrike" spc="-1" dirty="0">
              <a:latin typeface="Arial"/>
            </a:endParaRPr>
          </a:p>
        </p:txBody>
      </p:sp>
      <p:pic>
        <p:nvPicPr>
          <p:cNvPr id="3" name="Picture 2" descr="A graph showing the growth of women's clothing&#10;&#10;Description automatically generated">
            <a:extLst>
              <a:ext uri="{FF2B5EF4-FFF2-40B4-BE49-F238E27FC236}">
                <a16:creationId xmlns:a16="http://schemas.microsoft.com/office/drawing/2014/main" id="{DC985118-D87A-F14E-7D64-E133D7430D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993" y="2617887"/>
            <a:ext cx="5182328" cy="31109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3BD585-11D8-30FD-4A30-9F1639F0D149}"/>
              </a:ext>
            </a:extLst>
          </p:cNvPr>
          <p:cNvSpPr>
            <a:spLocks noGrp="1"/>
          </p:cNvSpPr>
          <p:nvPr>
            <p:ph type="sldNum" sz="quarter" idx="12"/>
          </p:nvPr>
        </p:nvSpPr>
        <p:spPr/>
        <p:txBody>
          <a:bodyPr/>
          <a:lstStyle/>
          <a:p>
            <a:fld id="{E4D355CA-84B7-41B1-B164-8BB439CC7C6B}" type="slidenum">
              <a:rPr lang="en-GB" smtClean="0"/>
              <a:pPr/>
              <a:t>6</a:t>
            </a:fld>
            <a:endParaRPr lang="en-GB" dirty="0"/>
          </a:p>
        </p:txBody>
      </p:sp>
      <p:sp>
        <p:nvSpPr>
          <p:cNvPr id="6" name="TextShape 3">
            <a:extLst>
              <a:ext uri="{FF2B5EF4-FFF2-40B4-BE49-F238E27FC236}">
                <a16:creationId xmlns:a16="http://schemas.microsoft.com/office/drawing/2014/main" id="{81627006-86FC-0CEF-416F-8D304E813F74}"/>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b="1" strike="noStrike" spc="-100" dirty="0">
                <a:solidFill>
                  <a:srgbClr val="203232"/>
                </a:solidFill>
                <a:latin typeface="Arial"/>
              </a:rPr>
              <a:t>R Script and Results – The Analysis</a:t>
            </a:r>
            <a:endParaRPr lang="en-US" sz="3600" b="1"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7" name="TextBox 6">
            <a:extLst>
              <a:ext uri="{FF2B5EF4-FFF2-40B4-BE49-F238E27FC236}">
                <a16:creationId xmlns:a16="http://schemas.microsoft.com/office/drawing/2014/main" id="{D8C4A2CE-7834-5FC3-B21D-E665E0F97A6F}"/>
              </a:ext>
            </a:extLst>
          </p:cNvPr>
          <p:cNvSpPr txBox="1"/>
          <p:nvPr/>
        </p:nvSpPr>
        <p:spPr>
          <a:xfrm>
            <a:off x="701458" y="1021320"/>
            <a:ext cx="11066988" cy="523220"/>
          </a:xfrm>
          <a:prstGeom prst="rect">
            <a:avLst/>
          </a:prstGeom>
          <a:solidFill>
            <a:schemeClr val="bg1"/>
          </a:solidFill>
        </p:spPr>
        <p:txBody>
          <a:bodyPr wrap="square" rtlCol="0">
            <a:spAutoFit/>
          </a:bodyPr>
          <a:lstStyle/>
          <a:p>
            <a:r>
              <a:rPr lang="en-GB" sz="2800" dirty="0"/>
              <a:t>Snippet of the R code used to calculate the test statistics</a:t>
            </a:r>
          </a:p>
        </p:txBody>
      </p:sp>
      <p:pic>
        <p:nvPicPr>
          <p:cNvPr id="3" name="Picture 2" descr="A screenshot of a computer&#10;&#10;Description automatically generated">
            <a:extLst>
              <a:ext uri="{FF2B5EF4-FFF2-40B4-BE49-F238E27FC236}">
                <a16:creationId xmlns:a16="http://schemas.microsoft.com/office/drawing/2014/main" id="{E1C521CF-CB6F-CFA6-C8CA-B3BA1BA5A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073" y="1774838"/>
            <a:ext cx="7551688" cy="2852580"/>
          </a:xfrm>
          <a:prstGeom prst="rect">
            <a:avLst/>
          </a:prstGeom>
        </p:spPr>
      </p:pic>
    </p:spTree>
    <p:extLst>
      <p:ext uri="{BB962C8B-B14F-4D97-AF65-F5344CB8AC3E}">
        <p14:creationId xmlns:p14="http://schemas.microsoft.com/office/powerpoint/2010/main" val="1771321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094B109-D463-A1B1-7BE4-6A704D04EA8B}"/>
              </a:ext>
            </a:extLst>
          </p:cNvPr>
          <p:cNvSpPr>
            <a:spLocks noGrp="1"/>
          </p:cNvSpPr>
          <p:nvPr>
            <p:ph type="ftr" sz="quarter" idx="11"/>
          </p:nvPr>
        </p:nvSpPr>
        <p:spPr/>
        <p:txBody>
          <a:bodyPr/>
          <a:lstStyle/>
          <a:p>
            <a:r>
              <a:rPr lang="en-GB"/>
              <a:t>PRESENTATION TITLE (ADD VIA INSERT, HEADER &amp; FOOTER)</a:t>
            </a:r>
            <a:endParaRPr lang="en-GB" dirty="0"/>
          </a:p>
        </p:txBody>
      </p:sp>
      <p:sp>
        <p:nvSpPr>
          <p:cNvPr id="4" name="Slide Number Placeholder 3">
            <a:extLst>
              <a:ext uri="{FF2B5EF4-FFF2-40B4-BE49-F238E27FC236}">
                <a16:creationId xmlns:a16="http://schemas.microsoft.com/office/drawing/2014/main" id="{0F6C6302-957D-2749-927F-0BF570BAAA6B}"/>
              </a:ext>
            </a:extLst>
          </p:cNvPr>
          <p:cNvSpPr>
            <a:spLocks noGrp="1"/>
          </p:cNvSpPr>
          <p:nvPr>
            <p:ph type="sldNum" sz="quarter" idx="12"/>
          </p:nvPr>
        </p:nvSpPr>
        <p:spPr/>
        <p:txBody>
          <a:bodyPr/>
          <a:lstStyle/>
          <a:p>
            <a:fld id="{E4D355CA-84B7-41B1-B164-8BB439CC7C6B}" type="slidenum">
              <a:rPr lang="en-GB" smtClean="0"/>
              <a:pPr/>
              <a:t>7</a:t>
            </a:fld>
            <a:endParaRPr lang="en-GB" dirty="0"/>
          </a:p>
        </p:txBody>
      </p:sp>
      <p:pic>
        <p:nvPicPr>
          <p:cNvPr id="7" name="Picture 6" descr="A screenshot of a computer&#10;&#10;Description automatically generated">
            <a:extLst>
              <a:ext uri="{FF2B5EF4-FFF2-40B4-BE49-F238E27FC236}">
                <a16:creationId xmlns:a16="http://schemas.microsoft.com/office/drawing/2014/main" id="{B867AE85-2A6E-4A31-379E-65A740EDD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836" y="1236564"/>
            <a:ext cx="8460509" cy="4004258"/>
          </a:xfrm>
          <a:prstGeom prst="rect">
            <a:avLst/>
          </a:prstGeom>
        </p:spPr>
      </p:pic>
    </p:spTree>
    <p:extLst>
      <p:ext uri="{BB962C8B-B14F-4D97-AF65-F5344CB8AC3E}">
        <p14:creationId xmlns:p14="http://schemas.microsoft.com/office/powerpoint/2010/main" val="2768546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39AB5-C683-7EDB-EAD5-D57DFB44594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5BCD2E-E527-50B9-F619-6B7A4D9CA4ED}"/>
              </a:ext>
            </a:extLst>
          </p:cNvPr>
          <p:cNvSpPr>
            <a:spLocks noGrp="1"/>
          </p:cNvSpPr>
          <p:nvPr>
            <p:ph type="sldNum" sz="quarter" idx="12"/>
          </p:nvPr>
        </p:nvSpPr>
        <p:spPr/>
        <p:txBody>
          <a:bodyPr/>
          <a:lstStyle/>
          <a:p>
            <a:fld id="{E4D355CA-84B7-41B1-B164-8BB439CC7C6B}" type="slidenum">
              <a:rPr lang="en-GB" smtClean="0"/>
              <a:pPr/>
              <a:t>8</a:t>
            </a:fld>
            <a:endParaRPr lang="en-GB" dirty="0"/>
          </a:p>
        </p:txBody>
      </p:sp>
      <p:pic>
        <p:nvPicPr>
          <p:cNvPr id="9" name="Picture 8" descr="A screenshot of a computer&#10;&#10;Description automatically generated">
            <a:extLst>
              <a:ext uri="{FF2B5EF4-FFF2-40B4-BE49-F238E27FC236}">
                <a16:creationId xmlns:a16="http://schemas.microsoft.com/office/drawing/2014/main" id="{7B2EDC67-B613-28D1-F12D-FD49705B11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7381" y="2864672"/>
            <a:ext cx="9189019" cy="2537739"/>
          </a:xfrm>
          <a:prstGeom prst="rect">
            <a:avLst/>
          </a:prstGeom>
        </p:spPr>
      </p:pic>
      <p:pic>
        <p:nvPicPr>
          <p:cNvPr id="8" name="Picture 7" descr="A black screen with white text&#10;&#10;Description automatically generated">
            <a:extLst>
              <a:ext uri="{FF2B5EF4-FFF2-40B4-BE49-F238E27FC236}">
                <a16:creationId xmlns:a16="http://schemas.microsoft.com/office/drawing/2014/main" id="{C397522C-6913-F2B1-B99B-7AE8DF876C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381" y="1150632"/>
            <a:ext cx="9189019" cy="1585261"/>
          </a:xfrm>
          <a:prstGeom prst="rect">
            <a:avLst/>
          </a:prstGeom>
        </p:spPr>
      </p:pic>
    </p:spTree>
    <p:extLst>
      <p:ext uri="{BB962C8B-B14F-4D97-AF65-F5344CB8AC3E}">
        <p14:creationId xmlns:p14="http://schemas.microsoft.com/office/powerpoint/2010/main" val="2530532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FD92D-7E18-6B15-DEC4-5CE984193F0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34F3BEF-96AB-A68C-9B53-E4B04B264BA3}"/>
              </a:ext>
            </a:extLst>
          </p:cNvPr>
          <p:cNvSpPr>
            <a:spLocks noGrp="1"/>
          </p:cNvSpPr>
          <p:nvPr>
            <p:ph type="sldNum" sz="quarter" idx="12"/>
          </p:nvPr>
        </p:nvSpPr>
        <p:spPr/>
        <p:txBody>
          <a:bodyPr/>
          <a:lstStyle/>
          <a:p>
            <a:fld id="{E4D355CA-84B7-41B1-B164-8BB439CC7C6B}" type="slidenum">
              <a:rPr lang="en-GB" smtClean="0"/>
              <a:pPr/>
              <a:t>9</a:t>
            </a:fld>
            <a:endParaRPr lang="en-GB" dirty="0"/>
          </a:p>
        </p:txBody>
      </p:sp>
      <p:sp>
        <p:nvSpPr>
          <p:cNvPr id="6" name="TextShape 3">
            <a:extLst>
              <a:ext uri="{FF2B5EF4-FFF2-40B4-BE49-F238E27FC236}">
                <a16:creationId xmlns:a16="http://schemas.microsoft.com/office/drawing/2014/main" id="{3D286919-535E-427E-E05F-2EB2C69CFADD}"/>
              </a:ext>
            </a:extLst>
          </p:cNvPr>
          <p:cNvSpPr txBox="1"/>
          <p:nvPr/>
        </p:nvSpPr>
        <p:spPr>
          <a:xfrm>
            <a:off x="952919" y="385588"/>
            <a:ext cx="10815527" cy="667800"/>
          </a:xfrm>
          <a:prstGeom prst="rect">
            <a:avLst/>
          </a:prstGeom>
          <a:solidFill>
            <a:srgbClr val="FFFFFF"/>
          </a:solidFill>
          <a:ln>
            <a:noFill/>
          </a:ln>
        </p:spPr>
        <p:txBody>
          <a:bodyPr lIns="0" tIns="0" rIns="0" bIns="0">
            <a:noAutofit/>
          </a:bodyPr>
          <a:lstStyle/>
          <a:p>
            <a:pPr>
              <a:lnSpc>
                <a:spcPct val="100000"/>
              </a:lnSpc>
              <a:spcAft>
                <a:spcPts val="992"/>
              </a:spcAft>
              <a:tabLst>
                <a:tab pos="0" algn="l"/>
              </a:tabLst>
            </a:pPr>
            <a:r>
              <a:rPr lang="en-GB" sz="3600" spc="-100" dirty="0">
                <a:solidFill>
                  <a:srgbClr val="203232"/>
                </a:solidFill>
                <a:latin typeface="Arial"/>
              </a:rPr>
              <a:t>The Value of the Test Statistics</a:t>
            </a:r>
            <a:endParaRPr lang="en-US" sz="3600" strike="noStrike" spc="-1" dirty="0">
              <a:latin typeface="Arial"/>
            </a:endParaRPr>
          </a:p>
          <a:p>
            <a:pPr>
              <a:lnSpc>
                <a:spcPct val="100000"/>
              </a:lnSpc>
              <a:spcAft>
                <a:spcPts val="992"/>
              </a:spcAft>
              <a:tabLst>
                <a:tab pos="0" algn="l"/>
              </a:tabLst>
            </a:pPr>
            <a:endParaRPr lang="en-US" sz="2400" b="0" strike="noStrike" spc="-1" dirty="0">
              <a:latin typeface="Arial"/>
            </a:endParaRPr>
          </a:p>
        </p:txBody>
      </p:sp>
      <p:sp>
        <p:nvSpPr>
          <p:cNvPr id="7" name="TextBox 6">
            <a:extLst>
              <a:ext uri="{FF2B5EF4-FFF2-40B4-BE49-F238E27FC236}">
                <a16:creationId xmlns:a16="http://schemas.microsoft.com/office/drawing/2014/main" id="{3CBF854C-71C8-8131-6330-7DF298C42D5A}"/>
              </a:ext>
            </a:extLst>
          </p:cNvPr>
          <p:cNvSpPr txBox="1"/>
          <p:nvPr/>
        </p:nvSpPr>
        <p:spPr>
          <a:xfrm>
            <a:off x="701458" y="1613117"/>
            <a:ext cx="10961298" cy="1938992"/>
          </a:xfrm>
          <a:prstGeom prst="rect">
            <a:avLst/>
          </a:prstGeom>
          <a:solidFill>
            <a:schemeClr val="bg1"/>
          </a:solidFill>
        </p:spPr>
        <p:txBody>
          <a:bodyPr wrap="square" rtlCol="0">
            <a:spAutoFit/>
          </a:bodyPr>
          <a:lstStyle/>
          <a:p>
            <a:r>
              <a:rPr lang="en-GB" sz="2400" dirty="0"/>
              <a:t>Spearman's rank correlation rho data:  </a:t>
            </a:r>
          </a:p>
          <a:p>
            <a:r>
              <a:rPr lang="en-GB" sz="2400" dirty="0" err="1"/>
              <a:t>data$Rating</a:t>
            </a:r>
            <a:r>
              <a:rPr lang="en-GB" sz="2400" dirty="0"/>
              <a:t> and </a:t>
            </a:r>
            <a:r>
              <a:rPr lang="en-GB" sz="2400" dirty="0" err="1"/>
              <a:t>data$AgeS</a:t>
            </a:r>
            <a:r>
              <a:rPr lang="en-GB" sz="2400" dirty="0"/>
              <a:t> = 2.092e+12  (Sum of squared rank differences).</a:t>
            </a:r>
          </a:p>
          <a:p>
            <a:r>
              <a:rPr lang="en-GB" sz="2400" dirty="0"/>
              <a:t>p-value = 1.895e-06</a:t>
            </a:r>
          </a:p>
          <a:p>
            <a:r>
              <a:rPr lang="en-GB" sz="2400" dirty="0"/>
              <a:t>alternative hypothesis: true rho is not equal to 0</a:t>
            </a:r>
          </a:p>
          <a:p>
            <a:r>
              <a:rPr lang="en-GB" sz="2400" dirty="0"/>
              <a:t>sample estimates:       rho 0.03108232</a:t>
            </a:r>
          </a:p>
        </p:txBody>
      </p:sp>
    </p:spTree>
    <p:extLst>
      <p:ext uri="{BB962C8B-B14F-4D97-AF65-F5344CB8AC3E}">
        <p14:creationId xmlns:p14="http://schemas.microsoft.com/office/powerpoint/2010/main" val="1175840494"/>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C521DD-2673-4EE6-BB9B-DC5C3320FFBB}">
  <ds:schemaRefs>
    <ds:schemaRef ds:uri="http://schemas.microsoft.com/sharepoint/v3/contenttype/forms"/>
  </ds:schemaRefs>
</ds:datastoreItem>
</file>

<file path=customXml/itemProps3.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3564</TotalTime>
  <Words>563</Words>
  <Application>Microsoft Office PowerPoint</Application>
  <PresentationFormat>Widescreen</PresentationFormat>
  <Paragraphs>76</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 Narrow</vt:lpstr>
      <vt:lpstr>Arial</vt:lpstr>
      <vt:lpstr>Calibri</vt:lpstr>
      <vt:lpstr>Lato Extended</vt:lpstr>
      <vt:lpstr>Times New Roman</vt:lpstr>
      <vt:lpstr>Herts Theme</vt:lpstr>
      <vt:lpstr>Visualization and Analysis –  Tutorial Presentation for Feedback Date: 25 / 11 / 2024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Gowri Shankar Kamalakshan Sugandhi [Student-PECS]</cp:lastModifiedBy>
  <cp:revision>157</cp:revision>
  <dcterms:created xsi:type="dcterms:W3CDTF">2019-10-01T08:37:56Z</dcterms:created>
  <dcterms:modified xsi:type="dcterms:W3CDTF">2024-11-25T10:48:31Z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