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92" d="100"/>
          <a:sy n="92" d="100"/>
        </p:scale>
        <p:origin x="725" y="6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ri Shankar Kamalakshan Sugandhi [Student-PECS]" userId="014eec82-fc6d-403c-9297-02b5fe4795f7" providerId="ADAL" clId="{B02053F0-7DB4-472A-828C-889923690BF7}"/>
    <pc:docChg chg="modSld">
      <pc:chgData name="Gowri Shankar Kamalakshan Sugandhi [Student-PECS]" userId="014eec82-fc6d-403c-9297-02b5fe4795f7" providerId="ADAL" clId="{B02053F0-7DB4-472A-828C-889923690BF7}" dt="2024-11-21T15:47:51.665" v="13" actId="20577"/>
      <pc:docMkLst>
        <pc:docMk/>
      </pc:docMkLst>
      <pc:sldChg chg="modSp mod">
        <pc:chgData name="Gowri Shankar Kamalakshan Sugandhi [Student-PECS]" userId="014eec82-fc6d-403c-9297-02b5fe4795f7" providerId="ADAL" clId="{B02053F0-7DB4-472A-828C-889923690BF7}" dt="2024-11-21T15:47:51.665" v="13" actId="20577"/>
        <pc:sldMkLst>
          <pc:docMk/>
          <pc:sldMk cId="4148532546" sldId="289"/>
        </pc:sldMkLst>
        <pc:spChg chg="mod">
          <ac:chgData name="Gowri Shankar Kamalakshan Sugandhi [Student-PECS]" userId="014eec82-fc6d-403c-9297-02b5fe4795f7" providerId="ADAL" clId="{B02053F0-7DB4-472A-828C-889923690BF7}" dt="2024-11-21T15:47:51.665" v="13" actId="20577"/>
          <ac:spMkLst>
            <pc:docMk/>
            <pc:sldMk cId="4148532546" sldId="289"/>
            <ac:spMk id="3" creationId="{8275DA97-5166-7F4B-BC83-F50AC8BEDCD7}"/>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21/11/2024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21/11/2024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1</a:t>
            </a:fld>
            <a:endParaRPr lang="en-GB"/>
          </a:p>
        </p:txBody>
      </p:sp>
    </p:spTree>
    <p:extLst>
      <p:ext uri="{BB962C8B-B14F-4D97-AF65-F5344CB8AC3E}">
        <p14:creationId xmlns:p14="http://schemas.microsoft.com/office/powerpoint/2010/main" val="3875402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514167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herts.instructure.com/groups/115148/users/27999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Tutorial Presentation for Feedback</a:t>
            </a:r>
            <a:br>
              <a:rPr lang="en-US" sz="4000" dirty="0"/>
            </a:br>
            <a:r>
              <a:rPr lang="en-US" sz="2200" dirty="0"/>
              <a:t>Date: 18-11-2024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 177                                       Name of Student Presenting:</a:t>
            </a:r>
            <a:r>
              <a:rPr lang="en-IN" sz="1050" dirty="0">
                <a:latin typeface="Lato Extended"/>
              </a:rPr>
              <a:t> </a:t>
            </a:r>
            <a:r>
              <a:rPr lang="en-IN" sz="1800">
                <a:latin typeface="Lato Extended"/>
              </a:rPr>
              <a:t>Gowri Shankar </a:t>
            </a:r>
            <a:r>
              <a:rPr lang="en-IN" sz="1800" dirty="0" err="1">
                <a:latin typeface="Lato Extended"/>
              </a:rPr>
              <a:t>Kamalakshan</a:t>
            </a:r>
            <a:r>
              <a:rPr lang="en-IN" sz="1800" dirty="0">
                <a:latin typeface="Lato Extended"/>
              </a:rPr>
              <a:t> </a:t>
            </a:r>
            <a:r>
              <a:rPr lang="en-IN" sz="1800" dirty="0" err="1">
                <a:latin typeface="Lato Extended"/>
              </a:rPr>
              <a:t>Sugandhi</a:t>
            </a:r>
            <a:endParaRPr lang="en-US" sz="18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5417844" y="386839"/>
            <a:ext cx="6548013" cy="599092"/>
          </a:xfrm>
        </p:spPr>
        <p:txBody>
          <a:bodyPr/>
          <a:lstStyle/>
          <a:p>
            <a:pPr algn="l">
              <a:spcBef>
                <a:spcPts val="750"/>
              </a:spcBef>
              <a:spcAft>
                <a:spcPts val="1125"/>
              </a:spcAft>
              <a:buFont typeface="Arial" panose="020B0604020202020204" pitchFamily="34" charset="0"/>
              <a:buChar char="•"/>
            </a:pPr>
            <a:r>
              <a:rPr lang="en-GB" dirty="0"/>
              <a:t>Names of Student Attendees: </a:t>
            </a:r>
            <a:r>
              <a:rPr lang="en-IN" b="0" i="0" u="none" strike="noStrike" dirty="0">
                <a:effectLst/>
                <a:latin typeface="Lato Extended"/>
                <a:hlinkClick r:id="rId4">
                  <a:extLst>
                    <a:ext uri="{A12FA001-AC4F-418D-AE19-62706E023703}">
                      <ahyp:hlinkClr xmlns:ahyp="http://schemas.microsoft.com/office/drawing/2018/hyperlinkcolor" val="tx"/>
                    </a:ext>
                  </a:extLst>
                </a:hlinkClick>
              </a:rPr>
              <a:t>Abhay </a:t>
            </a:r>
            <a:r>
              <a:rPr lang="en-IN" b="0" i="0" u="none" strike="noStrike" dirty="0" err="1">
                <a:effectLst/>
                <a:latin typeface="Lato Extended"/>
                <a:hlinkClick r:id="rId4">
                  <a:extLst>
                    <a:ext uri="{A12FA001-AC4F-418D-AE19-62706E023703}">
                      <ahyp:hlinkClr xmlns:ahyp="http://schemas.microsoft.com/office/drawing/2018/hyperlinkcolor" val="tx"/>
                    </a:ext>
                  </a:extLst>
                </a:hlinkClick>
              </a:rPr>
              <a:t>Alakkal</a:t>
            </a:r>
            <a:r>
              <a:rPr lang="en-IN" dirty="0">
                <a:latin typeface="Lato Extended"/>
              </a:rPr>
              <a:t> ,</a:t>
            </a:r>
            <a:r>
              <a:rPr lang="en-IN" dirty="0" err="1">
                <a:latin typeface="Lato Extended"/>
              </a:rPr>
              <a:t>Roshwin</a:t>
            </a:r>
            <a:r>
              <a:rPr lang="en-IN" dirty="0">
                <a:latin typeface="Lato Extended"/>
              </a:rPr>
              <a:t> Johny , </a:t>
            </a:r>
            <a:r>
              <a:rPr lang="en-IN" dirty="0" err="1">
                <a:latin typeface="Lato Extended"/>
              </a:rPr>
              <a:t>Ajzal</a:t>
            </a:r>
            <a:r>
              <a:rPr lang="en-IN" dirty="0">
                <a:latin typeface="Lato Extended"/>
              </a:rPr>
              <a:t> Bin Faisal Madathil,</a:t>
            </a:r>
            <a:r>
              <a:rPr lang="en-US" sz="1600" dirty="0"/>
              <a:t> ANANDA KRISHNA</a:t>
            </a:r>
            <a:endParaRPr lang="en-IN" b="0" i="0" dirty="0">
              <a:effectLst/>
              <a:latin typeface="Lato Extended"/>
            </a:endParaRPr>
          </a:p>
          <a:p>
            <a:pPr algn="just">
              <a:spcBef>
                <a:spcPts val="750"/>
              </a:spcBef>
              <a:spcAft>
                <a:spcPts val="1125"/>
              </a:spcAft>
              <a:buFont typeface="Arial" panose="020B0604020202020204" pitchFamily="34" charset="0"/>
              <a:buChar char="•"/>
            </a:pPr>
            <a:endParaRPr lang="en-IN" b="0" i="0" dirty="0">
              <a:effectLst/>
              <a:latin typeface="Lato Extended"/>
            </a:endParaRPr>
          </a:p>
          <a:p>
            <a:endParaRPr lang="en-GB" dirty="0"/>
          </a:p>
        </p:txBody>
      </p:sp>
      <p:sp>
        <p:nvSpPr>
          <p:cNvPr id="6" name="TextBox 5">
            <a:extLst>
              <a:ext uri="{FF2B5EF4-FFF2-40B4-BE49-F238E27FC236}">
                <a16:creationId xmlns:a16="http://schemas.microsoft.com/office/drawing/2014/main" id="{1A350B14-D971-0DAF-C96E-7E07AA0695A6}"/>
              </a:ext>
            </a:extLst>
          </p:cNvPr>
          <p:cNvSpPr txBox="1"/>
          <p:nvPr/>
        </p:nvSpPr>
        <p:spPr>
          <a:xfrm>
            <a:off x="885173" y="317662"/>
            <a:ext cx="6096000" cy="338554"/>
          </a:xfrm>
          <a:prstGeom prst="rect">
            <a:avLst/>
          </a:prstGeom>
          <a:noFill/>
        </p:spPr>
        <p:txBody>
          <a:bodyPr wrap="square">
            <a:spAutoFit/>
          </a:bodyPr>
          <a:lstStyle/>
          <a:p>
            <a:r>
              <a:rPr lang="en-GB" sz="1600" dirty="0">
                <a:solidFill>
                  <a:schemeClr val="bg1"/>
                </a:solidFill>
              </a:rPr>
              <a:t>7COM1079-2024  Student Group No: A 177 </a:t>
            </a:r>
            <a:endParaRPr lang="en-IN" sz="1600" dirty="0">
              <a:solidFill>
                <a:schemeClr val="bg1"/>
              </a:solidFill>
            </a:endParaRPr>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EDF47CE-5D5A-6104-A73A-4C8E09C48DA4}"/>
              </a:ext>
            </a:extLst>
          </p:cNvPr>
          <p:cNvSpPr>
            <a:spLocks noGrp="1"/>
          </p:cNvSpPr>
          <p:nvPr>
            <p:ph type="subTitle" idx="1"/>
          </p:nvPr>
        </p:nvSpPr>
        <p:spPr>
          <a:xfrm>
            <a:off x="1337455" y="5073977"/>
            <a:ext cx="9769418" cy="230832"/>
          </a:xfrm>
        </p:spPr>
        <p:txBody>
          <a:bodyPr/>
          <a:lstStyle/>
          <a:p>
            <a:r>
              <a:rPr lang="en-GB" sz="2400" dirty="0"/>
              <a:t>&gt; Our dataset has 23486 Rows</a:t>
            </a:r>
          </a:p>
        </p:txBody>
      </p:sp>
      <p:sp>
        <p:nvSpPr>
          <p:cNvPr id="3" name="Footer Placeholder 2">
            <a:extLst>
              <a:ext uri="{FF2B5EF4-FFF2-40B4-BE49-F238E27FC236}">
                <a16:creationId xmlns:a16="http://schemas.microsoft.com/office/drawing/2014/main" id="{E6EB5BD4-BD08-7B73-D9D9-2582DDE1B3D9}"/>
              </a:ext>
            </a:extLst>
          </p:cNvPr>
          <p:cNvSpPr>
            <a:spLocks noGrp="1"/>
          </p:cNvSpPr>
          <p:nvPr>
            <p:ph type="ftr" sz="quarter" idx="11"/>
          </p:nvPr>
        </p:nvSpPr>
        <p:spPr>
          <a:xfrm>
            <a:off x="1337457" y="677725"/>
            <a:ext cx="9769417" cy="1524001"/>
          </a:xfrm>
        </p:spPr>
        <p:txBody>
          <a:bodyPr/>
          <a:lstStyle/>
          <a:p>
            <a:r>
              <a:rPr lang="en-GB" sz="2800" b="1" dirty="0">
                <a:solidFill>
                  <a:schemeClr val="tx1"/>
                </a:solidFill>
              </a:rPr>
              <a:t>DATASET - </a:t>
            </a:r>
            <a:r>
              <a:rPr lang="en-US" sz="2800" b="1" dirty="0" err="1">
                <a:solidFill>
                  <a:schemeClr val="tx1"/>
                </a:solidFill>
              </a:rPr>
              <a:t>Womens</a:t>
            </a:r>
            <a:r>
              <a:rPr lang="en-US" sz="2800" b="1" dirty="0">
                <a:solidFill>
                  <a:schemeClr val="tx1"/>
                </a:solidFill>
              </a:rPr>
              <a:t> Clothing E-Commerce Reviews.csv</a:t>
            </a:r>
            <a:endParaRPr lang="en-GB" sz="2800" b="1" dirty="0">
              <a:solidFill>
                <a:schemeClr val="tx1"/>
              </a:solidFill>
            </a:endParaRPr>
          </a:p>
        </p:txBody>
      </p:sp>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pic>
        <p:nvPicPr>
          <p:cNvPr id="6" name="Picture 5" descr="A screenshot of a computer&#10;&#10;Description automatically generated">
            <a:extLst>
              <a:ext uri="{FF2B5EF4-FFF2-40B4-BE49-F238E27FC236}">
                <a16:creationId xmlns:a16="http://schemas.microsoft.com/office/drawing/2014/main" id="{1BD0D6BE-5244-B4BD-B149-D33284A55F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7456" y="1270364"/>
            <a:ext cx="9769417" cy="3670519"/>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3200" dirty="0">
                <a:solidFill>
                  <a:schemeClr val="tx1"/>
                </a:solidFill>
              </a:rPr>
              <a:t>– DS 147 </a:t>
            </a:r>
            <a:r>
              <a:rPr lang="en-US" sz="2400" b="0" dirty="0">
                <a:solidFill>
                  <a:schemeClr val="tx1"/>
                </a:solidFill>
                <a:latin typeface="Aptos Narrow" panose="020B0004020202020204" pitchFamily="34" charset="0"/>
              </a:rPr>
              <a:t>Women's E-Commerce Clothing Reviews (kaggle.com)</a:t>
            </a:r>
            <a:endParaRPr lang="en-US" sz="2400" dirty="0">
              <a:solidFill>
                <a:schemeClr val="tx1"/>
              </a:solidFill>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479143"/>
            <a:ext cx="9129687" cy="230832"/>
          </a:xfrm>
        </p:spPr>
        <p:txBody>
          <a:bodyPr/>
          <a:lstStyle/>
          <a:p>
            <a:r>
              <a:rPr lang="en-GB" dirty="0">
                <a:solidFill>
                  <a:schemeClr val="tx1"/>
                </a:solidFill>
              </a:rPr>
              <a:t>7COM1079-2024  Student Group No:  A 177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3105978"/>
            <a:ext cx="10974945" cy="1984460"/>
          </a:xfrm>
        </p:spPr>
        <p:txBody>
          <a:bodyPr>
            <a:noAutofit/>
          </a:bodyPr>
          <a:lstStyle/>
          <a:p>
            <a:pPr>
              <a:lnSpc>
                <a:spcPct val="100000"/>
              </a:lnSpc>
            </a:pPr>
            <a:r>
              <a:rPr lang="en-US" sz="2400" b="0" dirty="0">
                <a:latin typeface="Calibri"/>
                <a:cs typeface="Calibri"/>
              </a:rPr>
              <a:t>Our  Independent variable is:  </a:t>
            </a:r>
            <a:r>
              <a:rPr lang="en-US" sz="2400" b="0" dirty="0">
                <a:solidFill>
                  <a:srgbClr val="FF0000"/>
                </a:solidFill>
                <a:latin typeface="Calibri"/>
                <a:cs typeface="Calibri"/>
              </a:rPr>
              <a:t>AGE</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 </a:t>
            </a:r>
            <a:r>
              <a:rPr lang="en-US" sz="2400" b="0" dirty="0">
                <a:solidFill>
                  <a:srgbClr val="FF0000"/>
                </a:solidFill>
                <a:latin typeface="Calibri"/>
                <a:cs typeface="Calibri"/>
              </a:rPr>
              <a:t>Interval/measurement data. </a:t>
            </a:r>
            <a:br>
              <a:rPr lang="en-US" sz="2400" b="0" dirty="0">
                <a:solidFill>
                  <a:srgbClr val="FF0000"/>
                </a:solidFill>
                <a:latin typeface="Calibri"/>
                <a:cs typeface="Calibri"/>
              </a:rPr>
            </a:br>
            <a:br>
              <a:rPr lang="en-US" sz="2400" b="0" dirty="0">
                <a:latin typeface="Calibri" panose="020F0502020204030204" pitchFamily="34" charset="0"/>
                <a:cs typeface="Calibri" panose="020F0502020204030204" pitchFamily="34" charset="0"/>
              </a:rPr>
            </a:br>
            <a:r>
              <a:rPr lang="en-US" sz="2400" b="0" dirty="0">
                <a:latin typeface="Calibri"/>
                <a:cs typeface="Calibri"/>
              </a:rPr>
              <a:t>Our Dependent variable is:  </a:t>
            </a:r>
            <a:r>
              <a:rPr lang="en-US" sz="2400" b="0" dirty="0">
                <a:solidFill>
                  <a:srgbClr val="FF0000"/>
                </a:solidFill>
                <a:latin typeface="Calibri"/>
                <a:cs typeface="Calibri"/>
              </a:rPr>
              <a:t>RATING</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 </a:t>
            </a:r>
            <a:r>
              <a:rPr lang="en-US" sz="2400" b="0" dirty="0">
                <a:solidFill>
                  <a:srgbClr val="FF0000"/>
                </a:solidFill>
                <a:latin typeface="Calibri"/>
                <a:cs typeface="Calibri"/>
              </a:rPr>
              <a:t>Ordinal</a:t>
            </a:r>
          </a:p>
        </p:txBody>
      </p:sp>
      <p:sp>
        <p:nvSpPr>
          <p:cNvPr id="8" name="TextBox 7">
            <a:extLst>
              <a:ext uri="{FF2B5EF4-FFF2-40B4-BE49-F238E27FC236}">
                <a16:creationId xmlns:a16="http://schemas.microsoft.com/office/drawing/2014/main" id="{D6AFE7B0-D8DD-C475-F844-7C7755B8DB76}"/>
              </a:ext>
            </a:extLst>
          </p:cNvPr>
          <p:cNvSpPr txBox="1"/>
          <p:nvPr/>
        </p:nvSpPr>
        <p:spPr>
          <a:xfrm>
            <a:off x="891035" y="1837285"/>
            <a:ext cx="10184493" cy="1323439"/>
          </a:xfrm>
          <a:prstGeom prst="rect">
            <a:avLst/>
          </a:prstGeom>
          <a:noFill/>
        </p:spPr>
        <p:txBody>
          <a:bodyPr wrap="square">
            <a:spAutoFit/>
          </a:bodyPr>
          <a:lstStyle/>
          <a:p>
            <a:r>
              <a:rPr lang="en-US" sz="2000" b="0" dirty="0">
                <a:latin typeface="Calibri"/>
                <a:cs typeface="Calibri"/>
              </a:rPr>
              <a:t>Thi</a:t>
            </a:r>
            <a:r>
              <a:rPr lang="en-US" sz="2000" dirty="0">
                <a:latin typeface="Calibri"/>
                <a:cs typeface="Calibri"/>
              </a:rPr>
              <a:t>s </a:t>
            </a:r>
            <a:r>
              <a:rPr lang="en-US" sz="2000" b="0" dirty="0">
                <a:latin typeface="Calibri"/>
                <a:cs typeface="Calibri"/>
              </a:rPr>
              <a:t>dataset is interesting to us because </a:t>
            </a:r>
            <a:r>
              <a:rPr lang="en-US" sz="2000" b="0" dirty="0">
                <a:solidFill>
                  <a:srgbClr val="FF0000"/>
                </a:solidFill>
                <a:latin typeface="Aptos Narrow" panose="020B0004020202020204" pitchFamily="34" charset="0"/>
                <a:cs typeface="Calibri"/>
              </a:rPr>
              <a:t>: This dataset is interesting because as a teenager and being a part of a significant consumer </a:t>
            </a:r>
            <a:r>
              <a:rPr lang="en-US" sz="2000" b="0" dirty="0" err="1">
                <a:solidFill>
                  <a:srgbClr val="FF0000"/>
                </a:solidFill>
                <a:latin typeface="Aptos Narrow" panose="020B0004020202020204" pitchFamily="34" charset="0"/>
                <a:cs typeface="Calibri"/>
              </a:rPr>
              <a:t>demographic,analysing</a:t>
            </a:r>
            <a:r>
              <a:rPr lang="en-US" sz="2000" b="0">
                <a:solidFill>
                  <a:srgbClr val="FF0000"/>
                </a:solidFill>
                <a:latin typeface="Aptos Narrow" panose="020B0004020202020204" pitchFamily="34" charset="0"/>
                <a:cs typeface="Calibri"/>
              </a:rPr>
              <a:t> this data helps us to understand how our generations opinion differ from older ones</a:t>
            </a:r>
            <a:r>
              <a:rPr lang="en-US" sz="2000" b="0">
                <a:solidFill>
                  <a:srgbClr val="FF0000"/>
                </a:solidFill>
              </a:rPr>
              <a:t>.</a:t>
            </a:r>
            <a:br>
              <a:rPr lang="en-US" sz="2000" b="0" dirty="0">
                <a:solidFill>
                  <a:srgbClr val="FF0000"/>
                </a:solidFill>
              </a:rPr>
            </a:br>
            <a:endParaRPr lang="en-IN" sz="2000" dirty="0"/>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227052"/>
            <a:ext cx="9753625" cy="230832"/>
          </a:xfrm>
        </p:spPr>
        <p:txBody>
          <a:bodyPr/>
          <a:lstStyle/>
          <a:p>
            <a:pPr>
              <a:spcAft>
                <a:spcPts val="0"/>
              </a:spcAft>
            </a:pPr>
            <a:r>
              <a:rPr lang="en-GB" dirty="0"/>
              <a:t>Our Research Question is</a:t>
            </a:r>
          </a:p>
          <a:p>
            <a:pPr>
              <a:spcAft>
                <a:spcPts val="0"/>
              </a:spcAft>
            </a:pPr>
            <a:r>
              <a:rPr lang="en-GB" sz="1800" dirty="0">
                <a:solidFill>
                  <a:schemeClr val="tx1"/>
                </a:solidFill>
              </a:rPr>
              <a:t>Is there a correlation between Rating and Age in </a:t>
            </a:r>
            <a:r>
              <a:rPr lang="en-US" sz="1800" dirty="0">
                <a:solidFill>
                  <a:schemeClr val="tx1"/>
                </a:solidFill>
                <a:latin typeface="Aptos Narrow" panose="020B0004020202020204" pitchFamily="34" charset="0"/>
              </a:rPr>
              <a:t>Women's E-Commerce Clothing Reviews? </a:t>
            </a:r>
            <a:endParaRPr lang="en-GB" sz="1800" dirty="0">
              <a:solidFill>
                <a:schemeClr val="tx1"/>
              </a:solidFill>
            </a:endParaRPr>
          </a:p>
          <a:p>
            <a:pPr>
              <a:spcAft>
                <a:spcPts val="0"/>
              </a:spcAft>
            </a:pP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solidFill>
                  <a:schemeClr val="tx1"/>
                </a:solidFill>
              </a:rPr>
              <a:t>PRE</a:t>
            </a:r>
            <a:r>
              <a:rPr lang="en-GB" dirty="0"/>
              <a:t> </a:t>
            </a:r>
            <a:r>
              <a:rPr lang="en-GB" dirty="0">
                <a:solidFill>
                  <a:schemeClr val="tx1"/>
                </a:solidFill>
              </a:rPr>
              <a:t>7COM1079-2024  Student Group No: A 177</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26232" y="791022"/>
            <a:ext cx="622800" cy="230832"/>
          </a:xfrm>
        </p:spPr>
        <p:txBody>
          <a:bodyPr/>
          <a:lstStyle/>
          <a:p>
            <a:r>
              <a:rPr lang="en-US" dirty="0"/>
              <a:t>4</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3647768"/>
            <a:ext cx="10640594" cy="924231"/>
          </a:xfrm>
        </p:spPr>
        <p:txBody>
          <a:bodyPr>
            <a:noAutofit/>
          </a:bodyPr>
          <a:lstStyle/>
          <a:p>
            <a:pPr>
              <a:lnSpc>
                <a:spcPct val="100000"/>
              </a:lnSpc>
            </a:pP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761345" y="1061123"/>
            <a:ext cx="10406581" cy="1391600"/>
          </a:xfrm>
        </p:spPr>
        <p:txBody>
          <a:bodyPr vert="horz" lIns="0" tIns="0" rIns="0" bIns="0" rtlCol="0" anchor="t">
            <a:noAutofit/>
          </a:bodyPr>
          <a:lstStyle/>
          <a:p>
            <a:pPr>
              <a:lnSpc>
                <a:spcPct val="100000"/>
              </a:lnSpc>
            </a:pPr>
            <a:r>
              <a:rPr lang="en-GB" sz="2000" b="0" dirty="0">
                <a:latin typeface="Arial"/>
                <a:cs typeface="Arial"/>
              </a:rPr>
              <a:t>1. Null hypothesis (H</a:t>
            </a:r>
            <a:r>
              <a:rPr lang="en-GB" sz="2000" b="0" baseline="-25000" dirty="0">
                <a:latin typeface="Arial"/>
                <a:cs typeface="Arial"/>
              </a:rPr>
              <a:t>0</a:t>
            </a:r>
            <a:r>
              <a:rPr lang="en-GB" sz="2000" b="0" dirty="0">
                <a:latin typeface="Arial"/>
                <a:cs typeface="Arial"/>
              </a:rPr>
              <a:t>):   </a:t>
            </a:r>
          </a:p>
          <a:p>
            <a:pPr>
              <a:lnSpc>
                <a:spcPct val="100000"/>
              </a:lnSpc>
            </a:pPr>
            <a:r>
              <a:rPr lang="en-GB" sz="2000" dirty="0">
                <a:solidFill>
                  <a:schemeClr val="tx1"/>
                </a:solidFill>
              </a:rPr>
              <a:t>     </a:t>
            </a:r>
            <a:r>
              <a:rPr lang="en-GB" sz="2000" b="0" dirty="0">
                <a:solidFill>
                  <a:schemeClr val="tx1"/>
                </a:solidFill>
              </a:rPr>
              <a:t>There is no correlation between Rating and Age in </a:t>
            </a:r>
            <a:r>
              <a:rPr lang="en-US" sz="2000" b="0" dirty="0">
                <a:solidFill>
                  <a:schemeClr val="tx1"/>
                </a:solidFill>
                <a:latin typeface="Aptos Narrow" panose="020B0004020202020204" pitchFamily="34" charset="0"/>
              </a:rPr>
              <a:t>Women's E-Commerce Clothing Reviews. </a:t>
            </a:r>
            <a:endParaRPr lang="en-GB" sz="2000" b="0" dirty="0">
              <a:solidFill>
                <a:schemeClr val="tx1"/>
              </a:solidFill>
            </a:endParaRPr>
          </a:p>
          <a:p>
            <a:pPr>
              <a:lnSpc>
                <a:spcPct val="100000"/>
              </a:lnSpc>
            </a:pPr>
            <a:endParaRPr lang="en-GB" sz="2000" b="0" dirty="0">
              <a:latin typeface="Arial"/>
              <a:cs typeface="Arial"/>
            </a:endParaRPr>
          </a:p>
          <a:p>
            <a:pPr>
              <a:lnSpc>
                <a:spcPct val="100000"/>
              </a:lnSpc>
            </a:pPr>
            <a:endParaRPr lang="en-GB" sz="2000" b="0" dirty="0">
              <a:latin typeface="Arial"/>
              <a:cs typeface="Arial"/>
            </a:endParaRPr>
          </a:p>
          <a:p>
            <a:pPr>
              <a:lnSpc>
                <a:spcPct val="100000"/>
              </a:lnSpc>
            </a:pPr>
            <a:endParaRPr lang="en-GB" sz="2000" b="0" dirty="0">
              <a:latin typeface="Arial"/>
              <a:cs typeface="Arial"/>
            </a:endParaRPr>
          </a:p>
          <a:p>
            <a:pPr>
              <a:lnSpc>
                <a:spcPct val="100000"/>
              </a:lnSpc>
            </a:pPr>
            <a:r>
              <a:rPr lang="en-GB" sz="2000" b="0" dirty="0">
                <a:latin typeface="Arial"/>
                <a:cs typeface="Arial"/>
              </a:rPr>
              <a:t>2. Alternative hypothesis (H</a:t>
            </a:r>
            <a:r>
              <a:rPr lang="en-GB" sz="2000" b="0" baseline="-25000" dirty="0">
                <a:latin typeface="Arial"/>
                <a:cs typeface="Arial"/>
              </a:rPr>
              <a:t>1</a:t>
            </a:r>
            <a:r>
              <a:rPr lang="en-GB" sz="2000" b="0" dirty="0">
                <a:latin typeface="Arial"/>
                <a:cs typeface="Arial"/>
              </a:rPr>
              <a:t>):</a:t>
            </a:r>
          </a:p>
          <a:p>
            <a:pPr>
              <a:lnSpc>
                <a:spcPct val="100000"/>
              </a:lnSpc>
            </a:pPr>
            <a:r>
              <a:rPr lang="en-GB" sz="2000" dirty="0">
                <a:solidFill>
                  <a:schemeClr val="tx1"/>
                </a:solidFill>
              </a:rPr>
              <a:t>     </a:t>
            </a:r>
            <a:r>
              <a:rPr lang="en-GB" sz="2000" b="0" dirty="0">
                <a:solidFill>
                  <a:schemeClr val="tx1"/>
                </a:solidFill>
              </a:rPr>
              <a:t>There is a correlation between Rating and Age in </a:t>
            </a:r>
            <a:r>
              <a:rPr lang="en-US" sz="2000" b="0" dirty="0">
                <a:solidFill>
                  <a:schemeClr val="tx1"/>
                </a:solidFill>
                <a:latin typeface="Aptos Narrow" panose="020B0004020202020204" pitchFamily="34" charset="0"/>
              </a:rPr>
              <a:t>Women's E-Commerce Clothing Reviews. </a:t>
            </a:r>
            <a:endParaRPr lang="en-GB" sz="2000" b="0" dirty="0">
              <a:solidFill>
                <a:schemeClr val="tx1"/>
              </a:solidFill>
            </a:endParaRPr>
          </a:p>
          <a:p>
            <a:pPr>
              <a:lnSpc>
                <a:spcPct val="100000"/>
              </a:lnSpc>
            </a:pPr>
            <a:endParaRPr lang="en-GB" sz="2000" b="0" dirty="0">
              <a:latin typeface="Arial"/>
              <a:cs typeface="Arial"/>
            </a:endParaRP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5</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11177</TotalTime>
  <Words>431</Words>
  <Application>Microsoft Office PowerPoint</Application>
  <PresentationFormat>Widescreen</PresentationFormat>
  <Paragraphs>33</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 Narrow</vt:lpstr>
      <vt:lpstr>Arial</vt:lpstr>
      <vt:lpstr>Calibri</vt:lpstr>
      <vt:lpstr>Lato Extended</vt:lpstr>
      <vt:lpstr>Herts Theme</vt:lpstr>
      <vt:lpstr>Research Question –  Tutorial Presentation for Feedback Date: 18-11-2024  </vt:lpstr>
      <vt:lpstr>PowerPoint Presentation</vt:lpstr>
      <vt:lpstr>Our  Independent variable is:  AGE                    This  Independent variable datatype is : Interval/measurement data.   Our Dependent variable is:  RATING                    This Dependent variable datatype is  : Ordinal</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Gowri Shankar Kamalakshan Sugandhi [Student-PECS]</cp:lastModifiedBy>
  <cp:revision>240</cp:revision>
  <dcterms:created xsi:type="dcterms:W3CDTF">2019-10-01T08:37:56Z</dcterms:created>
  <dcterms:modified xsi:type="dcterms:W3CDTF">2024-11-21T15:47:54Z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