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13" d="100"/>
          <a:sy n="113" d="100"/>
        </p:scale>
        <p:origin x="996"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WIN JOHNY" userId="483559a56bcbc959" providerId="LiveId" clId="{C1509219-1A16-4540-B8BB-4864A8BF971A}"/>
    <pc:docChg chg="custSel modSld">
      <pc:chgData name="ROSHWIN JOHNY" userId="483559a56bcbc959" providerId="LiveId" clId="{C1509219-1A16-4540-B8BB-4864A8BF971A}" dt="2024-12-13T14:03:57.567" v="15" actId="20577"/>
      <pc:docMkLst>
        <pc:docMk/>
      </pc:docMkLst>
      <pc:sldChg chg="modSp mod">
        <pc:chgData name="ROSHWIN JOHNY" userId="483559a56bcbc959" providerId="LiveId" clId="{C1509219-1A16-4540-B8BB-4864A8BF971A}" dt="2024-12-13T14:03:57.567" v="15" actId="20577"/>
        <pc:sldMkLst>
          <pc:docMk/>
          <pc:sldMk cId="4148532546" sldId="289"/>
        </pc:sldMkLst>
        <pc:spChg chg="mod">
          <ac:chgData name="ROSHWIN JOHNY" userId="483559a56bcbc959" providerId="LiveId" clId="{C1509219-1A16-4540-B8BB-4864A8BF971A}" dt="2024-12-13T14:03:57.567" v="15" actId="20577"/>
          <ac:spMkLst>
            <pc:docMk/>
            <pc:sldMk cId="4148532546" sldId="289"/>
            <ac:spMk id="4" creationId="{6E7F4D14-5620-EC41-A86C-6CC3CFD691B4}"/>
          </ac:spMkLst>
        </pc:spChg>
      </pc:sldChg>
      <pc:sldChg chg="delSp mod">
        <pc:chgData name="ROSHWIN JOHNY" userId="483559a56bcbc959" providerId="LiveId" clId="{C1509219-1A16-4540-B8BB-4864A8BF971A}" dt="2024-12-13T14:02:21.431" v="1" actId="478"/>
        <pc:sldMkLst>
          <pc:docMk/>
          <pc:sldMk cId="1718004908" sldId="329"/>
        </pc:sldMkLst>
        <pc:spChg chg="del">
          <ac:chgData name="ROSHWIN JOHNY" userId="483559a56bcbc959" providerId="LiveId" clId="{C1509219-1A16-4540-B8BB-4864A8BF971A}" dt="2024-12-13T14:02:21.431" v="1" actId="478"/>
          <ac:spMkLst>
            <pc:docMk/>
            <pc:sldMk cId="1718004908" sldId="329"/>
            <ac:spMk id="4" creationId="{CC9D9611-42EE-7840-81EE-DD6B1A99CD7B}"/>
          </ac:spMkLst>
        </pc:spChg>
      </pc:sldChg>
      <pc:sldChg chg="delSp modSp mod">
        <pc:chgData name="ROSHWIN JOHNY" userId="483559a56bcbc959" providerId="LiveId" clId="{C1509219-1A16-4540-B8BB-4864A8BF971A}" dt="2024-12-13T14:02:56.460" v="6" actId="478"/>
        <pc:sldMkLst>
          <pc:docMk/>
          <pc:sldMk cId="32494612" sldId="336"/>
        </pc:sldMkLst>
        <pc:spChg chg="del mod">
          <ac:chgData name="ROSHWIN JOHNY" userId="483559a56bcbc959" providerId="LiveId" clId="{C1509219-1A16-4540-B8BB-4864A8BF971A}" dt="2024-12-13T14:02:56.460" v="6" actId="478"/>
          <ac:spMkLst>
            <pc:docMk/>
            <pc:sldMk cId="32494612" sldId="336"/>
            <ac:spMk id="4" creationId="{1625FA15-B17F-387B-E383-5505647ABB89}"/>
          </ac:spMkLst>
        </pc:spChg>
      </pc:sldChg>
      <pc:sldChg chg="delSp modSp mod">
        <pc:chgData name="ROSHWIN JOHNY" userId="483559a56bcbc959" providerId="LiveId" clId="{C1509219-1A16-4540-B8BB-4864A8BF971A}" dt="2024-12-13T14:03:03.314" v="8" actId="478"/>
        <pc:sldMkLst>
          <pc:docMk/>
          <pc:sldMk cId="1833041803" sldId="338"/>
        </pc:sldMkLst>
        <pc:spChg chg="mod">
          <ac:chgData name="ROSHWIN JOHNY" userId="483559a56bcbc959" providerId="LiveId" clId="{C1509219-1A16-4540-B8BB-4864A8BF971A}" dt="2024-12-13T14:02:04.261" v="0" actId="20577"/>
          <ac:spMkLst>
            <pc:docMk/>
            <pc:sldMk cId="1833041803" sldId="338"/>
            <ac:spMk id="2" creationId="{6B64221B-D6D4-E382-A91A-99FF908D5475}"/>
          </ac:spMkLst>
        </pc:spChg>
        <pc:spChg chg="del mod">
          <ac:chgData name="ROSHWIN JOHNY" userId="483559a56bcbc959" providerId="LiveId" clId="{C1509219-1A16-4540-B8BB-4864A8BF971A}" dt="2024-12-13T14:03:03.314" v="8" actId="478"/>
          <ac:spMkLst>
            <pc:docMk/>
            <pc:sldMk cId="1833041803" sldId="338"/>
            <ac:spMk id="4" creationId="{FF7EDF94-2B89-A21D-BBC0-E455C2D9893B}"/>
          </ac:spMkLst>
        </pc:spChg>
      </pc:sldChg>
      <pc:sldChg chg="delSp modSp mod">
        <pc:chgData name="ROSHWIN JOHNY" userId="483559a56bcbc959" providerId="LiveId" clId="{C1509219-1A16-4540-B8BB-4864A8BF971A}" dt="2024-12-13T14:03:11.385" v="10" actId="478"/>
        <pc:sldMkLst>
          <pc:docMk/>
          <pc:sldMk cId="849753773" sldId="339"/>
        </pc:sldMkLst>
        <pc:spChg chg="del mod">
          <ac:chgData name="ROSHWIN JOHNY" userId="483559a56bcbc959" providerId="LiveId" clId="{C1509219-1A16-4540-B8BB-4864A8BF971A}" dt="2024-12-13T14:03:11.385" v="10" actId="478"/>
          <ac:spMkLst>
            <pc:docMk/>
            <pc:sldMk cId="849753773" sldId="339"/>
            <ac:spMk id="4" creationId="{D1098E3C-BAB5-8478-26BA-5CDF4FAEFC6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13/12/2024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13/12/2024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A177                                                   Name of Student Presenting:  Roshwin Johny</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buFont typeface="Arial" panose="020B0604020202020204" pitchFamily="34" charset="0"/>
              <a:buChar char="•"/>
            </a:pPr>
            <a:r>
              <a:rPr lang="en-GB" dirty="0"/>
              <a:t>7COM1079-2024  Student Group No: A177                        Names of Student Attendees :</a:t>
            </a:r>
            <a:r>
              <a:rPr lang="en-IN" sz="1600" b="0"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t>Roshwin </a:t>
            </a:r>
            <a:r>
              <a:rPr lang="en-IN" sz="1600" dirty="0">
                <a:solidFill>
                  <a:srgbClr val="F0F6FC"/>
                </a:solidFill>
                <a:latin typeface="Calibri" panose="020F0502020204030204" pitchFamily="34" charset="0"/>
                <a:ea typeface="Calibri" panose="020F0502020204030204" pitchFamily="34" charset="0"/>
                <a:cs typeface="Calibri" panose="020F0502020204030204" pitchFamily="34" charset="0"/>
              </a:rPr>
              <a:t>J</a:t>
            </a:r>
            <a:r>
              <a:rPr lang="en-IN" sz="1600" b="0"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t>ohny</a:t>
            </a:r>
          </a:p>
          <a:p>
            <a:pPr algn="r"/>
            <a:r>
              <a:rPr lang="en-IN" b="0"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t>    Gowri Shankar </a:t>
            </a:r>
            <a:r>
              <a:rPr lang="en-IN" b="0" i="0" dirty="0" err="1">
                <a:solidFill>
                  <a:srgbClr val="F0F6FC"/>
                </a:solidFill>
                <a:effectLst/>
                <a:latin typeface="Calibri" panose="020F0502020204030204" pitchFamily="34" charset="0"/>
                <a:ea typeface="Calibri" panose="020F0502020204030204" pitchFamily="34" charset="0"/>
                <a:cs typeface="Calibri" panose="020F0502020204030204" pitchFamily="34" charset="0"/>
              </a:rPr>
              <a:t>Kamalakshan</a:t>
            </a:r>
            <a:r>
              <a:rPr lang="en-IN" b="0"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t> </a:t>
            </a:r>
            <a:r>
              <a:rPr lang="en-IN" b="0" i="0" dirty="0" err="1">
                <a:solidFill>
                  <a:srgbClr val="F0F6FC"/>
                </a:solidFill>
                <a:effectLst/>
                <a:latin typeface="Calibri" panose="020F0502020204030204" pitchFamily="34" charset="0"/>
                <a:ea typeface="Calibri" panose="020F0502020204030204" pitchFamily="34" charset="0"/>
                <a:cs typeface="Calibri" panose="020F0502020204030204" pitchFamily="34" charset="0"/>
              </a:rPr>
              <a:t>Sugandhi</a:t>
            </a:r>
            <a:r>
              <a:rPr lang="en-IN" b="0"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t> </a:t>
            </a:r>
          </a:p>
          <a:p>
            <a:pPr algn="ctr"/>
            <a:r>
              <a:rPr lang="en-IN" b="0"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t>                                                                                                                                                      </a:t>
            </a:r>
            <a:r>
              <a:rPr lang="en-IN" b="0" i="0" dirty="0" err="1">
                <a:solidFill>
                  <a:srgbClr val="F0F6FC"/>
                </a:solidFill>
                <a:effectLst/>
                <a:latin typeface="Calibri" panose="020F0502020204030204" pitchFamily="34" charset="0"/>
                <a:ea typeface="Calibri" panose="020F0502020204030204" pitchFamily="34" charset="0"/>
                <a:cs typeface="Calibri" panose="020F0502020204030204" pitchFamily="34" charset="0"/>
              </a:rPr>
              <a:t>Ajzal</a:t>
            </a:r>
            <a:r>
              <a:rPr lang="en-IN" b="0"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t> Bin Faisal Madathil </a:t>
            </a:r>
          </a:p>
          <a:p>
            <a:pPr algn="l"/>
            <a:r>
              <a:rPr lang="en-IN" b="0"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t>                                                                                                                                                                               </a:t>
            </a:r>
            <a:r>
              <a:rPr lang="en-IN" b="0" i="0" dirty="0" err="1">
                <a:solidFill>
                  <a:srgbClr val="F0F6FC"/>
                </a:solidFill>
                <a:effectLst/>
                <a:latin typeface="Calibri" panose="020F0502020204030204" pitchFamily="34" charset="0"/>
                <a:ea typeface="Calibri" panose="020F0502020204030204" pitchFamily="34" charset="0"/>
                <a:cs typeface="Calibri" panose="020F0502020204030204" pitchFamily="34" charset="0"/>
              </a:rPr>
              <a:t>Anandakrishna</a:t>
            </a:r>
            <a:r>
              <a:rPr lang="en-IN" b="0"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t> </a:t>
            </a:r>
            <a:r>
              <a:rPr lang="en-IN" b="0" i="0" dirty="0" err="1">
                <a:solidFill>
                  <a:srgbClr val="F0F6FC"/>
                </a:solidFill>
                <a:effectLst/>
                <a:latin typeface="Calibri" panose="020F0502020204030204" pitchFamily="34" charset="0"/>
                <a:ea typeface="Calibri" panose="020F0502020204030204" pitchFamily="34" charset="0"/>
                <a:cs typeface="Calibri" panose="020F0502020204030204" pitchFamily="34" charset="0"/>
              </a:rPr>
              <a:t>Sivaprabha</a:t>
            </a:r>
            <a:r>
              <a:rPr lang="en-IN" b="0"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t>  </a:t>
            </a:r>
          </a:p>
          <a:p>
            <a:pPr algn="ctr"/>
            <a:r>
              <a:rPr lang="en-IN" b="0"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t>                                                                                                                                                  Abhay Shankar </a:t>
            </a:r>
            <a:r>
              <a:rPr lang="en-IN" b="0" i="0" dirty="0" err="1">
                <a:solidFill>
                  <a:srgbClr val="F0F6FC"/>
                </a:solidFill>
                <a:effectLst/>
                <a:latin typeface="Calibri" panose="020F0502020204030204" pitchFamily="34" charset="0"/>
                <a:ea typeface="Calibri" panose="020F0502020204030204" pitchFamily="34" charset="0"/>
                <a:cs typeface="Calibri" panose="020F0502020204030204" pitchFamily="34" charset="0"/>
              </a:rPr>
              <a:t>Alakkal</a:t>
            </a:r>
            <a:r>
              <a:rPr lang="en-IN" b="0" i="0" dirty="0">
                <a:solidFill>
                  <a:srgbClr val="F0F6FC"/>
                </a:solidFill>
                <a:effectLst/>
                <a:latin typeface="Calibri" panose="020F0502020204030204" pitchFamily="34" charset="0"/>
                <a:ea typeface="Calibri" panose="020F0502020204030204" pitchFamily="34" charset="0"/>
                <a:cs typeface="Calibri" panose="020F0502020204030204" pitchFamily="34" charset="0"/>
              </a:rPr>
              <a:t> </a:t>
            </a:r>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85946" y="944930"/>
            <a:ext cx="10253254" cy="279014"/>
          </a:xfrm>
        </p:spPr>
        <p:txBody>
          <a:bodyPr/>
          <a:lstStyle/>
          <a:p>
            <a:r>
              <a:rPr lang="en-GB" sz="3200" b="1" dirty="0">
                <a:solidFill>
                  <a:schemeClr val="tx1"/>
                </a:solidFill>
              </a:rPr>
              <a:t>DATASET - </a:t>
            </a:r>
            <a:r>
              <a:rPr lang="en-US" sz="3200" b="1" dirty="0" err="1">
                <a:solidFill>
                  <a:schemeClr val="tx1"/>
                </a:solidFill>
              </a:rPr>
              <a:t>Womens</a:t>
            </a:r>
            <a:r>
              <a:rPr lang="en-US" sz="3200" b="1" dirty="0">
                <a:solidFill>
                  <a:schemeClr val="tx1"/>
                </a:solidFill>
              </a:rPr>
              <a:t> Clothing E-Commerce Reviews.csv</a:t>
            </a:r>
            <a:endParaRPr lang="en-GB" sz="3200" b="1" dirty="0">
              <a:solidFill>
                <a:schemeClr val="tx1"/>
              </a:solidFill>
            </a:endParaRPr>
          </a:p>
          <a:p>
            <a:endParaRPr lang="en-GB" dirty="0"/>
          </a:p>
        </p:txBody>
      </p:sp>
      <p:pic>
        <p:nvPicPr>
          <p:cNvPr id="12" name="Picture 11" descr="A screenshot of a computer&#10;&#10;Description automatically generated">
            <a:extLst>
              <a:ext uri="{FF2B5EF4-FFF2-40B4-BE49-F238E27FC236}">
                <a16:creationId xmlns:a16="http://schemas.microsoft.com/office/drawing/2014/main" id="{69206367-8CAD-BEB1-0A70-91171BE4C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175" y="1426034"/>
            <a:ext cx="9921649" cy="3015337"/>
          </a:xfrm>
          <a:prstGeom prst="rect">
            <a:avLst/>
          </a:prstGeom>
        </p:spPr>
      </p:pic>
      <p:sp>
        <p:nvSpPr>
          <p:cNvPr id="13" name="TextBox 12">
            <a:extLst>
              <a:ext uri="{FF2B5EF4-FFF2-40B4-BE49-F238E27FC236}">
                <a16:creationId xmlns:a16="http://schemas.microsoft.com/office/drawing/2014/main" id="{55468F6A-7728-7D35-A83A-DE4734DC8BF0}"/>
              </a:ext>
            </a:extLst>
          </p:cNvPr>
          <p:cNvSpPr txBox="1"/>
          <p:nvPr/>
        </p:nvSpPr>
        <p:spPr>
          <a:xfrm>
            <a:off x="931333" y="4893733"/>
            <a:ext cx="5003800" cy="400110"/>
          </a:xfrm>
          <a:prstGeom prst="rect">
            <a:avLst/>
          </a:prstGeom>
          <a:noFill/>
        </p:spPr>
        <p:txBody>
          <a:bodyPr wrap="square" rtlCol="0">
            <a:spAutoFit/>
          </a:bodyPr>
          <a:lstStyle/>
          <a:p>
            <a:r>
              <a:rPr lang="en-GB" sz="2000" b="1" dirty="0"/>
              <a:t>Our dataset has 23486 Rows</a:t>
            </a:r>
            <a:endParaRPr lang="en-IN" sz="2000" b="1" dirty="0"/>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37810"/>
            <a:ext cx="10110240" cy="450076"/>
          </a:xfrm>
        </p:spPr>
        <p:txBody>
          <a:bodyPr vert="horz" lIns="0" tIns="0" rIns="0" bIns="0" rtlCol="0" anchor="t">
            <a:noAutofit/>
          </a:bodyPr>
          <a:lstStyle/>
          <a:p>
            <a:r>
              <a:rPr lang="en-US" dirty="0">
                <a:solidFill>
                  <a:srgbClr val="203232"/>
                </a:solidFill>
              </a:rPr>
              <a:t>Dataset ID - </a:t>
            </a:r>
            <a:r>
              <a:rPr lang="en-US" sz="1600" dirty="0">
                <a:solidFill>
                  <a:srgbClr val="FF0000"/>
                </a:solidFill>
              </a:rPr>
              <a:t> </a:t>
            </a:r>
            <a:r>
              <a:rPr lang="en-US" sz="3200" dirty="0">
                <a:solidFill>
                  <a:srgbClr val="FF0000"/>
                </a:solidFill>
              </a:rPr>
              <a:t>DS 147 </a:t>
            </a:r>
            <a:r>
              <a:rPr lang="en-US" sz="2400" b="0" dirty="0">
                <a:solidFill>
                  <a:srgbClr val="FF0000"/>
                </a:solidFill>
                <a:latin typeface="Aptos Narrow" panose="020B0004020202020204" pitchFamily="34" charset="0"/>
              </a:rPr>
              <a:t>Women's E-Commerce Clothing Reviews (kaggle.com)</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555565"/>
            <a:ext cx="9129687" cy="230832"/>
          </a:xfrm>
        </p:spPr>
        <p:txBody>
          <a:bodyPr/>
          <a:lstStyle/>
          <a:p>
            <a:r>
              <a:rPr lang="en-GB" dirty="0"/>
              <a:t>7COM1079-2024  Student Group No: A177</a:t>
            </a:r>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975826"/>
            <a:ext cx="10974945" cy="2900974"/>
          </a:xfrm>
        </p:spPr>
        <p:txBody>
          <a:bodyPr>
            <a:noAutofit/>
          </a:bodyPr>
          <a:lstStyle/>
          <a:p>
            <a:pPr>
              <a:lnSpc>
                <a:spcPct val="100000"/>
              </a:lnSpc>
            </a:pPr>
            <a:r>
              <a:rPr lang="en-US" sz="2000" b="0" spc="0" dirty="0">
                <a:latin typeface="Calibri" panose="020F0502020204030204" pitchFamily="34" charset="0"/>
                <a:ea typeface="Calibri" panose="020F0502020204030204" pitchFamily="34" charset="0"/>
                <a:cs typeface="Calibri" panose="020F0502020204030204" pitchFamily="34" charset="0"/>
              </a:rPr>
              <a:t>This dataset is interesting to us because  : </a:t>
            </a:r>
            <a:r>
              <a:rPr lang="en-US" sz="2000" b="0" spc="0" dirty="0">
                <a:solidFill>
                  <a:srgbClr val="FF0000"/>
                </a:solidFill>
                <a:latin typeface="Calibri" panose="020F0502020204030204" pitchFamily="34" charset="0"/>
                <a:ea typeface="Calibri" panose="020F0502020204030204" pitchFamily="34" charset="0"/>
                <a:cs typeface="Calibri" panose="020F0502020204030204" pitchFamily="34" charset="0"/>
              </a:rPr>
              <a:t>This dataset is interesting because as a teenager and being a part of a significant consumer demographic, </a:t>
            </a:r>
            <a:r>
              <a:rPr lang="en-US" sz="2000" b="0" spc="0" dirty="0" err="1">
                <a:solidFill>
                  <a:srgbClr val="FF0000"/>
                </a:solidFill>
                <a:latin typeface="Calibri" panose="020F0502020204030204" pitchFamily="34" charset="0"/>
                <a:ea typeface="Calibri" panose="020F0502020204030204" pitchFamily="34" charset="0"/>
                <a:cs typeface="Calibri" panose="020F0502020204030204" pitchFamily="34" charset="0"/>
              </a:rPr>
              <a:t>analysing</a:t>
            </a:r>
            <a:r>
              <a:rPr lang="en-US" sz="2000" b="0" spc="0" dirty="0">
                <a:solidFill>
                  <a:srgbClr val="FF0000"/>
                </a:solidFill>
                <a:latin typeface="Calibri" panose="020F0502020204030204" pitchFamily="34" charset="0"/>
                <a:ea typeface="Calibri" panose="020F0502020204030204" pitchFamily="34" charset="0"/>
                <a:cs typeface="Calibri" panose="020F0502020204030204" pitchFamily="34" charset="0"/>
              </a:rPr>
              <a:t>  this data helps us to understand how our generations opinion differ from older ones.</a:t>
            </a:r>
            <a:br>
              <a:rPr lang="en-US" sz="2000" b="0" spc="0" dirty="0">
                <a:solidFill>
                  <a:srgbClr val="FF0000"/>
                </a:solidFill>
                <a:latin typeface="Calibri" panose="020F0502020204030204" pitchFamily="34" charset="0"/>
                <a:ea typeface="Calibri" panose="020F0502020204030204" pitchFamily="34" charset="0"/>
                <a:cs typeface="Calibri" panose="020F0502020204030204" pitchFamily="34" charset="0"/>
              </a:rPr>
            </a:br>
            <a:br>
              <a:rPr lang="en-US" sz="2000" b="0" spc="0" dirty="0">
                <a:latin typeface="Calibri" panose="020F0502020204030204" pitchFamily="34" charset="0"/>
                <a:ea typeface="Calibri" panose="020F0502020204030204" pitchFamily="34" charset="0"/>
                <a:cs typeface="Calibri" panose="020F0502020204030204" pitchFamily="34" charset="0"/>
              </a:rPr>
            </a:br>
            <a:r>
              <a:rPr lang="en-US" sz="2000" b="0" spc="0" dirty="0">
                <a:latin typeface="Calibri" panose="020F0502020204030204" pitchFamily="34" charset="0"/>
                <a:ea typeface="Calibri" panose="020F0502020204030204" pitchFamily="34" charset="0"/>
                <a:cs typeface="Calibri" panose="020F0502020204030204" pitchFamily="34" charset="0"/>
              </a:rPr>
              <a:t>Our  Independent variable is:  </a:t>
            </a:r>
            <a:r>
              <a:rPr lang="en-US" sz="2000" b="0" spc="0" dirty="0">
                <a:solidFill>
                  <a:srgbClr val="FF0000"/>
                </a:solidFill>
                <a:latin typeface="Calibri" panose="020F0502020204030204" pitchFamily="34" charset="0"/>
                <a:ea typeface="Calibri" panose="020F0502020204030204" pitchFamily="34" charset="0"/>
                <a:cs typeface="Calibri" panose="020F0502020204030204" pitchFamily="34" charset="0"/>
              </a:rPr>
              <a:t>DEPARTMENT NAME</a:t>
            </a:r>
            <a:br>
              <a:rPr lang="en-US" sz="2000" b="0" spc="0" dirty="0">
                <a:latin typeface="Calibri" panose="020F0502020204030204" pitchFamily="34" charset="0"/>
                <a:ea typeface="Calibri" panose="020F0502020204030204" pitchFamily="34" charset="0"/>
                <a:cs typeface="Calibri" panose="020F0502020204030204" pitchFamily="34" charset="0"/>
              </a:rPr>
            </a:br>
            <a:r>
              <a:rPr lang="en-US" sz="2000" b="0" spc="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000" b="0" spc="0" dirty="0">
                <a:latin typeface="Calibri" panose="020F0502020204030204" pitchFamily="34" charset="0"/>
                <a:ea typeface="Calibri" panose="020F0502020204030204" pitchFamily="34" charset="0"/>
                <a:cs typeface="Calibri" panose="020F0502020204030204" pitchFamily="34" charset="0"/>
              </a:rPr>
              <a:t>This  Independent variable datatype is : </a:t>
            </a:r>
            <a:r>
              <a:rPr lang="en-US" sz="2000" b="0" spc="0" dirty="0">
                <a:solidFill>
                  <a:srgbClr val="FF0000"/>
                </a:solidFill>
                <a:latin typeface="Calibri" panose="020F0502020204030204" pitchFamily="34" charset="0"/>
                <a:ea typeface="Calibri" panose="020F0502020204030204" pitchFamily="34" charset="0"/>
                <a:cs typeface="Calibri" panose="020F0502020204030204" pitchFamily="34" charset="0"/>
              </a:rPr>
              <a:t>Nominal. </a:t>
            </a:r>
            <a:br>
              <a:rPr lang="en-US" sz="2000" b="0" spc="0" dirty="0">
                <a:solidFill>
                  <a:srgbClr val="FF0000"/>
                </a:solidFill>
                <a:latin typeface="Calibri" panose="020F0502020204030204" pitchFamily="34" charset="0"/>
                <a:ea typeface="Calibri" panose="020F0502020204030204" pitchFamily="34" charset="0"/>
                <a:cs typeface="Calibri" panose="020F0502020204030204" pitchFamily="34" charset="0"/>
              </a:rPr>
            </a:br>
            <a:br>
              <a:rPr lang="en-US" sz="2000" b="0" spc="0" dirty="0">
                <a:latin typeface="Calibri" panose="020F0502020204030204" pitchFamily="34" charset="0"/>
                <a:ea typeface="Calibri" panose="020F0502020204030204" pitchFamily="34" charset="0"/>
                <a:cs typeface="Calibri" panose="020F0502020204030204" pitchFamily="34" charset="0"/>
              </a:rPr>
            </a:br>
            <a:r>
              <a:rPr lang="en-US" sz="2000" b="0" spc="0" dirty="0">
                <a:latin typeface="Calibri" panose="020F0502020204030204" pitchFamily="34" charset="0"/>
                <a:ea typeface="Calibri" panose="020F0502020204030204" pitchFamily="34" charset="0"/>
                <a:cs typeface="Calibri" panose="020F0502020204030204" pitchFamily="34" charset="0"/>
              </a:rPr>
              <a:t>Our Dependent variable is:  </a:t>
            </a:r>
            <a:r>
              <a:rPr lang="en-US" sz="2000" b="0" spc="0" dirty="0">
                <a:solidFill>
                  <a:srgbClr val="FF0000"/>
                </a:solidFill>
                <a:latin typeface="Calibri" panose="020F0502020204030204" pitchFamily="34" charset="0"/>
                <a:ea typeface="Calibri" panose="020F0502020204030204" pitchFamily="34" charset="0"/>
                <a:cs typeface="Calibri" panose="020F0502020204030204" pitchFamily="34" charset="0"/>
              </a:rPr>
              <a:t>RECOMMENDED INDEX</a:t>
            </a:r>
            <a:br>
              <a:rPr lang="en-US" sz="2000" b="0" spc="0" dirty="0">
                <a:latin typeface="Calibri" panose="020F0502020204030204" pitchFamily="34" charset="0"/>
                <a:ea typeface="Calibri" panose="020F0502020204030204" pitchFamily="34" charset="0"/>
                <a:cs typeface="Calibri" panose="020F0502020204030204" pitchFamily="34" charset="0"/>
              </a:rPr>
            </a:br>
            <a:r>
              <a:rPr lang="en-US" sz="2000" b="0" spc="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000" b="0" spc="0" dirty="0">
                <a:latin typeface="Calibri" panose="020F0502020204030204" pitchFamily="34" charset="0"/>
                <a:ea typeface="Calibri" panose="020F0502020204030204" pitchFamily="34" charset="0"/>
                <a:cs typeface="Calibri" panose="020F0502020204030204" pitchFamily="34" charset="0"/>
              </a:rPr>
              <a:t>This Dependent variable datatype is  : </a:t>
            </a:r>
            <a:r>
              <a:rPr lang="en-US" sz="2000" b="0" spc="0" dirty="0">
                <a:solidFill>
                  <a:srgbClr val="FF0000"/>
                </a:solidFill>
                <a:latin typeface="Calibri" panose="020F0502020204030204" pitchFamily="34" charset="0"/>
                <a:ea typeface="Calibri" panose="020F0502020204030204" pitchFamily="34" charset="0"/>
                <a:cs typeface="Calibri" panose="020F0502020204030204" pitchFamily="34" charset="0"/>
              </a:rPr>
              <a:t>Nominal</a:t>
            </a:r>
            <a:br>
              <a:rPr lang="en-US" sz="2400" b="0" spc="0" dirty="0">
                <a:latin typeface="Calibri" panose="020F0502020204030204" pitchFamily="34" charset="0"/>
                <a:ea typeface="Calibri" panose="020F0502020204030204" pitchFamily="34" charset="0"/>
                <a:cs typeface="Calibri" panose="020F0502020204030204" pitchFamily="34" charset="0"/>
              </a:rPr>
            </a:br>
            <a:endParaRPr lang="en-US" sz="2400" b="0" spc="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623945" y="128325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a:xfrm>
            <a:off x="623945" y="434790"/>
            <a:ext cx="7176911" cy="230832"/>
          </a:xfrm>
        </p:spPr>
        <p:txBody>
          <a:bodyPr/>
          <a:lstStyle/>
          <a:p>
            <a:r>
              <a:rPr lang="en-GB" dirty="0"/>
              <a:t>PRE 7COM1079-2024  Student Group No:  A177</a:t>
            </a:r>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623945" y="2006327"/>
            <a:ext cx="11306798" cy="2678085"/>
          </a:xfrm>
        </p:spPr>
        <p:txBody>
          <a:bodyPr>
            <a:noAutofit/>
          </a:bodyPr>
          <a:lstStyle/>
          <a:p>
            <a:pPr>
              <a:lnSpc>
                <a:spcPct val="100000"/>
              </a:lnSpc>
            </a:pPr>
            <a:r>
              <a:rPr lang="en-GB" sz="2400" spc="-150" dirty="0">
                <a:solidFill>
                  <a:schemeClr val="tx2"/>
                </a:solidFill>
                <a:latin typeface="Calibri" panose="020F0502020204030204" pitchFamily="34" charset="0"/>
                <a:ea typeface="Calibri" panose="020F0502020204030204" pitchFamily="34" charset="0"/>
                <a:cs typeface="Calibri" panose="020F0502020204030204" pitchFamily="34" charset="0"/>
              </a:rPr>
              <a:t>“ Is there a difference in the proportions of recommendations and non – recommendation in reviews of clothes tops and clothes bottoms sold by a company “</a:t>
            </a: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 </a:t>
            </a:r>
          </a:p>
          <a:p>
            <a:pPr>
              <a:lnSpc>
                <a:spcPct val="100000"/>
              </a:lnSpc>
            </a:pPr>
            <a:r>
              <a:rPr lang="en-GB" sz="2400" dirty="0">
                <a:solidFill>
                  <a:srgbClr val="FF0000"/>
                </a:solidFill>
                <a:latin typeface="Arial"/>
                <a:cs typeface="Arial"/>
              </a:rPr>
              <a:t>Null hypothesis (H</a:t>
            </a:r>
            <a:r>
              <a:rPr lang="en-GB" sz="2400" baseline="-25000" dirty="0">
                <a:solidFill>
                  <a:srgbClr val="FF0000"/>
                </a:solidFill>
                <a:latin typeface="Arial"/>
                <a:cs typeface="Arial"/>
              </a:rPr>
              <a:t>0</a:t>
            </a:r>
            <a:r>
              <a:rPr lang="en-GB" sz="2400" dirty="0">
                <a:solidFill>
                  <a:srgbClr val="FF0000"/>
                </a:solidFill>
                <a:latin typeface="Arial"/>
                <a:cs typeface="Arial"/>
              </a:rPr>
              <a:t>):  </a:t>
            </a:r>
          </a:p>
          <a:p>
            <a:pPr marL="457200" indent="-457200">
              <a:lnSpc>
                <a:spcPct val="100000"/>
              </a:lnSpc>
              <a:buAutoNum type="arabicPeriod"/>
            </a:pPr>
            <a:r>
              <a:rPr lang="en-GB" sz="2400" dirty="0">
                <a:solidFill>
                  <a:schemeClr val="accent3"/>
                </a:solidFill>
              </a:rPr>
              <a:t>There is no difference in the proportions of recommendations and non-recommendations between reviews of clothes tops and clothes bottoms</a:t>
            </a:r>
            <a:r>
              <a:rPr lang="en-GB" sz="1100" dirty="0"/>
              <a:t>. </a:t>
            </a:r>
          </a:p>
          <a:p>
            <a:pPr>
              <a:lnSpc>
                <a:spcPct val="100000"/>
              </a:lnSpc>
            </a:pPr>
            <a:endParaRPr lang="en-GB" sz="1100" dirty="0"/>
          </a:p>
          <a:p>
            <a:pPr>
              <a:lnSpc>
                <a:spcPct val="100000"/>
              </a:lnSpc>
            </a:pPr>
            <a:r>
              <a:rPr lang="en-IN" sz="2400" dirty="0"/>
              <a:t>Alternative Hypothesis (H₁):</a:t>
            </a:r>
            <a:endParaRPr lang="en-GB" sz="2400" b="0" dirty="0">
              <a:solidFill>
                <a:schemeClr val="tx1"/>
              </a:solidFill>
              <a:latin typeface="Arial"/>
              <a:cs typeface="Arial"/>
            </a:endParaRPr>
          </a:p>
          <a:p>
            <a:pPr>
              <a:lnSpc>
                <a:spcPct val="100000"/>
              </a:lnSpc>
            </a:pPr>
            <a:r>
              <a:rPr lang="en-GB" sz="2400" dirty="0">
                <a:latin typeface="Arial"/>
                <a:cs typeface="Arial"/>
              </a:rPr>
              <a:t>2. </a:t>
            </a:r>
            <a:r>
              <a:rPr lang="en-GB" sz="2400" dirty="0"/>
              <a:t>There is a difference in the proportions of recommendations and non-recommendations between reviews of clothes tops and clothes bottoms.</a:t>
            </a:r>
            <a:endParaRPr lang="en-GB" sz="2400" b="0" dirty="0">
              <a:solidFill>
                <a:srgbClr val="FF0000"/>
              </a:solidFill>
              <a:latin typeface="Arial"/>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10820</TotalTime>
  <Words>439</Words>
  <Application>Microsoft Office PowerPoint</Application>
  <PresentationFormat>Widescreen</PresentationFormat>
  <Paragraphs>27</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 Narrow</vt:lpstr>
      <vt:lpstr>Arial</vt:lpstr>
      <vt:lpstr>Calibri</vt:lpstr>
      <vt:lpstr>Herts Theme</vt:lpstr>
      <vt:lpstr>Research Question –  Tutorial Presentation for Feedback Date:   </vt:lpstr>
      <vt:lpstr>PowerPoint Presentation</vt:lpstr>
      <vt:lpstr>This dataset is interesting to us because  : This dataset is interesting because as a teenager and being a part of a significant consumer demographic, analysing  this data helps us to understand how our generations opinion differ from older ones.  Our  Independent variable is:  DEPARTMENT NAME                    This  Independent variable datatype is : Nominal.   Our Dependent variable is:  RECOMMENDED INDEX                    This Dependent variable datatype is  : Nominal </vt:lpstr>
      <vt:lpstr>“ Is there a difference in the proportions of recommendations and non – recommendation in reviews of clothes tops and clothes bottoms sold by a company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ROSHWIN JOHNY</cp:lastModifiedBy>
  <cp:revision>233</cp:revision>
  <dcterms:created xsi:type="dcterms:W3CDTF">2019-10-01T08:37:56Z</dcterms:created>
  <dcterms:modified xsi:type="dcterms:W3CDTF">2024-12-13T14:04:06Z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