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725"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 GOWRI SHANKAR" userId="fac7086c3741f28e" providerId="LiveId" clId="{5211B7AA-5CD9-4D08-87D4-EA3AEFEF2AD5}"/>
    <pc:docChg chg="undo custSel modSld">
      <pc:chgData name="K S GOWRI SHANKAR" userId="fac7086c3741f28e" providerId="LiveId" clId="{5211B7AA-5CD9-4D08-87D4-EA3AEFEF2AD5}" dt="2024-12-31T12:23:09.172" v="184" actId="20577"/>
      <pc:docMkLst>
        <pc:docMk/>
      </pc:docMkLst>
      <pc:sldChg chg="modSp mod">
        <pc:chgData name="K S GOWRI SHANKAR" userId="fac7086c3741f28e" providerId="LiveId" clId="{5211B7AA-5CD9-4D08-87D4-EA3AEFEF2AD5}" dt="2024-12-31T11:52:10.407" v="41" actId="20577"/>
        <pc:sldMkLst>
          <pc:docMk/>
          <pc:sldMk cId="1718004908" sldId="329"/>
        </pc:sldMkLst>
        <pc:spChg chg="mod">
          <ac:chgData name="K S GOWRI SHANKAR" userId="fac7086c3741f28e" providerId="LiveId" clId="{5211B7AA-5CD9-4D08-87D4-EA3AEFEF2AD5}" dt="2024-12-31T11:52:10.407" v="41" actId="20577"/>
          <ac:spMkLst>
            <pc:docMk/>
            <pc:sldMk cId="1718004908" sldId="329"/>
            <ac:spMk id="5" creationId="{B3FA3829-F12C-214D-8FBA-7E1A740F65CA}"/>
          </ac:spMkLst>
        </pc:spChg>
      </pc:sldChg>
      <pc:sldChg chg="modSp mod">
        <pc:chgData name="K S GOWRI SHANKAR" userId="fac7086c3741f28e" providerId="LiveId" clId="{5211B7AA-5CD9-4D08-87D4-EA3AEFEF2AD5}" dt="2024-12-31T12:20:28.562" v="163"/>
        <pc:sldMkLst>
          <pc:docMk/>
          <pc:sldMk cId="32494612" sldId="336"/>
        </pc:sldMkLst>
        <pc:spChg chg="mod">
          <ac:chgData name="K S GOWRI SHANKAR" userId="fac7086c3741f28e" providerId="LiveId" clId="{5211B7AA-5CD9-4D08-87D4-EA3AEFEF2AD5}" dt="2024-12-31T12:20:28.562" v="163"/>
          <ac:spMkLst>
            <pc:docMk/>
            <pc:sldMk cId="32494612" sldId="336"/>
            <ac:spMk id="2" creationId="{8E3CD731-5ACF-B002-247D-243F6E2149EC}"/>
          </ac:spMkLst>
        </pc:spChg>
      </pc:sldChg>
      <pc:sldChg chg="addSp delSp modSp mod">
        <pc:chgData name="K S GOWRI SHANKAR" userId="fac7086c3741f28e" providerId="LiveId" clId="{5211B7AA-5CD9-4D08-87D4-EA3AEFEF2AD5}" dt="2024-12-31T12:23:09.172" v="184" actId="20577"/>
        <pc:sldMkLst>
          <pc:docMk/>
          <pc:sldMk cId="1833041803" sldId="338"/>
        </pc:sldMkLst>
        <pc:spChg chg="mod">
          <ac:chgData name="K S GOWRI SHANKAR" userId="fac7086c3741f28e" providerId="LiveId" clId="{5211B7AA-5CD9-4D08-87D4-EA3AEFEF2AD5}" dt="2024-12-31T12:23:09.172" v="184" actId="20577"/>
          <ac:spMkLst>
            <pc:docMk/>
            <pc:sldMk cId="1833041803" sldId="338"/>
            <ac:spMk id="2" creationId="{6B64221B-D6D4-E382-A91A-99FF908D5475}"/>
          </ac:spMkLst>
        </pc:spChg>
        <pc:spChg chg="add del">
          <ac:chgData name="K S GOWRI SHANKAR" userId="fac7086c3741f28e" providerId="LiveId" clId="{5211B7AA-5CD9-4D08-87D4-EA3AEFEF2AD5}" dt="2024-12-31T12:16:01.582" v="97" actId="22"/>
          <ac:spMkLst>
            <pc:docMk/>
            <pc:sldMk cId="1833041803" sldId="338"/>
            <ac:spMk id="5" creationId="{368CA1D8-93F3-BAE6-8DC5-47A3316940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31/12/2024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31/12/2024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387540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5141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erts.instructure.com/groups/115148/users/27999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177                                       Name of Student Presenting:</a:t>
            </a:r>
            <a:r>
              <a:rPr lang="en-IN" sz="1000" dirty="0">
                <a:latin typeface="Lato Extended"/>
              </a:rPr>
              <a:t>   </a:t>
            </a:r>
            <a:r>
              <a:rPr lang="en-IN" sz="2000" dirty="0" err="1">
                <a:latin typeface="Lato Extended"/>
              </a:rPr>
              <a:t>Roshwin</a:t>
            </a:r>
            <a:r>
              <a:rPr lang="en-IN" sz="2000" dirty="0">
                <a:latin typeface="Lato Extended"/>
              </a:rPr>
              <a:t> Johny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5417844" y="386839"/>
            <a:ext cx="6548013" cy="599092"/>
          </a:xfrm>
        </p:spPr>
        <p:txBody>
          <a:bodyPr/>
          <a:lstStyle/>
          <a:p>
            <a:pPr algn="l">
              <a:spcBef>
                <a:spcPts val="750"/>
              </a:spcBef>
              <a:spcAft>
                <a:spcPts val="1125"/>
              </a:spcAft>
              <a:buFont typeface="Arial" panose="020B0604020202020204" pitchFamily="34" charset="0"/>
              <a:buChar char="•"/>
            </a:pPr>
            <a:r>
              <a:rPr lang="en-GB" dirty="0"/>
              <a:t>Names of Student Attendees: </a:t>
            </a:r>
            <a:r>
              <a:rPr lang="en-IN" b="0" i="0" u="none" strike="noStrike" dirty="0">
                <a:effectLst/>
                <a:latin typeface="Lato Extended"/>
                <a:hlinkClick r:id="rId4">
                  <a:extLst>
                    <a:ext uri="{A12FA001-AC4F-418D-AE19-62706E023703}">
                      <ahyp:hlinkClr xmlns:ahyp="http://schemas.microsoft.com/office/drawing/2018/hyperlinkcolor" val="tx"/>
                    </a:ext>
                  </a:extLst>
                </a:hlinkClick>
              </a:rPr>
              <a:t>Abhay </a:t>
            </a:r>
            <a:r>
              <a:rPr lang="en-IN" b="0" i="0" u="none" strike="noStrike" dirty="0" err="1">
                <a:effectLst/>
                <a:latin typeface="Lato Extended"/>
                <a:hlinkClick r:id="rId4">
                  <a:extLst>
                    <a:ext uri="{A12FA001-AC4F-418D-AE19-62706E023703}">
                      <ahyp:hlinkClr xmlns:ahyp="http://schemas.microsoft.com/office/drawing/2018/hyperlinkcolor" val="tx"/>
                    </a:ext>
                  </a:extLst>
                </a:hlinkClick>
              </a:rPr>
              <a:t>Alakkal</a:t>
            </a:r>
            <a:r>
              <a:rPr lang="en-IN" dirty="0">
                <a:latin typeface="Lato Extended"/>
              </a:rPr>
              <a:t> ,, </a:t>
            </a:r>
            <a:r>
              <a:rPr lang="en-IN" dirty="0" err="1">
                <a:latin typeface="Lato Extended"/>
              </a:rPr>
              <a:t>Ajzal</a:t>
            </a:r>
            <a:r>
              <a:rPr lang="en-IN" dirty="0">
                <a:latin typeface="Lato Extended"/>
              </a:rPr>
              <a:t> Bin Faisal Madathil,</a:t>
            </a:r>
            <a:r>
              <a:rPr lang="en-US" sz="1600" dirty="0"/>
              <a:t> ANANDA KRISHNA,</a:t>
            </a:r>
            <a:r>
              <a:rPr lang="en-IN" sz="1600" dirty="0">
                <a:latin typeface="Lato Extended"/>
              </a:rPr>
              <a:t> Gowri Shankar Kamalakshan Sugandhi</a:t>
            </a:r>
            <a:endParaRPr lang="en-IN" b="0" i="0" dirty="0">
              <a:effectLst/>
              <a:latin typeface="Lato Extended"/>
            </a:endParaRPr>
          </a:p>
          <a:p>
            <a:pPr algn="just">
              <a:spcBef>
                <a:spcPts val="750"/>
              </a:spcBef>
              <a:spcAft>
                <a:spcPts val="1125"/>
              </a:spcAft>
              <a:buFont typeface="Arial" panose="020B0604020202020204" pitchFamily="34" charset="0"/>
              <a:buChar char="•"/>
            </a:pPr>
            <a:endParaRPr lang="en-IN" b="0" i="0" dirty="0">
              <a:effectLst/>
              <a:latin typeface="Lato Extended"/>
            </a:endParaRPr>
          </a:p>
          <a:p>
            <a:endParaRPr lang="en-GB" dirty="0"/>
          </a:p>
        </p:txBody>
      </p:sp>
      <p:sp>
        <p:nvSpPr>
          <p:cNvPr id="6" name="TextBox 5">
            <a:extLst>
              <a:ext uri="{FF2B5EF4-FFF2-40B4-BE49-F238E27FC236}">
                <a16:creationId xmlns:a16="http://schemas.microsoft.com/office/drawing/2014/main" id="{1A350B14-D971-0DAF-C96E-7E07AA0695A6}"/>
              </a:ext>
            </a:extLst>
          </p:cNvPr>
          <p:cNvSpPr txBox="1"/>
          <p:nvPr/>
        </p:nvSpPr>
        <p:spPr>
          <a:xfrm>
            <a:off x="885173" y="317662"/>
            <a:ext cx="6096000" cy="338554"/>
          </a:xfrm>
          <a:prstGeom prst="rect">
            <a:avLst/>
          </a:prstGeom>
          <a:noFill/>
        </p:spPr>
        <p:txBody>
          <a:bodyPr wrap="square">
            <a:spAutoFit/>
          </a:bodyPr>
          <a:lstStyle/>
          <a:p>
            <a:r>
              <a:rPr lang="en-GB" sz="1600" dirty="0">
                <a:solidFill>
                  <a:schemeClr val="bg1"/>
                </a:solidFill>
              </a:rPr>
              <a:t>7COM1079-2024  Student Group No: A 177 </a:t>
            </a:r>
            <a:endParaRPr lang="en-IN" sz="1600"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1337455" y="5073977"/>
            <a:ext cx="9769418" cy="230832"/>
          </a:xfrm>
        </p:spPr>
        <p:txBody>
          <a:bodyPr/>
          <a:lstStyle/>
          <a:p>
            <a:r>
              <a:rPr lang="en-GB" sz="2400" dirty="0"/>
              <a:t>&gt; Our dataset has 23486 Rows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1337457" y="677725"/>
            <a:ext cx="9769417" cy="1524001"/>
          </a:xfrm>
        </p:spPr>
        <p:txBody>
          <a:bodyPr/>
          <a:lstStyle/>
          <a:p>
            <a:r>
              <a:rPr lang="en-GB" sz="2800" b="1" dirty="0">
                <a:solidFill>
                  <a:schemeClr val="tx1"/>
                </a:solidFill>
              </a:rPr>
              <a:t>DATASET - </a:t>
            </a:r>
            <a:r>
              <a:rPr lang="en-US" sz="2800" b="1" dirty="0" err="1">
                <a:solidFill>
                  <a:schemeClr val="tx1"/>
                </a:solidFill>
              </a:rPr>
              <a:t>Womens</a:t>
            </a:r>
            <a:r>
              <a:rPr lang="en-US" sz="2800" b="1" dirty="0">
                <a:solidFill>
                  <a:schemeClr val="tx1"/>
                </a:solidFill>
              </a:rPr>
              <a:t> Clothing E-Commerce Reviews.csv</a:t>
            </a:r>
            <a:endParaRPr lang="en-GB" sz="2800" b="1" dirty="0">
              <a:solidFill>
                <a:schemeClr val="tx1"/>
              </a:solidFill>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screenshot of a computer&#10;&#10;Description automatically generated">
            <a:extLst>
              <a:ext uri="{FF2B5EF4-FFF2-40B4-BE49-F238E27FC236}">
                <a16:creationId xmlns:a16="http://schemas.microsoft.com/office/drawing/2014/main" id="{1BD0D6BE-5244-B4BD-B149-D33284A55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456" y="1270364"/>
            <a:ext cx="9769417" cy="367051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3200" dirty="0">
                <a:solidFill>
                  <a:schemeClr val="tx1"/>
                </a:solidFill>
              </a:rPr>
              <a:t>– DS 147 </a:t>
            </a:r>
            <a:r>
              <a:rPr lang="en-US" sz="2400" b="0" dirty="0">
                <a:solidFill>
                  <a:schemeClr val="tx1"/>
                </a:solidFill>
                <a:latin typeface="Aptos Narrow" panose="020B0004020202020204" pitchFamily="34" charset="0"/>
              </a:rPr>
              <a:t>Women's E-Commerce Clothing Reviews (kaggle.com)</a:t>
            </a:r>
            <a:endParaRPr lang="en-US" sz="2400"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479143"/>
            <a:ext cx="9129687" cy="230832"/>
          </a:xfrm>
        </p:spPr>
        <p:txBody>
          <a:bodyPr/>
          <a:lstStyle/>
          <a:p>
            <a:r>
              <a:rPr lang="en-GB" dirty="0">
                <a:solidFill>
                  <a:schemeClr val="tx1"/>
                </a:solidFill>
              </a:rPr>
              <a:t>7COM1079-2024  Student Group No:  A 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3105978"/>
            <a:ext cx="10974945" cy="1984460"/>
          </a:xfrm>
        </p:spPr>
        <p:txBody>
          <a:bodyPr>
            <a:noAutofit/>
          </a:bodyPr>
          <a:lstStyle/>
          <a:p>
            <a:pPr>
              <a:lnSpc>
                <a:spcPct val="100000"/>
              </a:lnSpc>
            </a:pPr>
            <a:r>
              <a:rPr lang="en-US" sz="2400" b="0" dirty="0">
                <a:latin typeface="Calibri"/>
                <a:cs typeface="Calibri"/>
              </a:rPr>
              <a:t>Our  Independent variable is:  </a:t>
            </a:r>
            <a:r>
              <a:rPr lang="en-US" sz="2400" b="0" dirty="0">
                <a:solidFill>
                  <a:srgbClr val="FF0000"/>
                </a:solidFill>
                <a:latin typeface="Calibri"/>
                <a:cs typeface="Calibri"/>
              </a:rPr>
              <a:t>AGE (</a:t>
            </a:r>
            <a:r>
              <a:rPr lang="en-IN" sz="2400" b="0" i="0" dirty="0">
                <a:solidFill>
                  <a:srgbClr val="FF0000"/>
                </a:solidFill>
                <a:effectLst/>
                <a:latin typeface="LatoWeb"/>
              </a:rPr>
              <a:t>"young" and "old“</a:t>
            </a:r>
            <a:r>
              <a:rPr lang="en-US" sz="2400" b="0" dirty="0">
                <a:solidFill>
                  <a:srgbClr val="FF0000"/>
                </a:solidFill>
                <a:latin typeface="Calibri"/>
                <a:cs typeface="Calibri"/>
              </a:rPr>
              <a: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Nominal</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RATING (</a:t>
            </a:r>
            <a:r>
              <a:rPr lang="en-IN" sz="800" b="0" i="0" dirty="0">
                <a:solidFill>
                  <a:srgbClr val="2D3B45"/>
                </a:solidFill>
                <a:effectLst/>
                <a:latin typeface="LatoWeb"/>
              </a:rPr>
              <a:t> "</a:t>
            </a:r>
            <a:r>
              <a:rPr lang="en-IN" sz="2000" b="0" i="0" dirty="0">
                <a:solidFill>
                  <a:srgbClr val="FF0000"/>
                </a:solidFill>
                <a:effectLst/>
                <a:latin typeface="LatoWeb"/>
              </a:rPr>
              <a:t>highly rated" and "low-rated"</a:t>
            </a:r>
            <a:r>
              <a:rPr lang="en-US" sz="2400" b="0" dirty="0">
                <a:solidFill>
                  <a:srgbClr val="FF0000"/>
                </a:solidFill>
                <a:latin typeface="Calibri"/>
                <a:cs typeface="Calibri"/>
              </a:rPr>
              <a: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Nominal</a:t>
            </a:r>
          </a:p>
        </p:txBody>
      </p:sp>
      <p:sp>
        <p:nvSpPr>
          <p:cNvPr id="8" name="TextBox 7">
            <a:extLst>
              <a:ext uri="{FF2B5EF4-FFF2-40B4-BE49-F238E27FC236}">
                <a16:creationId xmlns:a16="http://schemas.microsoft.com/office/drawing/2014/main" id="{D6AFE7B0-D8DD-C475-F844-7C7755B8DB76}"/>
              </a:ext>
            </a:extLst>
          </p:cNvPr>
          <p:cNvSpPr txBox="1"/>
          <p:nvPr/>
        </p:nvSpPr>
        <p:spPr>
          <a:xfrm>
            <a:off x="891035" y="1837285"/>
            <a:ext cx="10184493" cy="1323439"/>
          </a:xfrm>
          <a:prstGeom prst="rect">
            <a:avLst/>
          </a:prstGeom>
          <a:noFill/>
        </p:spPr>
        <p:txBody>
          <a:bodyPr wrap="square">
            <a:spAutoFit/>
          </a:bodyPr>
          <a:lstStyle/>
          <a:p>
            <a:r>
              <a:rPr lang="en-US" sz="2000" b="0" dirty="0">
                <a:latin typeface="Calibri"/>
                <a:cs typeface="Calibri"/>
              </a:rPr>
              <a:t>Thi</a:t>
            </a:r>
            <a:r>
              <a:rPr lang="en-US" sz="2000" dirty="0">
                <a:latin typeface="Calibri"/>
                <a:cs typeface="Calibri"/>
              </a:rPr>
              <a:t>s </a:t>
            </a:r>
            <a:r>
              <a:rPr lang="en-US" sz="2000" b="0" dirty="0">
                <a:latin typeface="Calibri"/>
                <a:cs typeface="Calibri"/>
              </a:rPr>
              <a:t>dataset is interesting to us because </a:t>
            </a:r>
            <a:r>
              <a:rPr lang="en-US" sz="2000" b="0" dirty="0">
                <a:solidFill>
                  <a:srgbClr val="FF0000"/>
                </a:solidFill>
                <a:latin typeface="Aptos Narrow" panose="020B0004020202020204" pitchFamily="34" charset="0"/>
                <a:cs typeface="Calibri"/>
              </a:rPr>
              <a:t>: This dataset is interesting because as a teenager and being a part of a significant consumer </a:t>
            </a:r>
            <a:r>
              <a:rPr lang="en-US" sz="2000" b="0" dirty="0" err="1">
                <a:solidFill>
                  <a:srgbClr val="FF0000"/>
                </a:solidFill>
                <a:latin typeface="Aptos Narrow" panose="020B0004020202020204" pitchFamily="34" charset="0"/>
                <a:cs typeface="Calibri"/>
              </a:rPr>
              <a:t>demographic,analysing</a:t>
            </a:r>
            <a:r>
              <a:rPr lang="en-US" sz="2000" b="0">
                <a:solidFill>
                  <a:srgbClr val="FF0000"/>
                </a:solidFill>
                <a:latin typeface="Aptos Narrow" panose="020B0004020202020204" pitchFamily="34" charset="0"/>
                <a:cs typeface="Calibri"/>
              </a:rPr>
              <a:t> this data helps us to understand how our generations opinion differ from older ones</a:t>
            </a:r>
            <a:r>
              <a:rPr lang="en-US" sz="2000" b="0">
                <a:solidFill>
                  <a:srgbClr val="FF0000"/>
                </a:solidFill>
              </a:rPr>
              <a:t>.</a:t>
            </a:r>
            <a:br>
              <a:rPr lang="en-US" sz="2000" b="0" dirty="0">
                <a:solidFill>
                  <a:srgbClr val="FF0000"/>
                </a:solidFill>
              </a:rPr>
            </a:br>
            <a:endParaRPr lang="en-IN" sz="2000" dirty="0"/>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27052"/>
            <a:ext cx="9753625" cy="230832"/>
          </a:xfrm>
        </p:spPr>
        <p:txBody>
          <a:bodyPr/>
          <a:lstStyle/>
          <a:p>
            <a:pPr>
              <a:spcAft>
                <a:spcPts val="0"/>
              </a:spcAft>
            </a:pPr>
            <a:r>
              <a:rPr lang="en-GB" dirty="0"/>
              <a:t>Our Research Question is</a:t>
            </a:r>
          </a:p>
          <a:p>
            <a:pPr>
              <a:spcAft>
                <a:spcPts val="0"/>
              </a:spcAft>
            </a:pPr>
            <a:r>
              <a:rPr lang="en-US" sz="1800" dirty="0">
                <a:solidFill>
                  <a:schemeClr val="tx1"/>
                </a:solidFill>
              </a:rPr>
              <a:t>"Is there a difference in the proportion of highly rated products (Rating) between young and old women (Age) ?</a:t>
            </a:r>
          </a:p>
          <a:p>
            <a:pPr>
              <a:spcAft>
                <a:spcPts val="0"/>
              </a:spcAft>
            </a:pP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solidFill>
                  <a:schemeClr val="tx1"/>
                </a:solidFill>
              </a:rPr>
              <a:t>PRE</a:t>
            </a:r>
            <a:r>
              <a:rPr lang="en-GB" dirty="0"/>
              <a:t> </a:t>
            </a:r>
            <a:r>
              <a:rPr lang="en-GB" dirty="0">
                <a:solidFill>
                  <a:schemeClr val="tx1"/>
                </a:solidFill>
              </a:rPr>
              <a:t>7COM1079-2024  Student Group No: A 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26232"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3647768"/>
            <a:ext cx="10640594" cy="924231"/>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761345" y="1061123"/>
            <a:ext cx="10406581" cy="1391600"/>
          </a:xfrm>
        </p:spPr>
        <p:txBody>
          <a:bodyPr vert="horz" lIns="0" tIns="0" rIns="0" bIns="0" rtlCol="0" anchor="t">
            <a:noAutofit/>
          </a:bodyPr>
          <a:lstStyle/>
          <a:p>
            <a:pPr>
              <a:lnSpc>
                <a:spcPct val="100000"/>
              </a:lnSpc>
            </a:pPr>
            <a:r>
              <a:rPr lang="en-GB" sz="2000" b="0" dirty="0">
                <a:latin typeface="Arial"/>
                <a:cs typeface="Arial"/>
              </a:rPr>
              <a:t>1. Null hypothesis (H</a:t>
            </a:r>
            <a:r>
              <a:rPr lang="en-GB" sz="2000" b="0" baseline="-25000" dirty="0">
                <a:latin typeface="Arial"/>
                <a:cs typeface="Arial"/>
              </a:rPr>
              <a:t>0</a:t>
            </a:r>
            <a:r>
              <a:rPr lang="en-GB" sz="2000" b="0" dirty="0">
                <a:latin typeface="Arial"/>
                <a:cs typeface="Arial"/>
              </a:rPr>
              <a:t>):   </a:t>
            </a:r>
          </a:p>
          <a:p>
            <a:pPr>
              <a:lnSpc>
                <a:spcPct val="100000"/>
              </a:lnSpc>
            </a:pPr>
            <a:r>
              <a:rPr lang="en-GB" sz="2000" dirty="0">
                <a:solidFill>
                  <a:schemeClr val="tx1"/>
                </a:solidFill>
              </a:rPr>
              <a:t>   </a:t>
            </a:r>
            <a:r>
              <a:rPr lang="en-GB" sz="2000" b="0" dirty="0">
                <a:solidFill>
                  <a:schemeClr val="tx1"/>
                </a:solidFill>
                <a:latin typeface="Arial"/>
                <a:cs typeface="Arial"/>
              </a:rPr>
              <a:t>There is no difference in the proportions of </a:t>
            </a:r>
            <a:r>
              <a:rPr lang="en-US" sz="2000" b="0" dirty="0">
                <a:solidFill>
                  <a:schemeClr val="tx1"/>
                </a:solidFill>
              </a:rPr>
              <a:t>highly rated products (Rating)</a:t>
            </a:r>
            <a:r>
              <a:rPr lang="en-GB" sz="2000" b="0" dirty="0">
                <a:solidFill>
                  <a:schemeClr val="tx1"/>
                </a:solidFill>
                <a:latin typeface="Arial"/>
                <a:cs typeface="Arial"/>
              </a:rPr>
              <a:t> between </a:t>
            </a:r>
            <a:r>
              <a:rPr lang="en-US" sz="2000" b="0" dirty="0">
                <a:solidFill>
                  <a:schemeClr val="tx1"/>
                </a:solidFill>
              </a:rPr>
              <a:t>young and old women (Age).</a:t>
            </a:r>
            <a:endParaRPr lang="en-GB" sz="2000" b="0" dirty="0">
              <a:solidFill>
                <a:schemeClr val="tx1"/>
              </a:solidFil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a:t>
            </a:r>
          </a:p>
          <a:p>
            <a:pPr>
              <a:lnSpc>
                <a:spcPct val="100000"/>
              </a:lnSpc>
            </a:pPr>
            <a:r>
              <a:rPr lang="en-GB" sz="2000" dirty="0">
                <a:solidFill>
                  <a:schemeClr val="tx1"/>
                </a:solidFill>
              </a:rPr>
              <a:t>     </a:t>
            </a:r>
            <a:r>
              <a:rPr lang="en-GB" sz="2000" b="0">
                <a:solidFill>
                  <a:schemeClr val="tx1"/>
                </a:solidFill>
                <a:latin typeface="Arial"/>
                <a:cs typeface="Arial"/>
              </a:rPr>
              <a:t>There is </a:t>
            </a:r>
            <a:r>
              <a:rPr lang="en-GB" sz="2000" b="0" dirty="0">
                <a:solidFill>
                  <a:schemeClr val="tx1"/>
                </a:solidFill>
                <a:latin typeface="Arial"/>
                <a:cs typeface="Arial"/>
              </a:rPr>
              <a:t>difference in the proportions of </a:t>
            </a:r>
            <a:r>
              <a:rPr lang="en-US" sz="2000" b="0" dirty="0">
                <a:solidFill>
                  <a:schemeClr val="tx1"/>
                </a:solidFill>
              </a:rPr>
              <a:t>highly rated products (Rating)</a:t>
            </a:r>
            <a:r>
              <a:rPr lang="en-GB" sz="2000" b="0" dirty="0">
                <a:solidFill>
                  <a:schemeClr val="tx1"/>
                </a:solidFill>
                <a:latin typeface="Arial"/>
                <a:cs typeface="Arial"/>
              </a:rPr>
              <a:t> between </a:t>
            </a:r>
            <a:r>
              <a:rPr lang="en-US" sz="2000" b="0" dirty="0">
                <a:solidFill>
                  <a:schemeClr val="tx1"/>
                </a:solidFill>
              </a:rPr>
              <a:t>young and old women (Age).</a:t>
            </a:r>
            <a:endParaRPr lang="en-GB" sz="2000" b="0" dirty="0">
              <a:solidFill>
                <a:schemeClr val="tx1"/>
              </a:solidFill>
            </a:endParaRPr>
          </a:p>
          <a:p>
            <a:pPr>
              <a:lnSpc>
                <a:spcPct val="100000"/>
              </a:lnSpc>
            </a:pPr>
            <a:endParaRPr lang="en-GB" sz="2000" b="0" dirty="0">
              <a:solidFill>
                <a:schemeClr val="tx1"/>
              </a:solidFill>
            </a:endParaRPr>
          </a:p>
          <a:p>
            <a:pPr>
              <a:lnSpc>
                <a:spcPct val="100000"/>
              </a:lnSpc>
            </a:pPr>
            <a:endParaRPr lang="en-GB" sz="20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5</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11214</TotalTime>
  <Words>471</Words>
  <Application>Microsoft Office PowerPoint</Application>
  <PresentationFormat>Widescreen</PresentationFormat>
  <Paragraphs>33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 Narrow</vt:lpstr>
      <vt:lpstr>Arial</vt:lpstr>
      <vt:lpstr>Calibri</vt:lpstr>
      <vt:lpstr>Lato Extended</vt:lpstr>
      <vt:lpstr>LatoWeb</vt:lpstr>
      <vt:lpstr>Herts Theme</vt:lpstr>
      <vt:lpstr>Research Question –  Tutorial Presentation for Feedback Date: 18-11-2024  </vt:lpstr>
      <vt:lpstr>PowerPoint Presentation</vt:lpstr>
      <vt:lpstr>Our  Independent variable is:  AGE ("young" and "old“)                    This  Independent variable datatype is : Nominal  Our Dependent variable is:  RATING ( "highly rated" and "low-rated")                    This Dependent variable datatype is  : Nominal</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 S GOWRI SHANKAR</cp:lastModifiedBy>
  <cp:revision>241</cp:revision>
  <dcterms:created xsi:type="dcterms:W3CDTF">2019-10-01T08:37:56Z</dcterms:created>
  <dcterms:modified xsi:type="dcterms:W3CDTF">2024-12-31T12:23:13Z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