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337" r:id="rId5"/>
    <p:sldId id="289" r:id="rId6"/>
    <p:sldId id="341" r:id="rId7"/>
    <p:sldId id="329" r:id="rId8"/>
    <p:sldId id="336" r:id="rId9"/>
    <p:sldId id="343" r:id="rId10"/>
    <p:sldId id="260" r:id="rId11"/>
    <p:sldId id="342"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6ACBB5-3566-4076-BDC2-C7D15DB8279C}" v="7" dt="2024-11-24T13:00:18.5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51" d="100"/>
          <a:sy n="51" d="100"/>
        </p:scale>
        <p:origin x="67" y="787"/>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WIN JOHNY" userId="483559a56bcbc959" providerId="LiveId" clId="{846ACBB5-3566-4076-BDC2-C7D15DB8279C}"/>
    <pc:docChg chg="undo custSel addSld delSld modSld sldOrd">
      <pc:chgData name="ROSHWIN JOHNY" userId="483559a56bcbc959" providerId="LiveId" clId="{846ACBB5-3566-4076-BDC2-C7D15DB8279C}" dt="2024-11-24T13:05:10.318" v="1055"/>
      <pc:docMkLst>
        <pc:docMk/>
      </pc:docMkLst>
      <pc:sldChg chg="addSp delSp modSp mod ord">
        <pc:chgData name="ROSHWIN JOHNY" userId="483559a56bcbc959" providerId="LiveId" clId="{846ACBB5-3566-4076-BDC2-C7D15DB8279C}" dt="2024-11-24T13:05:10.318" v="1055"/>
        <pc:sldMkLst>
          <pc:docMk/>
          <pc:sldMk cId="0" sldId="260"/>
        </pc:sldMkLst>
        <pc:spChg chg="mod">
          <ac:chgData name="ROSHWIN JOHNY" userId="483559a56bcbc959" providerId="LiveId" clId="{846ACBB5-3566-4076-BDC2-C7D15DB8279C}" dt="2024-11-24T13:00:39.313" v="1037" actId="1076"/>
          <ac:spMkLst>
            <pc:docMk/>
            <pc:sldMk cId="0" sldId="260"/>
            <ac:spMk id="123" creationId="{00000000-0000-0000-0000-000000000000}"/>
          </ac:spMkLst>
        </pc:spChg>
        <pc:spChg chg="mod">
          <ac:chgData name="ROSHWIN JOHNY" userId="483559a56bcbc959" providerId="LiveId" clId="{846ACBB5-3566-4076-BDC2-C7D15DB8279C}" dt="2024-11-24T13:00:44.232" v="1038" actId="1076"/>
          <ac:spMkLst>
            <pc:docMk/>
            <pc:sldMk cId="0" sldId="260"/>
            <ac:spMk id="124" creationId="{00000000-0000-0000-0000-000000000000}"/>
          </ac:spMkLst>
        </pc:spChg>
        <pc:picChg chg="add mod">
          <ac:chgData name="ROSHWIN JOHNY" userId="483559a56bcbc959" providerId="LiveId" clId="{846ACBB5-3566-4076-BDC2-C7D15DB8279C}" dt="2024-11-24T13:00:27.925" v="1024" actId="1076"/>
          <ac:picMkLst>
            <pc:docMk/>
            <pc:sldMk cId="0" sldId="260"/>
            <ac:picMk id="3" creationId="{DC985118-D87A-F14E-7D64-E133D7430D9F}"/>
          </ac:picMkLst>
        </pc:picChg>
        <pc:picChg chg="del">
          <ac:chgData name="ROSHWIN JOHNY" userId="483559a56bcbc959" providerId="LiveId" clId="{846ACBB5-3566-4076-BDC2-C7D15DB8279C}" dt="2024-11-24T12:59:51.406" v="1018" actId="478"/>
          <ac:picMkLst>
            <pc:docMk/>
            <pc:sldMk cId="0" sldId="260"/>
            <ac:picMk id="125" creationId="{00000000-0000-0000-0000-000000000000}"/>
          </ac:picMkLst>
        </pc:picChg>
      </pc:sldChg>
      <pc:sldChg chg="addSp delSp modSp mod">
        <pc:chgData name="ROSHWIN JOHNY" userId="483559a56bcbc959" providerId="LiveId" clId="{846ACBB5-3566-4076-BDC2-C7D15DB8279C}" dt="2024-11-24T13:03:52.911" v="1053" actId="113"/>
        <pc:sldMkLst>
          <pc:docMk/>
          <pc:sldMk cId="1718004908" sldId="329"/>
        </pc:sldMkLst>
        <pc:spChg chg="mod">
          <ac:chgData name="ROSHWIN JOHNY" userId="483559a56bcbc959" providerId="LiveId" clId="{846ACBB5-3566-4076-BDC2-C7D15DB8279C}" dt="2024-11-24T13:03:44.561" v="1052" actId="20577"/>
          <ac:spMkLst>
            <pc:docMk/>
            <pc:sldMk cId="1718004908" sldId="329"/>
            <ac:spMk id="2" creationId="{7D9D8228-727F-1E46-B5AD-91D158B8255E}"/>
          </ac:spMkLst>
        </pc:spChg>
        <pc:spChg chg="mod">
          <ac:chgData name="ROSHWIN JOHNY" userId="483559a56bcbc959" providerId="LiveId" clId="{846ACBB5-3566-4076-BDC2-C7D15DB8279C}" dt="2024-11-24T12:48:43.158" v="510" actId="20577"/>
          <ac:spMkLst>
            <pc:docMk/>
            <pc:sldMk cId="1718004908" sldId="329"/>
            <ac:spMk id="3" creationId="{00EBC183-8AA5-EC44-9987-D65F5C1892A1}"/>
          </ac:spMkLst>
        </pc:spChg>
        <pc:spChg chg="del mod">
          <ac:chgData name="ROSHWIN JOHNY" userId="483559a56bcbc959" providerId="LiveId" clId="{846ACBB5-3566-4076-BDC2-C7D15DB8279C}" dt="2024-11-24T12:36:04.368" v="52" actId="478"/>
          <ac:spMkLst>
            <pc:docMk/>
            <pc:sldMk cId="1718004908" sldId="329"/>
            <ac:spMk id="14" creationId="{0A4C457C-5DA3-C517-09E5-B11F2D78DF70}"/>
          </ac:spMkLst>
        </pc:spChg>
        <pc:spChg chg="mod">
          <ac:chgData name="ROSHWIN JOHNY" userId="483559a56bcbc959" providerId="LiveId" clId="{846ACBB5-3566-4076-BDC2-C7D15DB8279C}" dt="2024-11-24T13:03:52.911" v="1053" actId="113"/>
          <ac:spMkLst>
            <pc:docMk/>
            <pc:sldMk cId="1718004908" sldId="329"/>
            <ac:spMk id="17" creationId="{02FDD890-F323-BC39-8E76-43B2265D0104}"/>
          </ac:spMkLst>
        </pc:spChg>
        <pc:graphicFrameChg chg="add mod">
          <ac:chgData name="ROSHWIN JOHNY" userId="483559a56bcbc959" providerId="LiveId" clId="{846ACBB5-3566-4076-BDC2-C7D15DB8279C}" dt="2024-11-24T12:41:50.613" v="174"/>
          <ac:graphicFrameMkLst>
            <pc:docMk/>
            <pc:sldMk cId="1718004908" sldId="329"/>
            <ac:graphicFrameMk id="5" creationId="{D74AF3F4-3F4B-5EC7-EBDB-4E6023BF938D}"/>
          </ac:graphicFrameMkLst>
        </pc:graphicFrameChg>
        <pc:graphicFrameChg chg="add del mod modGraphic">
          <ac:chgData name="ROSHWIN JOHNY" userId="483559a56bcbc959" providerId="LiveId" clId="{846ACBB5-3566-4076-BDC2-C7D15DB8279C}" dt="2024-11-24T12:48:58.464" v="513" actId="478"/>
          <ac:graphicFrameMkLst>
            <pc:docMk/>
            <pc:sldMk cId="1718004908" sldId="329"/>
            <ac:graphicFrameMk id="6" creationId="{56F8DFC9-28FB-C65C-BD58-F5723060AB4D}"/>
          </ac:graphicFrameMkLst>
        </pc:graphicFrameChg>
        <pc:picChg chg="mod">
          <ac:chgData name="ROSHWIN JOHNY" userId="483559a56bcbc959" providerId="LiveId" clId="{846ACBB5-3566-4076-BDC2-C7D15DB8279C}" dt="2024-11-24T12:48:21.876" v="499" actId="14100"/>
          <ac:picMkLst>
            <pc:docMk/>
            <pc:sldMk cId="1718004908" sldId="329"/>
            <ac:picMk id="8" creationId="{B1723AD1-B282-7D0C-E93D-F44AB759C1C6}"/>
          </ac:picMkLst>
        </pc:picChg>
      </pc:sldChg>
      <pc:sldChg chg="addSp delSp modSp mod">
        <pc:chgData name="ROSHWIN JOHNY" userId="483559a56bcbc959" providerId="LiveId" clId="{846ACBB5-3566-4076-BDC2-C7D15DB8279C}" dt="2024-11-24T12:54:40.408" v="600" actId="20577"/>
        <pc:sldMkLst>
          <pc:docMk/>
          <pc:sldMk cId="32494612" sldId="336"/>
        </pc:sldMkLst>
        <pc:spChg chg="mod">
          <ac:chgData name="ROSHWIN JOHNY" userId="483559a56bcbc959" providerId="LiveId" clId="{846ACBB5-3566-4076-BDC2-C7D15DB8279C}" dt="2024-11-24T12:54:40.408" v="600" actId="20577"/>
          <ac:spMkLst>
            <pc:docMk/>
            <pc:sldMk cId="32494612" sldId="336"/>
            <ac:spMk id="3" creationId="{3C4D431B-7665-75B0-2D73-5BD588DCB766}"/>
          </ac:spMkLst>
        </pc:spChg>
        <pc:spChg chg="add del mod">
          <ac:chgData name="ROSHWIN JOHNY" userId="483559a56bcbc959" providerId="LiveId" clId="{846ACBB5-3566-4076-BDC2-C7D15DB8279C}" dt="2024-11-24T12:51:06.656" v="518" actId="478"/>
          <ac:spMkLst>
            <pc:docMk/>
            <pc:sldMk cId="32494612" sldId="336"/>
            <ac:spMk id="5" creationId="{A0B60FAC-6002-AD6A-68DD-EFA1EB8AB5BD}"/>
          </ac:spMkLst>
        </pc:spChg>
        <pc:spChg chg="del mod">
          <ac:chgData name="ROSHWIN JOHNY" userId="483559a56bcbc959" providerId="LiveId" clId="{846ACBB5-3566-4076-BDC2-C7D15DB8279C}" dt="2024-11-24T12:53:33.036" v="579" actId="478"/>
          <ac:spMkLst>
            <pc:docMk/>
            <pc:sldMk cId="32494612" sldId="336"/>
            <ac:spMk id="7" creationId="{F7FEA660-7B39-BC91-3B96-7298CCF66DE1}"/>
          </ac:spMkLst>
        </pc:spChg>
        <pc:spChg chg="del mod">
          <ac:chgData name="ROSHWIN JOHNY" userId="483559a56bcbc959" providerId="LiveId" clId="{846ACBB5-3566-4076-BDC2-C7D15DB8279C}" dt="2024-11-24T12:51:15.804" v="521" actId="478"/>
          <ac:spMkLst>
            <pc:docMk/>
            <pc:sldMk cId="32494612" sldId="336"/>
            <ac:spMk id="8" creationId="{08296624-D625-8A51-63F8-EC461F283B3B}"/>
          </ac:spMkLst>
        </pc:spChg>
        <pc:spChg chg="add mod">
          <ac:chgData name="ROSHWIN JOHNY" userId="483559a56bcbc959" providerId="LiveId" clId="{846ACBB5-3566-4076-BDC2-C7D15DB8279C}" dt="2024-11-24T12:51:44.161" v="557" actId="20577"/>
          <ac:spMkLst>
            <pc:docMk/>
            <pc:sldMk cId="32494612" sldId="336"/>
            <ac:spMk id="9" creationId="{1183628C-C4E2-E7ED-6B20-3000F9988CCE}"/>
          </ac:spMkLst>
        </pc:spChg>
        <pc:spChg chg="add mod">
          <ac:chgData name="ROSHWIN JOHNY" userId="483559a56bcbc959" providerId="LiveId" clId="{846ACBB5-3566-4076-BDC2-C7D15DB8279C}" dt="2024-11-24T12:53:11.805" v="577" actId="113"/>
          <ac:spMkLst>
            <pc:docMk/>
            <pc:sldMk cId="32494612" sldId="336"/>
            <ac:spMk id="10" creationId="{BCD7DDBF-8627-5F66-8392-5BEF494BFFDA}"/>
          </ac:spMkLst>
        </pc:spChg>
        <pc:spChg chg="del mod">
          <ac:chgData name="ROSHWIN JOHNY" userId="483559a56bcbc959" providerId="LiveId" clId="{846ACBB5-3566-4076-BDC2-C7D15DB8279C}" dt="2024-11-24T12:51:02.866" v="517" actId="478"/>
          <ac:spMkLst>
            <pc:docMk/>
            <pc:sldMk cId="32494612" sldId="336"/>
            <ac:spMk id="12" creationId="{F41CBD45-A845-C335-489D-8BB5DDD408DD}"/>
          </ac:spMkLst>
        </pc:spChg>
        <pc:picChg chg="add mod">
          <ac:chgData name="ROSHWIN JOHNY" userId="483559a56bcbc959" providerId="LiveId" clId="{846ACBB5-3566-4076-BDC2-C7D15DB8279C}" dt="2024-11-24T12:54:00.107" v="584" actId="1076"/>
          <ac:picMkLst>
            <pc:docMk/>
            <pc:sldMk cId="32494612" sldId="336"/>
            <ac:picMk id="13" creationId="{A6D7A5CD-E767-A92B-3073-70E13454B01E}"/>
          </ac:picMkLst>
        </pc:picChg>
      </pc:sldChg>
      <pc:sldChg chg="addSp delSp modSp add mod">
        <pc:chgData name="ROSHWIN JOHNY" userId="483559a56bcbc959" providerId="LiveId" clId="{846ACBB5-3566-4076-BDC2-C7D15DB8279C}" dt="2024-11-24T12:56:10.609" v="630" actId="1076"/>
        <pc:sldMkLst>
          <pc:docMk/>
          <pc:sldMk cId="1238103136" sldId="343"/>
        </pc:sldMkLst>
        <pc:spChg chg="mod">
          <ac:chgData name="ROSHWIN JOHNY" userId="483559a56bcbc959" providerId="LiveId" clId="{846ACBB5-3566-4076-BDC2-C7D15DB8279C}" dt="2024-11-24T12:55:41.501" v="625" actId="20577"/>
          <ac:spMkLst>
            <pc:docMk/>
            <pc:sldMk cId="1238103136" sldId="343"/>
            <ac:spMk id="10" creationId="{80548046-BCE0-08F5-4AE8-7B84F0757591}"/>
          </ac:spMkLst>
        </pc:spChg>
        <pc:picChg chg="add mod">
          <ac:chgData name="ROSHWIN JOHNY" userId="483559a56bcbc959" providerId="LiveId" clId="{846ACBB5-3566-4076-BDC2-C7D15DB8279C}" dt="2024-11-24T12:56:10.609" v="630" actId="1076"/>
          <ac:picMkLst>
            <pc:docMk/>
            <pc:sldMk cId="1238103136" sldId="343"/>
            <ac:picMk id="5" creationId="{C9416706-8FA2-C3D1-2993-1FAF2268DFC0}"/>
          </ac:picMkLst>
        </pc:picChg>
        <pc:picChg chg="del">
          <ac:chgData name="ROSHWIN JOHNY" userId="483559a56bcbc959" providerId="LiveId" clId="{846ACBB5-3566-4076-BDC2-C7D15DB8279C}" dt="2024-11-24T12:55:59.463" v="626" actId="478"/>
          <ac:picMkLst>
            <pc:docMk/>
            <pc:sldMk cId="1238103136" sldId="343"/>
            <ac:picMk id="13" creationId="{BB99D6C7-204B-3E62-11DE-8CD608587871}"/>
          </ac:picMkLst>
        </pc:picChg>
      </pc:sldChg>
      <pc:sldChg chg="new del">
        <pc:chgData name="ROSHWIN JOHNY" userId="483559a56bcbc959" providerId="LiveId" clId="{846ACBB5-3566-4076-BDC2-C7D15DB8279C}" dt="2024-11-24T12:55:11.561" v="602" actId="47"/>
        <pc:sldMkLst>
          <pc:docMk/>
          <pc:sldMk cId="2763903580" sldId="34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24/11/2024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2:25:27.524"/>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7D6B6-FF16-BF2C-8CCC-32A104CBEB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AAB054-23CD-F83A-4451-D363ABE691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4461CF-289B-B0AA-6C65-82B8EBFB879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5E0151C-F306-8E77-0661-E4A7DD86A456}"/>
              </a:ext>
            </a:extLst>
          </p:cNvPr>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85970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9</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37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883524" y="488743"/>
            <a:ext cx="10273911" cy="533111"/>
          </a:xfrm>
        </p:spPr>
        <p:txBody>
          <a:bodyPr/>
          <a:lstStyle/>
          <a:p>
            <a:r>
              <a:rPr lang="en-GB" dirty="0"/>
              <a:t>Instructions for Visualization and Analysis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801759" y="974929"/>
            <a:ext cx="10437439" cy="4524315"/>
          </a:xfrm>
          <a:prstGeom prst="rect">
            <a:avLst/>
          </a:prstGeom>
          <a:noFill/>
        </p:spPr>
        <p:txBody>
          <a:bodyPr wrap="square" rtlCol="0">
            <a:spAutoFit/>
          </a:bodyPr>
          <a:lstStyle/>
          <a:p>
            <a:r>
              <a:rPr lang="en-GB" dirty="0"/>
              <a:t>You have 3 minutes to present – be ready to share your screen, </a:t>
            </a:r>
            <a:r>
              <a:rPr lang="en-GB" b="1" dirty="0"/>
              <a:t>practice first</a:t>
            </a:r>
            <a:r>
              <a:rPr lang="en-GB" dirty="0"/>
              <a:t>. We can only offer you one opportunity to present.  Present your slides in “Slide Show” mode. Presentations will take place during the module Tutorial slots (see Announcements for links to join the Tutorials via Teams).</a:t>
            </a:r>
          </a:p>
          <a:p>
            <a:endParaRPr lang="en-GB" dirty="0"/>
          </a:p>
          <a:p>
            <a:r>
              <a:rPr lang="en-GB" dirty="0"/>
              <a:t>The next few slides give you all the alternatives for how to present your Visualizations. You will select only </a:t>
            </a:r>
            <a:r>
              <a:rPr lang="en-GB" b="1" dirty="0"/>
              <a:t>one </a:t>
            </a:r>
            <a:r>
              <a:rPr lang="en-GB" dirty="0"/>
              <a:t>as fits your RQ. Before presenting DELETE all text (and instructions) that you do not use (including this slide).  You can then enlarge your selection, so it is clearly visible on the slide.</a:t>
            </a:r>
          </a:p>
          <a:p>
            <a:endParaRPr lang="en-GB" dirty="0"/>
          </a:p>
          <a:p>
            <a:r>
              <a:rPr lang="en-GB" dirty="0"/>
              <a:t>Appointment slots will appear on Canvas soon (calendar-7com1079-24).  Sign up early.  When space runs out, we cannot issue any further slots for this week.  If you do not turn up for your slot you will </a:t>
            </a:r>
            <a:r>
              <a:rPr lang="en-GB" i="1" dirty="0"/>
              <a:t>not</a:t>
            </a:r>
            <a:r>
              <a:rPr lang="en-GB" dirty="0"/>
              <a:t> be given another opportunity. Ideally, all the group members should attend but select one person to present. DO NOT SIGN UP unless once of your group can attend and present. You will not be graded on this.</a:t>
            </a:r>
          </a:p>
          <a:p>
            <a:endParaRPr lang="en-GB" dirty="0"/>
          </a:p>
          <a:p>
            <a:r>
              <a:rPr lang="en-GB" dirty="0"/>
              <a:t>We look forward to giving you feedback.  If your group is not presenting, still attend the tutorial as the feedback will help you too.</a:t>
            </a:r>
          </a:p>
        </p:txBody>
      </p:sp>
      <p:sp>
        <p:nvSpPr>
          <p:cNvPr id="3" name="TextBox 2">
            <a:extLst>
              <a:ext uri="{FF2B5EF4-FFF2-40B4-BE49-F238E27FC236}">
                <a16:creationId xmlns:a16="http://schemas.microsoft.com/office/drawing/2014/main" id="{D6C5DB9A-CB20-AA49-378E-33B58D8775BE}"/>
              </a:ext>
            </a:extLst>
          </p:cNvPr>
          <p:cNvSpPr txBox="1"/>
          <p:nvPr/>
        </p:nvSpPr>
        <p:spPr>
          <a:xfrm>
            <a:off x="4037611" y="5300020"/>
            <a:ext cx="6973317" cy="1200329"/>
          </a:xfrm>
          <a:prstGeom prst="rect">
            <a:avLst/>
          </a:prstGeom>
          <a:noFill/>
        </p:spPr>
        <p:txBody>
          <a:bodyPr wrap="square" rtlCol="0">
            <a:spAutoFit/>
          </a:bodyPr>
          <a:lstStyle/>
          <a:p>
            <a:r>
              <a:rPr lang="en-GB" i="1" dirty="0"/>
              <a:t>At this point we assume you are using your allocated datasets (see RQ coursework spec).  Any changes to the </a:t>
            </a:r>
            <a:r>
              <a:rPr lang="en-GB" i="1" dirty="0" err="1"/>
              <a:t>Kaggle.Data.world</a:t>
            </a:r>
            <a:r>
              <a:rPr lang="en-GB" i="1" dirty="0"/>
              <a:t> csv/</a:t>
            </a:r>
            <a:r>
              <a:rPr lang="en-GB" i="1" dirty="0" err="1"/>
              <a:t>xlxs</a:t>
            </a:r>
            <a:r>
              <a:rPr lang="en-GB" i="1" dirty="0"/>
              <a:t> file you make such as merges, grouping, or size reduction must be done via an R script, not manually, not in excel.</a:t>
            </a:r>
            <a:endParaRPr lang="en-GB" dirty="0"/>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Visualization and Analysis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Id: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Names of Student Attendees  (all group should attend to get feedback): </a:t>
            </a:r>
          </a:p>
        </p:txBody>
      </p:sp>
      <p:sp>
        <p:nvSpPr>
          <p:cNvPr id="5" name="Slide Number Placeholder 4">
            <a:extLst>
              <a:ext uri="{FF2B5EF4-FFF2-40B4-BE49-F238E27FC236}">
                <a16:creationId xmlns:a16="http://schemas.microsoft.com/office/drawing/2014/main" id="{6B584311-58F1-BD4D-8FED-50D72C3DED3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31262B9-84B0-C1A5-543C-8FA0F2459C07}"/>
              </a:ext>
            </a:extLst>
          </p:cNvPr>
          <p:cNvSpPr>
            <a:spLocks noGrp="1"/>
          </p:cNvSpPr>
          <p:nvPr>
            <p:ph type="subTitle" idx="1"/>
          </p:nvPr>
        </p:nvSpPr>
        <p:spPr>
          <a:xfrm>
            <a:off x="942200" y="1355611"/>
            <a:ext cx="7200000" cy="360000"/>
          </a:xfrm>
        </p:spPr>
        <p:txBody>
          <a:bodyPr/>
          <a:lstStyle/>
          <a:p>
            <a:r>
              <a:rPr lang="en-US" dirty="0"/>
              <a:t>Part 1: VISUALISATION</a:t>
            </a:r>
            <a:endParaRPr lang="en-GB" dirty="0"/>
          </a:p>
        </p:txBody>
      </p:sp>
      <p:sp>
        <p:nvSpPr>
          <p:cNvPr id="3" name="Footer Placeholder 2">
            <a:extLst>
              <a:ext uri="{FF2B5EF4-FFF2-40B4-BE49-F238E27FC236}">
                <a16:creationId xmlns:a16="http://schemas.microsoft.com/office/drawing/2014/main" id="{AA8750A5-C5AD-CEC8-7CD5-C4412264CC71}"/>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2B0B5058-8385-6382-3B48-5ADE78EDFDAD}"/>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5" name="Title 4">
            <a:extLst>
              <a:ext uri="{FF2B5EF4-FFF2-40B4-BE49-F238E27FC236}">
                <a16:creationId xmlns:a16="http://schemas.microsoft.com/office/drawing/2014/main" id="{A5F0AC96-5BAE-FDAC-4EAC-17779A2B0645}"/>
              </a:ext>
            </a:extLst>
          </p:cNvPr>
          <p:cNvSpPr>
            <a:spLocks noGrp="1"/>
          </p:cNvSpPr>
          <p:nvPr>
            <p:ph type="ctrTitle"/>
          </p:nvPr>
        </p:nvSpPr>
        <p:spPr>
          <a:xfrm>
            <a:off x="942201" y="1715611"/>
            <a:ext cx="10683742" cy="2359086"/>
          </a:xfrm>
        </p:spPr>
        <p:txBody>
          <a:bodyPr>
            <a:noAutofit/>
          </a:bodyPr>
          <a:lstStyle/>
          <a:p>
            <a:pPr>
              <a:lnSpc>
                <a:spcPts val="6000"/>
              </a:lnSpc>
            </a:pPr>
            <a:r>
              <a:rPr lang="en-US" sz="3000" dirty="0">
                <a:solidFill>
                  <a:srgbClr val="FF0000"/>
                </a:solidFill>
              </a:rPr>
              <a:t>If you have not defined your Research Question (RQ) yet, please do not attempt to present </a:t>
            </a:r>
            <a:r>
              <a:rPr lang="en-US" sz="3000" dirty="0" err="1">
                <a:solidFill>
                  <a:srgbClr val="FF0000"/>
                </a:solidFill>
              </a:rPr>
              <a:t>Visualisations</a:t>
            </a:r>
            <a:r>
              <a:rPr lang="en-US" sz="3000" dirty="0">
                <a:solidFill>
                  <a:srgbClr val="FF0000"/>
                </a:solidFill>
              </a:rPr>
              <a:t> and/or analyses of your data.  Go to Canvas, announcements on RQ presentations, and use the PowerPoint template provided for you to present your RQ.  You can use the time slot to present your RQ instead of the </a:t>
            </a:r>
            <a:r>
              <a:rPr lang="en-US" sz="3000" dirty="0" err="1">
                <a:solidFill>
                  <a:srgbClr val="FF0000"/>
                </a:solidFill>
              </a:rPr>
              <a:t>Visualisation</a:t>
            </a:r>
            <a:r>
              <a:rPr lang="en-US" sz="3000" dirty="0">
                <a:solidFill>
                  <a:srgbClr val="FF0000"/>
                </a:solidFill>
              </a:rPr>
              <a:t>.</a:t>
            </a:r>
            <a:endParaRPr lang="en-GB" sz="3000" dirty="0">
              <a:solidFill>
                <a:srgbClr val="FF0000"/>
              </a:solidFill>
            </a:endParaRPr>
          </a:p>
        </p:txBody>
      </p:sp>
    </p:spTree>
    <p:extLst>
      <p:ext uri="{BB962C8B-B14F-4D97-AF65-F5344CB8AC3E}">
        <p14:creationId xmlns:p14="http://schemas.microsoft.com/office/powerpoint/2010/main" val="233914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567159" y="1080637"/>
            <a:ext cx="11377914" cy="1058451"/>
          </a:xfrm>
        </p:spPr>
        <p:txBody>
          <a:bodyPr/>
          <a:lstStyle/>
          <a:p>
            <a:pPr algn="just"/>
            <a:r>
              <a:rPr lang="en-US" sz="2400" b="0" dirty="0">
                <a:latin typeface="Calibri" panose="020F0502020204030204" pitchFamily="34" charset="0"/>
                <a:cs typeface="Calibri" panose="020F0502020204030204" pitchFamily="34" charset="0"/>
              </a:rPr>
              <a:t>We are using the dataset</a:t>
            </a:r>
            <a:r>
              <a:rPr lang="en-US" sz="2400" b="0" dirty="0">
                <a:solidFill>
                  <a:srgbClr val="FF0000"/>
                </a:solidFill>
                <a:latin typeface="Calibri" panose="020F0502020204030204" pitchFamily="34" charset="0"/>
                <a:cs typeface="Calibri" panose="020F0502020204030204" pitchFamily="34" charset="0"/>
              </a:rPr>
              <a:t>  DS147- </a:t>
            </a:r>
            <a:r>
              <a:rPr lang="en-US" sz="2400" b="0" dirty="0" err="1">
                <a:solidFill>
                  <a:srgbClr val="FF0000"/>
                </a:solidFill>
                <a:latin typeface="Calibri" panose="020F0502020204030204" pitchFamily="34" charset="0"/>
                <a:cs typeface="Calibri" panose="020F0502020204030204" pitchFamily="34" charset="0"/>
              </a:rPr>
              <a:t>Womens</a:t>
            </a:r>
            <a:r>
              <a:rPr lang="en-US" sz="2400" b="0" dirty="0">
                <a:solidFill>
                  <a:srgbClr val="FF0000"/>
                </a:solidFill>
                <a:latin typeface="Calibri" panose="020F0502020204030204" pitchFamily="34" charset="0"/>
                <a:cs typeface="Calibri" panose="020F0502020204030204" pitchFamily="34" charset="0"/>
              </a:rPr>
              <a:t> Clothing E-Commerce Reviews</a:t>
            </a:r>
            <a:r>
              <a:rPr lang="en-GB" sz="2400" b="0" dirty="0">
                <a:solidFill>
                  <a:srgbClr val="000000"/>
                </a:solidFill>
                <a:latin typeface="Aptos Narrow" panose="020B0004020202020204" pitchFamily="34" charset="0"/>
              </a:rPr>
              <a:t> </a:t>
            </a:r>
            <a:r>
              <a:rPr lang="en-US" sz="2400" b="0" dirty="0">
                <a:solidFill>
                  <a:schemeClr val="tx1"/>
                </a:solidFill>
                <a:latin typeface="Calibri" panose="020F0502020204030204" pitchFamily="34" charset="0"/>
                <a:cs typeface="Calibri" panose="020F0502020204030204" pitchFamily="34" charset="0"/>
              </a:rPr>
              <a:t>to answer our Research Question  </a:t>
            </a:r>
            <a:r>
              <a:rPr lang="en-US" sz="2400" b="0" dirty="0">
                <a:solidFill>
                  <a:srgbClr val="FF0000"/>
                </a:solidFill>
                <a:latin typeface="Calibri" panose="020F0502020204030204" pitchFamily="34" charset="0"/>
                <a:cs typeface="Calibri" panose="020F0502020204030204" pitchFamily="34" charset="0"/>
              </a:rPr>
              <a:t>“Is there a correlation between rating and age in  </a:t>
            </a:r>
            <a:r>
              <a:rPr lang="en-US" sz="2400" b="0" dirty="0" err="1">
                <a:solidFill>
                  <a:srgbClr val="FF0000"/>
                </a:solidFill>
                <a:latin typeface="Calibri" panose="020F0502020204030204" pitchFamily="34" charset="0"/>
                <a:cs typeface="Calibri" panose="020F0502020204030204" pitchFamily="34" charset="0"/>
              </a:rPr>
              <a:t>Womens</a:t>
            </a:r>
            <a:r>
              <a:rPr lang="en-US" sz="2400" b="0" dirty="0">
                <a:solidFill>
                  <a:srgbClr val="FF0000"/>
                </a:solidFill>
                <a:latin typeface="Calibri" panose="020F0502020204030204" pitchFamily="34" charset="0"/>
                <a:cs typeface="Calibri" panose="020F0502020204030204" pitchFamily="34" charset="0"/>
              </a:rPr>
              <a:t> Clothing E-Commerce Reviews  ”</a:t>
            </a:r>
            <a:r>
              <a:rPr lang="en-US" sz="2400" b="0" dirty="0">
                <a:solidFill>
                  <a:schemeClr val="tx1"/>
                </a:solidFill>
                <a:latin typeface="Calibri" panose="020F0502020204030204" pitchFamily="34" charset="0"/>
                <a:cs typeface="Calibri" panose="020F0502020204030204" pitchFamily="34" charset="0"/>
              </a:rPr>
              <a:t> </a:t>
            </a:r>
            <a:endParaRPr lang="en-US" sz="2400" baseline="30000" dirty="0">
              <a:solidFill>
                <a:schemeClr val="tx1"/>
              </a:solidFill>
              <a:latin typeface="Calibri" panose="020F0502020204030204" pitchFamily="34" charset="0"/>
              <a:cs typeface="Calibri" panose="020F0502020204030204" pitchFamily="34" charset="0"/>
            </a:endParaRPr>
          </a:p>
          <a:p>
            <a:br>
              <a:rPr lang="en-US" sz="2400" b="0" dirty="0">
                <a:solidFill>
                  <a:srgbClr val="FF0000"/>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791668" y="385120"/>
            <a:ext cx="9129687" cy="230832"/>
          </a:xfrm>
        </p:spPr>
        <p:txBody>
          <a:bodyPr/>
          <a:lstStyle/>
          <a:p>
            <a:r>
              <a:rPr lang="en-GB" dirty="0"/>
              <a:t>7COM1079-2024  Student Group No: A177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17" name="TextBox 16">
            <a:extLst>
              <a:ext uri="{FF2B5EF4-FFF2-40B4-BE49-F238E27FC236}">
                <a16:creationId xmlns:a16="http://schemas.microsoft.com/office/drawing/2014/main" id="{02FDD890-F323-BC39-8E76-43B2265D0104}"/>
              </a:ext>
            </a:extLst>
          </p:cNvPr>
          <p:cNvSpPr txBox="1"/>
          <p:nvPr/>
        </p:nvSpPr>
        <p:spPr>
          <a:xfrm>
            <a:off x="478695" y="2531688"/>
            <a:ext cx="3366870" cy="2677656"/>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rgbClr val="FF0000"/>
                </a:solidFill>
              </a:rPr>
              <a:t>The dataset has </a:t>
            </a:r>
            <a:r>
              <a:rPr lang="en-GB" sz="2400" b="1" dirty="0">
                <a:solidFill>
                  <a:srgbClr val="FF0000"/>
                </a:solidFill>
              </a:rPr>
              <a:t>23486</a:t>
            </a:r>
            <a:r>
              <a:rPr lang="en-GB" sz="2400" dirty="0">
                <a:solidFill>
                  <a:srgbClr val="FF0000"/>
                </a:solidFill>
              </a:rPr>
              <a:t> rows</a:t>
            </a:r>
          </a:p>
          <a:p>
            <a:pPr marL="342900" indent="-342900">
              <a:buFont typeface="Arial" panose="020B0604020202020204" pitchFamily="34" charset="0"/>
              <a:buChar char="•"/>
            </a:pPr>
            <a:r>
              <a:rPr lang="en-GB" sz="2400" dirty="0">
                <a:solidFill>
                  <a:srgbClr val="FF0000"/>
                </a:solidFill>
              </a:rPr>
              <a:t>The dependent variable is </a:t>
            </a:r>
            <a:r>
              <a:rPr lang="en-GB" sz="2400" b="1" dirty="0">
                <a:solidFill>
                  <a:srgbClr val="FF0000"/>
                </a:solidFill>
              </a:rPr>
              <a:t>Rating</a:t>
            </a:r>
          </a:p>
          <a:p>
            <a:pPr marL="342900" indent="-342900">
              <a:buFont typeface="Arial" panose="020B0604020202020204" pitchFamily="34" charset="0"/>
              <a:buChar char="•"/>
            </a:pPr>
            <a:r>
              <a:rPr lang="en-GB" sz="2400" dirty="0">
                <a:solidFill>
                  <a:srgbClr val="FF0000"/>
                </a:solidFill>
              </a:rPr>
              <a:t>The independent variable is </a:t>
            </a:r>
            <a:r>
              <a:rPr lang="en-GB" sz="2400" b="1" dirty="0">
                <a:solidFill>
                  <a:srgbClr val="FF0000"/>
                </a:solidFill>
              </a:rPr>
              <a:t>Age</a:t>
            </a:r>
          </a:p>
          <a:p>
            <a:r>
              <a:rPr lang="en-GB" sz="2400" dirty="0">
                <a:solidFill>
                  <a:srgbClr val="FF0000"/>
                </a:solidFill>
              </a:rPr>
              <a:t> </a:t>
            </a: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F4A00DAC-98CC-1D9A-E4A4-B99AD3FBA824}"/>
                  </a:ext>
                </a:extLst>
              </p14:cNvPr>
              <p14:cNvContentPartPr/>
              <p14:nvPr/>
            </p14:nvContentPartPr>
            <p14:xfrm>
              <a:off x="11548041" y="2705494"/>
              <a:ext cx="360" cy="360"/>
            </p14:xfrm>
          </p:contentPart>
        </mc:Choice>
        <mc:Fallback xmlns="">
          <p:pic>
            <p:nvPicPr>
              <p:cNvPr id="26" name="Ink 25">
                <a:extLst>
                  <a:ext uri="{FF2B5EF4-FFF2-40B4-BE49-F238E27FC236}">
                    <a16:creationId xmlns:a16="http://schemas.microsoft.com/office/drawing/2014/main" id="{F4A00DAC-98CC-1D9A-E4A4-B99AD3FBA824}"/>
                  </a:ext>
                </a:extLst>
              </p:cNvPr>
              <p:cNvPicPr/>
              <p:nvPr/>
            </p:nvPicPr>
            <p:blipFill>
              <a:blip r:embed="rId4"/>
              <a:stretch>
                <a:fillRect/>
              </a:stretch>
            </p:blipFill>
            <p:spPr>
              <a:xfrm>
                <a:off x="11530041" y="2687494"/>
                <a:ext cx="36000" cy="36000"/>
              </a:xfrm>
              <a:prstGeom prst="rect">
                <a:avLst/>
              </a:prstGeom>
            </p:spPr>
          </p:pic>
        </mc:Fallback>
      </mc:AlternateContent>
      <p:cxnSp>
        <p:nvCxnSpPr>
          <p:cNvPr id="30" name="Straight Arrow Connector 29">
            <a:extLst>
              <a:ext uri="{FF2B5EF4-FFF2-40B4-BE49-F238E27FC236}">
                <a16:creationId xmlns:a16="http://schemas.microsoft.com/office/drawing/2014/main" id="{A174ADF1-9076-4B41-8EBE-E2A8E1BB8369}"/>
              </a:ext>
            </a:extLst>
          </p:cNvPr>
          <p:cNvCxnSpPr/>
          <p:nvPr/>
        </p:nvCxnSpPr>
        <p:spPr>
          <a:xfrm>
            <a:off x="5268160" y="3958225"/>
            <a:ext cx="631599"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B1723AD1-B282-7D0C-E93D-F44AB759C1C6}"/>
              </a:ext>
            </a:extLst>
          </p:cNvPr>
          <p:cNvPicPr>
            <a:picLocks noChangeAspect="1"/>
          </p:cNvPicPr>
          <p:nvPr/>
        </p:nvPicPr>
        <p:blipFill>
          <a:blip r:embed="rId5"/>
          <a:stretch>
            <a:fillRect/>
          </a:stretch>
        </p:blipFill>
        <p:spPr>
          <a:xfrm>
            <a:off x="3678577" y="2531688"/>
            <a:ext cx="8034728" cy="2804241"/>
          </a:xfrm>
          <a:prstGeom prst="rect">
            <a:avLst/>
          </a:prstGeom>
        </p:spPr>
      </p:pic>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a:xfrm>
            <a:off x="942200" y="446248"/>
            <a:ext cx="7176911" cy="230832"/>
          </a:xfrm>
        </p:spPr>
        <p:txBody>
          <a:bodyPr/>
          <a:lstStyle/>
          <a:p>
            <a:r>
              <a:rPr lang="en-GB" dirty="0"/>
              <a:t>PRE 7COM1079-2022  Student Group No:  A177</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9" name="Subtitle 8">
            <a:extLst>
              <a:ext uri="{FF2B5EF4-FFF2-40B4-BE49-F238E27FC236}">
                <a16:creationId xmlns:a16="http://schemas.microsoft.com/office/drawing/2014/main" id="{1183628C-C4E2-E7ED-6B20-3000F9988CCE}"/>
              </a:ext>
            </a:extLst>
          </p:cNvPr>
          <p:cNvSpPr>
            <a:spLocks noGrp="1"/>
          </p:cNvSpPr>
          <p:nvPr>
            <p:ph type="subTitle" idx="1"/>
          </p:nvPr>
        </p:nvSpPr>
        <p:spPr>
          <a:xfrm>
            <a:off x="942200" y="1155482"/>
            <a:ext cx="7200000" cy="360000"/>
          </a:xfrm>
        </p:spPr>
        <p:txBody>
          <a:bodyPr/>
          <a:lstStyle/>
          <a:p>
            <a:r>
              <a:rPr lang="en-IN" dirty="0"/>
              <a:t>Part 1: VISUALISATION</a:t>
            </a:r>
          </a:p>
        </p:txBody>
      </p:sp>
      <p:sp>
        <p:nvSpPr>
          <p:cNvPr id="10" name="TextBox 9">
            <a:extLst>
              <a:ext uri="{FF2B5EF4-FFF2-40B4-BE49-F238E27FC236}">
                <a16:creationId xmlns:a16="http://schemas.microsoft.com/office/drawing/2014/main" id="{BCD7DDBF-8627-5F66-8392-5BEF494BFFDA}"/>
              </a:ext>
            </a:extLst>
          </p:cNvPr>
          <p:cNvSpPr txBox="1"/>
          <p:nvPr/>
        </p:nvSpPr>
        <p:spPr>
          <a:xfrm>
            <a:off x="942200" y="1649110"/>
            <a:ext cx="1656223" cy="461665"/>
          </a:xfrm>
          <a:prstGeom prst="rect">
            <a:avLst/>
          </a:prstGeom>
          <a:noFill/>
        </p:spPr>
        <p:txBody>
          <a:bodyPr wrap="none" rtlCol="0">
            <a:spAutoFit/>
          </a:bodyPr>
          <a:lstStyle/>
          <a:p>
            <a:r>
              <a:rPr lang="en-IN" sz="2400" dirty="0"/>
              <a:t>Scatterplot</a:t>
            </a:r>
          </a:p>
        </p:txBody>
      </p:sp>
      <p:pic>
        <p:nvPicPr>
          <p:cNvPr id="13" name="Picture 12" descr="A graph with numbers and lines&#10;&#10;Description automatically generated with medium confidence">
            <a:extLst>
              <a:ext uri="{FF2B5EF4-FFF2-40B4-BE49-F238E27FC236}">
                <a16:creationId xmlns:a16="http://schemas.microsoft.com/office/drawing/2014/main" id="{A6D7A5CD-E767-A92B-3073-70E13454B0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423" y="1649110"/>
            <a:ext cx="6553200" cy="3754490"/>
          </a:xfrm>
          <a:prstGeom prst="rect">
            <a:avLst/>
          </a:prstGeom>
        </p:spPr>
      </p:pic>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645F4-C82C-1B03-6EA2-FEEA0926B48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4F027B6-052C-2658-8D6C-EA3A1DF9D453}"/>
              </a:ext>
            </a:extLst>
          </p:cNvPr>
          <p:cNvSpPr>
            <a:spLocks noGrp="1"/>
          </p:cNvSpPr>
          <p:nvPr>
            <p:ph type="ftr" sz="quarter" idx="11"/>
          </p:nvPr>
        </p:nvSpPr>
        <p:spPr>
          <a:xfrm>
            <a:off x="942200" y="446248"/>
            <a:ext cx="7176911" cy="230832"/>
          </a:xfrm>
        </p:spPr>
        <p:txBody>
          <a:bodyPr/>
          <a:lstStyle/>
          <a:p>
            <a:r>
              <a:rPr lang="en-GB" dirty="0"/>
              <a:t>PRE 7COM1079-2022  Student Group No:  A177</a:t>
            </a:r>
          </a:p>
        </p:txBody>
      </p:sp>
      <p:sp>
        <p:nvSpPr>
          <p:cNvPr id="4" name="Slide Number Placeholder 3">
            <a:extLst>
              <a:ext uri="{FF2B5EF4-FFF2-40B4-BE49-F238E27FC236}">
                <a16:creationId xmlns:a16="http://schemas.microsoft.com/office/drawing/2014/main" id="{97F11725-4766-6EC9-892E-3CB1C2A2D557}"/>
              </a:ext>
            </a:extLst>
          </p:cNvPr>
          <p:cNvSpPr>
            <a:spLocks noGrp="1"/>
          </p:cNvSpPr>
          <p:nvPr>
            <p:ph type="sldNum" sz="quarter" idx="12"/>
          </p:nvPr>
        </p:nvSpPr>
        <p:spPr/>
        <p:txBody>
          <a:bodyPr/>
          <a:lstStyle/>
          <a:p>
            <a:fld id="{E4D355CA-84B7-41B1-B164-8BB439CC7C6B}" type="slidenum">
              <a:rPr lang="en-GB" smtClean="0"/>
              <a:pPr/>
              <a:t>6</a:t>
            </a:fld>
            <a:endParaRPr lang="en-GB" dirty="0"/>
          </a:p>
        </p:txBody>
      </p:sp>
      <p:sp>
        <p:nvSpPr>
          <p:cNvPr id="9" name="Subtitle 8">
            <a:extLst>
              <a:ext uri="{FF2B5EF4-FFF2-40B4-BE49-F238E27FC236}">
                <a16:creationId xmlns:a16="http://schemas.microsoft.com/office/drawing/2014/main" id="{E772BDE3-9CD3-8A8D-4104-911E28BA3FB6}"/>
              </a:ext>
            </a:extLst>
          </p:cNvPr>
          <p:cNvSpPr>
            <a:spLocks noGrp="1"/>
          </p:cNvSpPr>
          <p:nvPr>
            <p:ph type="subTitle" idx="1"/>
          </p:nvPr>
        </p:nvSpPr>
        <p:spPr>
          <a:xfrm>
            <a:off x="942200" y="1155482"/>
            <a:ext cx="7200000" cy="360000"/>
          </a:xfrm>
        </p:spPr>
        <p:txBody>
          <a:bodyPr/>
          <a:lstStyle/>
          <a:p>
            <a:r>
              <a:rPr lang="en-IN" dirty="0"/>
              <a:t>Part 1: VISUALISATION</a:t>
            </a:r>
          </a:p>
        </p:txBody>
      </p:sp>
      <p:sp>
        <p:nvSpPr>
          <p:cNvPr id="10" name="TextBox 9">
            <a:extLst>
              <a:ext uri="{FF2B5EF4-FFF2-40B4-BE49-F238E27FC236}">
                <a16:creationId xmlns:a16="http://schemas.microsoft.com/office/drawing/2014/main" id="{80548046-BCE0-08F5-4AE8-7B84F0757591}"/>
              </a:ext>
            </a:extLst>
          </p:cNvPr>
          <p:cNvSpPr txBox="1"/>
          <p:nvPr/>
        </p:nvSpPr>
        <p:spPr>
          <a:xfrm>
            <a:off x="942200" y="1649110"/>
            <a:ext cx="1588897" cy="461665"/>
          </a:xfrm>
          <a:prstGeom prst="rect">
            <a:avLst/>
          </a:prstGeom>
          <a:noFill/>
        </p:spPr>
        <p:txBody>
          <a:bodyPr wrap="none" rtlCol="0">
            <a:spAutoFit/>
          </a:bodyPr>
          <a:lstStyle/>
          <a:p>
            <a:r>
              <a:rPr lang="en-IN" sz="2400" dirty="0"/>
              <a:t>Histogram</a:t>
            </a:r>
          </a:p>
        </p:txBody>
      </p:sp>
      <p:pic>
        <p:nvPicPr>
          <p:cNvPr id="5" name="Picture 4" descr="A graph showing the growth of women's clothing&#10;&#10;Description automatically generated">
            <a:extLst>
              <a:ext uri="{FF2B5EF4-FFF2-40B4-BE49-F238E27FC236}">
                <a16:creationId xmlns:a16="http://schemas.microsoft.com/office/drawing/2014/main" id="{C9416706-8FA2-C3D1-2993-1FAF2268D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469" y="1526725"/>
            <a:ext cx="6553200" cy="3933825"/>
          </a:xfrm>
          <a:prstGeom prst="rect">
            <a:avLst/>
          </a:prstGeom>
        </p:spPr>
      </p:pic>
    </p:spTree>
    <p:extLst>
      <p:ext uri="{BB962C8B-B14F-4D97-AF65-F5344CB8AC3E}">
        <p14:creationId xmlns:p14="http://schemas.microsoft.com/office/powerpoint/2010/main" val="123810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7</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FFFFFF"/>
                </a:solidFill>
                <a:latin typeface="Arial"/>
              </a:rPr>
              <a:t>Here is a </a:t>
            </a:r>
            <a:r>
              <a:rPr lang="en-GB" sz="2400" b="1" strike="noStrike" spc="-1">
                <a:solidFill>
                  <a:srgbClr val="FFFFFF"/>
                </a:solidFill>
                <a:latin typeface="Arial"/>
              </a:rPr>
              <a:t>Histogram </a:t>
            </a:r>
            <a:r>
              <a:rPr lang="en-GB" sz="2400" b="0" strike="noStrike" spc="-1">
                <a:solidFill>
                  <a:srgbClr val="FFFFFF"/>
                </a:solidFill>
                <a:latin typeface="Arial"/>
              </a:rPr>
              <a:t>showing the frequencies of our dependent variable to include the normal curve overlay</a:t>
            </a:r>
            <a:r>
              <a:rPr lang="en-GB" sz="1800" b="0" strike="noStrike" spc="-1">
                <a:solidFill>
                  <a:srgbClr val="203232"/>
                </a:solidFill>
                <a:latin typeface="Arial"/>
              </a:rPr>
              <a:t>.</a:t>
            </a:r>
            <a:endParaRPr lang="en-US" sz="1800" b="0" strike="noStrike" spc="-1">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dirty="0">
                <a:solidFill>
                  <a:srgbClr val="000000"/>
                </a:solidFill>
                <a:latin typeface="Arial"/>
              </a:rPr>
              <a: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24" name="CustomShape 10"/>
          <p:cNvSpPr/>
          <p:nvPr/>
        </p:nvSpPr>
        <p:spPr>
          <a:xfrm>
            <a:off x="6412681" y="2957140"/>
            <a:ext cx="505764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800" b="0" strike="noStrike" spc="-1" dirty="0">
              <a:latin typeface="Arial"/>
            </a:endParaRPr>
          </a:p>
          <a:p>
            <a:pPr>
              <a:lnSpc>
                <a:spcPct val="100000"/>
              </a:lnSpc>
            </a:pPr>
            <a:r>
              <a:rPr lang="en-GB" sz="1800" b="0" strike="noStrike" spc="-1" dirty="0">
                <a:solidFill>
                  <a:srgbClr val="203232"/>
                </a:solidFill>
                <a:latin typeface="Arial"/>
              </a:rPr>
              <a:t>The normal curve overlay </a:t>
            </a:r>
            <a:r>
              <a:rPr lang="en-GB" sz="1800" b="1" strike="noStrike" spc="-1" dirty="0">
                <a:solidFill>
                  <a:srgbClr val="203232"/>
                </a:solidFill>
                <a:latin typeface="Arial"/>
              </a:rPr>
              <a:t>does not follow </a:t>
            </a:r>
            <a:r>
              <a:rPr lang="en-GB" sz="1800" b="0" strike="noStrike" spc="-1" dirty="0">
                <a:solidFill>
                  <a:srgbClr val="203232"/>
                </a:solidFill>
                <a:latin typeface="Arial"/>
              </a:rPr>
              <a:t>the shape of the underlying data, so for our analysis we  use the non-parametric test for correlation that does not assume normality: </a:t>
            </a:r>
            <a:r>
              <a:rPr lang="en-GB" sz="1800" b="0" strike="noStrike" spc="-1" dirty="0">
                <a:solidFill>
                  <a:srgbClr val="0073CF"/>
                </a:solidFill>
                <a:latin typeface="Arial"/>
              </a:rPr>
              <a:t>Spearman’s Rho </a:t>
            </a:r>
            <a:r>
              <a:rPr lang="en-GB" sz="1800" b="0" strike="noStrike" spc="-1" dirty="0">
                <a:solidFill>
                  <a:srgbClr val="203232"/>
                </a:solidFill>
                <a:latin typeface="Arial"/>
              </a:rPr>
              <a:t>or </a:t>
            </a:r>
            <a:r>
              <a:rPr lang="en-GB" sz="1800" b="0" strike="noStrike" spc="-1" dirty="0">
                <a:solidFill>
                  <a:srgbClr val="0073CF"/>
                </a:solidFill>
                <a:latin typeface="Arial"/>
              </a:rPr>
              <a:t>Kendal’s Tau.</a:t>
            </a:r>
            <a:endParaRPr lang="en-US" sz="1800" b="0" strike="noStrike" spc="-1" dirty="0">
              <a:latin typeface="Arial"/>
            </a:endParaRPr>
          </a:p>
        </p:txBody>
      </p:sp>
      <p:pic>
        <p:nvPicPr>
          <p:cNvPr id="3" name="Picture 2" descr="A graph showing the growth of women's clothing&#10;&#10;Description automatically generated">
            <a:extLst>
              <a:ext uri="{FF2B5EF4-FFF2-40B4-BE49-F238E27FC236}">
                <a16:creationId xmlns:a16="http://schemas.microsoft.com/office/drawing/2014/main" id="{DC985118-D87A-F14E-7D64-E133D7430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93" y="2617887"/>
            <a:ext cx="5182328" cy="31109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BCDAA3-A3AD-A880-5E9C-0E1ABBC0A463}"/>
              </a:ext>
            </a:extLst>
          </p:cNvPr>
          <p:cNvSpPr>
            <a:spLocks noGrp="1"/>
          </p:cNvSpPr>
          <p:nvPr>
            <p:ph type="subTitle" idx="1"/>
          </p:nvPr>
        </p:nvSpPr>
        <p:spPr>
          <a:xfrm>
            <a:off x="954000" y="1698171"/>
            <a:ext cx="10285200" cy="551829"/>
          </a:xfrm>
        </p:spPr>
        <p:txBody>
          <a:bodyPr/>
          <a:lstStyle/>
          <a:p>
            <a:r>
              <a:rPr lang="en-US" dirty="0"/>
              <a:t>Part 2: Analysis (building on your Visualizations)</a:t>
            </a:r>
            <a:endParaRPr lang="en-GB" dirty="0"/>
          </a:p>
        </p:txBody>
      </p:sp>
      <p:sp>
        <p:nvSpPr>
          <p:cNvPr id="3" name="Footer Placeholder 2">
            <a:extLst>
              <a:ext uri="{FF2B5EF4-FFF2-40B4-BE49-F238E27FC236}">
                <a16:creationId xmlns:a16="http://schemas.microsoft.com/office/drawing/2014/main" id="{0287CE03-B588-8643-02BA-1E1B72567176}"/>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953BD585-11D8-30FD-4A30-9F1639F0D149}"/>
              </a:ext>
            </a:extLst>
          </p:cNvPr>
          <p:cNvSpPr>
            <a:spLocks noGrp="1"/>
          </p:cNvSpPr>
          <p:nvPr>
            <p:ph type="sldNum" sz="quarter" idx="12"/>
          </p:nvPr>
        </p:nvSpPr>
        <p:spPr/>
        <p:txBody>
          <a:bodyPr/>
          <a:lstStyle/>
          <a:p>
            <a:fld id="{E4D355CA-84B7-41B1-B164-8BB439CC7C6B}" type="slidenum">
              <a:rPr lang="en-GB" smtClean="0"/>
              <a:pPr/>
              <a:t>8</a:t>
            </a:fld>
            <a:endParaRPr lang="en-GB" dirty="0"/>
          </a:p>
        </p:txBody>
      </p:sp>
      <p:sp>
        <p:nvSpPr>
          <p:cNvPr id="5" name="Title 4">
            <a:extLst>
              <a:ext uri="{FF2B5EF4-FFF2-40B4-BE49-F238E27FC236}">
                <a16:creationId xmlns:a16="http://schemas.microsoft.com/office/drawing/2014/main" id="{54177ABE-27C8-AEF5-9AE6-21E6BE179092}"/>
              </a:ext>
            </a:extLst>
          </p:cNvPr>
          <p:cNvSpPr>
            <a:spLocks noGrp="1"/>
          </p:cNvSpPr>
          <p:nvPr>
            <p:ph type="ctrTitle"/>
          </p:nvPr>
        </p:nvSpPr>
        <p:spPr/>
        <p:txBody>
          <a:bodyPr>
            <a:normAutofit/>
          </a:bodyPr>
          <a:lstStyle/>
          <a:p>
            <a:pPr>
              <a:lnSpc>
                <a:spcPts val="4000"/>
              </a:lnSpc>
            </a:pPr>
            <a:r>
              <a:rPr lang="en-US" sz="3600" dirty="0">
                <a:solidFill>
                  <a:srgbClr val="FF0000"/>
                </a:solidFill>
              </a:rPr>
              <a:t>Only attempt this Analysis part of the demo if you have completed your Visualization(s). Otherwise end your demo after the Visualization for feedback.</a:t>
            </a:r>
            <a:endParaRPr lang="en-GB" sz="3600" dirty="0">
              <a:solidFill>
                <a:srgbClr val="FF0000"/>
              </a:solidFill>
            </a:endParaRPr>
          </a:p>
        </p:txBody>
      </p:sp>
    </p:spTree>
    <p:extLst>
      <p:ext uri="{BB962C8B-B14F-4D97-AF65-F5344CB8AC3E}">
        <p14:creationId xmlns:p14="http://schemas.microsoft.com/office/powerpoint/2010/main" val="177132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9</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671663"/>
            <a:ext cx="11066988" cy="452431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3600" b="0" strike="noStrike" spc="-202" dirty="0">
                <a:solidFill>
                  <a:srgbClr val="203232"/>
                </a:solidFill>
                <a:latin typeface="Arial"/>
              </a:rPr>
              <a:t>Include a snippet of the R code you use to calculate your test statistic.</a:t>
            </a:r>
          </a:p>
          <a:p>
            <a:pPr marL="285750" indent="-285750">
              <a:buFont typeface="Arial" panose="020B0604020202020204" pitchFamily="34" charset="0"/>
              <a:buChar char="•"/>
            </a:pPr>
            <a:r>
              <a:rPr lang="en-US" sz="3600" b="0" strike="noStrike" spc="-202" dirty="0">
                <a:solidFill>
                  <a:srgbClr val="203232"/>
                </a:solidFill>
                <a:latin typeface="Arial"/>
              </a:rPr>
              <a:t>Give the value of the test statistic. </a:t>
            </a:r>
          </a:p>
          <a:p>
            <a:pPr marL="285750" indent="-285750">
              <a:buFont typeface="Arial" panose="020B0604020202020204" pitchFamily="34" charset="0"/>
              <a:buChar char="•"/>
            </a:pPr>
            <a:r>
              <a:rPr lang="en-US" sz="3600" b="0" strike="noStrike" spc="-202" dirty="0">
                <a:solidFill>
                  <a:srgbClr val="203232"/>
                </a:solidFill>
                <a:latin typeface="Arial"/>
              </a:rPr>
              <a:t>Tell us the p-value.  Is it &gt; or &lt; 0.05?</a:t>
            </a:r>
          </a:p>
          <a:p>
            <a:pPr marL="285750" indent="-285750">
              <a:buFont typeface="Arial" panose="020B0604020202020204" pitchFamily="34" charset="0"/>
              <a:buChar char="•"/>
            </a:pPr>
            <a:r>
              <a:rPr lang="en-US" sz="3600" b="0" strike="noStrike" spc="-202" dirty="0">
                <a:solidFill>
                  <a:srgbClr val="203232"/>
                </a:solidFill>
                <a:latin typeface="Arial"/>
              </a:rPr>
              <a:t> Is the result significant?</a:t>
            </a:r>
          </a:p>
          <a:p>
            <a:pPr marL="285750" indent="-285750">
              <a:buFont typeface="Arial" panose="020B0604020202020204" pitchFamily="34" charset="0"/>
              <a:buChar char="•"/>
            </a:pPr>
            <a:r>
              <a:rPr lang="en-US" sz="3600" b="0" strike="noStrike" spc="-202" dirty="0">
                <a:solidFill>
                  <a:srgbClr val="203232"/>
                </a:solidFill>
                <a:latin typeface="Arial"/>
              </a:rPr>
              <a:t>Do you accept or reject the null hypothesis?</a:t>
            </a:r>
          </a:p>
          <a:p>
            <a:pPr marL="285750" indent="-285750">
              <a:buFont typeface="Arial" panose="020B0604020202020204" pitchFamily="34" charset="0"/>
              <a:buChar char="•"/>
            </a:pPr>
            <a:r>
              <a:rPr lang="en-US" sz="3600" spc="-202" dirty="0">
                <a:solidFill>
                  <a:srgbClr val="203232"/>
                </a:solidFill>
                <a:latin typeface="Arial"/>
              </a:rPr>
              <a:t>What does the result actually mean in the wider context of learning something useful / answering your RQ?</a:t>
            </a:r>
            <a:endParaRPr lang="en-GB" sz="3600" dirty="0"/>
          </a:p>
        </p:txBody>
      </p:sp>
    </p:spTree>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3497</TotalTime>
  <Words>709</Words>
  <Application>Microsoft Office PowerPoint</Application>
  <PresentationFormat>Widescreen</PresentationFormat>
  <Paragraphs>72</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 Narrow</vt:lpstr>
      <vt:lpstr>Arial</vt:lpstr>
      <vt:lpstr>Calibri</vt:lpstr>
      <vt:lpstr>Times New Roman</vt:lpstr>
      <vt:lpstr>Herts Theme</vt:lpstr>
      <vt:lpstr>PowerPoint Presentation</vt:lpstr>
      <vt:lpstr>Visualization and Analysis –  Tutorial Presentation for Feedback Date:  </vt:lpstr>
      <vt:lpstr>If you have not defined your Research Question (RQ) yet, please do not attempt to present Visualisations and/or analyses of your data.  Go to Canvas, announcements on RQ presentations, and use the PowerPoint template provided for you to present your RQ.  You can use the time slot to present your RQ instead of the Visualisation.</vt:lpstr>
      <vt:lpstr>PowerPoint Presentation</vt:lpstr>
      <vt:lpstr>PowerPoint Presentation</vt:lpstr>
      <vt:lpstr>PowerPoint Presentation</vt:lpstr>
      <vt:lpstr>PowerPoint Presentation</vt:lpstr>
      <vt:lpstr>Only attempt this Analysis part of the demo if you have completed your Visualization(s). Otherwise end your demo after the Visualization for 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ROSHWIN JOHNY</cp:lastModifiedBy>
  <cp:revision>153</cp:revision>
  <dcterms:created xsi:type="dcterms:W3CDTF">2019-10-01T08:37:56Z</dcterms:created>
  <dcterms:modified xsi:type="dcterms:W3CDTF">2024-11-24T13:05:19Z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