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B514FE-595B-43D9-87A1-76EC1C8D15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DDA76-DAD8-46EA-86CF-5E8CA21AE7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9AA5E-D5F0-4CF5-9290-ABC48BA0A9DA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194AB-78D9-487C-96D2-DC4CF428B7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C42B7-7F3A-47E7-B2F1-BB004558E5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CB7F-B437-44C0-BDCF-C109D6818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1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C0AA7-84C9-45FE-9DD9-EF99F030F9F6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C83D-29EF-4707-9D94-FD184690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6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1AF8-3B65-497D-8205-DA0CA410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A457-6962-4F4B-9552-3D94C68F1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4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351F-F013-4629-AEC3-AD47B018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BFC8E-09CD-48F0-939F-AAFBAD69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7F4E-5E0D-496F-9732-0EBF45A8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02F0-247F-4450-9A4A-8089A6CE4F53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3AD3-8D30-404B-A7A8-822B8343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CED301-CF46-4330-8A1A-1BB7A0E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4E492-0F0F-4DCE-8D75-06126093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130FB-4954-467C-9AEF-9B76CA59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D31A-A6CC-4E6F-A787-92FD980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D90-CC74-477F-882E-FA7559C65CEB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FBEC-591C-4F4E-BA19-E7FE7B45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7CAF76-E806-419E-8762-93F27BA3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FFBA-EFE3-44A8-9C21-51B01F8B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194C-0A11-4DDD-A11C-DAFC512F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B61F-EB4E-4DAD-A5BC-0A92BE8F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AFAD-17B0-4521-A4E0-42299F17F68F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774-F07D-44AC-83E5-A02F42DB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C0BF-C0F5-4B57-B554-57003CD4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2EF-CFE8-4F13-A1BD-E7E6017F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81D0-AA72-469C-89D1-6265120C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27DD-258C-4C66-886B-DA62BAB0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877-BB09-4600-A19E-FD87484C2D2C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A384-F0A2-45CA-A120-F7849F39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D8DC98-C071-433C-AF5F-395283F4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4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93D6-2A1C-46B0-85B0-5FF8D782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643D-D89F-4758-AB6A-6E51F042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73FA3-2338-4D6B-A049-07EB9691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CBD7-CC9D-4D3E-9BED-24EF0E73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B8D7-E0A5-425A-AED2-FCA434FAC6DC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6AC7-36A6-449E-9C32-AEB4DBF1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B01618-69EA-4EFB-BC16-8F26CCD3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BA19-02ED-4326-A3B3-C9FC9A04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0D5A-65BF-4C36-B91C-DC2F2E6D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A8C58-1210-49E6-B051-87874F59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D5F07-1883-4B7F-837B-D2830D932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F5E86-0A2C-41AC-83D8-132C4C770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C219C-ED9C-4340-86B6-69857B8E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D48-9658-4DAC-B81A-AE17B267D7EF}" type="datetime1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0B007-E64C-4948-9695-7CF1437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582DAAD-6655-4D11-9A71-0E974DA6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DBA-2AC2-44AA-826B-3592A551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58C7B-CB8F-4350-928E-B8A85817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36C2-D363-4E4B-9AD0-D2B475BB7753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B3746-9E8E-490C-8FEB-B2711838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BDEE-00AF-4129-BECD-F445A63F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0913E-84A5-48D6-B506-2D13DAF4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C6B6-7649-43EE-A8A3-9CEA5249855B}" type="datetime1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6516B-1E04-4E47-8ACE-2D11AC18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3E1256-EDF8-4C80-8E28-D3FD9B9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6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71F-3D26-4ADD-8850-FEA5B2FC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4A61-6EC6-47F5-94BD-879D536A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590B1-F991-400A-B96E-7BE463B52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388E-5BA9-4833-A124-BFF1B43F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F20-1ECE-403A-A7F9-7D33B233A086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43B91-2EF5-45AF-B2E9-115C27F8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4AA538-48A8-4410-9B01-444D3977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E6DA-203D-4484-8395-16D8724A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D556B-1320-4396-B2F4-B13504615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1100E-0A61-4CA3-B544-534D8339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E49B-9789-4EB9-A35B-B4DADB9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B3ED-3365-49BA-B4A0-4375A49ED1D5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3D66-A26D-4848-8218-A249740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62DD9A-67E1-4BB3-996A-43B5F882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>
            <a:lvl1pPr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55979-CEAB-441F-BFC8-9FD81A51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6872-4EE8-44C0-AC7A-CF458CAF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10A8-D11A-41BD-BC1F-62A709E2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A26D-68AC-48A0-BD57-F446475C1A79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7240-E0A6-4461-A33D-D47D4B76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837B0-736D-48A4-9C6A-E8B1824E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fld id="{B7E5C6EB-8E7A-4E35-8C31-D07E7A6AFFEA}" type="slidenum">
              <a:rPr lang="en-US" smtClean="0"/>
              <a:pPr/>
              <a:t>‹#›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EB1F-7FA2-42AA-A4C9-9C13F03AD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BFGS algoritam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A698A-43EC-4DDA-833E-2B482703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Nikola Ajzenhamer</a:t>
            </a:r>
          </a:p>
        </p:txBody>
      </p:sp>
    </p:spTree>
    <p:extLst>
      <p:ext uri="{BB962C8B-B14F-4D97-AF65-F5344CB8AC3E}">
        <p14:creationId xmlns:p14="http://schemas.microsoft.com/office/powerpoint/2010/main" val="102980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F4D1-F7FE-43FC-AF38-9EF415D6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Ocena složenosti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3B27F-4688-4CCD-B63D-7B146C851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Svaka iteracija se izvodi po cenu od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sr-Latn-RS" b="0" dirty="0"/>
                </a:br>
                <a:r>
                  <a:rPr lang="sr-Latn-RS" b="0" dirty="0"/>
                  <a:t>uz cenu računanja vrednosti funkcije i gradijenata</a:t>
                </a:r>
              </a:p>
              <a:p>
                <a:r>
                  <a:rPr lang="sr-Latn-RS" dirty="0"/>
                  <a:t>S obzirom da nema rešavanja </a:t>
                </a:r>
                <a:br>
                  <a:rPr lang="sr-Latn-RS" dirty="0"/>
                </a:br>
                <a:r>
                  <a:rPr lang="sr-Latn-RS" dirty="0"/>
                  <a:t>sistema linearnih jednačina i matrica-matrica operacija,</a:t>
                </a:r>
                <a:br>
                  <a:rPr lang="sr-Latn-RS" dirty="0"/>
                </a:br>
                <a:r>
                  <a:rPr lang="sr-Latn-RS" dirty="0"/>
                  <a:t>ne postoje ni operacije složenosti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sr-Latn-RS" b="0" dirty="0"/>
              </a:p>
              <a:p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3B27F-4688-4CCD-B63D-7B146C851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F4B4A-B7F2-41B4-91BE-E9EEE9F1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10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0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D19-D41C-42BD-AEA3-F4DF5F2B28D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/>
              <a:t>Hvala na pažnji!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B8C2-8113-445E-9FEB-25E24D4AA20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Pitanja?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7E09-4A41-423F-88B1-5D6D6B4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684" y="6144126"/>
            <a:ext cx="2743200" cy="621131"/>
          </a:xfrm>
        </p:spPr>
        <p:txBody>
          <a:bodyPr/>
          <a:lstStyle/>
          <a:p>
            <a:fld id="{A61285D5-418A-4EE5-957D-C85537668372}" type="slidenum">
              <a:rPr lang="en-US" smtClean="0"/>
              <a:t>11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0062-2C38-438F-B2E1-96E0001F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C148-A71F-43F8-B0CD-F7F26324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Broyden-Fletcher-Goldfarb-Shanno</a:t>
            </a:r>
          </a:p>
          <a:p>
            <a:r>
              <a:rPr lang="sr-Latn-RS" dirty="0"/>
              <a:t>Jedan od Kvazi-Njutnovih metoda:</a:t>
            </a:r>
          </a:p>
          <a:p>
            <a:pPr lvl="1"/>
            <a:r>
              <a:rPr lang="sr-Latn-RS" dirty="0"/>
              <a:t>Zahtevaju gradijent ciljne funkcije pri svakoj iteraciji</a:t>
            </a:r>
          </a:p>
          <a:p>
            <a:pPr lvl="1"/>
            <a:r>
              <a:rPr lang="sr-Latn-RS" dirty="0"/>
              <a:t>Konstruišu model ciljne funkcije </a:t>
            </a:r>
            <a:br>
              <a:rPr lang="sr-Latn-RS" dirty="0"/>
            </a:br>
            <a:r>
              <a:rPr lang="sr-Latn-RS" dirty="0"/>
              <a:t>koji je dovoljno dobar da daje superlinearnu konvergenciju</a:t>
            </a:r>
          </a:p>
          <a:p>
            <a:pPr lvl="1"/>
            <a:r>
              <a:rPr lang="sr-Latn-RS" dirty="0"/>
              <a:t>S obzirom da ne zahtevaju izvode drugog reda,</a:t>
            </a:r>
            <a:br>
              <a:rPr lang="sr-Latn-RS" dirty="0"/>
            </a:br>
            <a:r>
              <a:rPr lang="sr-Latn-RS" dirty="0"/>
              <a:t>ponekad su brži od Njutnovih metoda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A777-DD7F-4CF2-8D42-DE3658A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2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4AC-E704-45AA-AB59-74DEAA0C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BFGS metod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488B-610B-4CCE-B031-596168E3D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Model ciljne funkcije:</a:t>
                </a:r>
                <a:br>
                  <a:rPr lang="sr-Latn-R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sr-Latn-R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r-Latn-RS" b="0" dirty="0"/>
                  <a:t> je: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 simetrična pozitivno definitna matrica </a:t>
                </a:r>
              </a:p>
              <a:p>
                <a:pPr lvl="1"/>
                <a:r>
                  <a:rPr lang="sr-Latn-RS" b="0" dirty="0">
                    <a:ea typeface="Cambria Math" panose="02040503050406030204" pitchFamily="18" charset="0"/>
                  </a:rPr>
                  <a:t>Ažurira se pri svakoj iteraciji</a:t>
                </a:r>
              </a:p>
              <a:p>
                <a:pPr lvl="1"/>
                <a:r>
                  <a:rPr lang="sr-Latn-RS" dirty="0">
                    <a:ea typeface="Cambria Math" panose="02040503050406030204" pitchFamily="18" charset="0"/>
                  </a:rPr>
                  <a:t>P</a:t>
                </a:r>
                <a:r>
                  <a:rPr lang="sr-Latn-RS" b="0" dirty="0">
                    <a:ea typeface="Cambria Math" panose="02040503050406030204" pitchFamily="18" charset="0"/>
                  </a:rPr>
                  <a:t>redstavlja aproksimaciju Hesijana</a:t>
                </a:r>
              </a:p>
              <a:p>
                <a:endParaRPr lang="sr-Latn-RS" b="0" dirty="0">
                  <a:ea typeface="Cambria Math" panose="02040503050406030204" pitchFamily="18" charset="0"/>
                </a:endParaRPr>
              </a:p>
              <a:p>
                <a:endParaRPr lang="sr-Latn-R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488B-610B-4CCE-B031-596168E3D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6AB1B-0C24-4416-B2D6-1F231C5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3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4AC-E704-45AA-AB59-74DEAA0C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BFGS metod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488B-610B-4CCE-B031-596168E3D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>
                    <a:ea typeface="Cambria Math" panose="02040503050406030204" pitchFamily="18" charset="0"/>
                  </a:rPr>
                  <a:t>Minimizator </a:t>
                </a:r>
                <a:r>
                  <a:rPr lang="sr-Latn-RS" b="0" dirty="0">
                    <a:ea typeface="Cambria Math" panose="02040503050406030204" pitchFamily="18" charset="0"/>
                  </a:rPr>
                  <a:t>modela: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r>
                  <a:rPr lang="sr-Latn-RS" b="0" dirty="0">
                    <a:ea typeface="Cambria Math" panose="02040503050406030204" pitchFamily="18" charset="0"/>
                  </a:rPr>
                  <a:t>Koristi se kao pravac pretrage: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r>
                  <a:rPr lang="sr-Latn-RS" b="0" dirty="0">
                    <a:ea typeface="Cambria Math" panose="02040503050406030204" pitchFamily="18" charset="0"/>
                  </a:rPr>
                  <a:t>Određivanje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 se vrši tako da zadovoljava Wolfe uslove: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sr-Latn-RS" b="0" dirty="0">
                    <a:ea typeface="Cambria Math" panose="02040503050406030204" pitchFamily="18" charset="0"/>
                  </a:rPr>
                </a:br>
                <a:endParaRPr lang="sr-Latn-R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r-Latn-RS" b="0" dirty="0">
                    <a:ea typeface="Cambria Math" panose="02040503050406030204" pitchFamily="18" charset="0"/>
                  </a:rPr>
                  <a:t>   gde važi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488B-610B-4CCE-B031-596168E3D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817B-BE65-4D53-A40B-0FAC118A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4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4AC-E704-45AA-AB59-74DEAA0C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BFGS metod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488B-610B-4CCE-B031-596168E3D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dirty="0">
                    <a:ea typeface="Cambria Math" panose="02040503050406030204" pitchFamily="18" charset="0"/>
                  </a:rPr>
                  <a:t>Može se izvesti naredna formula</a:t>
                </a:r>
                <a:br>
                  <a:rPr lang="sr-Latn-RS" dirty="0">
                    <a:ea typeface="Cambria Math" panose="02040503050406030204" pitchFamily="18" charset="0"/>
                  </a:rPr>
                </a:br>
                <a:r>
                  <a:rPr lang="sr-Latn-RS" dirty="0">
                    <a:ea typeface="Cambria Math" panose="02040503050406030204" pitchFamily="18" charset="0"/>
                  </a:rPr>
                  <a:t>koja se koristi za izračunavanje naredne aproksimacije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 </a:t>
                </a:r>
                <a:br>
                  <a:rPr lang="sr-Latn-RS" b="0" dirty="0">
                    <a:ea typeface="Cambria Math" panose="02040503050406030204" pitchFamily="18" charset="0"/>
                  </a:rPr>
                </a:br>
                <a:r>
                  <a:rPr lang="sr-Latn-RS" b="0" dirty="0">
                    <a:ea typeface="Cambria Math" panose="02040503050406030204" pitchFamily="18" charset="0"/>
                  </a:rPr>
                  <a:t>ukoliko je poznata prethodna aproksimacija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br>
                  <a:rPr lang="sr-Latn-RS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r-Latn-RS" b="0" dirty="0">
                    <a:ea typeface="Cambria Math" panose="02040503050406030204" pitchFamily="18" charset="0"/>
                  </a:rPr>
                  <a:t>   gde važi</a:t>
                </a:r>
                <a:br>
                  <a:rPr lang="sr-Latn-RS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∇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−∇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r>
                  <a:rPr lang="sr-Latn-RS" b="0" dirty="0">
                    <a:ea typeface="Cambria Math" panose="02040503050406030204" pitchFamily="18" charset="0"/>
                  </a:rPr>
                  <a:t>Za početnu aproksimaciju može se uzeti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B488B-610B-4CCE-B031-596168E3D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B6A1D-09B8-43AE-BF54-FAF10418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5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9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8A8561-7963-42A7-B99C-7F6E9FA4FA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r-Latn-RS" dirty="0"/>
                  <a:t>Određivanje parametra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r-Latn-R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8A8561-7963-42A7-B99C-7F6E9FA4F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3A5F-E869-4CE4-AB29-4895A98A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Algoritam linijske pretrage za određivanje koraka</a:t>
            </a:r>
            <a:br>
              <a:rPr lang="sr-Latn-RS" dirty="0"/>
            </a:br>
            <a:r>
              <a:rPr lang="sr-Latn-RS" dirty="0"/>
              <a:t>izvršava se u dve faze: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Faza odsecanja – pronalazi se interval koji sadrži prihvatljive vrednosti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Faza selekcije – pronalazi finalni korak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865DF-DE84-42C0-88D3-5C6AC95C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6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561-7963-42A7-B99C-7F6E9FA4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Linijska pretraga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23A5F-E869-4CE4-AB29-4895A98AE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r-Latn-RS" dirty="0"/>
                  <a:t>Algoritam Linijska_pretraga:</a:t>
                </a:r>
              </a:p>
              <a:p>
                <a:pPr marL="0" indent="0">
                  <a:buNone/>
                </a:pPr>
                <a:r>
                  <a:rPr lang="sr-Latn-RS" dirty="0"/>
                  <a:t>Ulaz: Funkcija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r-Latn-RS" dirty="0"/>
                  <a:t>Izlaz: Parametar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sr-Latn-RS" dirty="0"/>
                  <a:t> koji zadovoljava Wolfe uslove</a:t>
                </a:r>
              </a:p>
              <a:p>
                <a:pPr marL="0" indent="0">
                  <a:buNone/>
                </a:pPr>
                <a:r>
                  <a:rPr lang="sr-Latn-RS" dirty="0"/>
                  <a:t>Započni</a:t>
                </a:r>
              </a:p>
              <a:p>
                <a:pPr marL="0" indent="0">
                  <a:buNone/>
                </a:pPr>
                <a:r>
                  <a:rPr lang="sr-Latn-RS" dirty="0"/>
                  <a:t>	// TODO</a:t>
                </a:r>
              </a:p>
              <a:p>
                <a:pPr marL="0" indent="0">
                  <a:buNone/>
                </a:pPr>
                <a:r>
                  <a:rPr lang="sr-Latn-RS" dirty="0"/>
                  <a:t>Završi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23A5F-E869-4CE4-AB29-4895A98AE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51D6-00B8-421C-A2D1-593FA517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7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561-7963-42A7-B99C-7F6E9FA4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Pomoćna funkcija </a:t>
            </a:r>
            <a:r>
              <a:rPr lang="sr-Latn-RS" b="1" dirty="0"/>
              <a:t>zoom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23A5F-E869-4CE4-AB29-4895A98AE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r-Latn-RS" dirty="0"/>
                  <a:t>Algoritam Zoom:</a:t>
                </a:r>
              </a:p>
              <a:p>
                <a:pPr marL="0" indent="0">
                  <a:buNone/>
                </a:pPr>
                <a:r>
                  <a:rPr lang="sr-Latn-RS" dirty="0"/>
                  <a:t>Ulaz: Funkcija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r-Latn-RS" dirty="0"/>
                  <a:t>Izlaz: Finalni korak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sr-Latn-RS" dirty="0"/>
                  <a:t> u intervalu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r-Latn-RS" dirty="0"/>
              </a:p>
              <a:p>
                <a:pPr marL="0" indent="0">
                  <a:buNone/>
                </a:pPr>
                <a:r>
                  <a:rPr lang="sr-Latn-RS" dirty="0"/>
                  <a:t>Započni</a:t>
                </a:r>
              </a:p>
              <a:p>
                <a:pPr marL="0" indent="0">
                  <a:buNone/>
                </a:pPr>
                <a:r>
                  <a:rPr lang="sr-Latn-RS" dirty="0"/>
                  <a:t>	// TODO</a:t>
                </a:r>
              </a:p>
              <a:p>
                <a:pPr marL="0" indent="0">
                  <a:buNone/>
                </a:pPr>
                <a:r>
                  <a:rPr lang="sr-Latn-RS" dirty="0"/>
                  <a:t>Završi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23A5F-E869-4CE4-AB29-4895A98AE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C37B-6157-46FF-8BFE-EEE613E2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8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CC52-44F1-48EF-8841-FEAB501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Finalni algoritam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610C0-26AF-48A6-9262-2E5DB32D5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r-Latn-RS" dirty="0"/>
                  <a:t>Algoritam BFGS</a:t>
                </a:r>
              </a:p>
              <a:p>
                <a:pPr marL="0" indent="0">
                  <a:buNone/>
                </a:pPr>
                <a:r>
                  <a:rPr lang="sr-Latn-RS" dirty="0"/>
                  <a:t>Ulaz: Ciljna funkcija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, gradijent funkcije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, početna tačka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r-Latn-RS" b="0" dirty="0">
                    <a:ea typeface="Cambria Math" panose="02040503050406030204" pitchFamily="18" charset="0"/>
                  </a:rPr>
                  <a:t>,</a:t>
                </a:r>
                <a:br>
                  <a:rPr lang="sr-Latn-RS" b="0" dirty="0">
                    <a:ea typeface="Cambria Math" panose="02040503050406030204" pitchFamily="18" charset="0"/>
                  </a:rPr>
                </a:br>
                <a:r>
                  <a:rPr lang="sr-Latn-RS" b="0" dirty="0">
                    <a:ea typeface="Cambria Math" panose="02040503050406030204" pitchFamily="18" charset="0"/>
                  </a:rPr>
                  <a:t>          parametar konvergencije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r-Latn-RS" dirty="0"/>
                  <a:t>Izlaz: Aproksimacija minimuma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sr-Latn-RS" dirty="0"/>
              </a:p>
              <a:p>
                <a:pPr marL="0" indent="0">
                  <a:buNone/>
                </a:pPr>
                <a:r>
                  <a:rPr lang="sr-Latn-RS" dirty="0"/>
                  <a:t>Započni</a:t>
                </a:r>
              </a:p>
              <a:p>
                <a:pPr marL="0" indent="0">
                  <a:buNone/>
                </a:pPr>
                <a:r>
                  <a:rPr lang="sr-Latn-RS" dirty="0"/>
                  <a:t>	// TODO</a:t>
                </a:r>
              </a:p>
              <a:p>
                <a:pPr marL="0" indent="0">
                  <a:buNone/>
                </a:pPr>
                <a:r>
                  <a:rPr lang="sr-Latn-RS" dirty="0"/>
                  <a:t>Završi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610C0-26AF-48A6-9262-2E5DB32D5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219A-A03A-4F23-9E8B-6DBD6781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C6EB-8E7A-4E35-8C31-D07E7A6AFFEA}" type="slidenum">
              <a:rPr lang="en-US" smtClean="0"/>
              <a:pPr/>
              <a:t>9</a:t>
            </a:fld>
            <a:r>
              <a:rPr lang="sr-Latn-RS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7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BFGS algoritam</vt:lpstr>
      <vt:lpstr>Uvod</vt:lpstr>
      <vt:lpstr>BFGS metod</vt:lpstr>
      <vt:lpstr>BFGS metod (2)</vt:lpstr>
      <vt:lpstr>BFGS metod (3)</vt:lpstr>
      <vt:lpstr>Određivanje parametra α_k </vt:lpstr>
      <vt:lpstr>Linijska pretraga</vt:lpstr>
      <vt:lpstr>Pomoćna funkcija zoom</vt:lpstr>
      <vt:lpstr>Finalni algoritam</vt:lpstr>
      <vt:lpstr>Ocena složenosti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BFGS algoritam</dc:title>
  <dc:creator>Ajzenhamer, Nikola</dc:creator>
  <cp:lastModifiedBy>Ajzenhamer, Nikola</cp:lastModifiedBy>
  <cp:revision>33</cp:revision>
  <dcterms:created xsi:type="dcterms:W3CDTF">2018-05-18T14:00:23Z</dcterms:created>
  <dcterms:modified xsi:type="dcterms:W3CDTF">2018-05-18T15:07:42Z</dcterms:modified>
</cp:coreProperties>
</file>