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70" r:id="rId15"/>
    <p:sldId id="269" r:id="rId16"/>
    <p:sldId id="271" r:id="rId17"/>
    <p:sldId id="272" r:id="rId18"/>
    <p:sldId id="273" r:id="rId19"/>
    <p:sldId id="274" r:id="rId20"/>
    <p:sldId id="275" r:id="rId21"/>
    <p:sldId id="282" r:id="rId22"/>
    <p:sldId id="276" r:id="rId23"/>
    <p:sldId id="277" r:id="rId24"/>
    <p:sldId id="278" r:id="rId25"/>
    <p:sldId id="279" r:id="rId26"/>
    <p:sldId id="280" r:id="rId27"/>
    <p:sldId id="281"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F72AF4-25C4-4110-A3A4-F61A6A65CFEA}" type="datetimeFigureOut">
              <a:rPr lang="en-IN" smtClean="0"/>
              <a:t>03-10-2015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F7BC81-2E66-4727-8DFB-F5A5B3E2A51C}" type="slidenum">
              <a:rPr lang="en-IN" smtClean="0"/>
              <a:t>‹#›</a:t>
            </a:fld>
            <a:endParaRPr lang="en-IN"/>
          </a:p>
        </p:txBody>
      </p:sp>
    </p:spTree>
    <p:extLst>
      <p:ext uri="{BB962C8B-B14F-4D97-AF65-F5344CB8AC3E}">
        <p14:creationId xmlns:p14="http://schemas.microsoft.com/office/powerpoint/2010/main" val="31148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BF7BC81-2E66-4727-8DFB-F5A5B3E2A51C}" type="slidenum">
              <a:rPr lang="en-IN" smtClean="0"/>
              <a:t>4</a:t>
            </a:fld>
            <a:endParaRPr lang="en-IN"/>
          </a:p>
        </p:txBody>
      </p:sp>
    </p:spTree>
    <p:extLst>
      <p:ext uri="{BB962C8B-B14F-4D97-AF65-F5344CB8AC3E}">
        <p14:creationId xmlns:p14="http://schemas.microsoft.com/office/powerpoint/2010/main" val="209221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BF7BC81-2E66-4727-8DFB-F5A5B3E2A51C}" type="slidenum">
              <a:rPr lang="en-IN" smtClean="0"/>
              <a:t>5</a:t>
            </a:fld>
            <a:endParaRPr lang="en-IN"/>
          </a:p>
        </p:txBody>
      </p:sp>
    </p:spTree>
    <p:extLst>
      <p:ext uri="{BB962C8B-B14F-4D97-AF65-F5344CB8AC3E}">
        <p14:creationId xmlns:p14="http://schemas.microsoft.com/office/powerpoint/2010/main" val="41109598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E0A309B-AAFB-4EC5-9EA9-9E227123C930}" type="datetimeFigureOut">
              <a:rPr lang="en-IN" smtClean="0"/>
              <a:t>03-10-2015</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C0A2D6E5-A7AC-4397-8B93-3A76C981A01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E0A309B-AAFB-4EC5-9EA9-9E227123C930}" type="datetimeFigureOut">
              <a:rPr lang="en-IN" smtClean="0"/>
              <a:t>03-10-2015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0A2D6E5-A7AC-4397-8B93-3A76C981A01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E0A309B-AAFB-4EC5-9EA9-9E227123C930}" type="datetimeFigureOut">
              <a:rPr lang="en-IN" smtClean="0"/>
              <a:t>03-10-2015</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C0A2D6E5-A7AC-4397-8B93-3A76C981A01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E0A309B-AAFB-4EC5-9EA9-9E227123C930}" type="datetimeFigureOut">
              <a:rPr lang="en-IN" smtClean="0"/>
              <a:t>03-10-2015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0A2D6E5-A7AC-4397-8B93-3A76C981A01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E0A309B-AAFB-4EC5-9EA9-9E227123C930}" type="datetimeFigureOut">
              <a:rPr lang="en-IN" smtClean="0"/>
              <a:t>03-10-2015</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C0A2D6E5-A7AC-4397-8B93-3A76C981A01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E0A309B-AAFB-4EC5-9EA9-9E227123C930}" type="datetimeFigureOut">
              <a:rPr lang="en-IN" smtClean="0"/>
              <a:t>03-10-2015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0A2D6E5-A7AC-4397-8B93-3A76C981A01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E0A309B-AAFB-4EC5-9EA9-9E227123C930}" type="datetimeFigureOut">
              <a:rPr lang="en-IN" smtClean="0"/>
              <a:t>03-10-2015</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0A2D6E5-A7AC-4397-8B93-3A76C981A01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E0A309B-AAFB-4EC5-9EA9-9E227123C930}" type="datetimeFigureOut">
              <a:rPr lang="en-IN" smtClean="0"/>
              <a:t>03-10-2015</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0A2D6E5-A7AC-4397-8B93-3A76C981A01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E0A309B-AAFB-4EC5-9EA9-9E227123C930}" type="datetimeFigureOut">
              <a:rPr lang="en-IN" smtClean="0"/>
              <a:t>03-10-2015</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C0A2D6E5-A7AC-4397-8B93-3A76C981A01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E0A309B-AAFB-4EC5-9EA9-9E227123C930}" type="datetimeFigureOut">
              <a:rPr lang="en-IN" smtClean="0"/>
              <a:t>03-10-2015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0A2D6E5-A7AC-4397-8B93-3A76C981A01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E0A309B-AAFB-4EC5-9EA9-9E227123C930}" type="datetimeFigureOut">
              <a:rPr lang="en-IN" smtClean="0"/>
              <a:t>03-10-2015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0A2D6E5-A7AC-4397-8B93-3A76C981A011}" type="slidenum">
              <a:rPr lang="en-IN" smtClean="0"/>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E0A309B-AAFB-4EC5-9EA9-9E227123C930}" type="datetimeFigureOut">
              <a:rPr lang="en-IN" smtClean="0"/>
              <a:t>03-10-2015</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0A2D6E5-A7AC-4397-8B93-3A76C981A01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hdphoto" Target="../media/hdphoto4.wdp"/><Relationship Id="rId3" Type="http://schemas.microsoft.com/office/2007/relationships/hdphoto" Target="../media/hdphoto2.wdp"/><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jpeg"/><Relationship Id="rId5" Type="http://schemas.microsoft.com/office/2007/relationships/hdphoto" Target="../media/hdphoto3.wdp"/><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e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jpeg;base64,/9j/4AAQSkZJRgABAQAAAQABAAD/2wCEAAkGBhQSERUUEBQUFRQUFBUQEBAUFA8QEBUUFBUVFBQVFRQXGyYeFxkjGRQUHy8hIygpLCwsFR4xNTAqNSYrLCkBCQoKDgwOGg8PGikkHCQsKiwsLiwsLCwsLCwqKSwsKiksLCwpLCkpLCksLCoqLC0sLCkvLCwsLCkpLCwpLCwsKf/AABEIALEBHAMBIgACEQEDEQH/xAAbAAABBQEBAAAAAAAAAAAAAAAEAQIDBQYAB//EAEEQAAIBAgQDBgMFBQYGAwAAAAECAAMRBBIhMQVBUQYTImFxgTKRoUJScrHBBzNi0fAUI4KywuE0Q1NzkqIVs/H/xAAaAQACAwEBAAAAAAAAAAAAAAABAgADBAUG/8QALxEAAgIBAwIEBQQCAwAAAAAAAAECEQMSITEEQSJRgZETYXHB8DKx0eEFMyNCYv/aAAwDAQACEQMRAD8AgFCzEddPnqPraBsLS2xuHK2PMHKfUQHiFOxuNmAYe/8Avf5TtzicSEkyOi8sEqWIMqEfWWFNrr6TOxpM061c1MGACta8ZwnFXBUyHEGzGNQCxo1pc8Krbj3maoVZb8LreL1gaIuTV4apCwZW4NodmlUkWWdUeQ95G1qkgD6wpChpecKkFerEFaSgIPqVYLUrRlWtA6teRRAyepWglSvI6laB1a0aitonetBqteQPVg9WpJpYmkfVrwV68iqPB2aGmWwigtqsjFSRIbxy0jFcZM14kr3JVW8vuDYG5FwdTYAan1tK/BYItNnw+iaVMZQM76AnWyjc/lMfU3CFs6+PHGUaJ/8A4fSR8SpuaaqqqNLFm10sfsjnpD8NnB8TZtNrKNfYRuMqhrJYgtoCLWE5sZQmrT9zDm6dRTUXyefYDg4rVQjaDduRsOUr+0vBxRtpbxMBre6i1j1G9pu8HwpqdSoyANYEZTzvcix5G4Hzmf4hwdq9dFeyXVi1iSFCs1ySec1xzJz52o4mPpJxxU1u39zzuusr6qz0PtB2QVVJQWIzlB4vGqGzXJPxWuQB5jpMFiKdprhkjJWiz4M4OmV1SDvDKqQV1ltl0YsGYyMmSuJERDZaonrNBe+w4bmVBP4k0b6WPvK3EUc1LzQ/+rf73+cI7DYy4amemdfYWYfI3/wwmth8lUodmuh99j87ToQ8UTmatE3H1MqxtDMFUvp10g2PpFWIPI2keFrazNJVsbeVZaYGvleWHEuRlPiGswI52b+f1vLUvnpegkW4COjVllga/iHrKKlVljhatoaA3Ru8G2kNz6So4ZXuB6Q9qmkraCmJWqQdX1jK9WDirDQW6QU1eM76BGtE76SiWWNWtAqteNq1oBWr6yJCt7hNSvAateRVcRAauIjJCthhrRj1YB/aI1sRHSEbJ6lWQ951gtWvIWxEdIZTSNBSq0L/APMt/h1/rX+tQWhpaWLn2W0ylPFaw6ljY8cdjPOos2/DGS4tf3tNTScF7WGigD3F/wBZ5jgeK5TNrwPiaVdGuH5MD+Ymfqunbjqq0acfXRdRTpmkyW2kXd3ceWseyty1841Tl3IzHYeU8xKT+JtGoq9/4+p1qtbjcviJ11FiOXl7yhom2IJLAOuaxtdLEksp5++m3OWWJqtm8Mz3E0yEksLnkNZnxzcnyFwVC43tIiqy1rKwLNQZQWXkcp021+VxPLOKOpdigspJKjewvoJou0p8CnoxHzF/9MyVap1nawwUVsc/M25UC1WgzmS1jBnaaEytIiqSEyRzIyY4xrOznEO6rI3Qi46jmPlN7x/DXVXXUW38twflaeVYetYier9m639pweU6lRl/Vf1HtNMMmlo5PWQ0tZF6mV4/SzBag+0PF+IaN/P3lEj2M1VehcVKR31dPVfiHuP8sydYWMuyruXYJWqLVvFTB+6fof8Af84VwyvoVMr+HVL+E/aGX35fW0bQq5W+kzxe9FiXYKOjEecNo1IHiRqD1kuHlosjY8DxF1Hylw7TMcGq5RrffkrMfQBQTNAtcnTuqun3lWn9HYH6SqUkuR8cJSWyIq7Qao1hLGpgWO1vS63/ADgWMwrAagj2gTTDKDXKAy8Z3kVkkTRxaJqtSAV6snrNK3E1IUI+RtWtAqtaLWqwGpVjAomNWd3sE7yL3kKA4j61SDmpOqPB2eOmDSS97CqNeVhePp1pdGRXOFouExFpdcH4nlYazK99CcHirGXuXhM6xb2etcP7SG4BO+kVeJZq4W9znA0vY3NtzMDR4lax6EH5S+GP8d1DAjUEgjWef6vEnx3PQdLkdUzTcUx2U26TN8SxOY3kuM4iahN9/KVdV5yMPT6KZvlKyt7Q/uG8mU/mP1mJqvNd2lrWogfecfJQSfzExlczqQXhMOV+Mid5BUnO0jLx0LQxjIy0c8iLRgh6PN/+zTi4Wt3bHwuMvvynnYaWPCMcadRWHIgx5K0Z8sNUWj07tfgzRrCoo538riYvjdAB7r8LDMvof5be09R4kgxmBWoupy6/iAnmmJGamyH4qZLD8JPiHsbH3M14pfExnPxeGVflPj24KvDVrGH4lfEGGzDN78/rKgGxmm4Tw/vksdApuW333A89JQ9nbNrTtULhcI1YAKLkewA6k8pf4LhNOnq5zt01CD9T/WkVAqLlQWUcuZPUnmYwvKZ5m9kbMfTxjvLc0HD8dYEiwAsqgWABNze3oD84QOKiZR+L06St3zWX4h6jT9fpG4bjFOogembq3w8tjY76jaHHFNfMebr6Gxp8QVjoYSFFtCCOm4+W0x1HiF2GbQDXTf3MuMJxQX8Og5f/AIJJQoRT7FjiOHKRe2XlmAOW/wDXSUWOwhQ2ImopsWTS4B9r+0gxmDDLlb/Ceh/lJGTX0FnjUltyY+uZU4l9ZccRpFGIOhEocU+s1Lgw1uC1ngVSpJqzwOo0g1C95O7yQZ4meEDRM7wd2nM8hZ4bBQpecKkhLRueMmHSHLVktGrrAEqSVHlurYrUdy6TE6TRcA4n3o7t/iUXRuWUaWbpysZjkqTZ8CwXd0MxHiqeI+S/ZH5n3mDqa0m7p09WwTi8WlIZqrqo6kjX0G59pRt2zw7Gy94Tf7lvfUwvGYRKoy1FDDlfceh5Sqx3CaOEpNUQHO4NKnmOa2YEOQPJSdfMTnpNs3tpKyq4vxc1nvso0Reg/mZVVGjXqSJnmpLsYnu7GVDIGaSOZA5koZHZ4wxCY28g1BYMkpvJMdgGpMVYeYO4I5EHmD1g4MucXF0ypNSVo9f/AGU8cDq2Gc7i6X6/1+cqO2GAOHxOYDQ3NuoOjD85j+z3F2oVkdT8Jv7c56z2woLjMItenqbZtOv2hBiloyV2Zzsy+HNS7fZ8+z39WeXYmjZtNRup6g6ibDh/EKSoiIwAsACxCs1Q2zDLvz322EyqrmGU7r/l5/L9Y3FdqVQg0UVTTAp02ZVYgfEz2NxnLHfkFAHON1NKkdHpk3bNszyt4jxXJZUGaoxyInVjrqeQA1PQCZul2tqOwWwCGy5/+YTtc20F+gGkteG4LNUFdXVsqvTA0FJLDMwd+TmxsBfl1mSMb4NjdcgeP4aFIbF1buytkIC5ENrWymxtcjxX2vpJaXHKRpIqWBQZSoCpYA6GwPnvuYX2gwtIUzVreKwHhLEK1r2UDlqZi0GoIABYAkDlfUAD0tGUnHZCuKlyb2ljMwULzsL+stMErA5Q6ki5O4vtoOp0mZ7P1bCzg3+zp16y8q1vD6abakHX2mmC1K2ZMknGWmJpMDx4gWvmHnp8oa/HQGsVNvPQ/KZfCUmI/u9G0tubQ7hPZeuC4Z8ylyyZixcKdxfnrM19jSo1uHdokVqQqDcHL6g3/I/nMPi21m/xPDL0zSNgb5kN9z0MwfEcOVYhhYg2IPWasT2ox5o+K/MqqzQSo0IrmB1GljKxpMbmjGaNzQBokLSFmjryNjGBQ0mMLRSZGxkDRMrSZDBFMLwlMswVRckgAdSdAIyYGi/7NcM72pdh4EszdCfsr7/kJs6lfmVBI0B2IHMeY8jBsBghQpLTXfdz1Y7n05egjmNzOdlnqex0MeNKNMRtdcqjy8R/WY3tnxDPXycqShLDbMdW+th/hm1ptd7clsT6n+Q1955bxDE56jsftMzfMk/rJDfcE9lQO7SMtEZpEzRyuh5aRNOLRpMIRhjbxzSOKMbasgZPF4qRuVZdSlzqyE7i+4NuhsbGUWO4e1Mjmrao4vlYDe3QjmDqI3hnGGonTVSfEh2PK46Hz/MaTU4aklSmz0R3lI2OIwx0dOjr90jWzD6i4nUuPUL/ANHNt4HUuH+ej/f6mQRrGel/s34/mVsNUPhcXp35HmPlMXxPgBRe8pHPSJsGtZlP3Ki/Zb6HlzAH4bjGpOrKbFSCD5iY54mtnyPmis2NpGtxWBWhimFTNlC1D4bA2yNaxOg9ZiKNDM47zRRcnTTQE23G5AG/Oer40U8VTo4g/DotcDUhD4X+Vz9JHxngbVWp4bDoqoqsyOaZ8VyLWe2U2UNq33fMSrJ/yJMb/HZ7x0+U6Z5pwnGUExdI4gN3COGrIBmYga5QNOenpEr8Q7uqy4Nx3TuXpFlCsACQC2a+U28zvE4x2cqUGPfBl1JDEC7i9swF7i/nErs9KggAUEkktlXvBfTKW16DTQi/nM1NOjqXe5Y9ouC5aSPUxDPpoG1QnTRANuepjeD4cs47xbFmAIvbw2LWDfZuBa/KQ8C4B3hXM1m1sjA6WvsvOaXF8IKKuubYE/Cbrqp8j/KPD9SbQk03FpMWqiVHqClRFDuULISxR2Cm/iJ3J00PImE4eqWAve5tp9bQYu9Zv76ozXILA5Re217dP1llSVV21t7euv8AKdKLTX59vI5qi49vS2+2+783uHYdirC1x0mu4TjxUU3PiAvbqBvY9Ziv7XlYA6+VzbWHYGsVO9hfaZpwjexojOVJMv8AjdXwgr8WYW+t/wBJXY3BJiVC1LJVt4X5N5NOxtXOmh1Bv+krMdXFJc7XI0HmWN9B8t5T32L9qpmP4nhzTdkYWKkgiVVQyy4pjTVqM53blvoBYfQSrqmbOxioiJiXiMY28AaHXjHM68a0IKG3jTFiGEY5ZtexXCbDv3HVaQ+jP+YHv0mX4Pw1q9Vaa8zdj91R8R+X6T07IFUKgsqgKo6AbSjNOlSL8ULdsZUeIgjZzVALXtc6AXyk8zbqRvMiVujTJ0rIMXW7uhWc2vlc3HUgqv1KieXVGm/7YV8mFC/fdV9lBY/ULPPKhlsVtZTLmhrNIyZzGMJhAKTG3iExt5Aikxs4mNvIQLrUiD/ViOo8pPw3ib0HD0mKsNiPyI5jykNHEcm1X6jzH8uf1jqmGtqNVOzDb08j5RoyplTSa0yPQuD8SXE3agFSuRathTrSrLu2RTv1KbjcbQHiXZxagNTCgjLrVw51qU+pX76ee459TjaFcoQVJBBuCNCCNiDN7wPtGuJKiq/dYpbd3iB4VqHkKltm/i58/PqY80cq05OfM5uTHPB4obr89zuxfFsjNQqapU5HrbX5j8oRi3NDEIGY2WojioCdaYNwd/EBe+W45wzEcKFV7MooYpTfktKqRzXkjfQ+Um4zwtqlEXBFRPEvIgjVk9jqIsulW6MkepjizLIuJbP+QTtZxxuINko082l+9JApUnDGxuF8Rtyv52mO4j2SrrYd4jAn+MG/M2sbzV8M7TIRkr2psNn0WmfX7h+npI+OZjnFIjP3Y7s3HUk2O22X/wBZyMkHF1I9NCSauINQwQZgDfS2l/Efw+fp9YZg1ZzceKne3iJJIP6jeVdHOtAmre4zMA7DPkVbnMfxdeohvZzjS1Bk0FtV5XB1267x09rQlW9xMRhiCdLawWtX5HcaiaKvQBlJjcJraWxyWtgqKT3IafELgHmJZYfHl2veUb4RgZYYOibSuU5Se5ZLFCKuJq6bAjcD1Okj7TJSbCnLmXKQ6M1vGdRlt6En2kGGVai5GANvvAEQ3G8NvhnzUEYJTc0yosym262PkD7RY7STK2ri0eb1TBXMJqwZ5tZkSITGx5ETJAShsRhC8Jw6pUNqSO56IrOfoJe4T9neNqbUCv42pU/ozXgckuWFRb4RlLRLTYYr9mOPQXNAt+BqT/QNeVlfsjiEBNVO7IFwlQhHb0U6+5sPORSi+GFxa5NF2H4Xlomofiq3seiKbfUgn2EuaxldgeJKi0aBVr9wrlxZlXLZTmt1bNrLBwecxTtts1wqkhqiCglqx+6ihRqdWOpJG2gsOuslxmJFNCx9FHUnb+vKM4bQKU/7xrnV3ZjsTqfQD9IvCsL3dGc/aBidaKDkrVCPxEKP8hmKqNLTtFxTv67uPhvlT8C6L89/eVBMvSpUUvd2NJkZMcxjIjCJeITOJjZAnXnXiRLyBJ4ThsSV8wfiU7H/AH894OBHxkVyV7Bz4YMC1PUD4lPxL69R5/ltIFNo2hWKkFTYjnD0Ravw2Wp9zZW/B0P8Py6S1FTuPPBpuz/a4FRRxfiUaJVN8ydATvbz5eY29C4ficyhKhzrpkqixdegbqLbHY8jPDyhB1mi7N9qmoEKxJTlb4lvvlvy6qdD5HWbIZLWmRyus6DWnLFz5dmX3bfskVvUQXR/iy7A/p6TOcIxppjJUJKjRW1LKOWxBtqdus9UwOOSrTDKVZH8LDdG8iD8J8jr+cznF+x9MVBUpmy38dI/Fr90/aW/uPPeLlxwmrnyu/n/AGV/47r5J/AntL5/n58zPYnApiFBLvkVvGNQHA8zqLX+pj8BwlVfu1zXF7ZRoBfS7cjr5biWTcNpq7MCyhr5lBbuyX8J8OwJv6SbCPVpG5ZQGAUhbnXlctoflpMkFGNNrk7OVzaajyvYJpU38SEaoL3J8XlpzvK/LcktvyhmKo1BTLMxUb6lfEeVwNWPrAMXxhaITvkLZrjwWzCwG4Oh36842WMYvgTpsksidtPftwEgDLcb8xzlbjOI2a3zmvwvZ/PZu6xCn+KjVG/taPq9hQxzFKl/wP8AlaZpydbM6GJRu5IzmHUgBhoDbfzml4TxIiwvoeRj37NsBqGA5eAj852G4YoYXbbmbfkIG4ipM8+7QYEU8RUVfhDEr5KfEB7A2lS9Oetcex2EpEJTw1OtXcAs9RbqNNCx5mw2gtPC0FIcUaQqW1ZUsoP8KkkD13l/xqim0VfC32ZheEdkK1exI7un/wBRwRcfwru35ec2PD+zGEoDVO9b71XxD2T4fneE18WSdTBjWlMskpfIsUFEsm4mQLJZRyVQFX5CRDib/ele1WRmrAkiNs1HDeOuB+9UH7j3AI/FtIO0eKGKoHOFV08VJyMw0tnUWBvcfUCZzvpInECAVBNjYleRttpG8N2L4inpcZqUVIei70BqKiqcyDc3U6lRqb8r7mEURRq+OnU3+0jst79Rca+ovJa5Fy6r49CLWJNiDYX6gEWvz6zItwQoXqUkJKlrEFAq21uwP8N9uYMaaTWqBXDUnpl6G1GDuRcliNr6nl/ISg7ZccCJ3FM+Jv3pH2V+76nn5eszmL7T13FmqEC1sqeAH1I3lOzxIK3bL5rSqQjtImMVjIyZY2VI4mNJnExhMRjHExLxLxDAEUmJEnQBDLRYtp0sEOEepjRHiMhWWNLFhxarvsKu7ejj7Q89x57RtfBlPQ6qw1UjqDzgayz4U7k92q94GP7vU38x90+fz0lifmVOLj+n2LPstxt6NQKLsr2V6erBr7aDn0trPQuKB0pr3iuoJJVagIcW3APMajz8pR8H4AlEgjV20ubeG/2QR+fPyhHabGORTD3NqKhL65rkg+vL5R/iua0LjzKZ9Nj1rK14kA1sT4btY3Oc320uFH1JljTbMgPUA+8ymN4kaY03Zsi/CBfck32/3mk4YHVQtW2Y3NgQbW03G/KV5q7di/Ba57/n9EeFw9R6xWpsviR2N0sTbmdDqNOd7+ll2cwijGItdFqBX0zAMA/w5hfmDYyr4q5DLqtm0sWAc2ubBb3ttc8o/g+LsQQ18tiPY768v5SSWrHfcEPDlpceVdz2u060E4VjxVS/MaH31B+UTiHF6dEeNhfppf8A2nNrejo2GWg+MwtNh/ehSOrWB+e4mfftNVrErhabN1YWsPVz4Rv5xU7L1qpzYisR/BT8TW83fT5D3jaWuRdV8AOP4IikvhMtR9S4NZwSCdc4AIcW8hbSUFSqvJgfebil2RpJZqb1Q41Dl2fXzU6W9LTA9tqAwtcMVyJVJvzRam5sfusPEPRhpaXKSkt2U6NDbXcR2kLNIcPiAV30IuDyjiYB1uIzRojHV2+Gy67nxm1uQ0sb+slXC6EMSwJuQduelhpbXaH6gt9kDpjqbNlDgm9rL4/y0krtt3asdr5ky+u7CFU6AUclUC52VQOp5ATN8Z7bKl1wwDHY1SPAPwr9r1OnrHjp7L3Fkn50aKtSVRmchF5liFUeVzM9xbtbh10pZqh2YgBUPS7MLn5TG47idSq2aq7MeVzoPQbD2gRaMoVuBytUEYzFZ3Z7AZmLWGwvyEHzRpaNvC2ChzGMM4mNJisghMQzohgYwhMSdEijHTrxLxLwELK060URwEsRWIBJEWOp0iTYb7W5zacB7IBbPiBc7rR5Dzfqf4fn0huuSJWUvBuy9SvZj4Kf/UYb/hH2vy85tuHcMp0Fy0hv8TnV29T08hpCyY2VSm2WqKRzi4sZT8dDsyuzEimtgd7AG+3LTN7y3MiqKDvJGWl2ScdSoyLJS/tQNdrIgzU0sxD1Cfh0GtrDTncQt8VijikfunFJSVYW0ynRiTtp68ofxjgS4hQpZksbgraxNreJeenpMxV7EYjNlVkZT9otlA9Qf0vLFNNvYolGSiqaVfK/ui/4vjKVYp3b5mQsSVBK2ZbMM219omHr92v91TJfYAtZSCenK0bwrg7in3NQ/u3OVwDlIN/hvvrf6TQYPCKnwjXqdT848ZqMWnyCUHOSkuDQdhuJ1wzCsqgZbAjMFNlDC2bU2F7+8IwPA0xpWtWuVazgZiM1+XkvyPpKfDYwUT3jAkLyG5JFgPrPReHYMJTULoAoAAsBoPKUa9Kdcs0adTXyCMJhlpqFpqFUbKoCgewk0aIt5mLRZn+2XAkxmGai/hJ8VOpa+Rxqp9OR8iZfFoDj2vCQ8K4JgKlCuaFcgMcwWncMQy6k6aAEXt1sJqe4lL+0J2oY1a1M2Yre+/iUZTcc7qQJmcT2txLf8wr+AKn1AvNSjaVGe6bs9AdAouxCj7zEKPmZS8R7X0KWiHvW6Lonu5/S8wOIxbObuzMerEsfmYOzwrGu5HNlrxjtHVxGjmybimuiD16nzMpmeczSImWfQQUtG3iXiXgsIpMS8QmNvEbGHXiGJeJeSyHGJOJiRQoQxLxY2AJxiRYl4CFqBCcJhGqMFQFmJsANzIaSXNhuTYCel8B4GuGTWxqsP7xun8C+Q+vyjt0KlZFwHs2uHAZ7NV67qnkvn5/LztyZxaMLStuy1Kh140tInrwXE4vKNdz8KjVm9Bz9YUm+AOSXIU9aRq5b4QTyFgYJh6dZhdlppfUZs7OLa7A2+cPpqR8dR3PI5jTUDTQIhA69d46Uf+zKpSm/0r3AMRiKii4pOevwrY8wRvf+c7D4mo170mFtRqNfIX5w5aS3NrC5ubC1yepkqoJG49kRKfdgK4gg3NKqPPKG/IywBy2zaAmwJBGvTWKqCT1MMlZO7qbbqw+JG5Mp5SeEZ6i1wmGBw7ve2RlLtmYDLY66dGsTe4IlnwDtFpkflpKDs9j6mGbucUAVcXVt1dG8Nz67EcoPxDCHDVbA3Q+KgxN2Kc1Pmu3paSUbVP0+gUtLvzPT6OIDC4imsJjOE8bNt/Iy4p428zuJamWj1pDiGuIKMRFNfSKOeX/tWw2iN0cr/wCSg/6DPM3M9k/aXhc+Ec/dyv8A+LAH6M08YqNNWN+EyzW41jIiYrNIy0exRSYwmcTGEwWEUmNnRCYCC3iRJ14rGOvEvOiQEo6JFjSZAi3iRJ0BDok4mdAQ0XCf39L/ALlP/OJ6pU3nTo0gwI2kTzp0QcHO8h4d/wARW9p06Xw/1y9PuUS/2L1+we0YZ06UFwgkqzp0ZAZKslpTp0gA3tp+6wH+P/RG9pP3OF/7r/8A1CLOlkv0x+j/AHYZcewNwneaTDzp0pYyClj506Vscznbr/g63/bf/LPCqkWdL8fBRk5IDGmdOjiDGjTOnSEEiTp0ATjEMWdAwjZ06dFCJEM6dIQQxJ06AgkWdOkI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data:image/jpeg;base64,/9j/4AAQSkZJRgABAQAAAQABAAD/2wCEAAkGBhQSERUUEBQUFRQUFBUQEBAUFA8QEBUUFBUVFBQVFRQXGyYeFxkjGRQUHy8hIygpLCwsFR4xNTAqNSYrLCkBCQoKDgwOGg8PGikkHCQsKiwsLiwsLCwsLCwqKSwsKiksLCwpLCkpLCksLCoqLC0sLCkvLCwsLCkpLCwpLCwsKf/AABEIALEBHAMBIgACEQEDEQH/xAAbAAABBQEBAAAAAAAAAAAAAAAEAQIDBQYAB//EAEEQAAIBAgQDBgMFBQYGAwAAAAECAAMRBBIhMQVBUQYTImFxgTKRoUJScrHBBzNi0fAUI4KywuE0Q1NzkqIVs/H/xAAaAQACAwEBAAAAAAAAAAAAAAABAgADBAUG/8QALxEAAgIBAwIEBQQCAwAAAAAAAAECEQMSITEEQSJRgZETYXHB8DKx0eEFMyNCYv/aAAwDAQACEQMRAD8AgFCzEddPnqPraBsLS2xuHK2PMHKfUQHiFOxuNmAYe/8Avf5TtzicSEkyOi8sEqWIMqEfWWFNrr6TOxpM061c1MGACta8ZwnFXBUyHEGzGNQCxo1pc8Krbj3maoVZb8LreL1gaIuTV4apCwZW4NodmlUkWWdUeQ95G1qkgD6wpChpecKkFerEFaSgIPqVYLUrRlWtA6teRRAyepWglSvI6laB1a0aitonetBqteQPVg9WpJpYmkfVrwV68iqPB2aGmWwigtqsjFSRIbxy0jFcZM14kr3JVW8vuDYG5FwdTYAan1tK/BYItNnw+iaVMZQM76AnWyjc/lMfU3CFs6+PHGUaJ/8A4fSR8SpuaaqqqNLFm10sfsjnpD8NnB8TZtNrKNfYRuMqhrJYgtoCLWE5sZQmrT9zDm6dRTUXyefYDg4rVQjaDduRsOUr+0vBxRtpbxMBre6i1j1G9pu8HwpqdSoyANYEZTzvcix5G4Hzmf4hwdq9dFeyXVi1iSFCs1ySec1xzJz52o4mPpJxxU1u39zzuusr6qz0PtB2QVVJQWIzlB4vGqGzXJPxWuQB5jpMFiKdprhkjJWiz4M4OmV1SDvDKqQV1ltl0YsGYyMmSuJERDZaonrNBe+w4bmVBP4k0b6WPvK3EUc1LzQ/+rf73+cI7DYy4amemdfYWYfI3/wwmth8lUodmuh99j87ToQ8UTmatE3H1MqxtDMFUvp10g2PpFWIPI2keFrazNJVsbeVZaYGvleWHEuRlPiGswI52b+f1vLUvnpegkW4COjVllga/iHrKKlVljhatoaA3Ru8G2kNz6So4ZXuB6Q9qmkraCmJWqQdX1jK9WDirDQW6QU1eM76BGtE76SiWWNWtAqteNq1oBWr6yJCt7hNSvAateRVcRAauIjJCthhrRj1YB/aI1sRHSEbJ6lWQ951gtWvIWxEdIZTSNBSq0L/APMt/h1/rX+tQWhpaWLn2W0ylPFaw6ljY8cdjPOos2/DGS4tf3tNTScF7WGigD3F/wBZ5jgeK5TNrwPiaVdGuH5MD+Ymfqunbjqq0acfXRdRTpmkyW2kXd3ceWseyty1841Tl3IzHYeU8xKT+JtGoq9/4+p1qtbjcviJ11FiOXl7yhom2IJLAOuaxtdLEksp5++m3OWWJqtm8Mz3E0yEksLnkNZnxzcnyFwVC43tIiqy1rKwLNQZQWXkcp021+VxPLOKOpdigspJKjewvoJou0p8CnoxHzF/9MyVap1nawwUVsc/M25UC1WgzmS1jBnaaEytIiqSEyRzIyY4xrOznEO6rI3Qi46jmPlN7x/DXVXXUW38twflaeVYetYier9m639pweU6lRl/Vf1HtNMMmlo5PWQ0tZF6mV4/SzBag+0PF+IaN/P3lEj2M1VehcVKR31dPVfiHuP8sydYWMuyruXYJWqLVvFTB+6fof8Af84VwyvoVMr+HVL+E/aGX35fW0bQq5W+kzxe9FiXYKOjEecNo1IHiRqD1kuHlosjY8DxF1Hylw7TMcGq5RrffkrMfQBQTNAtcnTuqun3lWn9HYH6SqUkuR8cJSWyIq7Qao1hLGpgWO1vS63/ADgWMwrAagj2gTTDKDXKAy8Z3kVkkTRxaJqtSAV6snrNK3E1IUI+RtWtAqtaLWqwGpVjAomNWd3sE7yL3kKA4j61SDmpOqPB2eOmDSS97CqNeVhePp1pdGRXOFouExFpdcH4nlYazK99CcHirGXuXhM6xb2etcP7SG4BO+kVeJZq4W9znA0vY3NtzMDR4lax6EH5S+GP8d1DAjUEgjWef6vEnx3PQdLkdUzTcUx2U26TN8SxOY3kuM4iahN9/KVdV5yMPT6KZvlKyt7Q/uG8mU/mP1mJqvNd2lrWogfecfJQSfzExlczqQXhMOV+Mid5BUnO0jLx0LQxjIy0c8iLRgh6PN/+zTi4Wt3bHwuMvvynnYaWPCMcadRWHIgx5K0Z8sNUWj07tfgzRrCoo538riYvjdAB7r8LDMvof5be09R4kgxmBWoupy6/iAnmmJGamyH4qZLD8JPiHsbH3M14pfExnPxeGVflPj24KvDVrGH4lfEGGzDN78/rKgGxmm4Tw/vksdApuW333A89JQ9nbNrTtULhcI1YAKLkewA6k8pf4LhNOnq5zt01CD9T/WkVAqLlQWUcuZPUnmYwvKZ5m9kbMfTxjvLc0HD8dYEiwAsqgWABNze3oD84QOKiZR+L06St3zWX4h6jT9fpG4bjFOogembq3w8tjY76jaHHFNfMebr6Gxp8QVjoYSFFtCCOm4+W0x1HiF2GbQDXTf3MuMJxQX8Og5f/AIJJQoRT7FjiOHKRe2XlmAOW/wDXSUWOwhQ2ImopsWTS4B9r+0gxmDDLlb/Ceh/lJGTX0FnjUltyY+uZU4l9ZccRpFGIOhEocU+s1Lgw1uC1ngVSpJqzwOo0g1C95O7yQZ4meEDRM7wd2nM8hZ4bBQpecKkhLRueMmHSHLVktGrrAEqSVHlurYrUdy6TE6TRcA4n3o7t/iUXRuWUaWbpysZjkqTZ8CwXd0MxHiqeI+S/ZH5n3mDqa0m7p09WwTi8WlIZqrqo6kjX0G59pRt2zw7Gy94Tf7lvfUwvGYRKoy1FDDlfceh5Sqx3CaOEpNUQHO4NKnmOa2YEOQPJSdfMTnpNs3tpKyq4vxc1nvso0Reg/mZVVGjXqSJnmpLsYnu7GVDIGaSOZA5koZHZ4wxCY28g1BYMkpvJMdgGpMVYeYO4I5EHmD1g4MucXF0ypNSVo9f/AGU8cDq2Gc7i6X6/1+cqO2GAOHxOYDQ3NuoOjD85j+z3F2oVkdT8Jv7c56z2woLjMItenqbZtOv2hBiloyV2Zzsy+HNS7fZ8+z39WeXYmjZtNRup6g6ibDh/EKSoiIwAsACxCs1Q2zDLvz322EyqrmGU7r/l5/L9Y3FdqVQg0UVTTAp02ZVYgfEz2NxnLHfkFAHON1NKkdHpk3bNszyt4jxXJZUGaoxyInVjrqeQA1PQCZul2tqOwWwCGy5/+YTtc20F+gGkteG4LNUFdXVsqvTA0FJLDMwd+TmxsBfl1mSMb4NjdcgeP4aFIbF1buytkIC5ENrWymxtcjxX2vpJaXHKRpIqWBQZSoCpYA6GwPnvuYX2gwtIUzVreKwHhLEK1r2UDlqZi0GoIABYAkDlfUAD0tGUnHZCuKlyb2ljMwULzsL+stMErA5Q6ki5O4vtoOp0mZ7P1bCzg3+zp16y8q1vD6abakHX2mmC1K2ZMknGWmJpMDx4gWvmHnp8oa/HQGsVNvPQ/KZfCUmI/u9G0tubQ7hPZeuC4Z8ylyyZixcKdxfnrM19jSo1uHdokVqQqDcHL6g3/I/nMPi21m/xPDL0zSNgb5kN9z0MwfEcOVYhhYg2IPWasT2ox5o+K/MqqzQSo0IrmB1GljKxpMbmjGaNzQBokLSFmjryNjGBQ0mMLRSZGxkDRMrSZDBFMLwlMswVRckgAdSdAIyYGi/7NcM72pdh4EszdCfsr7/kJs6lfmVBI0B2IHMeY8jBsBghQpLTXfdz1Y7n05egjmNzOdlnqex0MeNKNMRtdcqjy8R/WY3tnxDPXycqShLDbMdW+th/hm1ptd7clsT6n+Q1955bxDE56jsftMzfMk/rJDfcE9lQO7SMtEZpEzRyuh5aRNOLRpMIRhjbxzSOKMbasgZPF4qRuVZdSlzqyE7i+4NuhsbGUWO4e1Mjmrao4vlYDe3QjmDqI3hnGGonTVSfEh2PK46Hz/MaTU4aklSmz0R3lI2OIwx0dOjr90jWzD6i4nUuPUL/ANHNt4HUuH+ej/f6mQRrGel/s34/mVsNUPhcXp35HmPlMXxPgBRe8pHPSJsGtZlP3Ki/Zb6HlzAH4bjGpOrKbFSCD5iY54mtnyPmis2NpGtxWBWhimFTNlC1D4bA2yNaxOg9ZiKNDM47zRRcnTTQE23G5AG/Oer40U8VTo4g/DotcDUhD4X+Vz9JHxngbVWp4bDoqoqsyOaZ8VyLWe2U2UNq33fMSrJ/yJMb/HZ7x0+U6Z5pwnGUExdI4gN3COGrIBmYga5QNOenpEr8Q7uqy4Nx3TuXpFlCsACQC2a+U28zvE4x2cqUGPfBl1JDEC7i9swF7i/nErs9KggAUEkktlXvBfTKW16DTQi/nM1NOjqXe5Y9ouC5aSPUxDPpoG1QnTRANuepjeD4cs47xbFmAIvbw2LWDfZuBa/KQ8C4B3hXM1m1sjA6WvsvOaXF8IKKuubYE/Cbrqp8j/KPD9SbQk03FpMWqiVHqClRFDuULISxR2Cm/iJ3J00PImE4eqWAve5tp9bQYu9Zv76ozXILA5Re217dP1llSVV21t7euv8AKdKLTX59vI5qi49vS2+2+783uHYdirC1x0mu4TjxUU3PiAvbqBvY9Ziv7XlYA6+VzbWHYGsVO9hfaZpwjexojOVJMv8AjdXwgr8WYW+t/wBJXY3BJiVC1LJVt4X5N5NOxtXOmh1Bv+krMdXFJc7XI0HmWN9B8t5T32L9qpmP4nhzTdkYWKkgiVVQyy4pjTVqM53blvoBYfQSrqmbOxioiJiXiMY28AaHXjHM68a0IKG3jTFiGEY5ZtexXCbDv3HVaQ+jP+YHv0mX4Pw1q9Vaa8zdj91R8R+X6T07IFUKgsqgKo6AbSjNOlSL8ULdsZUeIgjZzVALXtc6AXyk8zbqRvMiVujTJ0rIMXW7uhWc2vlc3HUgqv1KieXVGm/7YV8mFC/fdV9lBY/ULPPKhlsVtZTLmhrNIyZzGMJhAKTG3iExt5Aikxs4mNvIQLrUiD/ViOo8pPw3ib0HD0mKsNiPyI5jykNHEcm1X6jzH8uf1jqmGtqNVOzDb08j5RoyplTSa0yPQuD8SXE3agFSuRathTrSrLu2RTv1KbjcbQHiXZxagNTCgjLrVw51qU+pX76ee459TjaFcoQVJBBuCNCCNiDN7wPtGuJKiq/dYpbd3iB4VqHkKltm/i58/PqY80cq05OfM5uTHPB4obr89zuxfFsjNQqapU5HrbX5j8oRi3NDEIGY2WojioCdaYNwd/EBe+W45wzEcKFV7MooYpTfktKqRzXkjfQ+Um4zwtqlEXBFRPEvIgjVk9jqIsulW6MkepjizLIuJbP+QTtZxxuINko082l+9JApUnDGxuF8Rtyv52mO4j2SrrYd4jAn+MG/M2sbzV8M7TIRkr2psNn0WmfX7h+npI+OZjnFIjP3Y7s3HUk2O22X/wBZyMkHF1I9NCSauINQwQZgDfS2l/Efw+fp9YZg1ZzceKne3iJJIP6jeVdHOtAmre4zMA7DPkVbnMfxdeohvZzjS1Bk0FtV5XB1267x09rQlW9xMRhiCdLawWtX5HcaiaKvQBlJjcJraWxyWtgqKT3IafELgHmJZYfHl2veUb4RgZYYOibSuU5Se5ZLFCKuJq6bAjcD1Okj7TJSbCnLmXKQ6M1vGdRlt6En2kGGVai5GANvvAEQ3G8NvhnzUEYJTc0yosym262PkD7RY7STK2ri0eb1TBXMJqwZ5tZkSITGx5ETJAShsRhC8Jw6pUNqSO56IrOfoJe4T9neNqbUCv42pU/ozXgckuWFRb4RlLRLTYYr9mOPQXNAt+BqT/QNeVlfsjiEBNVO7IFwlQhHb0U6+5sPORSi+GFxa5NF2H4Xlomofiq3seiKbfUgn2EuaxldgeJKi0aBVr9wrlxZlXLZTmt1bNrLBwecxTtts1wqkhqiCglqx+6ihRqdWOpJG2gsOuslxmJFNCx9FHUnb+vKM4bQKU/7xrnV3ZjsTqfQD9IvCsL3dGc/aBidaKDkrVCPxEKP8hmKqNLTtFxTv67uPhvlT8C6L89/eVBMvSpUUvd2NJkZMcxjIjCJeITOJjZAnXnXiRLyBJ4ThsSV8wfiU7H/AH894OBHxkVyV7Bz4YMC1PUD4lPxL69R5/ltIFNo2hWKkFTYjnD0Ravw2Wp9zZW/B0P8Py6S1FTuPPBpuz/a4FRRxfiUaJVN8ydATvbz5eY29C4ficyhKhzrpkqixdegbqLbHY8jPDyhB1mi7N9qmoEKxJTlb4lvvlvy6qdD5HWbIZLWmRyus6DWnLFz5dmX3bfskVvUQXR/iy7A/p6TOcIxppjJUJKjRW1LKOWxBtqdus9UwOOSrTDKVZH8LDdG8iD8J8jr+cznF+x9MVBUpmy38dI/Fr90/aW/uPPeLlxwmrnyu/n/AGV/47r5J/AntL5/n58zPYnApiFBLvkVvGNQHA8zqLX+pj8BwlVfu1zXF7ZRoBfS7cjr5biWTcNpq7MCyhr5lBbuyX8J8OwJv6SbCPVpG5ZQGAUhbnXlctoflpMkFGNNrk7OVzaajyvYJpU38SEaoL3J8XlpzvK/LcktvyhmKo1BTLMxUb6lfEeVwNWPrAMXxhaITvkLZrjwWzCwG4Oh36842WMYvgTpsksidtPftwEgDLcb8xzlbjOI2a3zmvwvZ/PZu6xCn+KjVG/taPq9hQxzFKl/wP8AlaZpydbM6GJRu5IzmHUgBhoDbfzml4TxIiwvoeRj37NsBqGA5eAj852G4YoYXbbmbfkIG4ipM8+7QYEU8RUVfhDEr5KfEB7A2lS9Oetcex2EpEJTw1OtXcAs9RbqNNCx5mw2gtPC0FIcUaQqW1ZUsoP8KkkD13l/xqim0VfC32ZheEdkK1exI7un/wBRwRcfwru35ec2PD+zGEoDVO9b71XxD2T4fneE18WSdTBjWlMskpfIsUFEsm4mQLJZRyVQFX5CRDib/ele1WRmrAkiNs1HDeOuB+9UH7j3AI/FtIO0eKGKoHOFV08VJyMw0tnUWBvcfUCZzvpInECAVBNjYleRttpG8N2L4inpcZqUVIei70BqKiqcyDc3U6lRqb8r7mEURRq+OnU3+0jst79Rca+ovJa5Fy6r49CLWJNiDYX6gEWvz6zItwQoXqUkJKlrEFAq21uwP8N9uYMaaTWqBXDUnpl6G1GDuRcliNr6nl/ISg7ZccCJ3FM+Jv3pH2V+76nn5eszmL7T13FmqEC1sqeAH1I3lOzxIK3bL5rSqQjtImMVjIyZY2VI4mNJnExhMRjHExLxLxDAEUmJEnQBDLRYtp0sEOEepjRHiMhWWNLFhxarvsKu7ejj7Q89x57RtfBlPQ6qw1UjqDzgayz4U7k92q94GP7vU38x90+fz0lifmVOLj+n2LPstxt6NQKLsr2V6erBr7aDn0trPQuKB0pr3iuoJJVagIcW3APMajz8pR8H4AlEgjV20ubeG/2QR+fPyhHabGORTD3NqKhL65rkg+vL5R/iua0LjzKZ9Nj1rK14kA1sT4btY3Oc320uFH1JljTbMgPUA+8ymN4kaY03Zsi/CBfck32/3mk4YHVQtW2Y3NgQbW03G/KV5q7di/Ba57/n9EeFw9R6xWpsviR2N0sTbmdDqNOd7+ll2cwijGItdFqBX0zAMA/w5hfmDYyr4q5DLqtm0sWAc2ubBb3ttc8o/g+LsQQ18tiPY768v5SSWrHfcEPDlpceVdz2u060E4VjxVS/MaH31B+UTiHF6dEeNhfppf8A2nNrejo2GWg+MwtNh/ehSOrWB+e4mfftNVrErhabN1YWsPVz4Rv5xU7L1qpzYisR/BT8TW83fT5D3jaWuRdV8AOP4IikvhMtR9S4NZwSCdc4AIcW8hbSUFSqvJgfebil2RpJZqb1Q41Dl2fXzU6W9LTA9tqAwtcMVyJVJvzRam5sfusPEPRhpaXKSkt2U6NDbXcR2kLNIcPiAV30IuDyjiYB1uIzRojHV2+Gy67nxm1uQ0sb+slXC6EMSwJuQduelhpbXaH6gt9kDpjqbNlDgm9rL4/y0krtt3asdr5ky+u7CFU6AUclUC52VQOp5ATN8Z7bKl1wwDHY1SPAPwr9r1OnrHjp7L3Fkn50aKtSVRmchF5liFUeVzM9xbtbh10pZqh2YgBUPS7MLn5TG47idSq2aq7MeVzoPQbD2gRaMoVuBytUEYzFZ3Z7AZmLWGwvyEHzRpaNvC2ChzGMM4mNJisghMQzohgYwhMSdEijHTrxLxLwELK060URwEsRWIBJEWOp0iTYb7W5zacB7IBbPiBc7rR5Dzfqf4fn0huuSJWUvBuy9SvZj4Kf/UYb/hH2vy85tuHcMp0Fy0hv8TnV29T08hpCyY2VSm2WqKRzi4sZT8dDsyuzEimtgd7AG+3LTN7y3MiqKDvJGWl2ScdSoyLJS/tQNdrIgzU0sxD1Cfh0GtrDTncQt8VijikfunFJSVYW0ynRiTtp68ofxjgS4hQpZksbgraxNreJeenpMxV7EYjNlVkZT9otlA9Qf0vLFNNvYolGSiqaVfK/ui/4vjKVYp3b5mQsSVBK2ZbMM219omHr92v91TJfYAtZSCenK0bwrg7in3NQ/u3OVwDlIN/hvvrf6TQYPCKnwjXqdT848ZqMWnyCUHOSkuDQdhuJ1wzCsqgZbAjMFNlDC2bU2F7+8IwPA0xpWtWuVazgZiM1+XkvyPpKfDYwUT3jAkLyG5JFgPrPReHYMJTULoAoAAsBoPKUa9Kdcs0adTXyCMJhlpqFpqFUbKoCgewk0aIt5mLRZn+2XAkxmGai/hJ8VOpa+Rxqp9OR8iZfFoDj2vCQ8K4JgKlCuaFcgMcwWncMQy6k6aAEXt1sJqe4lL+0J2oY1a1M2Yre+/iUZTcc7qQJmcT2txLf8wr+AKn1AvNSjaVGe6bs9AdAouxCj7zEKPmZS8R7X0KWiHvW6Lonu5/S8wOIxbObuzMerEsfmYOzwrGu5HNlrxjtHVxGjmybimuiD16nzMpmeczSImWfQQUtG3iXiXgsIpMS8QmNvEbGHXiGJeJeSyHGJOJiRQoQxLxY2AJxiRYl4CFqBCcJhGqMFQFmJsANzIaSXNhuTYCel8B4GuGTWxqsP7xun8C+Q+vyjt0KlZFwHs2uHAZ7NV67qnkvn5/LztyZxaMLStuy1Kh140tInrwXE4vKNdz8KjVm9Bz9YUm+AOSXIU9aRq5b4QTyFgYJh6dZhdlppfUZs7OLa7A2+cPpqR8dR3PI5jTUDTQIhA69d46Uf+zKpSm/0r3AMRiKii4pOevwrY8wRvf+c7D4mo170mFtRqNfIX5w5aS3NrC5ubC1yepkqoJG49kRKfdgK4gg3NKqPPKG/IywBy2zaAmwJBGvTWKqCT1MMlZO7qbbqw+JG5Mp5SeEZ6i1wmGBw7ve2RlLtmYDLY66dGsTe4IlnwDtFpkflpKDs9j6mGbucUAVcXVt1dG8Nz67EcoPxDCHDVbA3Q+KgxN2Kc1Pmu3paSUbVP0+gUtLvzPT6OIDC4imsJjOE8bNt/Iy4p428zuJamWj1pDiGuIKMRFNfSKOeX/tWw2iN0cr/wCSg/6DPM3M9k/aXhc+Ec/dyv8A+LAH6M08YqNNWN+EyzW41jIiYrNIy0exRSYwmcTGEwWEUmNnRCYCC3iRJ14rGOvEvOiQEo6JFjSZAi3iRJ0BDok4mdAQ0XCf39L/ALlP/OJ6pU3nTo0gwI2kTzp0QcHO8h4d/wARW9p06Xw/1y9PuUS/2L1+we0YZ06UFwgkqzp0ZAZKslpTp0gA3tp+6wH+P/RG9pP3OF/7r/8A1CLOlkv0x+j/AHYZcewNwneaTDzp0pYyClj506Vscznbr/g63/bf/LPCqkWdL8fBRk5IDGmdOjiDGjTOnSEEiTp0ATjEMWdAwjZ06dFCJEM6dIQQxJ06AgkWdOkI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8" descr="data:image/jpeg;base64,/9j/4AAQSkZJRgABAQAAAQABAAD/2wCEAAkGBhQSERUUEBQUFRQUFBUQEBAUFA8QEBUUFBUVFBQVFRQXGyYeFxkjGRQUHy8hIygpLCwsFR4xNTAqNSYrLCkBCQoKDgwOGg8PGikkHCQsKiwsLiwsLCwsLCwqKSwsKiksLCwpLCkpLCksLCoqLC0sLCkvLCwsLCkpLCwpLCwsKf/AABEIALEBHAMBIgACEQEDEQH/xAAbAAABBQEBAAAAAAAAAAAAAAAEAQIDBQYAB//EAEEQAAIBAgQDBgMFBQYGAwAAAAECAAMRBBIhMQVBUQYTImFxgTKRoUJScrHBBzNi0fAUI4KywuE0Q1NzkqIVs/H/xAAaAQACAwEBAAAAAAAAAAAAAAABAgADBAUG/8QALxEAAgIBAwIEBQQCAwAAAAAAAAECEQMSITEEQSJRgZETYXHB8DKx0eEFMyNCYv/aAAwDAQACEQMRAD8AgFCzEddPnqPraBsLS2xuHK2PMHKfUQHiFOxuNmAYe/8Avf5TtzicSEkyOi8sEqWIMqEfWWFNrr6TOxpM061c1MGACta8ZwnFXBUyHEGzGNQCxo1pc8Krbj3maoVZb8LreL1gaIuTV4apCwZW4NodmlUkWWdUeQ95G1qkgD6wpChpecKkFerEFaSgIPqVYLUrRlWtA6teRRAyepWglSvI6laB1a0aitonetBqteQPVg9WpJpYmkfVrwV68iqPB2aGmWwigtqsjFSRIbxy0jFcZM14kr3JVW8vuDYG5FwdTYAan1tK/BYItNnw+iaVMZQM76AnWyjc/lMfU3CFs6+PHGUaJ/8A4fSR8SpuaaqqqNLFm10sfsjnpD8NnB8TZtNrKNfYRuMqhrJYgtoCLWE5sZQmrT9zDm6dRTUXyefYDg4rVQjaDduRsOUr+0vBxRtpbxMBre6i1j1G9pu8HwpqdSoyANYEZTzvcix5G4Hzmf4hwdq9dFeyXVi1iSFCs1ySec1xzJz52o4mPpJxxU1u39zzuusr6qz0PtB2QVVJQWIzlB4vGqGzXJPxWuQB5jpMFiKdprhkjJWiz4M4OmV1SDvDKqQV1ltl0YsGYyMmSuJERDZaonrNBe+w4bmVBP4k0b6WPvK3EUc1LzQ/+rf73+cI7DYy4amemdfYWYfI3/wwmth8lUodmuh99j87ToQ8UTmatE3H1MqxtDMFUvp10g2PpFWIPI2keFrazNJVsbeVZaYGvleWHEuRlPiGswI52b+f1vLUvnpegkW4COjVllga/iHrKKlVljhatoaA3Ru8G2kNz6So4ZXuB6Q9qmkraCmJWqQdX1jK9WDirDQW6QU1eM76BGtE76SiWWNWtAqteNq1oBWr6yJCt7hNSvAateRVcRAauIjJCthhrRj1YB/aI1sRHSEbJ6lWQ951gtWvIWxEdIZTSNBSq0L/APMt/h1/rX+tQWhpaWLn2W0ylPFaw6ljY8cdjPOos2/DGS4tf3tNTScF7WGigD3F/wBZ5jgeK5TNrwPiaVdGuH5MD+Ymfqunbjqq0acfXRdRTpmkyW2kXd3ceWseyty1841Tl3IzHYeU8xKT+JtGoq9/4+p1qtbjcviJ11FiOXl7yhom2IJLAOuaxtdLEksp5++m3OWWJqtm8Mz3E0yEksLnkNZnxzcnyFwVC43tIiqy1rKwLNQZQWXkcp021+VxPLOKOpdigspJKjewvoJou0p8CnoxHzF/9MyVap1nawwUVsc/M25UC1WgzmS1jBnaaEytIiqSEyRzIyY4xrOznEO6rI3Qi46jmPlN7x/DXVXXUW38twflaeVYetYier9m639pweU6lRl/Vf1HtNMMmlo5PWQ0tZF6mV4/SzBag+0PF+IaN/P3lEj2M1VehcVKR31dPVfiHuP8sydYWMuyruXYJWqLVvFTB+6fof8Af84VwyvoVMr+HVL+E/aGX35fW0bQq5W+kzxe9FiXYKOjEecNo1IHiRqD1kuHlosjY8DxF1Hylw7TMcGq5RrffkrMfQBQTNAtcnTuqun3lWn9HYH6SqUkuR8cJSWyIq7Qao1hLGpgWO1vS63/ADgWMwrAagj2gTTDKDXKAy8Z3kVkkTRxaJqtSAV6snrNK3E1IUI+RtWtAqtaLWqwGpVjAomNWd3sE7yL3kKA4j61SDmpOqPB2eOmDSS97CqNeVhePp1pdGRXOFouExFpdcH4nlYazK99CcHirGXuXhM6xb2etcP7SG4BO+kVeJZq4W9znA0vY3NtzMDR4lax6EH5S+GP8d1DAjUEgjWef6vEnx3PQdLkdUzTcUx2U26TN8SxOY3kuM4iahN9/KVdV5yMPT6KZvlKyt7Q/uG8mU/mP1mJqvNd2lrWogfecfJQSfzExlczqQXhMOV+Mid5BUnO0jLx0LQxjIy0c8iLRgh6PN/+zTi4Wt3bHwuMvvynnYaWPCMcadRWHIgx5K0Z8sNUWj07tfgzRrCoo538riYvjdAB7r8LDMvof5be09R4kgxmBWoupy6/iAnmmJGamyH4qZLD8JPiHsbH3M14pfExnPxeGVflPj24KvDVrGH4lfEGGzDN78/rKgGxmm4Tw/vksdApuW333A89JQ9nbNrTtULhcI1YAKLkewA6k8pf4LhNOnq5zt01CD9T/WkVAqLlQWUcuZPUnmYwvKZ5m9kbMfTxjvLc0HD8dYEiwAsqgWABNze3oD84QOKiZR+L06St3zWX4h6jT9fpG4bjFOogembq3w8tjY76jaHHFNfMebr6Gxp8QVjoYSFFtCCOm4+W0x1HiF2GbQDXTf3MuMJxQX8Og5f/AIJJQoRT7FjiOHKRe2XlmAOW/wDXSUWOwhQ2ImopsWTS4B9r+0gxmDDLlb/Ceh/lJGTX0FnjUltyY+uZU4l9ZccRpFGIOhEocU+s1Lgw1uC1ngVSpJqzwOo0g1C95O7yQZ4meEDRM7wd2nM8hZ4bBQpecKkhLRueMmHSHLVktGrrAEqSVHlurYrUdy6TE6TRcA4n3o7t/iUXRuWUaWbpysZjkqTZ8CwXd0MxHiqeI+S/ZH5n3mDqa0m7p09WwTi8WlIZqrqo6kjX0G59pRt2zw7Gy94Tf7lvfUwvGYRKoy1FDDlfceh5Sqx3CaOEpNUQHO4NKnmOa2YEOQPJSdfMTnpNs3tpKyq4vxc1nvso0Reg/mZVVGjXqSJnmpLsYnu7GVDIGaSOZA5koZHZ4wxCY28g1BYMkpvJMdgGpMVYeYO4I5EHmD1g4MucXF0ypNSVo9f/AGU8cDq2Gc7i6X6/1+cqO2GAOHxOYDQ3NuoOjD85j+z3F2oVkdT8Jv7c56z2woLjMItenqbZtOv2hBiloyV2Zzsy+HNS7fZ8+z39WeXYmjZtNRup6g6ibDh/EKSoiIwAsACxCs1Q2zDLvz322EyqrmGU7r/l5/L9Y3FdqVQg0UVTTAp02ZVYgfEz2NxnLHfkFAHON1NKkdHpk3bNszyt4jxXJZUGaoxyInVjrqeQA1PQCZul2tqOwWwCGy5/+YTtc20F+gGkteG4LNUFdXVsqvTA0FJLDMwd+TmxsBfl1mSMb4NjdcgeP4aFIbF1buytkIC5ENrWymxtcjxX2vpJaXHKRpIqWBQZSoCpYA6GwPnvuYX2gwtIUzVreKwHhLEK1r2UDlqZi0GoIABYAkDlfUAD0tGUnHZCuKlyb2ljMwULzsL+stMErA5Q6ki5O4vtoOp0mZ7P1bCzg3+zp16y8q1vD6abakHX2mmC1K2ZMknGWmJpMDx4gWvmHnp8oa/HQGsVNvPQ/KZfCUmI/u9G0tubQ7hPZeuC4Z8ylyyZixcKdxfnrM19jSo1uHdokVqQqDcHL6g3/I/nMPi21m/xPDL0zSNgb5kN9z0MwfEcOVYhhYg2IPWasT2ox5o+K/MqqzQSo0IrmB1GljKxpMbmjGaNzQBokLSFmjryNjGBQ0mMLRSZGxkDRMrSZDBFMLwlMswVRckgAdSdAIyYGi/7NcM72pdh4EszdCfsr7/kJs6lfmVBI0B2IHMeY8jBsBghQpLTXfdz1Y7n05egjmNzOdlnqex0MeNKNMRtdcqjy8R/WY3tnxDPXycqShLDbMdW+th/hm1ptd7clsT6n+Q1955bxDE56jsftMzfMk/rJDfcE9lQO7SMtEZpEzRyuh5aRNOLRpMIRhjbxzSOKMbasgZPF4qRuVZdSlzqyE7i+4NuhsbGUWO4e1Mjmrao4vlYDe3QjmDqI3hnGGonTVSfEh2PK46Hz/MaTU4aklSmz0R3lI2OIwx0dOjr90jWzD6i4nUuPUL/ANHNt4HUuH+ej/f6mQRrGel/s34/mVsNUPhcXp35HmPlMXxPgBRe8pHPSJsGtZlP3Ki/Zb6HlzAH4bjGpOrKbFSCD5iY54mtnyPmis2NpGtxWBWhimFTNlC1D4bA2yNaxOg9ZiKNDM47zRRcnTTQE23G5AG/Oer40U8VTo4g/DotcDUhD4X+Vz9JHxngbVWp4bDoqoqsyOaZ8VyLWe2U2UNq33fMSrJ/yJMb/HZ7x0+U6Z5pwnGUExdI4gN3COGrIBmYga5QNOenpEr8Q7uqy4Nx3TuXpFlCsACQC2a+U28zvE4x2cqUGPfBl1JDEC7i9swF7i/nErs9KggAUEkktlXvBfTKW16DTQi/nM1NOjqXe5Y9ouC5aSPUxDPpoG1QnTRANuepjeD4cs47xbFmAIvbw2LWDfZuBa/KQ8C4B3hXM1m1sjA6WvsvOaXF8IKKuubYE/Cbrqp8j/KPD9SbQk03FpMWqiVHqClRFDuULISxR2Cm/iJ3J00PImE4eqWAve5tp9bQYu9Zv76ozXILA5Re217dP1llSVV21t7euv8AKdKLTX59vI5qi49vS2+2+783uHYdirC1x0mu4TjxUU3PiAvbqBvY9Ziv7XlYA6+VzbWHYGsVO9hfaZpwjexojOVJMv8AjdXwgr8WYW+t/wBJXY3BJiVC1LJVt4X5N5NOxtXOmh1Bv+krMdXFJc7XI0HmWN9B8t5T32L9qpmP4nhzTdkYWKkgiVVQyy4pjTVqM53blvoBYfQSrqmbOxioiJiXiMY28AaHXjHM68a0IKG3jTFiGEY5ZtexXCbDv3HVaQ+jP+YHv0mX4Pw1q9Vaa8zdj91R8R+X6T07IFUKgsqgKo6AbSjNOlSL8ULdsZUeIgjZzVALXtc6AXyk8zbqRvMiVujTJ0rIMXW7uhWc2vlc3HUgqv1KieXVGm/7YV8mFC/fdV9lBY/ULPPKhlsVtZTLmhrNIyZzGMJhAKTG3iExt5Aikxs4mNvIQLrUiD/ViOo8pPw3ib0HD0mKsNiPyI5jykNHEcm1X6jzH8uf1jqmGtqNVOzDb08j5RoyplTSa0yPQuD8SXE3agFSuRathTrSrLu2RTv1KbjcbQHiXZxagNTCgjLrVw51qU+pX76ee459TjaFcoQVJBBuCNCCNiDN7wPtGuJKiq/dYpbd3iB4VqHkKltm/i58/PqY80cq05OfM5uTHPB4obr89zuxfFsjNQqapU5HrbX5j8oRi3NDEIGY2WojioCdaYNwd/EBe+W45wzEcKFV7MooYpTfktKqRzXkjfQ+Um4zwtqlEXBFRPEvIgjVk9jqIsulW6MkepjizLIuJbP+QTtZxxuINko082l+9JApUnDGxuF8Rtyv52mO4j2SrrYd4jAn+MG/M2sbzV8M7TIRkr2psNn0WmfX7h+npI+OZjnFIjP3Y7s3HUk2O22X/wBZyMkHF1I9NCSauINQwQZgDfS2l/Efw+fp9YZg1ZzceKne3iJJIP6jeVdHOtAmre4zMA7DPkVbnMfxdeohvZzjS1Bk0FtV5XB1267x09rQlW9xMRhiCdLawWtX5HcaiaKvQBlJjcJraWxyWtgqKT3IafELgHmJZYfHl2veUb4RgZYYOibSuU5Se5ZLFCKuJq6bAjcD1Okj7TJSbCnLmXKQ6M1vGdRlt6En2kGGVai5GANvvAEQ3G8NvhnzUEYJTc0yosym262PkD7RY7STK2ri0eb1TBXMJqwZ5tZkSITGx5ETJAShsRhC8Jw6pUNqSO56IrOfoJe4T9neNqbUCv42pU/ozXgckuWFRb4RlLRLTYYr9mOPQXNAt+BqT/QNeVlfsjiEBNVO7IFwlQhHb0U6+5sPORSi+GFxa5NF2H4Xlomofiq3seiKbfUgn2EuaxldgeJKi0aBVr9wrlxZlXLZTmt1bNrLBwecxTtts1wqkhqiCglqx+6ihRqdWOpJG2gsOuslxmJFNCx9FHUnb+vKM4bQKU/7xrnV3ZjsTqfQD9IvCsL3dGc/aBidaKDkrVCPxEKP8hmKqNLTtFxTv67uPhvlT8C6L89/eVBMvSpUUvd2NJkZMcxjIjCJeITOJjZAnXnXiRLyBJ4ThsSV8wfiU7H/AH894OBHxkVyV7Bz4YMC1PUD4lPxL69R5/ltIFNo2hWKkFTYjnD0Ravw2Wp9zZW/B0P8Py6S1FTuPPBpuz/a4FRRxfiUaJVN8ydATvbz5eY29C4ficyhKhzrpkqixdegbqLbHY8jPDyhB1mi7N9qmoEKxJTlb4lvvlvy6qdD5HWbIZLWmRyus6DWnLFz5dmX3bfskVvUQXR/iy7A/p6TOcIxppjJUJKjRW1LKOWxBtqdus9UwOOSrTDKVZH8LDdG8iD8J8jr+cznF+x9MVBUpmy38dI/Fr90/aW/uPPeLlxwmrnyu/n/AGV/47r5J/AntL5/n58zPYnApiFBLvkVvGNQHA8zqLX+pj8BwlVfu1zXF7ZRoBfS7cjr5biWTcNpq7MCyhr5lBbuyX8J8OwJv6SbCPVpG5ZQGAUhbnXlctoflpMkFGNNrk7OVzaajyvYJpU38SEaoL3J8XlpzvK/LcktvyhmKo1BTLMxUb6lfEeVwNWPrAMXxhaITvkLZrjwWzCwG4Oh36842WMYvgTpsksidtPftwEgDLcb8xzlbjOI2a3zmvwvZ/PZu6xCn+KjVG/taPq9hQxzFKl/wP8AlaZpydbM6GJRu5IzmHUgBhoDbfzml4TxIiwvoeRj37NsBqGA5eAj852G4YoYXbbmbfkIG4ipM8+7QYEU8RUVfhDEr5KfEB7A2lS9Oetcex2EpEJTw1OtXcAs9RbqNNCx5mw2gtPC0FIcUaQqW1ZUsoP8KkkD13l/xqim0VfC32ZheEdkK1exI7un/wBRwRcfwru35ec2PD+zGEoDVO9b71XxD2T4fneE18WSdTBjWlMskpfIsUFEsm4mQLJZRyVQFX5CRDib/ele1WRmrAkiNs1HDeOuB+9UH7j3AI/FtIO0eKGKoHOFV08VJyMw0tnUWBvcfUCZzvpInECAVBNjYleRttpG8N2L4inpcZqUVIei70BqKiqcyDc3U6lRqb8r7mEURRq+OnU3+0jst79Rca+ovJa5Fy6r49CLWJNiDYX6gEWvz6zItwQoXqUkJKlrEFAq21uwP8N9uYMaaTWqBXDUnpl6G1GDuRcliNr6nl/ISg7ZccCJ3FM+Jv3pH2V+76nn5eszmL7T13FmqEC1sqeAH1I3lOzxIK3bL5rSqQjtImMVjIyZY2VI4mNJnExhMRjHExLxLxDAEUmJEnQBDLRYtp0sEOEepjRHiMhWWNLFhxarvsKu7ejj7Q89x57RtfBlPQ6qw1UjqDzgayz4U7k92q94GP7vU38x90+fz0lifmVOLj+n2LPstxt6NQKLsr2V6erBr7aDn0trPQuKB0pr3iuoJJVagIcW3APMajz8pR8H4AlEgjV20ubeG/2QR+fPyhHabGORTD3NqKhL65rkg+vL5R/iua0LjzKZ9Nj1rK14kA1sT4btY3Oc320uFH1JljTbMgPUA+8ymN4kaY03Zsi/CBfck32/3mk4YHVQtW2Y3NgQbW03G/KV5q7di/Ba57/n9EeFw9R6xWpsviR2N0sTbmdDqNOd7+ll2cwijGItdFqBX0zAMA/w5hfmDYyr4q5DLqtm0sWAc2ubBb3ttc8o/g+LsQQ18tiPY768v5SSWrHfcEPDlpceVdz2u060E4VjxVS/MaH31B+UTiHF6dEeNhfppf8A2nNrejo2GWg+MwtNh/ehSOrWB+e4mfftNVrErhabN1YWsPVz4Rv5xU7L1qpzYisR/BT8TW83fT5D3jaWuRdV8AOP4IikvhMtR9S4NZwSCdc4AIcW8hbSUFSqvJgfebil2RpJZqb1Q41Dl2fXzU6W9LTA9tqAwtcMVyJVJvzRam5sfusPEPRhpaXKSkt2U6NDbXcR2kLNIcPiAV30IuDyjiYB1uIzRojHV2+Gy67nxm1uQ0sb+slXC6EMSwJuQduelhpbXaH6gt9kDpjqbNlDgm9rL4/y0krtt3asdr5ky+u7CFU6AUclUC52VQOp5ATN8Z7bKl1wwDHY1SPAPwr9r1OnrHjp7L3Fkn50aKtSVRmchF5liFUeVzM9xbtbh10pZqh2YgBUPS7MLn5TG47idSq2aq7MeVzoPQbD2gRaMoVuBytUEYzFZ3Z7AZmLWGwvyEHzRpaNvC2ChzGMM4mNJisghMQzohgYwhMSdEijHTrxLxLwELK060URwEsRWIBJEWOp0iTYb7W5zacB7IBbPiBc7rR5Dzfqf4fn0huuSJWUvBuy9SvZj4Kf/UYb/hH2vy85tuHcMp0Fy0hv8TnV29T08hpCyY2VSm2WqKRzi4sZT8dDsyuzEimtgd7AG+3LTN7y3MiqKDvJGWl2ScdSoyLJS/tQNdrIgzU0sxD1Cfh0GtrDTncQt8VijikfunFJSVYW0ynRiTtp68ofxjgS4hQpZksbgraxNreJeenpMxV7EYjNlVkZT9otlA9Qf0vLFNNvYolGSiqaVfK/ui/4vjKVYp3b5mQsSVBK2ZbMM219omHr92v91TJfYAtZSCenK0bwrg7in3NQ/u3OVwDlIN/hvvrf6TQYPCKnwjXqdT848ZqMWnyCUHOSkuDQdhuJ1wzCsqgZbAjMFNlDC2bU2F7+8IwPA0xpWtWuVazgZiM1+XkvyPpKfDYwUT3jAkLyG5JFgPrPReHYMJTULoAoAAsBoPKUa9Kdcs0adTXyCMJhlpqFpqFUbKoCgewk0aIt5mLRZn+2XAkxmGai/hJ8VOpa+Rxqp9OR8iZfFoDj2vCQ8K4JgKlCuaFcgMcwWncMQy6k6aAEXt1sJqe4lL+0J2oY1a1M2Yre+/iUZTcc7qQJmcT2txLf8wr+AKn1AvNSjaVGe6bs9AdAouxCj7zEKPmZS8R7X0KWiHvW6Lonu5/S8wOIxbObuzMerEsfmYOzwrGu5HNlrxjtHVxGjmybimuiD16nzMpmeczSImWfQQUtG3iXiXgsIpMS8QmNvEbGHXiGJeJeSyHGJOJiRQoQxLxY2AJxiRYl4CFqBCcJhGqMFQFmJsANzIaSXNhuTYCel8B4GuGTWxqsP7xun8C+Q+vyjt0KlZFwHs2uHAZ7NV67qnkvn5/LztyZxaMLStuy1Kh140tInrwXE4vKNdz8KjVm9Bz9YUm+AOSXIU9aRq5b4QTyFgYJh6dZhdlppfUZs7OLa7A2+cPpqR8dR3PI5jTUDTQIhA69d46Uf+zKpSm/0r3AMRiKii4pOevwrY8wRvf+c7D4mo170mFtRqNfIX5w5aS3NrC5ubC1yepkqoJG49kRKfdgK4gg3NKqPPKG/IywBy2zaAmwJBGvTWKqCT1MMlZO7qbbqw+JG5Mp5SeEZ6i1wmGBw7ve2RlLtmYDLY66dGsTe4IlnwDtFpkflpKDs9j6mGbucUAVcXVt1dG8Nz67EcoPxDCHDVbA3Q+KgxN2Kc1Pmu3paSUbVP0+gUtLvzPT6OIDC4imsJjOE8bNt/Iy4p428zuJamWj1pDiGuIKMRFNfSKOeX/tWw2iN0cr/wCSg/6DPM3M9k/aXhc+Ec/dyv8A+LAH6M08YqNNWN+EyzW41jIiYrNIy0exRSYwmcTGEwWEUmNnRCYCC3iRJ14rGOvEvOiQEo6JFjSZAi3iRJ0BDok4mdAQ0XCf39L/ALlP/OJ6pU3nTo0gwI2kTzp0QcHO8h4d/wARW9p06Xw/1y9PuUS/2L1+we0YZ06UFwgkqzp0ZAZKslpTp0gA3tp+6wH+P/RG9pP3OF/7r/8A1CLOlkv0x+j/AHYZcewNwneaTDzp0pYyClj506Vscznbr/g63/bf/LPCqkWdL8fBRk5IDGmdOjiDGjTOnSEEiTp0ATjEMWdAwjZ06dFCJEM6dIQQxJ06AgkWdOkI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data:image/jpeg;base64,/9j/4AAQSkZJRgABAQAAAQABAAD/2wCEAAkGBhQSERUUEBQUFRQUFBUQEBAUFA8QEBUUFBUVFBQVFRQXGyYeFxkjGRQUHy8hIygpLCwsFR4xNTAqNSYrLCkBCQoKDgwOGg8PGikkHCQsKiwsLiwsLCwsLCwqKSwsKiksLCwpLCkpLCksLCoqLC0sLCkvLCwsLCkpLCwpLCwsKf/AABEIALEBHAMBIgACEQEDEQH/xAAbAAABBQEBAAAAAAAAAAAAAAAEAQIDBQYAB//EAEEQAAIBAgQDBgMFBQYGAwAAAAECAAMRBBIhMQVBUQYTImFxgTKRoUJScrHBBzNi0fAUI4KywuE0Q1NzkqIVs/H/xAAaAQACAwEBAAAAAAAAAAAAAAABAgADBAUG/8QALxEAAgIBAwIEBQQCAwAAAAAAAAECEQMSITEEQSJRgZETYXHB8DKx0eEFMyNCYv/aAAwDAQACEQMRAD8AgFCzEddPnqPraBsLS2xuHK2PMHKfUQHiFOxuNmAYe/8Avf5TtzicSEkyOi8sEqWIMqEfWWFNrr6TOxpM061c1MGACta8ZwnFXBUyHEGzGNQCxo1pc8Krbj3maoVZb8LreL1gaIuTV4apCwZW4NodmlUkWWdUeQ95G1qkgD6wpChpecKkFerEFaSgIPqVYLUrRlWtA6teRRAyepWglSvI6laB1a0aitonetBqteQPVg9WpJpYmkfVrwV68iqPB2aGmWwigtqsjFSRIbxy0jFcZM14kr3JVW8vuDYG5FwdTYAan1tK/BYItNnw+iaVMZQM76AnWyjc/lMfU3CFs6+PHGUaJ/8A4fSR8SpuaaqqqNLFm10sfsjnpD8NnB8TZtNrKNfYRuMqhrJYgtoCLWE5sZQmrT9zDm6dRTUXyefYDg4rVQjaDduRsOUr+0vBxRtpbxMBre6i1j1G9pu8HwpqdSoyANYEZTzvcix5G4Hzmf4hwdq9dFeyXVi1iSFCs1ySec1xzJz52o4mPpJxxU1u39zzuusr6qz0PtB2QVVJQWIzlB4vGqGzXJPxWuQB5jpMFiKdprhkjJWiz4M4OmV1SDvDKqQV1ltl0YsGYyMmSuJERDZaonrNBe+w4bmVBP4k0b6WPvK3EUc1LzQ/+rf73+cI7DYy4amemdfYWYfI3/wwmth8lUodmuh99j87ToQ8UTmatE3H1MqxtDMFUvp10g2PpFWIPI2keFrazNJVsbeVZaYGvleWHEuRlPiGswI52b+f1vLUvnpegkW4COjVllga/iHrKKlVljhatoaA3Ru8G2kNz6So4ZXuB6Q9qmkraCmJWqQdX1jK9WDirDQW6QU1eM76BGtE76SiWWNWtAqteNq1oBWr6yJCt7hNSvAateRVcRAauIjJCthhrRj1YB/aI1sRHSEbJ6lWQ951gtWvIWxEdIZTSNBSq0L/APMt/h1/rX+tQWhpaWLn2W0ylPFaw6ljY8cdjPOos2/DGS4tf3tNTScF7WGigD3F/wBZ5jgeK5TNrwPiaVdGuH5MD+Ymfqunbjqq0acfXRdRTpmkyW2kXd3ceWseyty1841Tl3IzHYeU8xKT+JtGoq9/4+p1qtbjcviJ11FiOXl7yhom2IJLAOuaxtdLEksp5++m3OWWJqtm8Mz3E0yEksLnkNZnxzcnyFwVC43tIiqy1rKwLNQZQWXkcp021+VxPLOKOpdigspJKjewvoJou0p8CnoxHzF/9MyVap1nawwUVsc/M25UC1WgzmS1jBnaaEytIiqSEyRzIyY4xrOznEO6rI3Qi46jmPlN7x/DXVXXUW38twflaeVYetYier9m639pweU6lRl/Vf1HtNMMmlo5PWQ0tZF6mV4/SzBag+0PF+IaN/P3lEj2M1VehcVKR31dPVfiHuP8sydYWMuyruXYJWqLVvFTB+6fof8Af84VwyvoVMr+HVL+E/aGX35fW0bQq5W+kzxe9FiXYKOjEecNo1IHiRqD1kuHlosjY8DxF1Hylw7TMcGq5RrffkrMfQBQTNAtcnTuqun3lWn9HYH6SqUkuR8cJSWyIq7Qao1hLGpgWO1vS63/ADgWMwrAagj2gTTDKDXKAy8Z3kVkkTRxaJqtSAV6snrNK3E1IUI+RtWtAqtaLWqwGpVjAomNWd3sE7yL3kKA4j61SDmpOqPB2eOmDSS97CqNeVhePp1pdGRXOFouExFpdcH4nlYazK99CcHirGXuXhM6xb2etcP7SG4BO+kVeJZq4W9znA0vY3NtzMDR4lax6EH5S+GP8d1DAjUEgjWef6vEnx3PQdLkdUzTcUx2U26TN8SxOY3kuM4iahN9/KVdV5yMPT6KZvlKyt7Q/uG8mU/mP1mJqvNd2lrWogfecfJQSfzExlczqQXhMOV+Mid5BUnO0jLx0LQxjIy0c8iLRgh6PN/+zTi4Wt3bHwuMvvynnYaWPCMcadRWHIgx5K0Z8sNUWj07tfgzRrCoo538riYvjdAB7r8LDMvof5be09R4kgxmBWoupy6/iAnmmJGamyH4qZLD8JPiHsbH3M14pfExnPxeGVflPj24KvDVrGH4lfEGGzDN78/rKgGxmm4Tw/vksdApuW333A89JQ9nbNrTtULhcI1YAKLkewA6k8pf4LhNOnq5zt01CD9T/WkVAqLlQWUcuZPUnmYwvKZ5m9kbMfTxjvLc0HD8dYEiwAsqgWABNze3oD84QOKiZR+L06St3zWX4h6jT9fpG4bjFOogembq3w8tjY76jaHHFNfMebr6Gxp8QVjoYSFFtCCOm4+W0x1HiF2GbQDXTf3MuMJxQX8Og5f/AIJJQoRT7FjiOHKRe2XlmAOW/wDXSUWOwhQ2ImopsWTS4B9r+0gxmDDLlb/Ceh/lJGTX0FnjUltyY+uZU4l9ZccRpFGIOhEocU+s1Lgw1uC1ngVSpJqzwOo0g1C95O7yQZ4meEDRM7wd2nM8hZ4bBQpecKkhLRueMmHSHLVktGrrAEqSVHlurYrUdy6TE6TRcA4n3o7t/iUXRuWUaWbpysZjkqTZ8CwXd0MxHiqeI+S/ZH5n3mDqa0m7p09WwTi8WlIZqrqo6kjX0G59pRt2zw7Gy94Tf7lvfUwvGYRKoy1FDDlfceh5Sqx3CaOEpNUQHO4NKnmOa2YEOQPJSdfMTnpNs3tpKyq4vxc1nvso0Reg/mZVVGjXqSJnmpLsYnu7GVDIGaSOZA5koZHZ4wxCY28g1BYMkpvJMdgGpMVYeYO4I5EHmD1g4MucXF0ypNSVo9f/AGU8cDq2Gc7i6X6/1+cqO2GAOHxOYDQ3NuoOjD85j+z3F2oVkdT8Jv7c56z2woLjMItenqbZtOv2hBiloyV2Zzsy+HNS7fZ8+z39WeXYmjZtNRup6g6ibDh/EKSoiIwAsACxCs1Q2zDLvz322EyqrmGU7r/l5/L9Y3FdqVQg0UVTTAp02ZVYgfEz2NxnLHfkFAHON1NKkdHpk3bNszyt4jxXJZUGaoxyInVjrqeQA1PQCZul2tqOwWwCGy5/+YTtc20F+gGkteG4LNUFdXVsqvTA0FJLDMwd+TmxsBfl1mSMb4NjdcgeP4aFIbF1buytkIC5ENrWymxtcjxX2vpJaXHKRpIqWBQZSoCpYA6GwPnvuYX2gwtIUzVreKwHhLEK1r2UDlqZi0GoIABYAkDlfUAD0tGUnHZCuKlyb2ljMwULzsL+stMErA5Q6ki5O4vtoOp0mZ7P1bCzg3+zp16y8q1vD6abakHX2mmC1K2ZMknGWmJpMDx4gWvmHnp8oa/HQGsVNvPQ/KZfCUmI/u9G0tubQ7hPZeuC4Z8ylyyZixcKdxfnrM19jSo1uHdokVqQqDcHL6g3/I/nMPi21m/xPDL0zSNgb5kN9z0MwfEcOVYhhYg2IPWasT2ox5o+K/MqqzQSo0IrmB1GljKxpMbmjGaNzQBokLSFmjryNjGBQ0mMLRSZGxkDRMrSZDBFMLwlMswVRckgAdSdAIyYGi/7NcM72pdh4EszdCfsr7/kJs6lfmVBI0B2IHMeY8jBsBghQpLTXfdz1Y7n05egjmNzOdlnqex0MeNKNMRtdcqjy8R/WY3tnxDPXycqShLDbMdW+th/hm1ptd7clsT6n+Q1955bxDE56jsftMzfMk/rJDfcE9lQO7SMtEZpEzRyuh5aRNOLRpMIRhjbxzSOKMbasgZPF4qRuVZdSlzqyE7i+4NuhsbGUWO4e1Mjmrao4vlYDe3QjmDqI3hnGGonTVSfEh2PK46Hz/MaTU4aklSmz0R3lI2OIwx0dOjr90jWzD6i4nUuPUL/ANHNt4HUuH+ej/f6mQRrGel/s34/mVsNUPhcXp35HmPlMXxPgBRe8pHPSJsGtZlP3Ki/Zb6HlzAH4bjGpOrKbFSCD5iY54mtnyPmis2NpGtxWBWhimFTNlC1D4bA2yNaxOg9ZiKNDM47zRRcnTTQE23G5AG/Oer40U8VTo4g/DotcDUhD4X+Vz9JHxngbVWp4bDoqoqsyOaZ8VyLWe2U2UNq33fMSrJ/yJMb/HZ7x0+U6Z5pwnGUExdI4gN3COGrIBmYga5QNOenpEr8Q7uqy4Nx3TuXpFlCsACQC2a+U28zvE4x2cqUGPfBl1JDEC7i9swF7i/nErs9KggAUEkktlXvBfTKW16DTQi/nM1NOjqXe5Y9ouC5aSPUxDPpoG1QnTRANuepjeD4cs47xbFmAIvbw2LWDfZuBa/KQ8C4B3hXM1m1sjA6WvsvOaXF8IKKuubYE/Cbrqp8j/KPD9SbQk03FpMWqiVHqClRFDuULISxR2Cm/iJ3J00PImE4eqWAve5tp9bQYu9Zv76ozXILA5Re217dP1llSVV21t7euv8AKdKLTX59vI5qi49vS2+2+783uHYdirC1x0mu4TjxUU3PiAvbqBvY9Ziv7XlYA6+VzbWHYGsVO9hfaZpwjexojOVJMv8AjdXwgr8WYW+t/wBJXY3BJiVC1LJVt4X5N5NOxtXOmh1Bv+krMdXFJc7XI0HmWN9B8t5T32L9qpmP4nhzTdkYWKkgiVVQyy4pjTVqM53blvoBYfQSrqmbOxioiJiXiMY28AaHXjHM68a0IKG3jTFiGEY5ZtexXCbDv3HVaQ+jP+YHv0mX4Pw1q9Vaa8zdj91R8R+X6T07IFUKgsqgKo6AbSjNOlSL8ULdsZUeIgjZzVALXtc6AXyk8zbqRvMiVujTJ0rIMXW7uhWc2vlc3HUgqv1KieXVGm/7YV8mFC/fdV9lBY/ULPPKhlsVtZTLmhrNIyZzGMJhAKTG3iExt5Aikxs4mNvIQLrUiD/ViOo8pPw3ib0HD0mKsNiPyI5jykNHEcm1X6jzH8uf1jqmGtqNVOzDb08j5RoyplTSa0yPQuD8SXE3agFSuRathTrSrLu2RTv1KbjcbQHiXZxagNTCgjLrVw51qU+pX76ee459TjaFcoQVJBBuCNCCNiDN7wPtGuJKiq/dYpbd3iB4VqHkKltm/i58/PqY80cq05OfM5uTHPB4obr89zuxfFsjNQqapU5HrbX5j8oRi3NDEIGY2WojioCdaYNwd/EBe+W45wzEcKFV7MooYpTfktKqRzXkjfQ+Um4zwtqlEXBFRPEvIgjVk9jqIsulW6MkepjizLIuJbP+QTtZxxuINko082l+9JApUnDGxuF8Rtyv52mO4j2SrrYd4jAn+MG/M2sbzV8M7TIRkr2psNn0WmfX7h+npI+OZjnFIjP3Y7s3HUk2O22X/wBZyMkHF1I9NCSauINQwQZgDfS2l/Efw+fp9YZg1ZzceKne3iJJIP6jeVdHOtAmre4zMA7DPkVbnMfxdeohvZzjS1Bk0FtV5XB1267x09rQlW9xMRhiCdLawWtX5HcaiaKvQBlJjcJraWxyWtgqKT3IafELgHmJZYfHl2veUb4RgZYYOibSuU5Se5ZLFCKuJq6bAjcD1Okj7TJSbCnLmXKQ6M1vGdRlt6En2kGGVai5GANvvAEQ3G8NvhnzUEYJTc0yosym262PkD7RY7STK2ri0eb1TBXMJqwZ5tZkSITGx5ETJAShsRhC8Jw6pUNqSO56IrOfoJe4T9neNqbUCv42pU/ozXgckuWFRb4RlLRLTYYr9mOPQXNAt+BqT/QNeVlfsjiEBNVO7IFwlQhHb0U6+5sPORSi+GFxa5NF2H4Xlomofiq3seiKbfUgn2EuaxldgeJKi0aBVr9wrlxZlXLZTmt1bNrLBwecxTtts1wqkhqiCglqx+6ihRqdWOpJG2gsOuslxmJFNCx9FHUnb+vKM4bQKU/7xrnV3ZjsTqfQD9IvCsL3dGc/aBidaKDkrVCPxEKP8hmKqNLTtFxTv67uPhvlT8C6L89/eVBMvSpUUvd2NJkZMcxjIjCJeITOJjZAnXnXiRLyBJ4ThsSV8wfiU7H/AH894OBHxkVyV7Bz4YMC1PUD4lPxL69R5/ltIFNo2hWKkFTYjnD0Ravw2Wp9zZW/B0P8Py6S1FTuPPBpuz/a4FRRxfiUaJVN8ydATvbz5eY29C4ficyhKhzrpkqixdegbqLbHY8jPDyhB1mi7N9qmoEKxJTlb4lvvlvy6qdD5HWbIZLWmRyus6DWnLFz5dmX3bfskVvUQXR/iy7A/p6TOcIxppjJUJKjRW1LKOWxBtqdus9UwOOSrTDKVZH8LDdG8iD8J8jr+cznF+x9MVBUpmy38dI/Fr90/aW/uPPeLlxwmrnyu/n/AGV/47r5J/AntL5/n58zPYnApiFBLvkVvGNQHA8zqLX+pj8BwlVfu1zXF7ZRoBfS7cjr5biWTcNpq7MCyhr5lBbuyX8J8OwJv6SbCPVpG5ZQGAUhbnXlctoflpMkFGNNrk7OVzaajyvYJpU38SEaoL3J8XlpzvK/LcktvyhmKo1BTLMxUb6lfEeVwNWPrAMXxhaITvkLZrjwWzCwG4Oh36842WMYvgTpsksidtPftwEgDLcb8xzlbjOI2a3zmvwvZ/PZu6xCn+KjVG/taPq9hQxzFKl/wP8AlaZpydbM6GJRu5IzmHUgBhoDbfzml4TxIiwvoeRj37NsBqGA5eAj852G4YoYXbbmbfkIG4ipM8+7QYEU8RUVfhDEr5KfEB7A2lS9Oetcex2EpEJTw1OtXcAs9RbqNNCx5mw2gtPC0FIcUaQqW1ZUsoP8KkkD13l/xqim0VfC32ZheEdkK1exI7un/wBRwRcfwru35ec2PD+zGEoDVO9b71XxD2T4fneE18WSdTBjWlMskpfIsUFEsm4mQLJZRyVQFX5CRDib/ele1WRmrAkiNs1HDeOuB+9UH7j3AI/FtIO0eKGKoHOFV08VJyMw0tnUWBvcfUCZzvpInECAVBNjYleRttpG8N2L4inpcZqUVIei70BqKiqcyDc3U6lRqb8r7mEURRq+OnU3+0jst79Rca+ovJa5Fy6r49CLWJNiDYX6gEWvz6zItwQoXqUkJKlrEFAq21uwP8N9uYMaaTWqBXDUnpl6G1GDuRcliNr6nl/ISg7ZccCJ3FM+Jv3pH2V+76nn5eszmL7T13FmqEC1sqeAH1I3lOzxIK3bL5rSqQjtImMVjIyZY2VI4mNJnExhMRjHExLxLxDAEUmJEnQBDLRYtp0sEOEepjRHiMhWWNLFhxarvsKu7ejj7Q89x57RtfBlPQ6qw1UjqDzgayz4U7k92q94GP7vU38x90+fz0lifmVOLj+n2LPstxt6NQKLsr2V6erBr7aDn0trPQuKB0pr3iuoJJVagIcW3APMajz8pR8H4AlEgjV20ubeG/2QR+fPyhHabGORTD3NqKhL65rkg+vL5R/iua0LjzKZ9Nj1rK14kA1sT4btY3Oc320uFH1JljTbMgPUA+8ymN4kaY03Zsi/CBfck32/3mk4YHVQtW2Y3NgQbW03G/KV5q7di/Ba57/n9EeFw9R6xWpsviR2N0sTbmdDqNOd7+ll2cwijGItdFqBX0zAMA/w5hfmDYyr4q5DLqtm0sWAc2ubBb3ttc8o/g+LsQQ18tiPY768v5SSWrHfcEPDlpceVdz2u060E4VjxVS/MaH31B+UTiHF6dEeNhfppf8A2nNrejo2GWg+MwtNh/ehSOrWB+e4mfftNVrErhabN1YWsPVz4Rv5xU7L1qpzYisR/BT8TW83fT5D3jaWuRdV8AOP4IikvhMtR9S4NZwSCdc4AIcW8hbSUFSqvJgfebil2RpJZqb1Q41Dl2fXzU6W9LTA9tqAwtcMVyJVJvzRam5sfusPEPRhpaXKSkt2U6NDbXcR2kLNIcPiAV30IuDyjiYB1uIzRojHV2+Gy67nxm1uQ0sb+slXC6EMSwJuQduelhpbXaH6gt9kDpjqbNlDgm9rL4/y0krtt3asdr5ky+u7CFU6AUclUC52VQOp5ATN8Z7bKl1wwDHY1SPAPwr9r1OnrHjp7L3Fkn50aKtSVRmchF5liFUeVzM9xbtbh10pZqh2YgBUPS7MLn5TG47idSq2aq7MeVzoPQbD2gRaMoVuBytUEYzFZ3Z7AZmLWGwvyEHzRpaNvC2ChzGMM4mNJisghMQzohgYwhMSdEijHTrxLxLwELK060URwEsRWIBJEWOp0iTYb7W5zacB7IBbPiBc7rR5Dzfqf4fn0huuSJWUvBuy9SvZj4Kf/UYb/hH2vy85tuHcMp0Fy0hv8TnV29T08hpCyY2VSm2WqKRzi4sZT8dDsyuzEimtgd7AG+3LTN7y3MiqKDvJGWl2ScdSoyLJS/tQNdrIgzU0sxD1Cfh0GtrDTncQt8VijikfunFJSVYW0ynRiTtp68ofxjgS4hQpZksbgraxNreJeenpMxV7EYjNlVkZT9otlA9Qf0vLFNNvYolGSiqaVfK/ui/4vjKVYp3b5mQsSVBK2ZbMM219omHr92v91TJfYAtZSCenK0bwrg7in3NQ/u3OVwDlIN/hvvrf6TQYPCKnwjXqdT848ZqMWnyCUHOSkuDQdhuJ1wzCsqgZbAjMFNlDC2bU2F7+8IwPA0xpWtWuVazgZiM1+XkvyPpKfDYwUT3jAkLyG5JFgPrPReHYMJTULoAoAAsBoPKUa9Kdcs0adTXyCMJhlpqFpqFUbKoCgewk0aIt5mLRZn+2XAkxmGai/hJ8VOpa+Rxqp9OR8iZfFoDj2vCQ8K4JgKlCuaFcgMcwWncMQy6k6aAEXt1sJqe4lL+0J2oY1a1M2Yre+/iUZTcc7qQJmcT2txLf8wr+AKn1AvNSjaVGe6bs9AdAouxCj7zEKPmZS8R7X0KWiHvW6Lonu5/S8wOIxbObuzMerEsfmYOzwrGu5HNlrxjtHVxGjmybimuiD16nzMpmeczSImWfQQUtG3iXiXgsIpMS8QmNvEbGHXiGJeJeSyHGJOJiRQoQxLxY2AJxiRYl4CFqBCcJhGqMFQFmJsANzIaSXNhuTYCel8B4GuGTWxqsP7xun8C+Q+vyjt0KlZFwHs2uHAZ7NV67qnkvn5/LztyZxaMLStuy1Kh140tInrwXE4vKNdz8KjVm9Bz9YUm+AOSXIU9aRq5b4QTyFgYJh6dZhdlppfUZs7OLa7A2+cPpqR8dR3PI5jTUDTQIhA69d46Uf+zKpSm/0r3AMRiKii4pOevwrY8wRvf+c7D4mo170mFtRqNfIX5w5aS3NrC5ubC1yepkqoJG49kRKfdgK4gg3NKqPPKG/IywBy2zaAmwJBGvTWKqCT1MMlZO7qbbqw+JG5Mp5SeEZ6i1wmGBw7ve2RlLtmYDLY66dGsTe4IlnwDtFpkflpKDs9j6mGbucUAVcXVt1dG8Nz67EcoPxDCHDVbA3Q+KgxN2Kc1Pmu3paSUbVP0+gUtLvzPT6OIDC4imsJjOE8bNt/Iy4p428zuJamWj1pDiGuIKMRFNfSKOeX/tWw2iN0cr/wCSg/6DPM3M9k/aXhc+Ec/dyv8A+LAH6M08YqNNWN+EyzW41jIiYrNIy0exRSYwmcTGEwWEUmNnRCYCC3iRJ14rGOvEvOiQEo6JFjSZAi3iRJ0BDok4mdAQ0XCf39L/ALlP/OJ6pU3nTo0gwI2kTzp0QcHO8h4d/wARW9p06Xw/1y9PuUS/2L1+we0YZ06UFwgkqzp0ZAZKslpTp0gA3tp+6wH+P/RG9pP3OF/7r/8A1CLOlkv0x+j/AHYZcewNwneaTDzp0pYyClj506Vscznbr/g63/bf/LPCqkWdL8fBRk5IDGmdOjiDGjTOnSEEiTp0ATjEMWdAwjZ06dFCJEM6dIQQxJ06AgkWdOkI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http://1.bp.blogspot.com/_2UbsSBz9ckE/S0UnOX7o-qI/AAAAAAAAAsg/2DID8stGz3k/s1600/Vista_Robot_high%2Bdefinition%2Bwallpaper.jpg"/>
          <p:cNvPicPr>
            <a:picLocks noChangeAspect="1" noChangeArrowheads="1"/>
          </p:cNvPicPr>
          <p:nvPr/>
        </p:nvPicPr>
        <p:blipFill rotWithShape="1">
          <a:blip r:embed="rId2">
            <a:extLst>
              <a:ext uri="{28A0092B-C50C-407E-A947-70E740481C1C}">
                <a14:useLocalDpi xmlns:a14="http://schemas.microsoft.com/office/drawing/2010/main" val="0"/>
              </a:ext>
            </a:extLst>
          </a:blip>
          <a:srcRect l="11402"/>
          <a:stretch/>
        </p:blipFill>
        <p:spPr bwMode="auto">
          <a:xfrm>
            <a:off x="-108520" y="0"/>
            <a:ext cx="9252520" cy="6857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12775" y="653185"/>
            <a:ext cx="7830889" cy="3416320"/>
          </a:xfrm>
          <a:prstGeom prst="rect">
            <a:avLst/>
          </a:prstGeom>
          <a:noFill/>
        </p:spPr>
        <p:txBody>
          <a:bodyPr wrap="square" rtlCol="0">
            <a:spAutoFit/>
          </a:bodyPr>
          <a:lstStyle/>
          <a:p>
            <a:pPr algn="ctr"/>
            <a:r>
              <a:rPr lang="en-US" sz="5400" smtClean="0">
                <a:solidFill>
                  <a:schemeClr val="bg1"/>
                </a:solidFill>
                <a:effectLst>
                  <a:glow rad="139700">
                    <a:schemeClr val="accent6">
                      <a:satMod val="175000"/>
                      <a:alpha val="40000"/>
                    </a:schemeClr>
                  </a:glow>
                </a:effectLst>
                <a:latin typeface="Copperplate Gothic Bold" pitchFamily="34" charset="0"/>
              </a:rPr>
              <a:t>project </a:t>
            </a:r>
            <a:r>
              <a:rPr lang="en-US" sz="5400" dirty="0" smtClean="0">
                <a:solidFill>
                  <a:schemeClr val="bg1"/>
                </a:solidFill>
                <a:effectLst>
                  <a:glow rad="139700">
                    <a:schemeClr val="accent6">
                      <a:satMod val="175000"/>
                      <a:alpha val="40000"/>
                    </a:schemeClr>
                  </a:glow>
                </a:effectLst>
                <a:latin typeface="Copperplate Gothic Bold" pitchFamily="34" charset="0"/>
              </a:rPr>
              <a:t>on</a:t>
            </a:r>
          </a:p>
          <a:p>
            <a:pPr algn="ctr"/>
            <a:endParaRPr lang="en-US" sz="5400" dirty="0" smtClean="0">
              <a:solidFill>
                <a:schemeClr val="bg1"/>
              </a:solidFill>
              <a:effectLst>
                <a:glow rad="139700">
                  <a:schemeClr val="accent6">
                    <a:satMod val="175000"/>
                    <a:alpha val="40000"/>
                  </a:schemeClr>
                </a:glow>
              </a:effectLst>
              <a:latin typeface="Copperplate Gothic Bold" pitchFamily="34" charset="0"/>
            </a:endParaRPr>
          </a:p>
          <a:p>
            <a:pPr algn="ctr"/>
            <a:r>
              <a:rPr lang="en-US" sz="5400" dirty="0" smtClean="0">
                <a:solidFill>
                  <a:schemeClr val="bg1"/>
                </a:solidFill>
                <a:effectLst>
                  <a:glow rad="228600">
                    <a:schemeClr val="accent4">
                      <a:satMod val="175000"/>
                      <a:alpha val="40000"/>
                    </a:schemeClr>
                  </a:glow>
                </a:effectLst>
                <a:latin typeface="Algerian" pitchFamily="82" charset="0"/>
              </a:rPr>
              <a:t>DTMF  controlled robot</a:t>
            </a:r>
            <a:endParaRPr lang="en-IN" sz="5400" dirty="0">
              <a:solidFill>
                <a:schemeClr val="bg1"/>
              </a:solidFill>
              <a:effectLst>
                <a:glow rad="228600">
                  <a:schemeClr val="accent4">
                    <a:satMod val="175000"/>
                    <a:alpha val="40000"/>
                  </a:schemeClr>
                </a:glow>
              </a:effectLst>
              <a:latin typeface="Algerian" pitchFamily="82" charset="0"/>
            </a:endParaRPr>
          </a:p>
        </p:txBody>
      </p:sp>
      <p:sp>
        <p:nvSpPr>
          <p:cNvPr id="9" name="TextBox 8"/>
          <p:cNvSpPr txBox="1"/>
          <p:nvPr/>
        </p:nvSpPr>
        <p:spPr>
          <a:xfrm>
            <a:off x="4716016" y="5650060"/>
            <a:ext cx="4536504" cy="1200329"/>
          </a:xfrm>
          <a:prstGeom prst="rect">
            <a:avLst/>
          </a:prstGeom>
          <a:noFill/>
        </p:spPr>
        <p:txBody>
          <a:bodyPr wrap="square" rtlCol="0">
            <a:spAutoFit/>
          </a:bodyPr>
          <a:lstStyle/>
          <a:p>
            <a:r>
              <a:rPr lang="en-US" b="1" dirty="0" smtClean="0">
                <a:solidFill>
                  <a:schemeClr val="bg1"/>
                </a:solidFill>
              </a:rPr>
              <a:t>By</a:t>
            </a:r>
            <a:r>
              <a:rPr lang="en-US" sz="2400" dirty="0" smtClean="0">
                <a:solidFill>
                  <a:schemeClr val="bg1"/>
                </a:solidFill>
              </a:rPr>
              <a:t>:</a:t>
            </a:r>
          </a:p>
          <a:p>
            <a:r>
              <a:rPr lang="en-US" sz="2400" b="1" dirty="0" smtClean="0">
                <a:solidFill>
                  <a:schemeClr val="bg1"/>
                </a:solidFill>
              </a:rPr>
              <a:t>Akanksha Bindal2K12/CO/008</a:t>
            </a:r>
            <a:endParaRPr lang="en-US" sz="2400" b="1" dirty="0" smtClean="0">
              <a:solidFill>
                <a:schemeClr val="bg1"/>
              </a:solidFill>
            </a:endParaRPr>
          </a:p>
          <a:p>
            <a:r>
              <a:rPr lang="en-US" sz="2400" b="1" dirty="0" smtClean="0">
                <a:solidFill>
                  <a:schemeClr val="bg1"/>
                </a:solidFill>
              </a:rPr>
              <a:t>Yamini Sharma    2K12/EC/195</a:t>
            </a:r>
            <a:endParaRPr lang="en-IN" sz="2400" b="1" dirty="0">
              <a:solidFill>
                <a:schemeClr val="bg1"/>
              </a:solidFill>
            </a:endParaRPr>
          </a:p>
        </p:txBody>
      </p:sp>
    </p:spTree>
    <p:extLst>
      <p:ext uri="{BB962C8B-B14F-4D97-AF65-F5344CB8AC3E}">
        <p14:creationId xmlns:p14="http://schemas.microsoft.com/office/powerpoint/2010/main" val="728344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image.slidesharecdn.com/major-120918025511-phpapp01/95/slide-5-728.jpg?cb=13479577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096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Components used:</a:t>
            </a:r>
            <a:endParaRPr lang="en-IN" dirty="0"/>
          </a:p>
        </p:txBody>
      </p:sp>
      <p:sp>
        <p:nvSpPr>
          <p:cNvPr id="3" name="Content Placeholder 2"/>
          <p:cNvSpPr>
            <a:spLocks noGrp="1"/>
          </p:cNvSpPr>
          <p:nvPr>
            <p:ph idx="1"/>
          </p:nvPr>
        </p:nvSpPr>
        <p:spPr/>
        <p:txBody>
          <a:bodyPr>
            <a:noAutofit/>
          </a:bodyPr>
          <a:lstStyle/>
          <a:p>
            <a:r>
              <a:rPr lang="en-US" sz="2400" dirty="0" smtClean="0"/>
              <a:t>Resistors</a:t>
            </a:r>
          </a:p>
          <a:p>
            <a:pPr marL="0" indent="0">
              <a:buNone/>
            </a:pPr>
            <a:endParaRPr lang="en-US" sz="2400" dirty="0" smtClean="0"/>
          </a:p>
          <a:p>
            <a:r>
              <a:rPr lang="en-US" sz="2400" dirty="0" smtClean="0"/>
              <a:t>Capacitors</a:t>
            </a:r>
          </a:p>
          <a:p>
            <a:pPr marL="0" indent="0">
              <a:buNone/>
            </a:pPr>
            <a:endParaRPr lang="en-US" sz="2400" dirty="0" smtClean="0"/>
          </a:p>
          <a:p>
            <a:r>
              <a:rPr lang="en-US" sz="2400" dirty="0" smtClean="0"/>
              <a:t>IC MT8870 (DTMF Decoder)  </a:t>
            </a:r>
          </a:p>
          <a:p>
            <a:pPr marL="0" indent="0">
              <a:buNone/>
            </a:pPr>
            <a:endParaRPr lang="en-US" sz="2400" dirty="0" smtClean="0"/>
          </a:p>
          <a:p>
            <a:r>
              <a:rPr lang="en-US" sz="2400" dirty="0" smtClean="0"/>
              <a:t>L293D (Motor H-bridge)</a:t>
            </a:r>
          </a:p>
          <a:p>
            <a:pPr marL="0" indent="0">
              <a:buNone/>
            </a:pPr>
            <a:endParaRPr lang="en-US" sz="2400" dirty="0" smtClean="0"/>
          </a:p>
          <a:p>
            <a:r>
              <a:rPr lang="en-US" sz="2400" dirty="0" smtClean="0"/>
              <a:t>Atmega 16 (40 pin Microcontroller)</a:t>
            </a:r>
          </a:p>
        </p:txBody>
      </p:sp>
      <p:pic>
        <p:nvPicPr>
          <p:cNvPr id="8196" name="Picture 4" descr="https://encrypted-tbn1.gstatic.com/images?q=tbn:ANd9GcRfCLgebDc08VO63ORSkEVHVc8JyWLmOI0buabXJ761r2HE_go-"/>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794" b="89691" l="3475" r="96525"/>
                    </a14:imgEffect>
                  </a14:imgLayer>
                </a14:imgProps>
              </a:ext>
              <a:ext uri="{28A0092B-C50C-407E-A947-70E740481C1C}">
                <a14:useLocalDpi xmlns:a14="http://schemas.microsoft.com/office/drawing/2010/main" val="0"/>
              </a:ext>
            </a:extLst>
          </a:blip>
          <a:srcRect/>
          <a:stretch>
            <a:fillRect/>
          </a:stretch>
        </p:blipFill>
        <p:spPr bwMode="auto">
          <a:xfrm>
            <a:off x="5717588" y="1280295"/>
            <a:ext cx="2466975" cy="112777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198" name="Picture 6" descr="https://encrypted-tbn2.gstatic.com/images?q=tbn:ANd9GcT-qJ3BL4UG2eA-LtHNvcT3iVW1seeccfuwU_mJfkzB3WhUrmLW"/>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75556" l="0" r="72000"/>
                    </a14:imgEffect>
                  </a14:imgLayer>
                </a14:imgProps>
              </a:ext>
              <a:ext uri="{28A0092B-C50C-407E-A947-70E740481C1C}">
                <a14:useLocalDpi xmlns:a14="http://schemas.microsoft.com/office/drawing/2010/main" val="0"/>
              </a:ext>
            </a:extLst>
          </a:blip>
          <a:srcRect/>
          <a:stretch>
            <a:fillRect/>
          </a:stretch>
        </p:blipFill>
        <p:spPr bwMode="auto">
          <a:xfrm rot="18845438">
            <a:off x="6311809" y="156229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s://encrypted-tbn0.gstatic.com/images?q=tbn:ANd9GcSO51zYnoZk2fWTvV44cW4g2Knppz1wdN9VkbPLVKTS3q-9FC7YL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68621">
            <a:off x="5763322" y="3154966"/>
            <a:ext cx="2246342" cy="1092001"/>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https://encrypted-tbn2.gstatic.com/images?q=tbn:ANd9GcTDlhvJy_NlUzXoElYQRXoemP84tZMxaPfUfldHDgoTKxKUv8ud"/>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145199">
            <a:off x="5791943" y="3953367"/>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293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IN" dirty="0"/>
          </a:p>
        </p:txBody>
      </p:sp>
      <p:pic>
        <p:nvPicPr>
          <p:cNvPr id="9218" name="Picture 2" descr="Picture of Circuit Descri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84784"/>
            <a:ext cx="8784976"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252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image.slidesharecdn.com/minippt-130912125650-phpapp01/95/slide-14-638.jpg?cb=1379076689"/>
          <p:cNvPicPr>
            <a:picLocks noChangeAspect="1" noChangeArrowheads="1"/>
          </p:cNvPicPr>
          <p:nvPr/>
        </p:nvPicPr>
        <p:blipFill rotWithShape="1">
          <a:blip r:embed="rId2">
            <a:extLst>
              <a:ext uri="{28A0092B-C50C-407E-A947-70E740481C1C}">
                <a14:useLocalDpi xmlns:a14="http://schemas.microsoft.com/office/drawing/2010/main" val="0"/>
              </a:ext>
            </a:extLst>
          </a:blip>
          <a:srcRect l="10933" t="8783" r="13261" b="6837"/>
          <a:stretch/>
        </p:blipFill>
        <p:spPr bwMode="auto">
          <a:xfrm>
            <a:off x="1187624" y="1268760"/>
            <a:ext cx="6113721" cy="48826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91680" y="548680"/>
            <a:ext cx="5112568" cy="584775"/>
          </a:xfrm>
          <a:prstGeom prst="rect">
            <a:avLst/>
          </a:prstGeom>
          <a:noFill/>
        </p:spPr>
        <p:txBody>
          <a:bodyPr wrap="square" rtlCol="0">
            <a:spAutoFit/>
          </a:bodyPr>
          <a:lstStyle/>
          <a:p>
            <a:pPr algn="ctr"/>
            <a:r>
              <a:rPr lang="en-US" sz="3200" dirty="0" smtClean="0"/>
              <a:t>DTMF decoder IC</a:t>
            </a:r>
            <a:endParaRPr lang="en-IN" sz="3200" dirty="0"/>
          </a:p>
        </p:txBody>
      </p:sp>
    </p:spTree>
    <p:extLst>
      <p:ext uri="{BB962C8B-B14F-4D97-AF65-F5344CB8AC3E}">
        <p14:creationId xmlns:p14="http://schemas.microsoft.com/office/powerpoint/2010/main" val="571953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8051projects.info/images/dtmf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0728"/>
            <a:ext cx="9144000" cy="58772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63688" y="332656"/>
            <a:ext cx="5328592" cy="646331"/>
          </a:xfrm>
          <a:prstGeom prst="rect">
            <a:avLst/>
          </a:prstGeom>
          <a:noFill/>
        </p:spPr>
        <p:txBody>
          <a:bodyPr wrap="square" rtlCol="0">
            <a:spAutoFit/>
          </a:bodyPr>
          <a:lstStyle/>
          <a:p>
            <a:pPr algn="ctr"/>
            <a:r>
              <a:rPr lang="en-US" sz="3600" dirty="0" smtClean="0"/>
              <a:t>PIN DESCRIPTION</a:t>
            </a:r>
            <a:endParaRPr lang="en-IN" sz="3600" dirty="0"/>
          </a:p>
        </p:txBody>
      </p:sp>
    </p:spTree>
    <p:extLst>
      <p:ext uri="{BB962C8B-B14F-4D97-AF65-F5344CB8AC3E}">
        <p14:creationId xmlns:p14="http://schemas.microsoft.com/office/powerpoint/2010/main" val="3572664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image.slidesharecdn.com/minippt-130912125650-phpapp01/95/slide-15-638.jpg?cb=1379076689"/>
          <p:cNvPicPr>
            <a:picLocks noChangeAspect="1" noChangeArrowheads="1"/>
          </p:cNvPicPr>
          <p:nvPr/>
        </p:nvPicPr>
        <p:blipFill rotWithShape="1">
          <a:blip r:embed="rId2">
            <a:extLst>
              <a:ext uri="{28A0092B-C50C-407E-A947-70E740481C1C}">
                <a14:useLocalDpi xmlns:a14="http://schemas.microsoft.com/office/drawing/2010/main" val="0"/>
              </a:ext>
            </a:extLst>
          </a:blip>
          <a:srcRect l="5112" r="6727"/>
          <a:stretch/>
        </p:blipFill>
        <p:spPr bwMode="auto">
          <a:xfrm>
            <a:off x="594792" y="404664"/>
            <a:ext cx="7135091" cy="607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26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5" y="160337"/>
            <a:ext cx="7239000" cy="1143000"/>
          </a:xfrm>
        </p:spPr>
        <p:txBody>
          <a:bodyPr/>
          <a:lstStyle/>
          <a:p>
            <a:pPr algn="ctr"/>
            <a:r>
              <a:rPr lang="en-US" dirty="0" smtClean="0"/>
              <a:t>ATMEGA 16 datasheet</a:t>
            </a:r>
            <a:endParaRPr lang="en-IN" dirty="0"/>
          </a:p>
        </p:txBody>
      </p:sp>
      <p:sp>
        <p:nvSpPr>
          <p:cNvPr id="4" name="AutoShape 2" descr="data:image/jpeg;base64,/9j/4AAQSkZJRgABAQAAAQABAAD/2wCEAAkGBhQSEBUUExIUFRISFxwYGBcXGB8eIBkYGBcaICMhGB4kISceHBskHR4gITsgIycpMC4tHh4xNTAqNyYrLSsBCQoKBQUFDQUFDSkYEhgpKSkpKSkpKSkpKSkpKSkpKSkpKSkpKSkpKSkpKSkpKSkpKSkpKSkpKSkpKSkpKSkpKf/AABEIANwAxwMBIgACEQEDEQH/xAAbAAADAQEBAQEAAAAAAAAAAAAABQYEAwIBB//EADoQAAIBAwMEAQIEAwcEAgMAAAECAwQREgAFIQYTIjFBMlEHFCNhFkJxFTNSZIGT4WJjlNORsSRDgv/EABQBAQAAAAAAAAAAAAAAAAAAAAD/xAAUEQEAAAAAAAAAAAAAAAAAAAAA/9oADAMBAAIRAxEAPwD9x0aNGgNGjRoDRrxJLa3BNzbgev3P7a96A0aNGgNGkvV5P5WwLDKaBTixU4vUxKRdSGF1JHBHvXz+D6f/AL//AJM//s0DvRpJ/B9P/wB//wAmf/2aztRrQyiVWkFK6FZs5HcIwIKOc2OCAFwzD7oTwpICj0a4tWII+4XXthc87jHC18svWNub3tbSEUi18xkYyCmiXCPGSSMSsxBaTxYZIAFVW+/dPIKkhSaNJP4Pp/8Av/8Akz/+zR/B9P8A9/8A8mf/ANmgd6NJej3Jo47lmsXF2YsbLK4FySSbAAcnTrQGjRo0Bo0aNAaNGjQGjRo0BpF1HVurBQ0qoYJ2vCuT9wdtUCCxu3mzAW9qL8A6e68tGCQSASPX7cW4+3Gghtv3KrIArDUxTW+mCO697M3UeDL2wnbIZmsc5Lm68dtpq6xzKkxmUu5WFlQ2ERqXVmYlPGULa17jHtkX8zq10v3SuZGijS2c7MoLAkLaN2uQCL+vVxf7jQSdO1XGKfzqnzllyyueVqo0UP4cJ2O43NgSAb3tprXVk77blEX7xdUBXglfzKoWJCtYFLkuFNgSwHxrnt/UFT2oHk7Dd6paFiqsmKqzrwC75MSl/YAB+bc6a7fWj2/vRIuYZIgoQkZd9YjigZSR7IXIX4FxoJvdH3Cmkp/OVwWkcojPLwrU1kLiAZsw7uIftqC/1WXVJ0rUTNn3GkbwjLdxSuNR591Uuq3jFkta45NjpLUdY1kLxCWJe2e47t2WQ9iNqcM7KZW7QUSOSxL3CCwGWqnbNzeSSpR1Vfy8oRcSTdTDG92uBY+focfudBCDflnpKVm3WOWaV6Nmpwaf62nhJUBR3BY34vfjnVj1BW1EdRR9sxiCSYpMGBLnJDgE+ALgk354W3zpJX7vVVFHBK1PAkM0lJJcVDswV6iBh4mBVJ5A+oa2dY9bSUM9PGlG1QKlsRjKqtcMoIjSxLkKcjfFQLXb7BWaNGjQKJej6JmLNRUpZiSSYIySSbkk43Jv86b6NGglOu94qYPyvYRij1EQmdVytH3o1wXnhnLWHFrZcgkaTdEdUVNRutVHJIWjjRso8LCGRamRFUG17tCqvyTe5I4Fgy/EfrObbo4pIo4pFuWkDsQxRWQWjVeecv7w3VeLg5DXHpHruaq3KqpZIURIQzRspa+KTtF5E+LXIvdOBypuQbAnTf1goJWTdY0miE7LTk0/1q8hCEEdw3Nha9+dWXVtdNHHEICweWYJ4hMiuLk49zwB8fn9/nSPbd4qqfb3mWngeGATyXNQ6sypJIx8ewyg8esiP31RdTb8aWJGWMOXkEYBLAC6sb+Ecjn6bWCH38C50EnH1hWQtKJVLhI5UjOC+VQkbSqrMjYlyv6ZRR9SMeLjVFRb442+afITGETlHGNpViL4nw8fIAfTrJsXXonqTTPEI5QhbHuXJYXNgjKkgUxlXDsq/VawI00p9+V6A1MkZVBG7vGSGsEyyBPo/Sf20ExvfWE0UrqZe1AGip/zDIoXu96ESMGPiDg8gxIsDETrv/FLDxasjWAGTt1ZCMJighIUAWRjd5FxTyPaNrG9tFT1sIZjSxxRtLGkK4d+1pJJIUKnwL4KsqN3MTezCwI1tTqiUu0Ip1NRFkZF7pCWRYW8JDGMiVmXgqouGBItfQYaHqiUvctnd0EkYC3gaSdYlRreQJD9zy5tG3weLLSCXf1NQY3hIWI07K7MDc1LyxqVAv6dcef8V/QBL/QGjRo0Czc9/SBsSGYjAnG3iJZliXK5FrsSf6I/2tpPF+IUckKyxU8zgpA5W8alfzMkiKGycC4ZOefTKRcXsy3fboS+crhVZVDC9suxJ3UN/YCHM2+ctJ6al22NCFYi4giZSZM7UflHdSMxYclrWI5OgbfxOBIY5IJkbAOL4HK7oluGNjm4ALWDWYi4U6XVnWlM0KzlJWWNpWUDEH9GB5cvq+mSIXX7h1JsDro9LRvNUH8xJk4VnAkIA4AUxm1ja44UmxYcAtzjqNm2oRMwMccJWWNhESqfpwzJIbLxmIy4Le/FfeI0GqLq6mLJGsJIEgIOKAKW7JysTwQ9QqmwyyLcca11W5wU9AJTGWiQr4NjcP3VW7s5CgrIblybAgtf51k/s7bzPmHUSyTg2Vz5yvHE9gPRBWOOSw48QfvrZJT08dCvde8IZJMwCMnMyyAgC7cyEWUX9250CKfreinkpu9TK7NKUidjBIFYNALxMHbI5SpxHcjFrgY6pdo3ZJZJl7LRSIUZw2FzmviWxJs2K/S3IGPwRpPulXQVckQkmkDkSQ4DuJkrmHNJRiCqteL6sfrWx8tMOk6OnSJ/y0skiM5LF2LHM8k3Iucrhsje4IINraCTqEpTBA1PTViIZaUxsxl7YQ1EOPi0hULj6BX7a39dw7YaulWupGmmqGWCN8GKrkzYhmuF5YngXPJNraXSVEYpqeOGtqZYlkpFjVqbFWRaiEL+p2V4sAb5C/H30+656cpKh6dqudo1MixCLIYTMzqVUqQbMSCMkxbFmBNvQV2jRo0Bo0aNBEfidu9DTpBJXUT1IDkxlYwwjYW+piQoDG3iT5W9G2uPRe/7dLudZFSUpiqULGaXFQHKyYm3kTyxv6F/Z+NaPxIkoT+XirqiaJZ3KKiOVWQEpfu/yhFbA5GxHwQCdZujYdvXdKsU4nFZZjIsqMoCNKGON1GQLnIMbmzWBxAADDRJSikdqimrGjBmMrKZTGUEkmRxEmJXG/AX78auN8rIoxG0kbuRKO2qKWbuYv6A/wCnL3qFp6iNqKSOauqYoW76yKtNdVRnkDWk7J4xv5ZG331Z9UwUzRx/muY1lBCFO4JHxcBSmLFhyTwP5QfjQY6PeaKV2ASTuQlqllMcmSupdG45u/BGAvcEWFiNb6c07UbjHt0+MiurDHEeWeV/X82p6DbdvLtJBVdiVEkmulk7UQQwn9JlwRUxAuUDXjFybEad0tFHJtzQrMWiaKSMyMuJAIYHIWWzC5vcA/fnQLd0nocOzMkkjr26ggKwcyyyqim62tLmyHEEWupsBa31jQtGqGCUsjOTHaQyqPDPugEuyEMhKsWDApweNYdy2yjLGSSqeKrbtVLshLGzSRhAsZQqVMkcajwyOKg+9aJIqYIJxWzJI5dZJRGA7ArGGDr2/wBMKscfliuNgSedAzNRTSzgFJEcmOxZCokEMjFPY+hZX49eRX3caotRtDQQu741jTGSoiLGQC47MhdFjYKCyZIVHJXiT2xYmy0Bo0aNAn3zZDO6EMVAR04Pos0Tq2PpiGiAsfhm++sjdNTGY1H5iP8AMlO1fsnt9q+VhH3b5Zc5Fz9rW1R6NBL1XS5RpJTUqqqHcM6fSWMbu0hzCkZRIRYJYZDm9wo3jouKnpnDVrJTiNxeUGRgzUskLNcMCRgVYqF/kYk+RIv9Ieo9reV0KKGAjdbMSFyMkDqSR5Kf0iA4BxJBsfWgltt3Hb+6ix1t+/VJNApifkKix9uNiAGW4+r+UWB9X1Qz7ajbaFmmSOMssrSZAKFNQJbZhl4P05gj3caX0/SVSHjYmHLJTI2TE4rOz4uDHjUcHh2EbK12uSeGX9hyS7esJJjcuj+7FFFSslgQDZlQYj9wNAk3PZKOdqdqeugjuZFQmTutJIWgN42MwykjMaWDCQA43XgA1O0bd25Kg91XLuCyqLYtj7fyY5lCn+EWVLKPlBvXQshlieCQlhmXeWVsi5emZGYBD3VXsD9MlL2AyHJ026Z2GWmNSZJI5DPKJAyqykntIpL3duSV+OP6egCav2iqp6OCJqiB4YZKSOwp3ViqVECjyM7KDwD9J1768/D1q+emnSpkikpZEKgY4qO4Gdl8GPdsBa5x8VuPd0w2JYKSlVtqjimiejVqgCn+tZ4QWBU9w3N+bX551q/E7pKrrKmjkpUS9KS6yNIBhIZIiC6FDmgCelNzc+rWYP0TRo0aA0aNGgjPxD6cirGpY5K4UpWW6Ldcna6i8N2VhKvoMMrZ/SbjTTprbIIZqwxyxyTTTmWbHHKPJQFRrEsAApIy+S5AF9IvxQ6Dk3P8sqLGBG7ZSsxDRBsTdV+mRSFIKmxvhZlGWuXQ/wCH8tHuVVVP2wk4kHi7MXLzmQNYqAgCkJa55Qn+bQd9t2eqqNveFaiBIZxPHY07syq8kiny76qTz7xA/bVPveyLUiNWYhY5RIbFgTZXFgysrL9V7g/FvnUEmwLPQSqm1RvNKJ1WoIp/rZ5AHJJ7gsbG9r8asurNhNXHFH44iYM+SowChHH0uGRjcjgg/f2NBkpehxFMZop3SQsxt5MuLJiAVZyWa4DFieTfgZa2w9OFaGWmMuTSrMC9iADNl6BZmsMvlif31OUHR1XTStJTvH6khRXAXGMgsGuv6ap3rvgsVxla5Atp1tm0zxbSYOFqFilVcXz8jnicyFLHkG5tzoMtd0Q8shqBUMlQ8qSEMpeMLG8TBMA63I7SDMML2Y2F+NX8Lyh2mSojWpkzEj9klbOsK+CGTxIWFOWZh7uDfSHd+laiWRp1iikhdoYxTEAH8rDNE4BLMEscHPbKAjuEFrca0t0w4BP5NHgcyYUhaNVhZlhCtceK8o7XjuV7htc6BrP0w5mMnduZJYi1lscIZA4yJLXPiUsoQWkfgk31S6h4dkqkq5JXVCZZKXB1dmAWKaYtdSgwHYcr7IyN7ksbXGgNGjRoDRo0aCR6sWpaZRB3Lp2ZFVWxyCSyNICOAQcYUNybB/i5vhp6Ops5qY6pw7yNEsUhDI7yMwuQw8ApRVv4rg9x5DTHqvqOWCQCOwVDAXBF8kkkkzt9iI4Wtb2W/bSafrGoKk92ONSakhiFWyRz0wj8muisY5CLv45EXtwQHcUNZmSe8ZCYe4bsqgrNFn2iJMGjIDHHBWAJuT9OmU0U021qsZbuOyBWya5i/MLZiQysQYRc2YEi/PN9ZKTqiV2jPds5aNUgZUVqhHZQ8g5YnAFuYzie2W+lhbfXb1N/ZvdQ/rF0jyAXkmpWIlQ3gC3JF+BcX40CHc+nayCWn7ck0wVpJCE7uOQemxTynYqGCSDOQyKMn8RfVH0tRyxmcP3SpcsHmPkWLyXCjIr2wMMSLXBPAtqb3TqWspZKcTSWWRpGxfsZtGj0oIbHhms8pVIbufAWPOqDo3fnqVkZybjFsbJ+mWBumSMeVIsVezA+/qFglxVBqWmMlRXNUtJSGRJUlCdzvw5BrxhRzf511/FLdNyjqaQUKTdqzM5iGXcbNBg36bLHx6dvE5Nf6ed1TU1c9DTzyS0/bmejkMaQOCM6iBrBzOw4J94c29DW3rOrqhPSw0lQI5alipVkVlWOMFnksVyYi6rjkouy/udBXDRo0aA0aNGg/P8A8WNtrJFgeherWaIswEBGDcx8S3dfsSCQw4YEc689EbTWRbpVtM1U9NIGMZmJCo3fPhGvddSuGJD2BtxZeQen4k7/AFMFTQLTGazTKZI0jB76BhdFc8B8Q3hxcNkSAp14/D/qasqNx3COqiljWPtNHG2FoVYPYEjks4s3yPE8+rhgSrC0MpiqK4VKicxpGkpTuh5MQtoypGVvm2rLq0TmOJacsGeYBsWKeGDnycI5Rbgc4n4HF76QUdVVwbbJPHLT9uFaiQRtA5JCPI1i4nAube8Pn1qi6q3eWCOMwgF5JRH/AHZksCrnhA6Fj4/4h8n40EtHV7kjTK3dMfblhjcDuBZQjOr27ayyEN+nliFYKp5LaoqOulXbZJAHaWNJTGXDXfHIoxVvIZWHieR60lg/EGVGlWeEDswytcRyLlJEhkt/MigxW8M2YNkPQuaCk38/kZZ3AZoRLkqqy3MWVxi1yrcWtdv2J0E1vO51glcr+ZFHeGASIuTHGaIvIFCmS7IZVzAxsqkcka7vWzAEGWrFNeTsyrG7TMwWHEMML2zMoGSgEKtz9/Vf1nLHUGmjWIY9iFXMcmAmeWFXtYhCgSXhA4a6MDxrYOoajJ4bwLJD3GaZ1YRMsaQtYDuFk/vbFiWxwbg+tBnp6+oSZ7tNJlUoAGUqER5gvbAbhrRsZM04tHY/BNpqPousDI4Z1TtmRBGCjBgGm7N1Ymz+bpyAtrkWPsWGgNGjRoDRo0aDDulSkKmZluygIvxcyOoC/wCr4i59aTDq9+60bU4V8wiAuwyvIFBa8YAUi7XQyAcA4sQDQVtGssZRr2PyPYINwR+4IBH7gaxt05Ac7x3Mn1HJuOQThz+ndlDHDG5APsA6BZL1eVqkpWhUTyKhFpCU8nnDXfDghYrgWyYtawxYjrLvywbcJo4hZMUEeRsG7qxEZBGYhWvyFJNvVzrDvwjpWjjho1meVSxAaQNjTyBw11jkJIkmJuSCS381zZXSdRN+Wx/KwyQRFG7rTzYu/cRwQ35UXYyMrcAC/wC2g2t+IUivCr0mIldgWzlsEVqdS65QK1gZuS4jUYN5G41QbNuskrTiSKNVhkwDJIz5EC59xpa1wOL85D45l63cZKqZEk2+N5FS9u/UKFjmci0v/wCMAUZoTdWyBC/Y8uekt3eYyg0qQIrtkQzkmUt5cNCl+b3IJ5t99BMybcHpqepXbKCBZJKSQPG15ED1EJFh+WTmxt9Y+dPeuvxCTbJKRHiMn5uQqWzChFUoGbkHIjMccDg3I0jqEpTBA1PTViIZaUxsxl7YQ1EOPi0hULj6BX7abdeSbZHNTvXxkucsWCMR20ZMhNjwYgzq1nuL/wCtwtNGjRoDRo0aCQ6/69bbOy35V54pC3cZHsYlVkF8cTkDl7JUXsCRkNfOluvmq66opJKVoWgBZHzyWVFlKZDxWwJHxkPqFwRz966m25ZaT8/D3GaQrAe27gOSnBxuLkgcEG9jwedfeln25a2pSmh7VWfObJGVmUyMMvLnEtz8Xup5BB0CCn28R0UlS22bfMsfflLuwEjhHkY3BpmGVh/jP9dWvUu9x0sSSSoGHcCrdo1CsVbktIyqvAIvf5sPeouiSlFI7VFNWNGDMZWUymMoJJMjiJMSuN+Av341d70IljE0t8aY90Y3vkqsOAPqJDEBfkkaBHtXVlNUMUjpyXAeUD9Iq0oJBVXDFGkKnPIG2Lgk86ZbfXQtQGQwdmmEb3jISwjXIGwQlSpUEi3sEaTTTbf31kwkMswjl/MKpuFqsoo1aT6gjEFQnoWXgW1oG+0z0aQrBU9mePtRIIjdojF7UE/SE+T+2g57nvVKoNLJSGYqImMbLEwM0siLixZsTKDKjsx+Hvc69HcKZkEH9n5PAzN+WCQkx4CNiyi/bvaVCMTc5f11tn6Ip5Bm6kTs6yNOvjIXUqw8uWCBlWyXIGK/bXeTpOIrbOYN5ZSCRg7hwoIdhyQQqj4sFFraDGtbD+ZdDSNGVliZpR2wHeQsqF8WyJ49OLi6fcaptLJtgjN7cB5o5nHvJohGF+eLdqM8f4f3OmegNGjRoDRo0aA0aNGgTb90lT1rKahBIEjkjCkDjumMllNslcdsWZSLXOlf8HxRTMxqGEtXdcu1Dkz2DHzEeRBwJwYlSLi1rDVbpdvu1GohwWTtyAhkkC5FHB4IB4PFx/roJTb+nqIVELx1ILxAKt4Ysf05JJCEJitEbO3EZXxAIHF9UvT8sDLL2ZC+UrO4YEFWks3ogHG3INuR8nWM9JERyU6yhaOVWUxBLsA8RQqHLWw+bYXuPqtxprt1LMofvTLIzHjCPAKAPsWYkn5JP2sBoISpngSCCCLdknWOWlRIc6cllSohAHgoc2Avx9tNPxF6HptwkozU1HaWKQqFuo73dx8FJIIYlB6ubZcXsRxqaargoaeCSKn7cL0cZkSdyThUQLcIYFHJHrPi/s6c9XdJisalkATu0lRFKrNfhFlRnC2+WCAc/b40Dej3SGVnWKWORozZwjqxQ3PDAE4m4PB+x+2teoXo3oOalr56mVqfGRXRBErZMHqHlymJAu4uF4vwB6x5utAaNGjQRv4jbDRVAgauqmgiV8AuSqsjSFeGyBINltkpBALcgE679L9NwUtZVmKqlkllYSzROUOJlJKkkIH9KwALGwvxzfWX8TujKjcYUjgeBLZB+6GvZih8XUEgXXlCMWuCfpGt/TnSjU1dWz5KUq+wRb6s40cOziwUFma/j+/rQTVDNTyUjwS7ukKyGaN4c6YFVeSQFfJS4Nj886uN/wBuimhxnfGFWDv5BQQhuMm9qA1muCDdRz71K0dLVz7bJBHFT9uZaiMSNO4IDvItyggIuL+s/j3qt3egaRUwIyjkWTEkhXxJ4YgEgX8rgHlV0E5F0lQ+EwnBKIrwy5oxjihlkclHIJMdpijEk+OPOQDa5bB0fQXEKzQVIpmuYsKc2YIUvKqICX/6m5uP668bp0VVTwi8sKz9mpjuAcf/AMiRLhrIoYFAwLYg5Ytbg6b7LscyPH3O2EgMxUo7Ev3XJGYKKFAB9AtyBzxoKTRo0aA0aNGgNGjRoDRo0aA0aNGgNT3Vm2yShCsSToquOy6qw7jFMHKsyK2IDCxYHzuDxpnvcmNPKQZVOBsYlycEjjBbEFr+gRb78akYJ6srBLUtVLKryfmYoVOAEcTyKEAU5KbKAQxyvje/Ggx7x0VWSJNbDKYAMncJW60AjDKWubiXJLtyykE3xGqjpzazG8rLTilidUCwLgAHUyFnsl0BYMq+7nti/wAaS7fvlXEYRVpOhWVjJaMyAxywuyi8YYFVlDIPkBULWyF2nR9e8veYtOYwwCCoRlckZZNYomKtxZBewF+MrAJcUoWlphJT1y1KyUgkeV5Snc78ORa8hU83+NWPUMMxnpGjkcRrNaSNB9YZTYuw5CLzx6JKk/TYxw31Z6SlZt1jlmlejZqcGn+tp4SVAUdwWN+L3451Y9QVtRHUUfbMYgkmKTBgS5yQ4BPgC4JN+eFt86DB+H1NUxisWqlkmcVb4yOpQMhiiP6akkLHe4AU24OqzUB0J1fNV19XEaiCopor4sgVSH7n0p5ZSRhCAZSoBbgXHJv9AaNGjQfnf4tUtYz0bUf5vNJGLLTsVVlGBxc2KhjY2Lgrw973APzoX85/alX3vzXZxe/ey7fc/Ny4dnLjHsYfRx9+ba0/id1TUUb0gp54EaZmHblAtJiYzy5KrGgGV2yv5LYH4zfh/wBZ1VVuNXBKQ8MOZUhAMCtRJGFJUm91W/kFPBsLC5DIlWFoZTFUVwqVE5jSNJSndDyYhbRlSMrfNtXPU6TNTNHApMkpwvkVCqfqJcXZPAEBlBIYqbahk6gWCglZN1jjmiE7LTk0/wBavIQhUjuG5sLXvzqy6trpo44hAWDyzBPEJkVxcnHueAPj8/v86BDS0W4FHjPcV0jkkSQvcNP2miVbmxYZr3+VC/qAWGNtdxE5cEU9cKbyGBlbMykJZv7zJUADDlrZG9rc667Vu84l7VVULHKrqI4iqF5o3t5HHi4LYEx+IMZJ4OmvTM8jQPJJK0oLv2yVUHBCV5xVRclSfXFwObXIN4L4LcWNhcE3sbff5/rrpqKm3aqukqSOQ9FJVCnEaG7oIsYwbZm+djY3uBa3rWTceqZUXwrI5Ig6/rgwrmzCTKJGP6IZMVazFSQ9r3HIfoGjUZS9Tlsy9bFE4SQmJox4IseQmdLiRFt5kM1rHC9/LTDpne3lKBnEqyxNIjrieFmKjMp4ZMrLwPlH0FHo0aNAaNGjQGjXCsrFjALfzMqAD2WY24/+/wCgOpfbPxJhniaVYpMEjErFXikxS65FwkjYMqtlg1mIV8QSpGgpd0nZIJHVo1ZEZg0psgIBN3I5C/c/A1KUvVs8wppgYYIZ3kDxyRs0kYiV2bMiRQr2S2OJxvfn1rZD1jFUDmmkamLxqZH7ZW8vbaMlMs7HND9PGQ+xtq3bcaZKRql4VdDbIERg5SERHMsQgsDixY2Cggmw0GHYetGqDCCgVpJXVlKupCdlpYzi1iDjZSeRcPY8adbXubySVKOqjsShFxJN1MMb3a4Fj5+hx+51NT9TUlUrPJQiWKONZZZGEEioivOoa+R7gXCRrplwTbkkaotm3aOYuVjMZYJLzjeSOQEI/iTwwQjy5AX1oJ2v3eqqKOCVqeBIZpKSS4qHZgr1EDDxMCqTyB9Q0/3zde1PSRmnMizylTJcWhYISp5BJZjwLW/m5Hox1QlKYIGp6asRDLSmNmMvbCGohx8WkKhcfQK/bVjvm708c9JDKMpaiU9lQPTRoSWPwAoNv/6HGgn+hN3gkq6uFNvho5ILBWTC88RkkXJcUXwDIPRYXNr3GrnUZ0Udu/OVsdDTLHLTsiTOqgKxcubJYmwBUggAC4H24s9AaNGjQS3XHWb7eYCKUzxzPgxWQKwbJAqxpiTLI12IUEfSedYujevxWV1VTflDC0RZhJlcTBJDCW+lTe6gfzfSRcY68dfVFC1TSw1tFJUGRlSOTGyI00ioAWLLcki5VciAL2trx0JU0klbVNBts9NOpKzyyBbF2YMUuHYFucrD0Leri4ett3iqp9veZaeB4YBPJc1DqzKkkjHx7DKDx6yI/fVF1NvxpYkZYw5eQRgEsALqxv4RyOfptYIffwLnUXRJSikdqimrGjBmMrKZTGUEkmRxEmJXG/AX78aseqd2ipo45ZUzxlGF3RArlX5LOyoOMhyfkD50GbZuqJZ8iacIsThJC0pHLAMDGGjUspVkPkEPkRa4519M9RirgM2IUA+gxbxKK4yuqlTiwNrfuCwIJVbfu1PWSCdKWRyjBHcMhVGHkt8ZCstgVYMoawcEH3Zh0hVQSU2cERijY3KswLcopBfyYg4FfFjcKFFgLaBeerGiCstPGKU00lXkJmyESBGPh2scjmCBn97ketdNw6ulhuj0ydxcWfGV2RIpO4FYssJcnKJgQIyBwS1udZZN+hhVT+UlkjSjlkWS8RBpkCMy4lwSD4KLjnjm1zrwZKRSIZaSWKQHukGS7KuDDPuLITjgjjEMeEIt6uDvbd+kmIZYF7JyXLujLNRyAuIVlJBAZXN+DaxuPmw72s7K5i7ck0IblsjaOR1ZeBbwLDn5z/bWym6fgjl7qRhXAsLE2FlC+K3xBxAFwL2417pNmjifJFtZMFHwoLljj8jIkX5/lX7aDdo0aNAaNGjQYt2gRowzsFELCXIi+OBuT/8AFx/rqcii24Ex3ZRTpHTSBhIqsiOgRJiQFfkgeRN1dvasdPuoafOndbgG6kXbEMyupCk/ZiAp+4a2ldXRwyRVR/NRCGrcdxrrYJ2EVlDZWu0a3y+A17cX0GDbINvScpFPKQZFOAaQwiRccBe2AtioC5W4UAetOJqemjoV7j3gBSTNb+TmZXBAW58pSDiPvbSDYtshAEUe400tO8sWKKFLk0yxYoHEpViFjS9o7/PzpxVbWh24JNOqR5JK8hfxA76y2D3Wy/yBgRYWI0GOtq6CefJp5Q0saRuo7iqUEkoUTjGyeZkWzlb8g8ac7JR06GUQvmUYRv55dvBbrGP8KqHuF+MjqbqKClLlIa6lSGugWExlg7yr3J7mJzMCzMZWW5V+R/pqk2YRNJUvFPHL3ZQWCEHtlYo0xJBPPhfm3v1xfQRtTPAkEEEW7JOsctKiQ505LKlRCAPBQ5sBfj7atN5aAyU6SyhJDKHiS4vIyKeAPZADXNvXHOpuv2epp6OCJqiB4YZKSOwp3ViqVECjyM7KDwD9J1Rb1sQmlppQE7lNLkGI5CMPIL9iSF+3rQIOhNm22Kqq22+TyGEcsSk4xFMxwCPZIbkk+jawJvbajuiOiZaGapd6jNZnYhFUqGLSM5klB4Evl2/0wq4ot7m2NjoDRo0aCG6woKJ9zoXqa1o6iJl/LweBDM0g5IKMwyOK3uPp4sQTpn0VX0bLPHSVIqCszSSte5zlZjywADDxxB58VAvwNeN/6MaprqeoMyCODEmIw3LskhYEyLIreN7qrBlDXaxvbWL8Pfw2G1vOyzmRZggC9vCwjysW8iHc3+qy/PHPAKqGankpHgl3dIVkM0bw50wKq8kgK+SlwbH551b75LAgieckBJQUxDEmTFwAFUEtwW4t/wDWpajpaufbZII4qftzLURiRp3BAd5FuUEBFxf1n8e9VW97ItSI1ZiFjlEhxLAmyuLBlZWX6r3B+LfOgWrV0c0yus75SEAorOqlwSF7q8YvdcQGxJxA5sBphsNLAsbiFzIpkZXZmLEuloyGY8kqECc/4fnWem6bMLOIJjFDKQzjEu+eKqSsjMbXVVvkrG4JuL67dO7CaWBojKZMpJHyKhSO4xPxwTck5fJJOgR1M1AsfZmlY40ksRYJIB+WKrmQQpXxVVGQPB49m2vNTTUUkRLTzM7XjJkEjSYOhUjtlQ2ODNY42BYtzzrbJ0k0lMI2kwYUUtJ6y/vQgzJuLkYXt839jXVOnJhOan8xF+aZFiJEDdsxKxa2HeyzyYnLP0QLfcHtNWJJfB1YC1yDf6lDD+oKkG/767aT7HshgeQgnDCONRf3hmxcj4ZmkIt6si2040Bo0aNAaNGjQLd8pWdYsQThNG7AfKhuf/i+X+mpjZugpYBT/qpeORGmUXs4jiCqV44kBFr25U2P0ral3+RgsViVUzxByDbxLj5/dsR/rbUhs21V4jp1l7zJJIneDSnKMLAATcNco/IIB4cBh9RIBtTdKSoQMkKswLnJgUCVck47Yx5LBwrXI9D3bWptikk29IC2D5Rt7sUVZ1kxUi9mRBiD9wNY9v2aaOGnsZwy1bNIDKzXiLSKMyzElAmBC3+xtfXWoinm2tVQt3HMYVgzXMXfSzMQysbw+TAMpN2FwdBxqekJFadIiphq4VikkklbuK3cnZnFkIdrS3Hktio0y6a2uaPuNOsSyPiq9pyVWNMsEVTGmCrkf8VyWNxwBOT7DURSOmVTLJ2E/Lyo0gjjnMtQfNTK3iuURPcL3UW5HAoemKeWMzowmMYcGNpSSeRYqLs5YXUPncAmQgKuOgkRsSwUlKrbVHFNE9GrVAFP9azwgsCp7hub82vzzqk662Fqg0boJGaCrgcqrkLgJkLM63s2IW4vcjm3vU2KoNS0xkqK5qlpKQyJKkoTud+HINeMKOb/ADqz3/b5XnpJI5JQsU36kaMAroyMLyD2wU2sL+z6PFgkvw+6Tqabc62eWNxHUF7s8gOTd9mXBQeU7TL5OLghgLAm/wCkalOkdhkjqauolepAklZIY5JmZREMTkELHEs+X9FAsACb1egNGjRoPzf8R+k6mqrqWWGlWaOnxZmNSYzdZC2MYsRHcgEyAFiLAY4310/C/o6qop6ySpVB+YKsxVg3ckDykullXtpZh4MCefYtbWnrCgqpNzojD+bWBCjSuj/pALLfEopDMz2ClnJVVtYEk68fhrR7ktRXPuIYGVomjAfKMcSZCIZHEC6gj+nvQL6faZJKKQQ0tT3n74jmWrwQOXkCsF7wxAaxtj8etWHVuwmrjij8cRMGfJUYBQjj6XDIxuRwQfv7Go1KsLQymKorhUqJzGkaSlO6HkxC2jKkZW+basurROY4lpywZ5gGxYp4YOfJwjlFuBzifgcXvoF22dJ/lpcRCJlzV45mKp2AAMkRVAwGWTARgA9wg2A1v6S2qSCKZTGIg8paNAwbEGNB7HB8wxv7IIZvItrBtQqEk7dTNPmrqYhGC6NEQL9yQxKGIJZSWxNkUgXPO/pCqd4JHZ5nHcbATIUcKEThgVX6mu/AsAwX+XQT9Z0WZ4A35eIztt88LOyqrmodUUG5GQHDgG/AP2OvFX0jUPJlLH3EWN4VCsl+2kkZiJWS8b3/AFCQ/wB19lQdbA1U3bmjkmZ2opZe3e8f5hRGEQ2H3Zha4va/xrlW1tSAv5SSrkTN8zLEQwQRAt2soxlJ7xDgKXNrkC2ge9M0csbSB1CqEiFhe3dCtkVv7XDtLx8qw+NP9LNjrTIJfqKJJZGYWLKYo25FgQQzMliL3U30z0Bo0aNAaNGjQSVX1C9kznFLG7z/AKjBODFKqJGcvG7gs1h5ELxbX3ZuoJJZlEkqRTHg0ZALAGJWyNrSCzXGR8fj3bWuPfLkJTQozytM/lIUBWGREdrhGORdx42t7uRrptPUjVOMkcQNO3py9nuYw4/TK2tza4e9/i3ICUo+t6gVcEcssdmCqyqEXNmqqmElVJMrW7cdglwoyLH51Q1+9zf2aJUJExaOO4C8sahYiUDePlyQW45BPGuNJ+IEbTU0LoI5KjPJWlW8ZWR0UAf/ALMmjcXXhcefYvtn39YdvWeOIWQIgjyNlPcWIrdVZiFYkeKknHgG+gnZuoKqKR0mqVSaKBJYqduzlUM01QAjWBuxCIv6Xotqh6W6gapaqyBAimCopRlKoYY2GWQHkSWP7XH7awRdbzEO5pVVKeITTEyuGwLzC8SGAM/jCSA/buSB++nOyb08xlEkQheNjZCxLGPN1V2BRbBsCRYsODzxoJupqauehp55JaftzPRyGNIHBGdRA1g5nYcE+8Obehpt1hv9RSvSdmKN4p6mOGZ3Y3RZJEUYKCLscib+hj6N+Jupp4Hggni2hIFklpXSbCnBVXqISD4MXFwbcffVL1h1ElM1Ij0zT/mamONTj4REyKA7MVIDAsCo4JINiLX0CXoX8QZqyvq6aaOFRAWMRQtkypM0ZzF2ANwPlT9gQbi+1F9GdVUs9ZVQRUyQTKzMxTD9VUlaMtJiAVfPI4tc4sGBORtaaA0aNGgj+rusXpaykgRqe9TIimNyxkKtIAzDlVjVVBsWLFm8QvBvl/Dzr2WvqKuOQQYwdto2gLsrI+ftm+RZeCFP1cccberNzggq6Qy0KStLLHEKhhHeNnksgjLDNmDnLFbYi7XvYE6M3uGaorI0o1ppYXQyW7d5BIHZTJh6k4a6m5F/dyQAX0dVVwbbJPHLT9uFaiQRtA5JCPI1i4nAube8Pn1qi6q3eWCOMwgF5JRH/dmSwKueEDoWPj/iHyfjUfQw08dI88u0JMsZmkebCmJZUkkJbyYOTYfPOrDqnd/y8cb9pZGMoVQ2XixVzkMY5HvYEeKn38C50GLZt9qZCe6IYu1IsbhwytIHAIZRke3cMoCkvdldbi19M9h3R5YpGlVVaOWVCEJItHIyjk2JNgPgc/GlG1bz+Zk7zUUSvTsI2kdvNcxl+llErlSrKfLA3Yi1xyw6W3paiBpO0sVmDEKcge5FHKGvityVkF+Pd+T7ILKHqeUyw+MKQSorABWvd4jIAWDWR/8AtsnIBbPnEYJOu6iOmBZIpKiSKnljwjkx/XErFCoZ3JVYm8h/iUlQAb9ot/hiKSmkQRLAXSYm7mLttLaMmOxGP8hkDXyshAyLPbSsEsMP5KngMjOy9krZf07k2Ea+Rtj/AKezoGex7qs6uy2sGFrAi4eNJFJB+cZBf976ZaW7EsYjbtoE/UcMB6zVsTb1xZQPXoDTLQGjRo0Bo0aNAmrNmp8VSQEhpWKAEggyEswBWxw9kj1Yc+tK4t4oQTVrHJiIjL3Aj4ACAOfG+Il7XH0g/wAt78aoK/b+48Li2ULlhf7MjIf9bNpNF0MqwNTionEDwmIoO3yTD2ixOFy1vKx8cubfGg80lbRcJ2njaWoVMHRgRMo7y39hRzle9rn7m2tTyU8dAjFWkgHaKgLdmcyIVNhbzMpB/re+tX8OQhY0jRYUilEoWJVUFgD7AFub/wBdcR00r0a08pyBZXf0Qzd0SsLMCCha4sR9JtoE9TvFFLP3HhnzjRe6xV1WNFllA/MAMFxVlkPkCALn0dO9iMB7hhjdAWuSysA4JJBjJ4KXLWC8C54F+ctR0ZGWbBzFDJEsMkEaRhGjVpWt9F1v3XBxI9/fnWjp3paKjVljJswUWsqgKgIXhVALWNi7XYgLcmw0EdUJSmCBqemrEQy0pjZjL2whqIcfFpCoXH0Cv21Q9V77RCenpakuZWlhljCKxxYTBYy5AsqmTjn3Y6x7r09JTUsKCrleKGWkQRskXKrUwqASEDcC3N9M9+6LSrqqeoeonX8owdIlKdsuGvkwKkliPG9+B6sbnQJ/w/pNtapqZ6FJe7JZnkkDgMsskhBiysCjMjcj/CNXWpzpPomPbzJ25ppFkVEVZWBEaRGTFUsosP1D7vf37JvR6A0aNGgiOuU2+KrpaqseZZo/7oo0mKBWGTMF4VbsoZj7BUG4136FoqGnnrKejeUyRSIagO7sBI4bkFuCxsbke7C/oa69c9GSbgYMKlYkgYu0bwiVJG4xLqXUHHng3HP7a37T0yIK2rqQ4tWdrwCWxMSsCSb+RbK/of66CPonpTSOtRU1ixkzCVVEojCGSTIZCPELjfkN9+dXG+VcUQjaRHkIlHbVFLN3MX9Af9OXvU1tuzVVTt7xLUQJDOJ47GndmVXkkU+XfVSefeIH7aqd32OOpVFmUMiSCTBlVlYgMLMGBBHlf+oGgRne6OaoVmim7gwBLIwVGaZ40Eovjl3EYAkG3FjyNMumJIDE6wQvEiOVYOpHkAL2JJuALL7sLY8Y2HOTo+PvK6MY41WEGBFQIfy8ryp/LktncmykXsP3uy2/bVii7YLMLsSWtcl2LG9gB7Ogn4WokZG7bvioBkKkoikFVMn8n0cByCcLXNjrl2KEx3WnqSEIZCgmyYMGAKMGDFMQeCQAPjka2wdHDsiIyMsbIscsaBcZVRBGMrqWF41VTiRcC2uk3SZaEw/m5xHZVUAR2WNTfC2HkpACnK5IFr8m4bthmiaK8LFlLFiT7Jks9/6EMGH7EaZaX7TtzRd0s2Rkky/oFjjjHwACQgYgCwJNtMNAaNGjQGjRo0Bo0aNAaNGjQGjRo0GTdNtWeIxuWAJVrqbEMjqykH4IZQdL/wCGP83Wf73/ABp3o0CT+GP83Wf73/Gj+GP83Wf73/GnejQJP4Y/zdZ/vf8AGj+GP83Wf73/ABp3o0CT+GP83Wf73/Gj+GP83Wf73/GnejQZds25YIliTLFb8sbk3JJJPySSTrVo0aA0aNGgNGjRoDRo0aA0aNGg/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jpeg;base64,/9j/4AAQSkZJRgABAQAAAQABAAD/2wCEAAkGBhQSEBUUExIUFRISFxwYGBcXGB8eIBkYGBcaICMhGB4kISceHBskHR4gITsgIycpMC4tHh4xNTAqNyYrLSsBCQoKBQUFDQUFDSkYEhgpKSkpKSkpKSkpKSkpKSkpKSkpKSkpKSkpKSkpKSkpKSkpKSkpKSkpKSkpKSkpKSkpKf/AABEIANwAxwMBIgACEQEDEQH/xAAbAAADAQEBAQEAAAAAAAAAAAAABQYEAwIBB//EADoQAAIBAwMEAQIEAwcEAgMAAAECAwQREgAFIQYTIjFBMlEHFCNhFkJxFTNSZIGT4WJjlNORsSRDgv/EABQBAQAAAAAAAAAAAAAAAAAAAAD/xAAUEQEAAAAAAAAAAAAAAAAAAAAA/9oADAMBAAIRAxEAPwD9x0aNGgNGjRoDRrxJLa3BNzbgev3P7a96A0aNGgNGkvV5P5WwLDKaBTixU4vUxKRdSGF1JHBHvXz+D6f/AL//AJM//s0DvRpJ/B9P/wB//wAmf/2aztRrQyiVWkFK6FZs5HcIwIKOc2OCAFwzD7oTwpICj0a4tWII+4XXthc87jHC18svWNub3tbSEUi18xkYyCmiXCPGSSMSsxBaTxYZIAFVW+/dPIKkhSaNJP4Pp/8Av/8Akz/+zR/B9P8A9/8A8mf/ANmgd6NJej3Jo47lmsXF2YsbLK4FySSbAAcnTrQGjRo0Bo0aNAaNGjQGjRo0BpF1HVurBQ0qoYJ2vCuT9wdtUCCxu3mzAW9qL8A6e68tGCQSASPX7cW4+3Gghtv3KrIArDUxTW+mCO697M3UeDL2wnbIZmsc5Lm68dtpq6xzKkxmUu5WFlQ2ERqXVmYlPGULa17jHtkX8zq10v3SuZGijS2c7MoLAkLaN2uQCL+vVxf7jQSdO1XGKfzqnzllyyueVqo0UP4cJ2O43NgSAb3tprXVk77blEX7xdUBXglfzKoWJCtYFLkuFNgSwHxrnt/UFT2oHk7Dd6paFiqsmKqzrwC75MSl/YAB+bc6a7fWj2/vRIuYZIgoQkZd9YjigZSR7IXIX4FxoJvdH3Cmkp/OVwWkcojPLwrU1kLiAZsw7uIftqC/1WXVJ0rUTNn3GkbwjLdxSuNR591Uuq3jFkta45NjpLUdY1kLxCWJe2e47t2WQ9iNqcM7KZW7QUSOSxL3CCwGWqnbNzeSSpR1Vfy8oRcSTdTDG92uBY+focfudBCDflnpKVm3WOWaV6Nmpwaf62nhJUBR3BY34vfjnVj1BW1EdRR9sxiCSYpMGBLnJDgE+ALgk354W3zpJX7vVVFHBK1PAkM0lJJcVDswV6iBh4mBVJ5A+oa2dY9bSUM9PGlG1QKlsRjKqtcMoIjSxLkKcjfFQLXb7BWaNGjQKJej6JmLNRUpZiSSYIySSbkk43Jv86b6NGglOu94qYPyvYRij1EQmdVytH3o1wXnhnLWHFrZcgkaTdEdUVNRutVHJIWjjRso8LCGRamRFUG17tCqvyTe5I4Fgy/EfrObbo4pIo4pFuWkDsQxRWQWjVeecv7w3VeLg5DXHpHruaq3KqpZIURIQzRspa+KTtF5E+LXIvdOBypuQbAnTf1goJWTdY0miE7LTk0/1q8hCEEdw3Nha9+dWXVtdNHHEICweWYJ4hMiuLk49zwB8fn9/nSPbd4qqfb3mWngeGATyXNQ6sypJIx8ewyg8esiP31RdTb8aWJGWMOXkEYBLAC6sb+Ecjn6bWCH38C50EnH1hWQtKJVLhI5UjOC+VQkbSqrMjYlyv6ZRR9SMeLjVFRb442+afITGETlHGNpViL4nw8fIAfTrJsXXonqTTPEI5QhbHuXJYXNgjKkgUxlXDsq/VawI00p9+V6A1MkZVBG7vGSGsEyyBPo/Sf20ExvfWE0UrqZe1AGip/zDIoXu96ESMGPiDg8gxIsDETrv/FLDxasjWAGTt1ZCMJighIUAWRjd5FxTyPaNrG9tFT1sIZjSxxRtLGkK4d+1pJJIUKnwL4KsqN3MTezCwI1tTqiUu0Ip1NRFkZF7pCWRYW8JDGMiVmXgqouGBItfQYaHqiUvctnd0EkYC3gaSdYlRreQJD9zy5tG3weLLSCXf1NQY3hIWI07K7MDc1LyxqVAv6dcef8V/QBL/QGjRo0Czc9/SBsSGYjAnG3iJZliXK5FrsSf6I/2tpPF+IUckKyxU8zgpA5W8alfzMkiKGycC4ZOefTKRcXsy3fboS+crhVZVDC9suxJ3UN/YCHM2+ctJ6al22NCFYi4giZSZM7UflHdSMxYclrWI5OgbfxOBIY5IJkbAOL4HK7oluGNjm4ALWDWYi4U6XVnWlM0KzlJWWNpWUDEH9GB5cvq+mSIXX7h1JsDro9LRvNUH8xJk4VnAkIA4AUxm1ja44UmxYcAtzjqNm2oRMwMccJWWNhESqfpwzJIbLxmIy4Le/FfeI0GqLq6mLJGsJIEgIOKAKW7JysTwQ9QqmwyyLcca11W5wU9AJTGWiQr4NjcP3VW7s5CgrIblybAgtf51k/s7bzPmHUSyTg2Vz5yvHE9gPRBWOOSw48QfvrZJT08dCvde8IZJMwCMnMyyAgC7cyEWUX9250CKfreinkpu9TK7NKUidjBIFYNALxMHbI5SpxHcjFrgY6pdo3ZJZJl7LRSIUZw2FzmviWxJs2K/S3IGPwRpPulXQVckQkmkDkSQ4DuJkrmHNJRiCqteL6sfrWx8tMOk6OnSJ/y0skiM5LF2LHM8k3Iucrhsje4IINraCTqEpTBA1PTViIZaUxsxl7YQ1EOPi0hULj6BX7a39dw7YaulWupGmmqGWCN8GKrkzYhmuF5YngXPJNraXSVEYpqeOGtqZYlkpFjVqbFWRaiEL+p2V4sAb5C/H30+656cpKh6dqudo1MixCLIYTMzqVUqQbMSCMkxbFmBNvQV2jRo0Bo0aNBEfidu9DTpBJXUT1IDkxlYwwjYW+piQoDG3iT5W9G2uPRe/7dLudZFSUpiqULGaXFQHKyYm3kTyxv6F/Z+NaPxIkoT+XirqiaJZ3KKiOVWQEpfu/yhFbA5GxHwQCdZujYdvXdKsU4nFZZjIsqMoCNKGON1GQLnIMbmzWBxAADDRJSikdqimrGjBmMrKZTGUEkmRxEmJXG/AX78auN8rIoxG0kbuRKO2qKWbuYv6A/wCnL3qFp6iNqKSOauqYoW76yKtNdVRnkDWk7J4xv5ZG331Z9UwUzRx/muY1lBCFO4JHxcBSmLFhyTwP5QfjQY6PeaKV2ASTuQlqllMcmSupdG45u/BGAvcEWFiNb6c07UbjHt0+MiurDHEeWeV/X82p6DbdvLtJBVdiVEkmulk7UQQwn9JlwRUxAuUDXjFybEad0tFHJtzQrMWiaKSMyMuJAIYHIWWzC5vcA/fnQLd0nocOzMkkjr26ggKwcyyyqim62tLmyHEEWupsBa31jQtGqGCUsjOTHaQyqPDPugEuyEMhKsWDApweNYdy2yjLGSSqeKrbtVLshLGzSRhAsZQqVMkcajwyOKg+9aJIqYIJxWzJI5dZJRGA7ArGGDr2/wBMKscfliuNgSedAzNRTSzgFJEcmOxZCokEMjFPY+hZX49eRX3caotRtDQQu741jTGSoiLGQC47MhdFjYKCyZIVHJXiT2xYmy0Bo0aNAn3zZDO6EMVAR04Pos0Tq2PpiGiAsfhm++sjdNTGY1H5iP8AMlO1fsnt9q+VhH3b5Zc5Fz9rW1R6NBL1XS5RpJTUqqqHcM6fSWMbu0hzCkZRIRYJYZDm9wo3jouKnpnDVrJTiNxeUGRgzUskLNcMCRgVYqF/kYk+RIv9Ieo9reV0KKGAjdbMSFyMkDqSR5Kf0iA4BxJBsfWgltt3Hb+6ix1t+/VJNApifkKix9uNiAGW4+r+UWB9X1Qz7ajbaFmmSOMssrSZAKFNQJbZhl4P05gj3caX0/SVSHjYmHLJTI2TE4rOz4uDHjUcHh2EbK12uSeGX9hyS7esJJjcuj+7FFFSslgQDZlQYj9wNAk3PZKOdqdqeugjuZFQmTutJIWgN42MwykjMaWDCQA43XgA1O0bd25Kg91XLuCyqLYtj7fyY5lCn+EWVLKPlBvXQshlieCQlhmXeWVsi5emZGYBD3VXsD9MlL2AyHJ026Z2GWmNSZJI5DPKJAyqykntIpL3duSV+OP6egCav2iqp6OCJqiB4YZKSOwp3ViqVECjyM7KDwD9J1768/D1q+emnSpkikpZEKgY4qO4Gdl8GPdsBa5x8VuPd0w2JYKSlVtqjimiejVqgCn+tZ4QWBU9w3N+bX551q/E7pKrrKmjkpUS9KS6yNIBhIZIiC6FDmgCelNzc+rWYP0TRo0aA0aNGgjPxD6cirGpY5K4UpWW6Ldcna6i8N2VhKvoMMrZ/SbjTTprbIIZqwxyxyTTTmWbHHKPJQFRrEsAApIy+S5AF9IvxQ6Dk3P8sqLGBG7ZSsxDRBsTdV+mRSFIKmxvhZlGWuXQ/wCH8tHuVVVP2wk4kHi7MXLzmQNYqAgCkJa55Qn+bQd9t2eqqNveFaiBIZxPHY07syq8kiny76qTz7xA/bVPveyLUiNWYhY5RIbFgTZXFgysrL9V7g/FvnUEmwLPQSqm1RvNKJ1WoIp/rZ5AHJJ7gsbG9r8asurNhNXHFH44iYM+SowChHH0uGRjcjgg/f2NBkpehxFMZop3SQsxt5MuLJiAVZyWa4DFieTfgZa2w9OFaGWmMuTSrMC9iADNl6BZmsMvlif31OUHR1XTStJTvH6khRXAXGMgsGuv6ap3rvgsVxla5Atp1tm0zxbSYOFqFilVcXz8jnicyFLHkG5tzoMtd0Q8shqBUMlQ8qSEMpeMLG8TBMA63I7SDMML2Y2F+NX8Lyh2mSojWpkzEj9klbOsK+CGTxIWFOWZh7uDfSHd+laiWRp1iikhdoYxTEAH8rDNE4BLMEscHPbKAjuEFrca0t0w4BP5NHgcyYUhaNVhZlhCtceK8o7XjuV7htc6BrP0w5mMnduZJYi1lscIZA4yJLXPiUsoQWkfgk31S6h4dkqkq5JXVCZZKXB1dmAWKaYtdSgwHYcr7IyN7ksbXGgNGjRoDRo0aCR6sWpaZRB3Lp2ZFVWxyCSyNICOAQcYUNybB/i5vhp6Ops5qY6pw7yNEsUhDI7yMwuQw8ApRVv4rg9x5DTHqvqOWCQCOwVDAXBF8kkkkzt9iI4Wtb2W/bSafrGoKk92ONSakhiFWyRz0wj8muisY5CLv45EXtwQHcUNZmSe8ZCYe4bsqgrNFn2iJMGjIDHHBWAJuT9OmU0U021qsZbuOyBWya5i/MLZiQysQYRc2YEi/PN9ZKTqiV2jPds5aNUgZUVqhHZQ8g5YnAFuYzie2W+lhbfXb1N/ZvdQ/rF0jyAXkmpWIlQ3gC3JF+BcX40CHc+nayCWn7ck0wVpJCE7uOQemxTynYqGCSDOQyKMn8RfVH0tRyxmcP3SpcsHmPkWLyXCjIr2wMMSLXBPAtqb3TqWspZKcTSWWRpGxfsZtGj0oIbHhms8pVIbufAWPOqDo3fnqVkZybjFsbJ+mWBumSMeVIsVezA+/qFglxVBqWmMlRXNUtJSGRJUlCdzvw5BrxhRzf511/FLdNyjqaQUKTdqzM5iGXcbNBg36bLHx6dvE5Nf6ed1TU1c9DTzyS0/bmejkMaQOCM6iBrBzOw4J94c29DW3rOrqhPSw0lQI5alipVkVlWOMFnksVyYi6rjkouy/udBXDRo0aA0aNGg/P8A8WNtrJFgeherWaIswEBGDcx8S3dfsSCQw4YEc689EbTWRbpVtM1U9NIGMZmJCo3fPhGvddSuGJD2BtxZeQen4k7/AFMFTQLTGazTKZI0jB76BhdFc8B8Q3hxcNkSAp14/D/qasqNx3COqiljWPtNHG2FoVYPYEjks4s3yPE8+rhgSrC0MpiqK4VKicxpGkpTuh5MQtoypGVvm2rLq0TmOJacsGeYBsWKeGDnycI5Rbgc4n4HF76QUdVVwbbJPHLT9uFaiQRtA5JCPI1i4nAube8Pn1qi6q3eWCOMwgF5JRH/AHZksCrnhA6Fj4/4h8n40EtHV7kjTK3dMfblhjcDuBZQjOr27ayyEN+nliFYKp5LaoqOulXbZJAHaWNJTGXDXfHIoxVvIZWHieR60lg/EGVGlWeEDswytcRyLlJEhkt/MigxW8M2YNkPQuaCk38/kZZ3AZoRLkqqy3MWVxi1yrcWtdv2J0E1vO51glcr+ZFHeGASIuTHGaIvIFCmS7IZVzAxsqkcka7vWzAEGWrFNeTsyrG7TMwWHEMML2zMoGSgEKtz9/Vf1nLHUGmjWIY9iFXMcmAmeWFXtYhCgSXhA4a6MDxrYOoajJ4bwLJD3GaZ1YRMsaQtYDuFk/vbFiWxwbg+tBnp6+oSZ7tNJlUoAGUqER5gvbAbhrRsZM04tHY/BNpqPousDI4Z1TtmRBGCjBgGm7N1Ymz+bpyAtrkWPsWGgNGjRoDRo0aDDulSkKmZluygIvxcyOoC/wCr4i59aTDq9+60bU4V8wiAuwyvIFBa8YAUi7XQyAcA4sQDQVtGssZRr2PyPYINwR+4IBH7gaxt05Ac7x3Mn1HJuOQThz+ndlDHDG5APsA6BZL1eVqkpWhUTyKhFpCU8nnDXfDghYrgWyYtawxYjrLvywbcJo4hZMUEeRsG7qxEZBGYhWvyFJNvVzrDvwjpWjjho1meVSxAaQNjTyBw11jkJIkmJuSCS381zZXSdRN+Wx/KwyQRFG7rTzYu/cRwQ35UXYyMrcAC/wC2g2t+IUivCr0mIldgWzlsEVqdS65QK1gZuS4jUYN5G41QbNuskrTiSKNVhkwDJIz5EC59xpa1wOL85D45l63cZKqZEk2+N5FS9u/UKFjmci0v/wCMAUZoTdWyBC/Y8uekt3eYyg0qQIrtkQzkmUt5cNCl+b3IJ5t99BMybcHpqepXbKCBZJKSQPG15ED1EJFh+WTmxt9Y+dPeuvxCTbJKRHiMn5uQqWzChFUoGbkHIjMccDg3I0jqEpTBA1PTViIZaUxsxl7YQ1EOPi0hULj6BX7abdeSbZHNTvXxkucsWCMR20ZMhNjwYgzq1nuL/wCtwtNGjRoDRo0aCQ6/69bbOy35V54pC3cZHsYlVkF8cTkDl7JUXsCRkNfOluvmq66opJKVoWgBZHzyWVFlKZDxWwJHxkPqFwRz966m25ZaT8/D3GaQrAe27gOSnBxuLkgcEG9jwedfeln25a2pSmh7VWfObJGVmUyMMvLnEtz8Xup5BB0CCn28R0UlS22bfMsfflLuwEjhHkY3BpmGVh/jP9dWvUu9x0sSSSoGHcCrdo1CsVbktIyqvAIvf5sPeouiSlFI7VFNWNGDMZWUymMoJJMjiJMSuN+Av341d70IljE0t8aY90Y3vkqsOAPqJDEBfkkaBHtXVlNUMUjpyXAeUD9Iq0oJBVXDFGkKnPIG2Lgk86ZbfXQtQGQwdmmEb3jISwjXIGwQlSpUEi3sEaTTTbf31kwkMswjl/MKpuFqsoo1aT6gjEFQnoWXgW1oG+0z0aQrBU9mePtRIIjdojF7UE/SE+T+2g57nvVKoNLJSGYqImMbLEwM0siLixZsTKDKjsx+Hvc69HcKZkEH9n5PAzN+WCQkx4CNiyi/bvaVCMTc5f11tn6Ip5Bm6kTs6yNOvjIXUqw8uWCBlWyXIGK/bXeTpOIrbOYN5ZSCRg7hwoIdhyQQqj4sFFraDGtbD+ZdDSNGVliZpR2wHeQsqF8WyJ49OLi6fcaptLJtgjN7cB5o5nHvJohGF+eLdqM8f4f3OmegNGjRoDRo0aA0aNGgTb90lT1rKahBIEjkjCkDjumMllNslcdsWZSLXOlf8HxRTMxqGEtXdcu1Dkz2DHzEeRBwJwYlSLi1rDVbpdvu1GohwWTtyAhkkC5FHB4IB4PFx/roJTb+nqIVELx1ILxAKt4Ysf05JJCEJitEbO3EZXxAIHF9UvT8sDLL2ZC+UrO4YEFWks3ogHG3INuR8nWM9JERyU6yhaOVWUxBLsA8RQqHLWw+bYXuPqtxprt1LMofvTLIzHjCPAKAPsWYkn5JP2sBoISpngSCCCLdknWOWlRIc6cllSohAHgoc2Avx9tNPxF6HptwkozU1HaWKQqFuo73dx8FJIIYlB6ubZcXsRxqaargoaeCSKn7cL0cZkSdyThUQLcIYFHJHrPi/s6c9XdJisalkATu0lRFKrNfhFlRnC2+WCAc/b40Dej3SGVnWKWORozZwjqxQ3PDAE4m4PB+x+2teoXo3oOalr56mVqfGRXRBErZMHqHlymJAu4uF4vwB6x5utAaNGjQRv4jbDRVAgauqmgiV8AuSqsjSFeGyBINltkpBALcgE679L9NwUtZVmKqlkllYSzROUOJlJKkkIH9KwALGwvxzfWX8TujKjcYUjgeBLZB+6GvZih8XUEgXXlCMWuCfpGt/TnSjU1dWz5KUq+wRb6s40cOziwUFma/j+/rQTVDNTyUjwS7ukKyGaN4c6YFVeSQFfJS4Nj886uN/wBuimhxnfGFWDv5BQQhuMm9qA1muCDdRz71K0dLVz7bJBHFT9uZaiMSNO4IDvItyggIuL+s/j3qt3egaRUwIyjkWTEkhXxJ4YgEgX8rgHlV0E5F0lQ+EwnBKIrwy5oxjihlkclHIJMdpijEk+OPOQDa5bB0fQXEKzQVIpmuYsKc2YIUvKqICX/6m5uP668bp0VVTwi8sKz9mpjuAcf/AMiRLhrIoYFAwLYg5Ytbg6b7LscyPH3O2EgMxUo7Ev3XJGYKKFAB9AtyBzxoKTRo0aA0aNGgNGjRoDRo0aA0aNGgNT3Vm2yShCsSToquOy6qw7jFMHKsyK2IDCxYHzuDxpnvcmNPKQZVOBsYlycEjjBbEFr+gRb78akYJ6srBLUtVLKryfmYoVOAEcTyKEAU5KbKAQxyvje/Ggx7x0VWSJNbDKYAMncJW60AjDKWubiXJLtyykE3xGqjpzazG8rLTilidUCwLgAHUyFnsl0BYMq+7nti/wAaS7fvlXEYRVpOhWVjJaMyAxywuyi8YYFVlDIPkBULWyF2nR9e8veYtOYwwCCoRlckZZNYomKtxZBewF+MrAJcUoWlphJT1y1KyUgkeV5Snc78ORa8hU83+NWPUMMxnpGjkcRrNaSNB9YZTYuw5CLzx6JKk/TYxw31Z6SlZt1jlmlejZqcGn+tp4SVAUdwWN+L3451Y9QVtRHUUfbMYgkmKTBgS5yQ4BPgC4JN+eFt86DB+H1NUxisWqlkmcVb4yOpQMhiiP6akkLHe4AU24OqzUB0J1fNV19XEaiCopor4sgVSH7n0p5ZSRhCAZSoBbgXHJv9AaNGjQfnf4tUtYz0bUf5vNJGLLTsVVlGBxc2KhjY2Lgrw973APzoX85/alX3vzXZxe/ey7fc/Ny4dnLjHsYfRx9+ba0/id1TUUb0gp54EaZmHblAtJiYzy5KrGgGV2yv5LYH4zfh/wBZ1VVuNXBKQ8MOZUhAMCtRJGFJUm91W/kFPBsLC5DIlWFoZTFUVwqVE5jSNJSndDyYhbRlSMrfNtXPU6TNTNHApMkpwvkVCqfqJcXZPAEBlBIYqbahk6gWCglZN1jjmiE7LTk0/wBavIQhUjuG5sLXvzqy6trpo44hAWDyzBPEJkVxcnHueAPj8/v86BDS0W4FHjPcV0jkkSQvcNP2miVbmxYZr3+VC/qAWGNtdxE5cEU9cKbyGBlbMykJZv7zJUADDlrZG9rc667Vu84l7VVULHKrqI4iqF5o3t5HHi4LYEx+IMZJ4OmvTM8jQPJJK0oLv2yVUHBCV5xVRclSfXFwObXIN4L4LcWNhcE3sbff5/rrpqKm3aqukqSOQ9FJVCnEaG7oIsYwbZm+djY3uBa3rWTceqZUXwrI5Ig6/rgwrmzCTKJGP6IZMVazFSQ9r3HIfoGjUZS9Tlsy9bFE4SQmJox4IseQmdLiRFt5kM1rHC9/LTDpne3lKBnEqyxNIjrieFmKjMp4ZMrLwPlH0FHo0aNAaNGjQGjXCsrFjALfzMqAD2WY24/+/wCgOpfbPxJhniaVYpMEjErFXikxS65FwkjYMqtlg1mIV8QSpGgpd0nZIJHVo1ZEZg0psgIBN3I5C/c/A1KUvVs8wppgYYIZ3kDxyRs0kYiV2bMiRQr2S2OJxvfn1rZD1jFUDmmkamLxqZH7ZW8vbaMlMs7HND9PGQ+xtq3bcaZKRql4VdDbIERg5SERHMsQgsDixY2Cggmw0GHYetGqDCCgVpJXVlKupCdlpYzi1iDjZSeRcPY8adbXubySVKOqjsShFxJN1MMb3a4Fj5+hx+51NT9TUlUrPJQiWKONZZZGEEioivOoa+R7gXCRrplwTbkkaotm3aOYuVjMZYJLzjeSOQEI/iTwwQjy5AX1oJ2v3eqqKOCVqeBIZpKSS4qHZgr1EDDxMCqTyB9Q0/3zde1PSRmnMizylTJcWhYISp5BJZjwLW/m5Hox1QlKYIGp6asRDLSmNmMvbCGohx8WkKhcfQK/bVjvm708c9JDKMpaiU9lQPTRoSWPwAoNv/6HGgn+hN3gkq6uFNvho5ILBWTC88RkkXJcUXwDIPRYXNr3GrnUZ0Udu/OVsdDTLHLTsiTOqgKxcubJYmwBUggAC4H24s9AaNGjQS3XHWb7eYCKUzxzPgxWQKwbJAqxpiTLI12IUEfSedYujevxWV1VTflDC0RZhJlcTBJDCW+lTe6gfzfSRcY68dfVFC1TSw1tFJUGRlSOTGyI00ioAWLLcki5VciAL2trx0JU0klbVNBts9NOpKzyyBbF2YMUuHYFucrD0Leri4ett3iqp9veZaeB4YBPJc1DqzKkkjHx7DKDx6yI/fVF1NvxpYkZYw5eQRgEsALqxv4RyOfptYIffwLnUXRJSikdqimrGjBmMrKZTGUEkmRxEmJXG/AX78aseqd2ipo45ZUzxlGF3RArlX5LOyoOMhyfkD50GbZuqJZ8iacIsThJC0pHLAMDGGjUspVkPkEPkRa4519M9RirgM2IUA+gxbxKK4yuqlTiwNrfuCwIJVbfu1PWSCdKWRyjBHcMhVGHkt8ZCstgVYMoawcEH3Zh0hVQSU2cERijY3KswLcopBfyYg4FfFjcKFFgLaBeerGiCstPGKU00lXkJmyESBGPh2scjmCBn97ketdNw6ulhuj0ydxcWfGV2RIpO4FYssJcnKJgQIyBwS1udZZN+hhVT+UlkjSjlkWS8RBpkCMy4lwSD4KLjnjm1zrwZKRSIZaSWKQHukGS7KuDDPuLITjgjjEMeEIt6uDvbd+kmIZYF7JyXLujLNRyAuIVlJBAZXN+DaxuPmw72s7K5i7ck0IblsjaOR1ZeBbwLDn5z/bWym6fgjl7qRhXAsLE2FlC+K3xBxAFwL2417pNmjifJFtZMFHwoLljj8jIkX5/lX7aDdo0aNAaNGjQYt2gRowzsFELCXIi+OBuT/8AFx/rqcii24Ex3ZRTpHTSBhIqsiOgRJiQFfkgeRN1dvasdPuoafOndbgG6kXbEMyupCk/ZiAp+4a2ldXRwyRVR/NRCGrcdxrrYJ2EVlDZWu0a3y+A17cX0GDbINvScpFPKQZFOAaQwiRccBe2AtioC5W4UAetOJqemjoV7j3gBSTNb+TmZXBAW58pSDiPvbSDYtshAEUe400tO8sWKKFLk0yxYoHEpViFjS9o7/PzpxVbWh24JNOqR5JK8hfxA76y2D3Wy/yBgRYWI0GOtq6CefJp5Q0saRuo7iqUEkoUTjGyeZkWzlb8g8ac7JR06GUQvmUYRv55dvBbrGP8KqHuF+MjqbqKClLlIa6lSGugWExlg7yr3J7mJzMCzMZWW5V+R/pqk2YRNJUvFPHL3ZQWCEHtlYo0xJBPPhfm3v1xfQRtTPAkEEEW7JOsctKiQ505LKlRCAPBQ5sBfj7atN5aAyU6SyhJDKHiS4vIyKeAPZADXNvXHOpuv2epp6OCJqiB4YZKSOwp3ViqVECjyM7KDwD9J1Rb1sQmlppQE7lNLkGI5CMPIL9iSF+3rQIOhNm22Kqq22+TyGEcsSk4xFMxwCPZIbkk+jawJvbajuiOiZaGapd6jNZnYhFUqGLSM5klB4Evl2/0wq4ot7m2NjoDRo0aCG6woKJ9zoXqa1o6iJl/LweBDM0g5IKMwyOK3uPp4sQTpn0VX0bLPHSVIqCszSSte5zlZjywADDxxB58VAvwNeN/6MaprqeoMyCODEmIw3LskhYEyLIreN7qrBlDXaxvbWL8Pfw2G1vOyzmRZggC9vCwjysW8iHc3+qy/PHPAKqGankpHgl3dIVkM0bw50wKq8kgK+SlwbH551b75LAgieckBJQUxDEmTFwAFUEtwW4t/wDWpajpaufbZII4qftzLURiRp3BAd5FuUEBFxf1n8e9VW97ItSI1ZiFjlEhxLAmyuLBlZWX6r3B+LfOgWrV0c0yus75SEAorOqlwSF7q8YvdcQGxJxA5sBphsNLAsbiFzIpkZXZmLEuloyGY8kqECc/4fnWem6bMLOIJjFDKQzjEu+eKqSsjMbXVVvkrG4JuL67dO7CaWBojKZMpJHyKhSO4xPxwTck5fJJOgR1M1AsfZmlY40ksRYJIB+WKrmQQpXxVVGQPB49m2vNTTUUkRLTzM7XjJkEjSYOhUjtlQ2ODNY42BYtzzrbJ0k0lMI2kwYUUtJ6y/vQgzJuLkYXt839jXVOnJhOan8xF+aZFiJEDdsxKxa2HeyzyYnLP0QLfcHtNWJJfB1YC1yDf6lDD+oKkG/767aT7HshgeQgnDCONRf3hmxcj4ZmkIt6si2040Bo0aNAaNGjQLd8pWdYsQThNG7AfKhuf/i+X+mpjZugpYBT/qpeORGmUXs4jiCqV44kBFr25U2P0ral3+RgsViVUzxByDbxLj5/dsR/rbUhs21V4jp1l7zJJIneDSnKMLAATcNco/IIB4cBh9RIBtTdKSoQMkKswLnJgUCVck47Yx5LBwrXI9D3bWptikk29IC2D5Rt7sUVZ1kxUi9mRBiD9wNY9v2aaOGnsZwy1bNIDKzXiLSKMyzElAmBC3+xtfXWoinm2tVQt3HMYVgzXMXfSzMQysbw+TAMpN2FwdBxqekJFadIiphq4VikkklbuK3cnZnFkIdrS3Hktio0y6a2uaPuNOsSyPiq9pyVWNMsEVTGmCrkf8VyWNxwBOT7DURSOmVTLJ2E/Lyo0gjjnMtQfNTK3iuURPcL3UW5HAoemKeWMzowmMYcGNpSSeRYqLs5YXUPncAmQgKuOgkRsSwUlKrbVHFNE9GrVAFP9azwgsCp7hub82vzzqk662Fqg0boJGaCrgcqrkLgJkLM63s2IW4vcjm3vU2KoNS0xkqK5qlpKQyJKkoTud+HINeMKOb/ADqz3/b5XnpJI5JQsU36kaMAroyMLyD2wU2sL+z6PFgkvw+6Tqabc62eWNxHUF7s8gOTd9mXBQeU7TL5OLghgLAm/wCkalOkdhkjqauolepAklZIY5JmZREMTkELHEs+X9FAsACb1egNGjRoPzf8R+k6mqrqWWGlWaOnxZmNSYzdZC2MYsRHcgEyAFiLAY4310/C/o6qop6ySpVB+YKsxVg3ckDykullXtpZh4MCefYtbWnrCgqpNzojD+bWBCjSuj/pALLfEopDMz2ClnJVVtYEk68fhrR7ktRXPuIYGVomjAfKMcSZCIZHEC6gj+nvQL6faZJKKQQ0tT3n74jmWrwQOXkCsF7wxAaxtj8etWHVuwmrjij8cRMGfJUYBQjj6XDIxuRwQfv7Go1KsLQymKorhUqJzGkaSlO6HkxC2jKkZW+basurROY4lpywZ5gGxYp4YOfJwjlFuBzifgcXvoF22dJ/lpcRCJlzV45mKp2AAMkRVAwGWTARgA9wg2A1v6S2qSCKZTGIg8paNAwbEGNB7HB8wxv7IIZvItrBtQqEk7dTNPmrqYhGC6NEQL9yQxKGIJZSWxNkUgXPO/pCqd4JHZ5nHcbATIUcKEThgVX6mu/AsAwX+XQT9Z0WZ4A35eIztt88LOyqrmodUUG5GQHDgG/AP2OvFX0jUPJlLH3EWN4VCsl+2kkZiJWS8b3/AFCQ/wB19lQdbA1U3bmjkmZ2opZe3e8f5hRGEQ2H3Zha4va/xrlW1tSAv5SSrkTN8zLEQwQRAt2soxlJ7xDgKXNrkC2ge9M0csbSB1CqEiFhe3dCtkVv7XDtLx8qw+NP9LNjrTIJfqKJJZGYWLKYo25FgQQzMliL3U30z0Bo0aNAaNGjQSVX1C9kznFLG7z/AKjBODFKqJGcvG7gs1h5ELxbX3ZuoJJZlEkqRTHg0ZALAGJWyNrSCzXGR8fj3bWuPfLkJTQozytM/lIUBWGREdrhGORdx42t7uRrptPUjVOMkcQNO3py9nuYw4/TK2tza4e9/i3ICUo+t6gVcEcssdmCqyqEXNmqqmElVJMrW7cdglwoyLH51Q1+9zf2aJUJExaOO4C8sahYiUDePlyQW45BPGuNJ+IEbTU0LoI5KjPJWlW8ZWR0UAf/ALMmjcXXhcefYvtn39YdvWeOIWQIgjyNlPcWIrdVZiFYkeKknHgG+gnZuoKqKR0mqVSaKBJYqduzlUM01QAjWBuxCIv6Xotqh6W6gapaqyBAimCopRlKoYY2GWQHkSWP7XH7awRdbzEO5pVVKeITTEyuGwLzC8SGAM/jCSA/buSB++nOyb08xlEkQheNjZCxLGPN1V2BRbBsCRYsODzxoJupqauehp55JaftzPRyGNIHBGdRA1g5nYcE+8Obehpt1hv9RSvSdmKN4p6mOGZ3Y3RZJEUYKCLscib+hj6N+Jupp4Hggni2hIFklpXSbCnBVXqISD4MXFwbcffVL1h1ElM1Ij0zT/mamONTj4REyKA7MVIDAsCo4JINiLX0CXoX8QZqyvq6aaOFRAWMRQtkypM0ZzF2ANwPlT9gQbi+1F9GdVUs9ZVQRUyQTKzMxTD9VUlaMtJiAVfPI4tc4sGBORtaaA0aNGgj+rusXpaykgRqe9TIimNyxkKtIAzDlVjVVBsWLFm8QvBvl/Dzr2WvqKuOQQYwdto2gLsrI+ftm+RZeCFP1cccberNzggq6Qy0KStLLHEKhhHeNnksgjLDNmDnLFbYi7XvYE6M3uGaorI0o1ppYXQyW7d5BIHZTJh6k4a6m5F/dyQAX0dVVwbbJPHLT9uFaiQRtA5JCPI1i4nAube8Pn1qi6q3eWCOMwgF5JRH/dmSwKueEDoWPj/iHyfjUfQw08dI88u0JMsZmkebCmJZUkkJbyYOTYfPOrDqnd/y8cb9pZGMoVQ2XixVzkMY5HvYEeKn38C50GLZt9qZCe6IYu1IsbhwytIHAIZRke3cMoCkvdldbi19M9h3R5YpGlVVaOWVCEJItHIyjk2JNgPgc/GlG1bz+Zk7zUUSvTsI2kdvNcxl+llErlSrKfLA3Yi1xyw6W3paiBpO0sVmDEKcge5FHKGvityVkF+Pd+T7ILKHqeUyw+MKQSorABWvd4jIAWDWR/8AtsnIBbPnEYJOu6iOmBZIpKiSKnljwjkx/XErFCoZ3JVYm8h/iUlQAb9ot/hiKSmkQRLAXSYm7mLttLaMmOxGP8hkDXyshAyLPbSsEsMP5KngMjOy9krZf07k2Ea+Rtj/AKezoGex7qs6uy2sGFrAi4eNJFJB+cZBf976ZaW7EsYjbtoE/UcMB6zVsTb1xZQPXoDTLQGjRo0Bo0aNAmrNmp8VSQEhpWKAEggyEswBWxw9kj1Yc+tK4t4oQTVrHJiIjL3Aj4ACAOfG+Il7XH0g/wAt78aoK/b+48Li2ULlhf7MjIf9bNpNF0MqwNTionEDwmIoO3yTD2ixOFy1vKx8cubfGg80lbRcJ2njaWoVMHRgRMo7y39hRzle9rn7m2tTyU8dAjFWkgHaKgLdmcyIVNhbzMpB/re+tX8OQhY0jRYUilEoWJVUFgD7AFub/wBdcR00r0a08pyBZXf0Qzd0SsLMCCha4sR9JtoE9TvFFLP3HhnzjRe6xV1WNFllA/MAMFxVlkPkCALn0dO9iMB7hhjdAWuSysA4JJBjJ4KXLWC8C54F+ctR0ZGWbBzFDJEsMkEaRhGjVpWt9F1v3XBxI9/fnWjp3paKjVljJswUWsqgKgIXhVALWNi7XYgLcmw0EdUJSmCBqemrEQy0pjZjL2whqIcfFpCoXH0Cv21Q9V77RCenpakuZWlhljCKxxYTBYy5AsqmTjn3Y6x7r09JTUsKCrleKGWkQRskXKrUwqASEDcC3N9M9+6LSrqqeoeonX8owdIlKdsuGvkwKkliPG9+B6sbnQJ/w/pNtapqZ6FJe7JZnkkDgMsskhBiysCjMjcj/CNXWpzpPomPbzJ25ppFkVEVZWBEaRGTFUsosP1D7vf37JvR6A0aNGgiOuU2+KrpaqseZZo/7oo0mKBWGTMF4VbsoZj7BUG4136FoqGnnrKejeUyRSIagO7sBI4bkFuCxsbke7C/oa69c9GSbgYMKlYkgYu0bwiVJG4xLqXUHHng3HP7a37T0yIK2rqQ4tWdrwCWxMSsCSb+RbK/of66CPonpTSOtRU1ixkzCVVEojCGSTIZCPELjfkN9+dXG+VcUQjaRHkIlHbVFLN3MX9Af9OXvU1tuzVVTt7xLUQJDOJ47GndmVXkkU+XfVSefeIH7aqd32OOpVFmUMiSCTBlVlYgMLMGBBHlf+oGgRne6OaoVmim7gwBLIwVGaZ40Eovjl3EYAkG3FjyNMumJIDE6wQvEiOVYOpHkAL2JJuALL7sLY8Y2HOTo+PvK6MY41WEGBFQIfy8ryp/LktncmykXsP3uy2/bVii7YLMLsSWtcl2LG9gB7Ogn4WokZG7bvioBkKkoikFVMn8n0cByCcLXNjrl2KEx3WnqSEIZCgmyYMGAKMGDFMQeCQAPjka2wdHDsiIyMsbIscsaBcZVRBGMrqWF41VTiRcC2uk3SZaEw/m5xHZVUAR2WNTfC2HkpACnK5IFr8m4bthmiaK8LFlLFiT7Jks9/6EMGH7EaZaX7TtzRd0s2Rkky/oFjjjHwACQgYgCwJNtMNAaNGjQGjRo0Bo0aNAaNGjQGjRo0GTdNtWeIxuWAJVrqbEMjqykH4IZQdL/wCGP83Wf73/ABp3o0CT+GP83Wf73/Gj+GP83Wf73/GnejQJP4Y/zdZ/vf8AGj+GP83Wf73/ABp3o0CT+GP83Wf73/Gj+GP83Wf73/GnejQZds25YIliTLFb8sbk3JJJPySSTrVo0aA0aNGgNGjRoDRo0aA0aNGg/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ata:image/jpeg;base64,/9j/4AAQSkZJRgABAQAAAQABAAD/2wCEAAkGBhQSEBUUExIUFRISFxwYGBcXGB8eIBkYGBcaICMhGB4kISceHBskHR4gITsgIycpMC4tHh4xNTAqNyYrLSsBCQoKBQUFDQUFDSkYEhgpKSkpKSkpKSkpKSkpKSkpKSkpKSkpKSkpKSkpKSkpKSkpKSkpKSkpKSkpKSkpKSkpKf/AABEIANwAxwMBIgACEQEDEQH/xAAbAAADAQEBAQEAAAAAAAAAAAAABQYEAwIBB//EADoQAAIBAwMEAQIEAwcEAgMAAAECAwQREgAFIQYTIjFBMlEHFCNhFkJxFTNSZIGT4WJjlNORsSRDgv/EABQBAQAAAAAAAAAAAAAAAAAAAAD/xAAUEQEAAAAAAAAAAAAAAAAAAAAA/9oADAMBAAIRAxEAPwD9x0aNGgNGjRoDRrxJLa3BNzbgev3P7a96A0aNGgNGkvV5P5WwLDKaBTixU4vUxKRdSGF1JHBHvXz+D6f/AL//AJM//s0DvRpJ/B9P/wB//wAmf/2aztRrQyiVWkFK6FZs5HcIwIKOc2OCAFwzD7oTwpICj0a4tWII+4XXthc87jHC18svWNub3tbSEUi18xkYyCmiXCPGSSMSsxBaTxYZIAFVW+/dPIKkhSaNJP4Pp/8Av/8Akz/+zR/B9P8A9/8A8mf/ANmgd6NJej3Jo47lmsXF2YsbLK4FySSbAAcnTrQGjRo0Bo0aNAaNGjQGjRo0BpF1HVurBQ0qoYJ2vCuT9wdtUCCxu3mzAW9qL8A6e68tGCQSASPX7cW4+3Gghtv3KrIArDUxTW+mCO697M3UeDL2wnbIZmsc5Lm68dtpq6xzKkxmUu5WFlQ2ERqXVmYlPGULa17jHtkX8zq10v3SuZGijS2c7MoLAkLaN2uQCL+vVxf7jQSdO1XGKfzqnzllyyueVqo0UP4cJ2O43NgSAb3tprXVk77blEX7xdUBXglfzKoWJCtYFLkuFNgSwHxrnt/UFT2oHk7Dd6paFiqsmKqzrwC75MSl/YAB+bc6a7fWj2/vRIuYZIgoQkZd9YjigZSR7IXIX4FxoJvdH3Cmkp/OVwWkcojPLwrU1kLiAZsw7uIftqC/1WXVJ0rUTNn3GkbwjLdxSuNR591Uuq3jFkta45NjpLUdY1kLxCWJe2e47t2WQ9iNqcM7KZW7QUSOSxL3CCwGWqnbNzeSSpR1Vfy8oRcSTdTDG92uBY+focfudBCDflnpKVm3WOWaV6Nmpwaf62nhJUBR3BY34vfjnVj1BW1EdRR9sxiCSYpMGBLnJDgE+ALgk354W3zpJX7vVVFHBK1PAkM0lJJcVDswV6iBh4mBVJ5A+oa2dY9bSUM9PGlG1QKlsRjKqtcMoIjSxLkKcjfFQLXb7BWaNGjQKJej6JmLNRUpZiSSYIySSbkk43Jv86b6NGglOu94qYPyvYRij1EQmdVytH3o1wXnhnLWHFrZcgkaTdEdUVNRutVHJIWjjRso8LCGRamRFUG17tCqvyTe5I4Fgy/EfrObbo4pIo4pFuWkDsQxRWQWjVeecv7w3VeLg5DXHpHruaq3KqpZIURIQzRspa+KTtF5E+LXIvdOBypuQbAnTf1goJWTdY0miE7LTk0/1q8hCEEdw3Nha9+dWXVtdNHHEICweWYJ4hMiuLk49zwB8fn9/nSPbd4qqfb3mWngeGATyXNQ6sypJIx8ewyg8esiP31RdTb8aWJGWMOXkEYBLAC6sb+Ecjn6bWCH38C50EnH1hWQtKJVLhI5UjOC+VQkbSqrMjYlyv6ZRR9SMeLjVFRb442+afITGETlHGNpViL4nw8fIAfTrJsXXonqTTPEI5QhbHuXJYXNgjKkgUxlXDsq/VawI00p9+V6A1MkZVBG7vGSGsEyyBPo/Sf20ExvfWE0UrqZe1AGip/zDIoXu96ESMGPiDg8gxIsDETrv/FLDxasjWAGTt1ZCMJighIUAWRjd5FxTyPaNrG9tFT1sIZjSxxRtLGkK4d+1pJJIUKnwL4KsqN3MTezCwI1tTqiUu0Ip1NRFkZF7pCWRYW8JDGMiVmXgqouGBItfQYaHqiUvctnd0EkYC3gaSdYlRreQJD9zy5tG3weLLSCXf1NQY3hIWI07K7MDc1LyxqVAv6dcef8V/QBL/QGjRo0Czc9/SBsSGYjAnG3iJZliXK5FrsSf6I/2tpPF+IUckKyxU8zgpA5W8alfzMkiKGycC4ZOefTKRcXsy3fboS+crhVZVDC9suxJ3UN/YCHM2+ctJ6al22NCFYi4giZSZM7UflHdSMxYclrWI5OgbfxOBIY5IJkbAOL4HK7oluGNjm4ALWDWYi4U6XVnWlM0KzlJWWNpWUDEH9GB5cvq+mSIXX7h1JsDro9LRvNUH8xJk4VnAkIA4AUxm1ja44UmxYcAtzjqNm2oRMwMccJWWNhESqfpwzJIbLxmIy4Le/FfeI0GqLq6mLJGsJIEgIOKAKW7JysTwQ9QqmwyyLcca11W5wU9AJTGWiQr4NjcP3VW7s5CgrIblybAgtf51k/s7bzPmHUSyTg2Vz5yvHE9gPRBWOOSw48QfvrZJT08dCvde8IZJMwCMnMyyAgC7cyEWUX9250CKfreinkpu9TK7NKUidjBIFYNALxMHbI5SpxHcjFrgY6pdo3ZJZJl7LRSIUZw2FzmviWxJs2K/S3IGPwRpPulXQVckQkmkDkSQ4DuJkrmHNJRiCqteL6sfrWx8tMOk6OnSJ/y0skiM5LF2LHM8k3Iucrhsje4IINraCTqEpTBA1PTViIZaUxsxl7YQ1EOPi0hULj6BX7a39dw7YaulWupGmmqGWCN8GKrkzYhmuF5YngXPJNraXSVEYpqeOGtqZYlkpFjVqbFWRaiEL+p2V4sAb5C/H30+656cpKh6dqudo1MixCLIYTMzqVUqQbMSCMkxbFmBNvQV2jRo0Bo0aNBEfidu9DTpBJXUT1IDkxlYwwjYW+piQoDG3iT5W9G2uPRe/7dLudZFSUpiqULGaXFQHKyYm3kTyxv6F/Z+NaPxIkoT+XirqiaJZ3KKiOVWQEpfu/yhFbA5GxHwQCdZujYdvXdKsU4nFZZjIsqMoCNKGON1GQLnIMbmzWBxAADDRJSikdqimrGjBmMrKZTGUEkmRxEmJXG/AX78auN8rIoxG0kbuRKO2qKWbuYv6A/wCnL3qFp6iNqKSOauqYoW76yKtNdVRnkDWk7J4xv5ZG331Z9UwUzRx/muY1lBCFO4JHxcBSmLFhyTwP5QfjQY6PeaKV2ASTuQlqllMcmSupdG45u/BGAvcEWFiNb6c07UbjHt0+MiurDHEeWeV/X82p6DbdvLtJBVdiVEkmulk7UQQwn9JlwRUxAuUDXjFybEad0tFHJtzQrMWiaKSMyMuJAIYHIWWzC5vcA/fnQLd0nocOzMkkjr26ggKwcyyyqim62tLmyHEEWupsBa31jQtGqGCUsjOTHaQyqPDPugEuyEMhKsWDApweNYdy2yjLGSSqeKrbtVLshLGzSRhAsZQqVMkcajwyOKg+9aJIqYIJxWzJI5dZJRGA7ArGGDr2/wBMKscfliuNgSedAzNRTSzgFJEcmOxZCokEMjFPY+hZX49eRX3caotRtDQQu741jTGSoiLGQC47MhdFjYKCyZIVHJXiT2xYmy0Bo0aNAn3zZDO6EMVAR04Pos0Tq2PpiGiAsfhm++sjdNTGY1H5iP8AMlO1fsnt9q+VhH3b5Zc5Fz9rW1R6NBL1XS5RpJTUqqqHcM6fSWMbu0hzCkZRIRYJYZDm9wo3jouKnpnDVrJTiNxeUGRgzUskLNcMCRgVYqF/kYk+RIv9Ieo9reV0KKGAjdbMSFyMkDqSR5Kf0iA4BxJBsfWgltt3Hb+6ix1t+/VJNApifkKix9uNiAGW4+r+UWB9X1Qz7ajbaFmmSOMssrSZAKFNQJbZhl4P05gj3caX0/SVSHjYmHLJTI2TE4rOz4uDHjUcHh2EbK12uSeGX9hyS7esJJjcuj+7FFFSslgQDZlQYj9wNAk3PZKOdqdqeugjuZFQmTutJIWgN42MwykjMaWDCQA43XgA1O0bd25Kg91XLuCyqLYtj7fyY5lCn+EWVLKPlBvXQshlieCQlhmXeWVsi5emZGYBD3VXsD9MlL2AyHJ026Z2GWmNSZJI5DPKJAyqykntIpL3duSV+OP6egCav2iqp6OCJqiB4YZKSOwp3ViqVECjyM7KDwD9J1768/D1q+emnSpkikpZEKgY4qO4Gdl8GPdsBa5x8VuPd0w2JYKSlVtqjimiejVqgCn+tZ4QWBU9w3N+bX551q/E7pKrrKmjkpUS9KS6yNIBhIZIiC6FDmgCelNzc+rWYP0TRo0aA0aNGgjPxD6cirGpY5K4UpWW6Ldcna6i8N2VhKvoMMrZ/SbjTTprbIIZqwxyxyTTTmWbHHKPJQFRrEsAApIy+S5AF9IvxQ6Dk3P8sqLGBG7ZSsxDRBsTdV+mRSFIKmxvhZlGWuXQ/wCH8tHuVVVP2wk4kHi7MXLzmQNYqAgCkJa55Qn+bQd9t2eqqNveFaiBIZxPHY07syq8kiny76qTz7xA/bVPveyLUiNWYhY5RIbFgTZXFgysrL9V7g/FvnUEmwLPQSqm1RvNKJ1WoIp/rZ5AHJJ7gsbG9r8asurNhNXHFH44iYM+SowChHH0uGRjcjgg/f2NBkpehxFMZop3SQsxt5MuLJiAVZyWa4DFieTfgZa2w9OFaGWmMuTSrMC9iADNl6BZmsMvlif31OUHR1XTStJTvH6khRXAXGMgsGuv6ap3rvgsVxla5Atp1tm0zxbSYOFqFilVcXz8jnicyFLHkG5tzoMtd0Q8shqBUMlQ8qSEMpeMLG8TBMA63I7SDMML2Y2F+NX8Lyh2mSojWpkzEj9klbOsK+CGTxIWFOWZh7uDfSHd+laiWRp1iikhdoYxTEAH8rDNE4BLMEscHPbKAjuEFrca0t0w4BP5NHgcyYUhaNVhZlhCtceK8o7XjuV7htc6BrP0w5mMnduZJYi1lscIZA4yJLXPiUsoQWkfgk31S6h4dkqkq5JXVCZZKXB1dmAWKaYtdSgwHYcr7IyN7ksbXGgNGjRoDRo0aCR6sWpaZRB3Lp2ZFVWxyCSyNICOAQcYUNybB/i5vhp6Ops5qY6pw7yNEsUhDI7yMwuQw8ApRVv4rg9x5DTHqvqOWCQCOwVDAXBF8kkkkzt9iI4Wtb2W/bSafrGoKk92ONSakhiFWyRz0wj8muisY5CLv45EXtwQHcUNZmSe8ZCYe4bsqgrNFn2iJMGjIDHHBWAJuT9OmU0U021qsZbuOyBWya5i/MLZiQysQYRc2YEi/PN9ZKTqiV2jPds5aNUgZUVqhHZQ8g5YnAFuYzie2W+lhbfXb1N/ZvdQ/rF0jyAXkmpWIlQ3gC3JF+BcX40CHc+nayCWn7ck0wVpJCE7uOQemxTynYqGCSDOQyKMn8RfVH0tRyxmcP3SpcsHmPkWLyXCjIr2wMMSLXBPAtqb3TqWspZKcTSWWRpGxfsZtGj0oIbHhms8pVIbufAWPOqDo3fnqVkZybjFsbJ+mWBumSMeVIsVezA+/qFglxVBqWmMlRXNUtJSGRJUlCdzvw5BrxhRzf511/FLdNyjqaQUKTdqzM5iGXcbNBg36bLHx6dvE5Nf6ed1TU1c9DTzyS0/bmejkMaQOCM6iBrBzOw4J94c29DW3rOrqhPSw0lQI5alipVkVlWOMFnksVyYi6rjkouy/udBXDRo0aA0aNGg/P8A8WNtrJFgeherWaIswEBGDcx8S3dfsSCQw4YEc689EbTWRbpVtM1U9NIGMZmJCo3fPhGvddSuGJD2BtxZeQen4k7/AFMFTQLTGazTKZI0jB76BhdFc8B8Q3hxcNkSAp14/D/qasqNx3COqiljWPtNHG2FoVYPYEjks4s3yPE8+rhgSrC0MpiqK4VKicxpGkpTuh5MQtoypGVvm2rLq0TmOJacsGeYBsWKeGDnycI5Rbgc4n4HF76QUdVVwbbJPHLT9uFaiQRtA5JCPI1i4nAube8Pn1qi6q3eWCOMwgF5JRH/AHZksCrnhA6Fj4/4h8n40EtHV7kjTK3dMfblhjcDuBZQjOr27ayyEN+nliFYKp5LaoqOulXbZJAHaWNJTGXDXfHIoxVvIZWHieR60lg/EGVGlWeEDswytcRyLlJEhkt/MigxW8M2YNkPQuaCk38/kZZ3AZoRLkqqy3MWVxi1yrcWtdv2J0E1vO51glcr+ZFHeGASIuTHGaIvIFCmS7IZVzAxsqkcka7vWzAEGWrFNeTsyrG7TMwWHEMML2zMoGSgEKtz9/Vf1nLHUGmjWIY9iFXMcmAmeWFXtYhCgSXhA4a6MDxrYOoajJ4bwLJD3GaZ1YRMsaQtYDuFk/vbFiWxwbg+tBnp6+oSZ7tNJlUoAGUqER5gvbAbhrRsZM04tHY/BNpqPousDI4Z1TtmRBGCjBgGm7N1Ymz+bpyAtrkWPsWGgNGjRoDRo0aDDulSkKmZluygIvxcyOoC/wCr4i59aTDq9+60bU4V8wiAuwyvIFBa8YAUi7XQyAcA4sQDQVtGssZRr2PyPYINwR+4IBH7gaxt05Ac7x3Mn1HJuOQThz+ndlDHDG5APsA6BZL1eVqkpWhUTyKhFpCU8nnDXfDghYrgWyYtawxYjrLvywbcJo4hZMUEeRsG7qxEZBGYhWvyFJNvVzrDvwjpWjjho1meVSxAaQNjTyBw11jkJIkmJuSCS381zZXSdRN+Wx/KwyQRFG7rTzYu/cRwQ35UXYyMrcAC/wC2g2t+IUivCr0mIldgWzlsEVqdS65QK1gZuS4jUYN5G41QbNuskrTiSKNVhkwDJIz5EC59xpa1wOL85D45l63cZKqZEk2+N5FS9u/UKFjmci0v/wCMAUZoTdWyBC/Y8uekt3eYyg0qQIrtkQzkmUt5cNCl+b3IJ5t99BMybcHpqepXbKCBZJKSQPG15ED1EJFh+WTmxt9Y+dPeuvxCTbJKRHiMn5uQqWzChFUoGbkHIjMccDg3I0jqEpTBA1PTViIZaUxsxl7YQ1EOPi0hULj6BX7abdeSbZHNTvXxkucsWCMR20ZMhNjwYgzq1nuL/wCtwtNGjRoDRo0aCQ6/69bbOy35V54pC3cZHsYlVkF8cTkDl7JUXsCRkNfOluvmq66opJKVoWgBZHzyWVFlKZDxWwJHxkPqFwRz966m25ZaT8/D3GaQrAe27gOSnBxuLkgcEG9jwedfeln25a2pSmh7VWfObJGVmUyMMvLnEtz8Xup5BB0CCn28R0UlS22bfMsfflLuwEjhHkY3BpmGVh/jP9dWvUu9x0sSSSoGHcCrdo1CsVbktIyqvAIvf5sPeouiSlFI7VFNWNGDMZWUymMoJJMjiJMSuN+Av341d70IljE0t8aY90Y3vkqsOAPqJDEBfkkaBHtXVlNUMUjpyXAeUD9Iq0oJBVXDFGkKnPIG2Lgk86ZbfXQtQGQwdmmEb3jISwjXIGwQlSpUEi3sEaTTTbf31kwkMswjl/MKpuFqsoo1aT6gjEFQnoWXgW1oG+0z0aQrBU9mePtRIIjdojF7UE/SE+T+2g57nvVKoNLJSGYqImMbLEwM0siLixZsTKDKjsx+Hvc69HcKZkEH9n5PAzN+WCQkx4CNiyi/bvaVCMTc5f11tn6Ip5Bm6kTs6yNOvjIXUqw8uWCBlWyXIGK/bXeTpOIrbOYN5ZSCRg7hwoIdhyQQqj4sFFraDGtbD+ZdDSNGVliZpR2wHeQsqF8WyJ49OLi6fcaptLJtgjN7cB5o5nHvJohGF+eLdqM8f4f3OmegNGjRoDRo0aA0aNGgTb90lT1rKahBIEjkjCkDjumMllNslcdsWZSLXOlf8HxRTMxqGEtXdcu1Dkz2DHzEeRBwJwYlSLi1rDVbpdvu1GohwWTtyAhkkC5FHB4IB4PFx/roJTb+nqIVELx1ILxAKt4Ysf05JJCEJitEbO3EZXxAIHF9UvT8sDLL2ZC+UrO4YEFWks3ogHG3INuR8nWM9JERyU6yhaOVWUxBLsA8RQqHLWw+bYXuPqtxprt1LMofvTLIzHjCPAKAPsWYkn5JP2sBoISpngSCCCLdknWOWlRIc6cllSohAHgoc2Avx9tNPxF6HptwkozU1HaWKQqFuo73dx8FJIIYlB6ubZcXsRxqaargoaeCSKn7cL0cZkSdyThUQLcIYFHJHrPi/s6c9XdJisalkATu0lRFKrNfhFlRnC2+WCAc/b40Dej3SGVnWKWORozZwjqxQ3PDAE4m4PB+x+2teoXo3oOalr56mVqfGRXRBErZMHqHlymJAu4uF4vwB6x5utAaNGjQRv4jbDRVAgauqmgiV8AuSqsjSFeGyBINltkpBALcgE679L9NwUtZVmKqlkllYSzROUOJlJKkkIH9KwALGwvxzfWX8TujKjcYUjgeBLZB+6GvZih8XUEgXXlCMWuCfpGt/TnSjU1dWz5KUq+wRb6s40cOziwUFma/j+/rQTVDNTyUjwS7ukKyGaN4c6YFVeSQFfJS4Nj886uN/wBuimhxnfGFWDv5BQQhuMm9qA1muCDdRz71K0dLVz7bJBHFT9uZaiMSNO4IDvItyggIuL+s/j3qt3egaRUwIyjkWTEkhXxJ4YgEgX8rgHlV0E5F0lQ+EwnBKIrwy5oxjihlkclHIJMdpijEk+OPOQDa5bB0fQXEKzQVIpmuYsKc2YIUvKqICX/6m5uP668bp0VVTwi8sKz9mpjuAcf/AMiRLhrIoYFAwLYg5Ytbg6b7LscyPH3O2EgMxUo7Ev3XJGYKKFAB9AtyBzxoKTRo0aA0aNGgNGjRoDRo0aA0aNGgNT3Vm2yShCsSToquOy6qw7jFMHKsyK2IDCxYHzuDxpnvcmNPKQZVOBsYlycEjjBbEFr+gRb78akYJ6srBLUtVLKryfmYoVOAEcTyKEAU5KbKAQxyvje/Ggx7x0VWSJNbDKYAMncJW60AjDKWubiXJLtyykE3xGqjpzazG8rLTilidUCwLgAHUyFnsl0BYMq+7nti/wAaS7fvlXEYRVpOhWVjJaMyAxywuyi8YYFVlDIPkBULWyF2nR9e8veYtOYwwCCoRlckZZNYomKtxZBewF+MrAJcUoWlphJT1y1KyUgkeV5Snc78ORa8hU83+NWPUMMxnpGjkcRrNaSNB9YZTYuw5CLzx6JKk/TYxw31Z6SlZt1jlmlejZqcGn+tp4SVAUdwWN+L3451Y9QVtRHUUfbMYgkmKTBgS5yQ4BPgC4JN+eFt86DB+H1NUxisWqlkmcVb4yOpQMhiiP6akkLHe4AU24OqzUB0J1fNV19XEaiCopor4sgVSH7n0p5ZSRhCAZSoBbgXHJv9AaNGjQfnf4tUtYz0bUf5vNJGLLTsVVlGBxc2KhjY2Lgrw973APzoX85/alX3vzXZxe/ey7fc/Ny4dnLjHsYfRx9+ba0/id1TUUb0gp54EaZmHblAtJiYzy5KrGgGV2yv5LYH4zfh/wBZ1VVuNXBKQ8MOZUhAMCtRJGFJUm91W/kFPBsLC5DIlWFoZTFUVwqVE5jSNJSndDyYhbRlSMrfNtXPU6TNTNHApMkpwvkVCqfqJcXZPAEBlBIYqbahk6gWCglZN1jjmiE7LTk0/wBavIQhUjuG5sLXvzqy6trpo44hAWDyzBPEJkVxcnHueAPj8/v86BDS0W4FHjPcV0jkkSQvcNP2miVbmxYZr3+VC/qAWGNtdxE5cEU9cKbyGBlbMykJZv7zJUADDlrZG9rc667Vu84l7VVULHKrqI4iqF5o3t5HHi4LYEx+IMZJ4OmvTM8jQPJJK0oLv2yVUHBCV5xVRclSfXFwObXIN4L4LcWNhcE3sbff5/rrpqKm3aqukqSOQ9FJVCnEaG7oIsYwbZm+djY3uBa3rWTceqZUXwrI5Ig6/rgwrmzCTKJGP6IZMVazFSQ9r3HIfoGjUZS9Tlsy9bFE4SQmJox4IseQmdLiRFt5kM1rHC9/LTDpne3lKBnEqyxNIjrieFmKjMp4ZMrLwPlH0FHo0aNAaNGjQGjXCsrFjALfzMqAD2WY24/+/wCgOpfbPxJhniaVYpMEjErFXikxS65FwkjYMqtlg1mIV8QSpGgpd0nZIJHVo1ZEZg0psgIBN3I5C/c/A1KUvVs8wppgYYIZ3kDxyRs0kYiV2bMiRQr2S2OJxvfn1rZD1jFUDmmkamLxqZH7ZW8vbaMlMs7HND9PGQ+xtq3bcaZKRql4VdDbIERg5SERHMsQgsDixY2Cggmw0GHYetGqDCCgVpJXVlKupCdlpYzi1iDjZSeRcPY8adbXubySVKOqjsShFxJN1MMb3a4Fj5+hx+51NT9TUlUrPJQiWKONZZZGEEioivOoa+R7gXCRrplwTbkkaotm3aOYuVjMZYJLzjeSOQEI/iTwwQjy5AX1oJ2v3eqqKOCVqeBIZpKSS4qHZgr1EDDxMCqTyB9Q0/3zde1PSRmnMizylTJcWhYISp5BJZjwLW/m5Hox1QlKYIGp6asRDLSmNmMvbCGohx8WkKhcfQK/bVjvm708c9JDKMpaiU9lQPTRoSWPwAoNv/6HGgn+hN3gkq6uFNvho5ILBWTC88RkkXJcUXwDIPRYXNr3GrnUZ0Udu/OVsdDTLHLTsiTOqgKxcubJYmwBUggAC4H24s9AaNGjQS3XHWb7eYCKUzxzPgxWQKwbJAqxpiTLI12IUEfSedYujevxWV1VTflDC0RZhJlcTBJDCW+lTe6gfzfSRcY68dfVFC1TSw1tFJUGRlSOTGyI00ioAWLLcki5VciAL2trx0JU0klbVNBts9NOpKzyyBbF2YMUuHYFucrD0Leri4ett3iqp9veZaeB4YBPJc1DqzKkkjHx7DKDx6yI/fVF1NvxpYkZYw5eQRgEsALqxv4RyOfptYIffwLnUXRJSikdqimrGjBmMrKZTGUEkmRxEmJXG/AX78aseqd2ipo45ZUzxlGF3RArlX5LOyoOMhyfkD50GbZuqJZ8iacIsThJC0pHLAMDGGjUspVkPkEPkRa4519M9RirgM2IUA+gxbxKK4yuqlTiwNrfuCwIJVbfu1PWSCdKWRyjBHcMhVGHkt8ZCstgVYMoawcEH3Zh0hVQSU2cERijY3KswLcopBfyYg4FfFjcKFFgLaBeerGiCstPGKU00lXkJmyESBGPh2scjmCBn97ketdNw6ulhuj0ydxcWfGV2RIpO4FYssJcnKJgQIyBwS1udZZN+hhVT+UlkjSjlkWS8RBpkCMy4lwSD4KLjnjm1zrwZKRSIZaSWKQHukGS7KuDDPuLITjgjjEMeEIt6uDvbd+kmIZYF7JyXLujLNRyAuIVlJBAZXN+DaxuPmw72s7K5i7ck0IblsjaOR1ZeBbwLDn5z/bWym6fgjl7qRhXAsLE2FlC+K3xBxAFwL2417pNmjifJFtZMFHwoLljj8jIkX5/lX7aDdo0aNAaNGjQYt2gRowzsFELCXIi+OBuT/8AFx/rqcii24Ex3ZRTpHTSBhIqsiOgRJiQFfkgeRN1dvasdPuoafOndbgG6kXbEMyupCk/ZiAp+4a2ldXRwyRVR/NRCGrcdxrrYJ2EVlDZWu0a3y+A17cX0GDbINvScpFPKQZFOAaQwiRccBe2AtioC5W4UAetOJqemjoV7j3gBSTNb+TmZXBAW58pSDiPvbSDYtshAEUe400tO8sWKKFLk0yxYoHEpViFjS9o7/PzpxVbWh24JNOqR5JK8hfxA76y2D3Wy/yBgRYWI0GOtq6CefJp5Q0saRuo7iqUEkoUTjGyeZkWzlb8g8ac7JR06GUQvmUYRv55dvBbrGP8KqHuF+MjqbqKClLlIa6lSGugWExlg7yr3J7mJzMCzMZWW5V+R/pqk2YRNJUvFPHL3ZQWCEHtlYo0xJBPPhfm3v1xfQRtTPAkEEEW7JOsctKiQ505LKlRCAPBQ5sBfj7atN5aAyU6SyhJDKHiS4vIyKeAPZADXNvXHOpuv2epp6OCJqiB4YZKSOwp3ViqVECjyM7KDwD9J1Rb1sQmlppQE7lNLkGI5CMPIL9iSF+3rQIOhNm22Kqq22+TyGEcsSk4xFMxwCPZIbkk+jawJvbajuiOiZaGapd6jNZnYhFUqGLSM5klB4Evl2/0wq4ot7m2NjoDRo0aCG6woKJ9zoXqa1o6iJl/LweBDM0g5IKMwyOK3uPp4sQTpn0VX0bLPHSVIqCszSSte5zlZjywADDxxB58VAvwNeN/6MaprqeoMyCODEmIw3LskhYEyLIreN7qrBlDXaxvbWL8Pfw2G1vOyzmRZggC9vCwjysW8iHc3+qy/PHPAKqGankpHgl3dIVkM0bw50wKq8kgK+SlwbH551b75LAgieckBJQUxDEmTFwAFUEtwW4t/wDWpajpaufbZII4qftzLURiRp3BAd5FuUEBFxf1n8e9VW97ItSI1ZiFjlEhxLAmyuLBlZWX6r3B+LfOgWrV0c0yus75SEAorOqlwSF7q8YvdcQGxJxA5sBphsNLAsbiFzIpkZXZmLEuloyGY8kqECc/4fnWem6bMLOIJjFDKQzjEu+eKqSsjMbXVVvkrG4JuL67dO7CaWBojKZMpJHyKhSO4xPxwTck5fJJOgR1M1AsfZmlY40ksRYJIB+WKrmQQpXxVVGQPB49m2vNTTUUkRLTzM7XjJkEjSYOhUjtlQ2ODNY42BYtzzrbJ0k0lMI2kwYUUtJ6y/vQgzJuLkYXt839jXVOnJhOan8xF+aZFiJEDdsxKxa2HeyzyYnLP0QLfcHtNWJJfB1YC1yDf6lDD+oKkG/767aT7HshgeQgnDCONRf3hmxcj4ZmkIt6si2040Bo0aNAaNGjQLd8pWdYsQThNG7AfKhuf/i+X+mpjZugpYBT/qpeORGmUXs4jiCqV44kBFr25U2P0ral3+RgsViVUzxByDbxLj5/dsR/rbUhs21V4jp1l7zJJIneDSnKMLAATcNco/IIB4cBh9RIBtTdKSoQMkKswLnJgUCVck47Yx5LBwrXI9D3bWptikk29IC2D5Rt7sUVZ1kxUi9mRBiD9wNY9v2aaOGnsZwy1bNIDKzXiLSKMyzElAmBC3+xtfXWoinm2tVQt3HMYVgzXMXfSzMQysbw+TAMpN2FwdBxqekJFadIiphq4VikkklbuK3cnZnFkIdrS3Hktio0y6a2uaPuNOsSyPiq9pyVWNMsEVTGmCrkf8VyWNxwBOT7DURSOmVTLJ2E/Lyo0gjjnMtQfNTK3iuURPcL3UW5HAoemKeWMzowmMYcGNpSSeRYqLs5YXUPncAmQgKuOgkRsSwUlKrbVHFNE9GrVAFP9azwgsCp7hub82vzzqk662Fqg0boJGaCrgcqrkLgJkLM63s2IW4vcjm3vU2KoNS0xkqK5qlpKQyJKkoTud+HINeMKOb/ADqz3/b5XnpJI5JQsU36kaMAroyMLyD2wU2sL+z6PFgkvw+6Tqabc62eWNxHUF7s8gOTd9mXBQeU7TL5OLghgLAm/wCkalOkdhkjqauolepAklZIY5JmZREMTkELHEs+X9FAsACb1egNGjRoPzf8R+k6mqrqWWGlWaOnxZmNSYzdZC2MYsRHcgEyAFiLAY4310/C/o6qop6ySpVB+YKsxVg3ckDykullXtpZh4MCefYtbWnrCgqpNzojD+bWBCjSuj/pALLfEopDMz2ClnJVVtYEk68fhrR7ktRXPuIYGVomjAfKMcSZCIZHEC6gj+nvQL6faZJKKQQ0tT3n74jmWrwQOXkCsF7wxAaxtj8etWHVuwmrjij8cRMGfJUYBQjj6XDIxuRwQfv7Go1KsLQymKorhUqJzGkaSlO6HkxC2jKkZW+basurROY4lpywZ5gGxYp4YOfJwjlFuBzifgcXvoF22dJ/lpcRCJlzV45mKp2AAMkRVAwGWTARgA9wg2A1v6S2qSCKZTGIg8paNAwbEGNB7HB8wxv7IIZvItrBtQqEk7dTNPmrqYhGC6NEQL9yQxKGIJZSWxNkUgXPO/pCqd4JHZ5nHcbATIUcKEThgVX6mu/AsAwX+XQT9Z0WZ4A35eIztt88LOyqrmodUUG5GQHDgG/AP2OvFX0jUPJlLH3EWN4VCsl+2kkZiJWS8b3/AFCQ/wB19lQdbA1U3bmjkmZ2opZe3e8f5hRGEQ2H3Zha4va/xrlW1tSAv5SSrkTN8zLEQwQRAt2soxlJ7xDgKXNrkC2ge9M0csbSB1CqEiFhe3dCtkVv7XDtLx8qw+NP9LNjrTIJfqKJJZGYWLKYo25FgQQzMliL3U30z0Bo0aNAaNGjQSVX1C9kznFLG7z/AKjBODFKqJGcvG7gs1h5ELxbX3ZuoJJZlEkqRTHg0ZALAGJWyNrSCzXGR8fj3bWuPfLkJTQozytM/lIUBWGREdrhGORdx42t7uRrptPUjVOMkcQNO3py9nuYw4/TK2tza4e9/i3ICUo+t6gVcEcssdmCqyqEXNmqqmElVJMrW7cdglwoyLH51Q1+9zf2aJUJExaOO4C8sahYiUDePlyQW45BPGuNJ+IEbTU0LoI5KjPJWlW8ZWR0UAf/ALMmjcXXhcefYvtn39YdvWeOIWQIgjyNlPcWIrdVZiFYkeKknHgG+gnZuoKqKR0mqVSaKBJYqduzlUM01QAjWBuxCIv6Xotqh6W6gapaqyBAimCopRlKoYY2GWQHkSWP7XH7awRdbzEO5pVVKeITTEyuGwLzC8SGAM/jCSA/buSB++nOyb08xlEkQheNjZCxLGPN1V2BRbBsCRYsODzxoJupqauehp55JaftzPRyGNIHBGdRA1g5nYcE+8Obehpt1hv9RSvSdmKN4p6mOGZ3Y3RZJEUYKCLscib+hj6N+Jupp4Hggni2hIFklpXSbCnBVXqISD4MXFwbcffVL1h1ElM1Ij0zT/mamONTj4REyKA7MVIDAsCo4JINiLX0CXoX8QZqyvq6aaOFRAWMRQtkypM0ZzF2ANwPlT9gQbi+1F9GdVUs9ZVQRUyQTKzMxTD9VUlaMtJiAVfPI4tc4sGBORtaaA0aNGgj+rusXpaykgRqe9TIimNyxkKtIAzDlVjVVBsWLFm8QvBvl/Dzr2WvqKuOQQYwdto2gLsrI+ftm+RZeCFP1cccberNzggq6Qy0KStLLHEKhhHeNnksgjLDNmDnLFbYi7XvYE6M3uGaorI0o1ppYXQyW7d5BIHZTJh6k4a6m5F/dyQAX0dVVwbbJPHLT9uFaiQRtA5JCPI1i4nAube8Pn1qi6q3eWCOMwgF5JRH/dmSwKueEDoWPj/iHyfjUfQw08dI88u0JMsZmkebCmJZUkkJbyYOTYfPOrDqnd/y8cb9pZGMoVQ2XixVzkMY5HvYEeKn38C50GLZt9qZCe6IYu1IsbhwytIHAIZRke3cMoCkvdldbi19M9h3R5YpGlVVaOWVCEJItHIyjk2JNgPgc/GlG1bz+Zk7zUUSvTsI2kdvNcxl+llErlSrKfLA3Yi1xyw6W3paiBpO0sVmDEKcge5FHKGvityVkF+Pd+T7ILKHqeUyw+MKQSorABWvd4jIAWDWR/8AtsnIBbPnEYJOu6iOmBZIpKiSKnljwjkx/XErFCoZ3JVYm8h/iUlQAb9ot/hiKSmkQRLAXSYm7mLttLaMmOxGP8hkDXyshAyLPbSsEsMP5KngMjOy9krZf07k2Ea+Rtj/AKezoGex7qs6uy2sGFrAi4eNJFJB+cZBf976ZaW7EsYjbtoE/UcMB6zVsTb1xZQPXoDTLQGjRo0Bo0aNAmrNmp8VSQEhpWKAEggyEswBWxw9kj1Yc+tK4t4oQTVrHJiIjL3Aj4ACAOfG+Il7XH0g/wAt78aoK/b+48Li2ULlhf7MjIf9bNpNF0MqwNTionEDwmIoO3yTD2ixOFy1vKx8cubfGg80lbRcJ2njaWoVMHRgRMo7y39hRzle9rn7m2tTyU8dAjFWkgHaKgLdmcyIVNhbzMpB/re+tX8OQhY0jRYUilEoWJVUFgD7AFub/wBdcR00r0a08pyBZXf0Qzd0SsLMCCha4sR9JtoE9TvFFLP3HhnzjRe6xV1WNFllA/MAMFxVlkPkCALn0dO9iMB7hhjdAWuSysA4JJBjJ4KXLWC8C54F+ctR0ZGWbBzFDJEsMkEaRhGjVpWt9F1v3XBxI9/fnWjp3paKjVljJswUWsqgKgIXhVALWNi7XYgLcmw0EdUJSmCBqemrEQy0pjZjL2whqIcfFpCoXH0Cv21Q9V77RCenpakuZWlhljCKxxYTBYy5AsqmTjn3Y6x7r09JTUsKCrleKGWkQRskXKrUwqASEDcC3N9M9+6LSrqqeoeonX8owdIlKdsuGvkwKkliPG9+B6sbnQJ/w/pNtapqZ6FJe7JZnkkDgMsskhBiysCjMjcj/CNXWpzpPomPbzJ25ppFkVEVZWBEaRGTFUsosP1D7vf37JvR6A0aNGgiOuU2+KrpaqseZZo/7oo0mKBWGTMF4VbsoZj7BUG4136FoqGnnrKejeUyRSIagO7sBI4bkFuCxsbke7C/oa69c9GSbgYMKlYkgYu0bwiVJG4xLqXUHHng3HP7a37T0yIK2rqQ4tWdrwCWxMSsCSb+RbK/of66CPonpTSOtRU1ixkzCVVEojCGSTIZCPELjfkN9+dXG+VcUQjaRHkIlHbVFLN3MX9Af9OXvU1tuzVVTt7xLUQJDOJ47GndmVXkkU+XfVSefeIH7aqd32OOpVFmUMiSCTBlVlYgMLMGBBHlf+oGgRne6OaoVmim7gwBLIwVGaZ40Eovjl3EYAkG3FjyNMumJIDE6wQvEiOVYOpHkAL2JJuALL7sLY8Y2HOTo+PvK6MY41WEGBFQIfy8ryp/LktncmykXsP3uy2/bVii7YLMLsSWtcl2LG9gB7Ogn4WokZG7bvioBkKkoikFVMn8n0cByCcLXNjrl2KEx3WnqSEIZCgmyYMGAKMGDFMQeCQAPjka2wdHDsiIyMsbIscsaBcZVRBGMrqWF41VTiRcC2uk3SZaEw/m5xHZVUAR2WNTfC2HkpACnK5IFr8m4bthmiaK8LFlLFiT7Jks9/6EMGH7EaZaX7TtzRd0s2Rkky/oFjjjHwACQgYgCwJNtMNAaNGjQGjRo0Bo0aNAaNGjQGjRo0GTdNtWeIxuWAJVrqbEMjqykH4IZQdL/wCGP83Wf73/ABp3o0CT+GP83Wf73/Gj+GP83Wf73/GnejQJP4Y/zdZ/vf8AGj+GP83Wf73/ABp3o0CT+GP83Wf73/Gj+GP83Wf73/GnejQZds25YIliTLFb8sbk3JJJPySSTrVo0aA0aNGgNGjRoDRo0aA0aNGg/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20" name="Picture 8" descr="http://www.futurlec.com/Pictures/ATMega1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628800"/>
            <a:ext cx="5920208" cy="479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5578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L293D </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t>L293D </a:t>
            </a:r>
            <a:r>
              <a:rPr lang="en-IN" dirty="0"/>
              <a:t>contains two inbuilt H-bridge driver circuits. In its common mode of operation, two DC motors can be driven simultaneously, both in forward and reverse direction. The motor operations of two motors can be controlled by input logic at pins 2 &amp; 7 and 10 &amp; 15. Input logic 00 or 11 will stop the corresponding motor. Logic 01 and 10 will rotate it in clockwise and anticlockwise directions, respectively</a:t>
            </a:r>
            <a:r>
              <a:rPr lang="en-IN" dirty="0" smtClean="0"/>
              <a:t>.</a:t>
            </a:r>
          </a:p>
          <a:p>
            <a:pPr algn="just"/>
            <a:endParaRPr lang="en-IN" dirty="0"/>
          </a:p>
          <a:p>
            <a:pPr algn="just"/>
            <a:r>
              <a:rPr lang="en-IN" dirty="0" smtClean="0"/>
              <a:t>Enable </a:t>
            </a:r>
            <a:r>
              <a:rPr lang="en-IN" dirty="0"/>
              <a:t>pins 1 and 9 (corresponding to the two motors) must be high for motors to start operating. When an enable input is high, the associated driver gets enabled. As a result, the outputs become active and work in phase with their inputs. Similarly, when the enable input is low, that driver is disabled, and their outputs are off and in the high-impedance state.</a:t>
            </a:r>
          </a:p>
          <a:p>
            <a:pPr marL="0" indent="0" algn="just">
              <a:buNone/>
            </a:pPr>
            <a:r>
              <a:rPr lang="en-IN" dirty="0"/>
              <a:t> </a:t>
            </a:r>
          </a:p>
          <a:p>
            <a:endParaRPr lang="en-IN" dirty="0"/>
          </a:p>
        </p:txBody>
      </p:sp>
    </p:spTree>
    <p:extLst>
      <p:ext uri="{BB962C8B-B14F-4D97-AF65-F5344CB8AC3E}">
        <p14:creationId xmlns:p14="http://schemas.microsoft.com/office/powerpoint/2010/main" val="2069381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6" descr="https://encrypted-tbn1.gstatic.com/images?q=tbn:ANd9GcQ-GsQDa9gSL5l5yvdy1JKKlQ8Td_T23qLjdtz-oWR5H-p12EYQY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85" y="1677574"/>
            <a:ext cx="3487523" cy="34563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51512" y="2842484"/>
            <a:ext cx="4392488" cy="769441"/>
          </a:xfrm>
          <a:prstGeom prst="rect">
            <a:avLst/>
          </a:prstGeom>
          <a:noFill/>
        </p:spPr>
        <p:txBody>
          <a:bodyPr wrap="square" rtlCol="0">
            <a:spAutoFit/>
          </a:bodyPr>
          <a:lstStyle/>
          <a:p>
            <a:r>
              <a:rPr lang="en-US" sz="4400" dirty="0" smtClean="0"/>
              <a:t>H bridge</a:t>
            </a:r>
            <a:endParaRPr lang="en-IN" sz="4400" dirty="0"/>
          </a:p>
        </p:txBody>
      </p:sp>
      <p:sp>
        <p:nvSpPr>
          <p:cNvPr id="5" name="TextBox 4"/>
          <p:cNvSpPr txBox="1"/>
          <p:nvPr/>
        </p:nvSpPr>
        <p:spPr>
          <a:xfrm>
            <a:off x="251520" y="2790947"/>
            <a:ext cx="4320480" cy="1569660"/>
          </a:xfrm>
          <a:prstGeom prst="rect">
            <a:avLst/>
          </a:prstGeom>
          <a:noFill/>
        </p:spPr>
        <p:txBody>
          <a:bodyPr wrap="square" rtlCol="0">
            <a:spAutoFit/>
          </a:bodyPr>
          <a:lstStyle/>
          <a:p>
            <a:r>
              <a:rPr lang="en-US" sz="4800" dirty="0" smtClean="0"/>
              <a:t>PIN </a:t>
            </a:r>
          </a:p>
          <a:p>
            <a:r>
              <a:rPr lang="en-US" sz="4800" dirty="0" smtClean="0"/>
              <a:t>description</a:t>
            </a:r>
            <a:endParaRPr lang="en-IN" sz="4800" dirty="0"/>
          </a:p>
        </p:txBody>
      </p:sp>
      <p:pic>
        <p:nvPicPr>
          <p:cNvPr id="14344" name="Picture 8" descr="http://image.slidesharecdn.com/minippt-130912125650-phpapp01/95/slide-20-638.jpg?cb=1379076689"/>
          <p:cNvPicPr>
            <a:picLocks noChangeAspect="1" noChangeArrowheads="1"/>
          </p:cNvPicPr>
          <p:nvPr/>
        </p:nvPicPr>
        <p:blipFill rotWithShape="1">
          <a:blip r:embed="rId3">
            <a:extLst>
              <a:ext uri="{28A0092B-C50C-407E-A947-70E740481C1C}">
                <a14:useLocalDpi xmlns:a14="http://schemas.microsoft.com/office/drawing/2010/main" val="0"/>
              </a:ext>
            </a:extLst>
          </a:blip>
          <a:srcRect l="13649" t="4680" r="15258" b="4838"/>
          <a:stretch/>
        </p:blipFill>
        <p:spPr bwMode="auto">
          <a:xfrm>
            <a:off x="3563888" y="1201234"/>
            <a:ext cx="5328592" cy="4821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124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design</a:t>
            </a:r>
            <a:endParaRPr lang="en-IN" dirty="0"/>
          </a:p>
        </p:txBody>
      </p:sp>
      <p:pic>
        <p:nvPicPr>
          <p:cNvPr id="15362" name="Picture 2" descr="http://gimetasr.roboticsclub.net/wp-content/uploads/2013/03/DTMF-Robot-300x2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844824"/>
            <a:ext cx="5557800" cy="37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075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encrypted-tbn1.gstatic.com/images?q=tbn:ANd9GcQGvwqTCULphCrmKa6VqQdQ7UA29OpXlD3hSM1Z_60x925H7ra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31" y="4033664"/>
            <a:ext cx="5220072" cy="28243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0.gstatic.com/images?q=tbn:ANd9GcSbE6qKKcxYoyVCOVylEKZG0bJZMBHAcgD965y5F3tWzWcK8b-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1" y="116632"/>
            <a:ext cx="3275856" cy="278092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1475656" y="1340768"/>
            <a:ext cx="8229600" cy="1143000"/>
          </a:xfrm>
        </p:spPr>
        <p:txBody>
          <a:bodyPr/>
          <a:lstStyle/>
          <a:p>
            <a:pPr algn="ctr"/>
            <a:r>
              <a:rPr lang="en-US" sz="4400" dirty="0" smtClean="0"/>
              <a:t>What is a robot ?</a:t>
            </a:r>
            <a:endParaRPr lang="en-IN" sz="4400" dirty="0"/>
          </a:p>
        </p:txBody>
      </p:sp>
      <p:sp>
        <p:nvSpPr>
          <p:cNvPr id="8" name="Content Placeholder 2"/>
          <p:cNvSpPr>
            <a:spLocks noGrp="1"/>
          </p:cNvSpPr>
          <p:nvPr>
            <p:ph idx="1"/>
          </p:nvPr>
        </p:nvSpPr>
        <p:spPr>
          <a:xfrm>
            <a:off x="100166" y="2890633"/>
            <a:ext cx="6552728" cy="4525963"/>
          </a:xfrm>
        </p:spPr>
        <p:txBody>
          <a:bodyPr>
            <a:normAutofit/>
          </a:bodyPr>
          <a:lstStyle/>
          <a:p>
            <a:pPr marL="0" indent="0" algn="just">
              <a:buNone/>
            </a:pPr>
            <a:r>
              <a:rPr lang="en-US" sz="2400" b="0" dirty="0" smtClean="0">
                <a:latin typeface="Bookman Old Style" pitchFamily="18" charset="0"/>
              </a:rPr>
              <a:t>A reprogrammable, multifunctional manipulator designed to move parts, tools or specialized devices through various programmed motions .</a:t>
            </a:r>
            <a:endParaRPr lang="en-IN" sz="2400" b="0" dirty="0">
              <a:latin typeface="Bookman Old Style" pitchFamily="18" charset="0"/>
            </a:endParaRPr>
          </a:p>
        </p:txBody>
      </p:sp>
    </p:spTree>
    <p:extLst>
      <p:ext uri="{BB962C8B-B14F-4D97-AF65-F5344CB8AC3E}">
        <p14:creationId xmlns:p14="http://schemas.microsoft.com/office/powerpoint/2010/main" val="1349478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8229600" cy="764704"/>
          </a:xfrm>
        </p:spPr>
        <p:txBody>
          <a:bodyPr>
            <a:normAutofit/>
          </a:bodyPr>
          <a:lstStyle/>
          <a:p>
            <a:r>
              <a:rPr lang="en-US" sz="2800" dirty="0" err="1" smtClean="0"/>
              <a:t>Avr</a:t>
            </a:r>
            <a:r>
              <a:rPr lang="en-US" sz="2800" dirty="0" smtClean="0"/>
              <a:t> studios -4  code</a:t>
            </a:r>
            <a:endParaRPr lang="en-IN" sz="2800" dirty="0"/>
          </a:p>
        </p:txBody>
      </p:sp>
      <p:sp>
        <p:nvSpPr>
          <p:cNvPr id="3" name="Content Placeholder 2"/>
          <p:cNvSpPr>
            <a:spLocks noGrp="1"/>
          </p:cNvSpPr>
          <p:nvPr>
            <p:ph idx="1"/>
          </p:nvPr>
        </p:nvSpPr>
        <p:spPr>
          <a:xfrm>
            <a:off x="539552" y="703237"/>
            <a:ext cx="8229600" cy="4525963"/>
          </a:xfrm>
        </p:spPr>
        <p:txBody>
          <a:bodyPr numCol="1">
            <a:noAutofit/>
          </a:bodyPr>
          <a:lstStyle/>
          <a:p>
            <a:pPr marL="0" indent="0">
              <a:buNone/>
            </a:pPr>
            <a:r>
              <a:rPr lang="en-IN" sz="1400" dirty="0" smtClean="0"/>
              <a:t>#include&lt;</a:t>
            </a:r>
            <a:r>
              <a:rPr lang="en-IN" sz="1400" dirty="0" err="1" smtClean="0"/>
              <a:t>avr</a:t>
            </a:r>
            <a:r>
              <a:rPr lang="en-IN" sz="1400" dirty="0" smtClean="0"/>
              <a:t>/</a:t>
            </a:r>
            <a:r>
              <a:rPr lang="en-IN" sz="1400" dirty="0" err="1" smtClean="0"/>
              <a:t>io.h</a:t>
            </a:r>
            <a:r>
              <a:rPr lang="en-IN" sz="1400" dirty="0"/>
              <a:t>&gt;</a:t>
            </a:r>
            <a:endParaRPr lang="en-IN" sz="1400" dirty="0" smtClean="0"/>
          </a:p>
          <a:p>
            <a:pPr marL="0" indent="0">
              <a:buNone/>
            </a:pPr>
            <a:r>
              <a:rPr lang="en-IN" sz="1400" dirty="0" smtClean="0"/>
              <a:t> void main()</a:t>
            </a:r>
          </a:p>
          <a:p>
            <a:pPr marL="0" indent="0">
              <a:buNone/>
            </a:pPr>
            <a:r>
              <a:rPr lang="en-IN" sz="1400" dirty="0" smtClean="0"/>
              <a:t>  {</a:t>
            </a:r>
          </a:p>
          <a:p>
            <a:pPr marL="0" indent="0">
              <a:buNone/>
            </a:pPr>
            <a:r>
              <a:rPr lang="en-IN" sz="1400" dirty="0" smtClean="0"/>
              <a:t>   </a:t>
            </a:r>
            <a:r>
              <a:rPr lang="en-IN" sz="1400" dirty="0" err="1" smtClean="0"/>
              <a:t>int</a:t>
            </a:r>
            <a:r>
              <a:rPr lang="en-IN" sz="1400" dirty="0" smtClean="0"/>
              <a:t> s=0;</a:t>
            </a:r>
          </a:p>
          <a:p>
            <a:pPr marL="0" indent="0">
              <a:buNone/>
            </a:pPr>
            <a:r>
              <a:rPr lang="en-IN" sz="1400" dirty="0" smtClean="0"/>
              <a:t>   DDRA=0b00000000;</a:t>
            </a:r>
          </a:p>
          <a:p>
            <a:pPr marL="0" indent="0">
              <a:buNone/>
            </a:pPr>
            <a:r>
              <a:rPr lang="en-IN" sz="1400" dirty="0" smtClean="0"/>
              <a:t>   DDRC=0b11111111;</a:t>
            </a:r>
          </a:p>
          <a:p>
            <a:pPr marL="0" indent="0">
              <a:buNone/>
            </a:pPr>
            <a:r>
              <a:rPr lang="en-IN" sz="1400" dirty="0" smtClean="0"/>
              <a:t>   while(1)</a:t>
            </a:r>
          </a:p>
          <a:p>
            <a:pPr marL="0" indent="0">
              <a:buNone/>
            </a:pPr>
            <a:r>
              <a:rPr lang="en-IN" sz="1400" dirty="0" smtClean="0"/>
              <a:t>   {</a:t>
            </a:r>
          </a:p>
          <a:p>
            <a:pPr marL="0" indent="0">
              <a:buNone/>
            </a:pPr>
            <a:r>
              <a:rPr lang="en-IN" sz="1400" dirty="0" smtClean="0"/>
              <a:t>    s=PINA&amp;0b11110000;</a:t>
            </a:r>
          </a:p>
          <a:p>
            <a:pPr marL="0" indent="0">
              <a:buNone/>
            </a:pPr>
            <a:r>
              <a:rPr lang="en-IN" sz="1400" dirty="0" smtClean="0"/>
              <a:t>	 if(s==0b00100000) //2</a:t>
            </a:r>
          </a:p>
          <a:p>
            <a:pPr marL="0" indent="0">
              <a:buNone/>
            </a:pPr>
            <a:r>
              <a:rPr lang="en-IN" sz="1400" dirty="0"/>
              <a:t> </a:t>
            </a:r>
            <a:r>
              <a:rPr lang="en-IN" sz="1400" dirty="0" smtClean="0"/>
              <a:t>                  PORTC=0b10010000;  </a:t>
            </a:r>
          </a:p>
          <a:p>
            <a:pPr marL="0" indent="0">
              <a:buNone/>
            </a:pPr>
            <a:r>
              <a:rPr lang="en-IN" sz="1400" dirty="0" smtClean="0"/>
              <a:t>              else  if(s==0b01000000) //4</a:t>
            </a:r>
          </a:p>
          <a:p>
            <a:pPr marL="0" indent="0">
              <a:buNone/>
            </a:pPr>
            <a:r>
              <a:rPr lang="en-IN" sz="1400" dirty="0"/>
              <a:t> </a:t>
            </a:r>
            <a:r>
              <a:rPr lang="en-IN" sz="1400" dirty="0" smtClean="0"/>
              <a:t>                  PORTC=0b10000000;</a:t>
            </a:r>
          </a:p>
          <a:p>
            <a:pPr marL="0" indent="0">
              <a:buNone/>
            </a:pPr>
            <a:r>
              <a:rPr lang="en-IN" sz="1400" dirty="0"/>
              <a:t> </a:t>
            </a:r>
            <a:r>
              <a:rPr lang="en-IN" sz="1400" dirty="0" smtClean="0"/>
              <a:t>             else  if(s==0b01010000)//5</a:t>
            </a:r>
          </a:p>
          <a:p>
            <a:pPr marL="0" indent="0">
              <a:buNone/>
            </a:pPr>
            <a:r>
              <a:rPr lang="en-IN" sz="1400" dirty="0" smtClean="0"/>
              <a:t>	     PORTC=0b00000000;</a:t>
            </a:r>
          </a:p>
          <a:p>
            <a:pPr marL="0" indent="0">
              <a:buNone/>
            </a:pPr>
            <a:r>
              <a:rPr lang="en-IN" sz="1400" dirty="0"/>
              <a:t> </a:t>
            </a:r>
            <a:r>
              <a:rPr lang="en-IN" sz="1400" dirty="0" smtClean="0"/>
              <a:t>             else  if(s==0b01100000) //6</a:t>
            </a:r>
          </a:p>
          <a:p>
            <a:pPr marL="0" indent="0">
              <a:buNone/>
            </a:pPr>
            <a:r>
              <a:rPr lang="en-IN" sz="1400" dirty="0" smtClean="0"/>
              <a:t>	     PORTC=0b00010000;</a:t>
            </a:r>
          </a:p>
          <a:p>
            <a:pPr marL="0" indent="0">
              <a:buNone/>
            </a:pPr>
            <a:r>
              <a:rPr lang="en-IN" sz="1400" dirty="0"/>
              <a:t> </a:t>
            </a:r>
            <a:r>
              <a:rPr lang="en-IN" sz="1400" dirty="0" smtClean="0"/>
              <a:t>             else  if(s==0b10000000)//8</a:t>
            </a:r>
          </a:p>
          <a:p>
            <a:pPr marL="0" indent="0">
              <a:buNone/>
            </a:pPr>
            <a:r>
              <a:rPr lang="en-IN" sz="1400" dirty="0" smtClean="0"/>
              <a:t>	     PORTC=0b01100000;</a:t>
            </a:r>
          </a:p>
          <a:p>
            <a:pPr marL="0" indent="0">
              <a:buNone/>
            </a:pPr>
            <a:r>
              <a:rPr lang="en-IN" sz="1400" dirty="0" smtClean="0"/>
              <a:t>       }</a:t>
            </a:r>
          </a:p>
          <a:p>
            <a:pPr marL="0" indent="0">
              <a:buNone/>
            </a:pPr>
            <a:r>
              <a:rPr lang="en-IN" sz="1600" dirty="0" smtClean="0"/>
              <a:t>     }</a:t>
            </a:r>
            <a:endParaRPr lang="en-IN" sz="1600" dirty="0"/>
          </a:p>
        </p:txBody>
      </p:sp>
    </p:spTree>
    <p:extLst>
      <p:ext uri="{BB962C8B-B14F-4D97-AF65-F5344CB8AC3E}">
        <p14:creationId xmlns:p14="http://schemas.microsoft.com/office/powerpoint/2010/main" val="2206640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Action performed corresponding to the key pressed</a:t>
            </a:r>
            <a:endParaRPr lang="en-IN" sz="3200" dirty="0"/>
          </a:p>
        </p:txBody>
      </p:sp>
      <p:graphicFrame>
        <p:nvGraphicFramePr>
          <p:cNvPr id="4" name="Table 3"/>
          <p:cNvGraphicFramePr>
            <a:graphicFrameLocks noGrp="1"/>
          </p:cNvGraphicFramePr>
          <p:nvPr>
            <p:extLst>
              <p:ext uri="{D42A27DB-BD31-4B8C-83A1-F6EECF244321}">
                <p14:modId xmlns:p14="http://schemas.microsoft.com/office/powerpoint/2010/main" val="2256588803"/>
              </p:ext>
            </p:extLst>
          </p:nvPr>
        </p:nvGraphicFramePr>
        <p:xfrm>
          <a:off x="179512" y="1556792"/>
          <a:ext cx="7776865" cy="4909135"/>
        </p:xfrm>
        <a:graphic>
          <a:graphicData uri="http://schemas.openxmlformats.org/drawingml/2006/table">
            <a:tbl>
              <a:tblPr firstRow="1" bandRow="1">
                <a:tableStyleId>{C4B1156A-380E-4F78-BDF5-A606A8083BF9}</a:tableStyleId>
              </a:tblPr>
              <a:tblGrid>
                <a:gridCol w="1296144"/>
                <a:gridCol w="1814602"/>
                <a:gridCol w="1713790"/>
                <a:gridCol w="1800200"/>
                <a:gridCol w="1152129"/>
              </a:tblGrid>
              <a:tr h="744083">
                <a:tc>
                  <a:txBody>
                    <a:bodyPr/>
                    <a:lstStyle/>
                    <a:p>
                      <a:pPr algn="ctr"/>
                      <a:r>
                        <a:rPr lang="en-US" dirty="0" smtClean="0"/>
                        <a:t>Key pressed</a:t>
                      </a:r>
                      <a:endParaRPr lang="en-IN" dirty="0"/>
                    </a:p>
                  </a:txBody>
                  <a:tcPr/>
                </a:tc>
                <a:tc>
                  <a:txBody>
                    <a:bodyPr/>
                    <a:lstStyle/>
                    <a:p>
                      <a:pPr algn="ctr"/>
                      <a:r>
                        <a:rPr lang="en-US" dirty="0" smtClean="0"/>
                        <a:t>Output</a:t>
                      </a:r>
                      <a:r>
                        <a:rPr lang="en-US" baseline="0" dirty="0" smtClean="0"/>
                        <a:t> of mt8870 decoder IC(D</a:t>
                      </a:r>
                      <a:r>
                        <a:rPr lang="en-US" sz="1400" baseline="0" dirty="0" smtClean="0"/>
                        <a:t>3</a:t>
                      </a:r>
                      <a:r>
                        <a:rPr lang="en-US" baseline="0" dirty="0" smtClean="0"/>
                        <a:t>D</a:t>
                      </a:r>
                      <a:r>
                        <a:rPr lang="en-US" sz="1400" baseline="0" dirty="0" smtClean="0"/>
                        <a:t>2</a:t>
                      </a:r>
                      <a:r>
                        <a:rPr lang="en-US" baseline="0" dirty="0" smtClean="0"/>
                        <a:t>D</a:t>
                      </a:r>
                      <a:r>
                        <a:rPr lang="en-US" sz="1400" baseline="0" dirty="0" smtClean="0"/>
                        <a:t>1</a:t>
                      </a:r>
                      <a:r>
                        <a:rPr lang="en-US" baseline="0" dirty="0" smtClean="0"/>
                        <a:t>D</a:t>
                      </a:r>
                      <a:r>
                        <a:rPr lang="en-US" sz="1400" baseline="0" dirty="0" smtClean="0"/>
                        <a:t>0</a:t>
                      </a:r>
                      <a:r>
                        <a:rPr lang="en-US" baseline="0" dirty="0" smtClean="0"/>
                        <a:t>)</a:t>
                      </a:r>
                      <a:endParaRPr lang="en-IN" dirty="0"/>
                    </a:p>
                  </a:txBody>
                  <a:tcPr/>
                </a:tc>
                <a:tc>
                  <a:txBody>
                    <a:bodyPr/>
                    <a:lstStyle/>
                    <a:p>
                      <a:pPr algn="ctr"/>
                      <a:r>
                        <a:rPr lang="en-US" dirty="0" smtClean="0"/>
                        <a:t>Input to microcontroller (PIN</a:t>
                      </a:r>
                      <a:r>
                        <a:rPr lang="en-US" baseline="0" dirty="0" smtClean="0"/>
                        <a:t> A)</a:t>
                      </a:r>
                      <a:endParaRPr lang="en-IN" dirty="0"/>
                    </a:p>
                  </a:txBody>
                  <a:tcPr/>
                </a:tc>
                <a:tc>
                  <a:txBody>
                    <a:bodyPr/>
                    <a:lstStyle/>
                    <a:p>
                      <a:pPr algn="ctr"/>
                      <a:r>
                        <a:rPr lang="en-US" dirty="0" smtClean="0"/>
                        <a:t>Output of microcontroller  (PIN C)</a:t>
                      </a:r>
                      <a:endParaRPr lang="en-IN" dirty="0"/>
                    </a:p>
                  </a:txBody>
                  <a:tcPr/>
                </a:tc>
                <a:tc>
                  <a:txBody>
                    <a:bodyPr/>
                    <a:lstStyle/>
                    <a:p>
                      <a:pPr algn="ctr"/>
                      <a:r>
                        <a:rPr lang="en-US" dirty="0" smtClean="0"/>
                        <a:t>Action</a:t>
                      </a:r>
                      <a:r>
                        <a:rPr lang="en-US" baseline="0" dirty="0" smtClean="0"/>
                        <a:t> of motors</a:t>
                      </a:r>
                      <a:endParaRPr lang="en-IN" dirty="0"/>
                    </a:p>
                  </a:txBody>
                  <a:tcPr/>
                </a:tc>
              </a:tr>
              <a:tr h="744083">
                <a:tc>
                  <a:txBody>
                    <a:bodyPr/>
                    <a:lstStyle/>
                    <a:p>
                      <a:pPr algn="ctr"/>
                      <a:r>
                        <a:rPr lang="en-US" dirty="0" smtClean="0"/>
                        <a:t>2</a:t>
                      </a:r>
                      <a:endParaRPr lang="en-IN" dirty="0"/>
                    </a:p>
                  </a:txBody>
                  <a:tcPr/>
                </a:tc>
                <a:tc>
                  <a:txBody>
                    <a:bodyPr/>
                    <a:lstStyle/>
                    <a:p>
                      <a:pPr algn="ctr"/>
                      <a:r>
                        <a:rPr lang="en-US" dirty="0" smtClean="0"/>
                        <a:t>0010</a:t>
                      </a:r>
                      <a:endParaRPr lang="en-IN" dirty="0"/>
                    </a:p>
                  </a:txBody>
                  <a:tcPr/>
                </a:tc>
                <a:tc>
                  <a:txBody>
                    <a:bodyPr/>
                    <a:lstStyle/>
                    <a:p>
                      <a:pPr algn="ctr"/>
                      <a:r>
                        <a:rPr lang="en-US" dirty="0" smtClean="0"/>
                        <a:t>00100000</a:t>
                      </a:r>
                      <a:endParaRPr lang="en-IN" dirty="0"/>
                    </a:p>
                  </a:txBody>
                  <a:tcPr/>
                </a:tc>
                <a:tc>
                  <a:txBody>
                    <a:bodyPr/>
                    <a:lstStyle/>
                    <a:p>
                      <a:pPr algn="ctr"/>
                      <a:r>
                        <a:rPr lang="en-US" dirty="0" smtClean="0"/>
                        <a:t>10010000</a:t>
                      </a:r>
                      <a:endParaRPr lang="en-IN" dirty="0"/>
                    </a:p>
                  </a:txBody>
                  <a:tcPr/>
                </a:tc>
                <a:tc>
                  <a:txBody>
                    <a:bodyPr/>
                    <a:lstStyle/>
                    <a:p>
                      <a:pPr algn="ctr"/>
                      <a:r>
                        <a:rPr lang="en-US" dirty="0" smtClean="0"/>
                        <a:t>forward</a:t>
                      </a:r>
                      <a:endParaRPr lang="en-IN" dirty="0"/>
                    </a:p>
                  </a:txBody>
                  <a:tcPr/>
                </a:tc>
              </a:tr>
              <a:tr h="744083">
                <a:tc>
                  <a:txBody>
                    <a:bodyPr/>
                    <a:lstStyle/>
                    <a:p>
                      <a:pPr algn="ctr"/>
                      <a:r>
                        <a:rPr lang="en-US" dirty="0" smtClean="0"/>
                        <a:t>4</a:t>
                      </a:r>
                      <a:endParaRPr lang="en-IN" dirty="0"/>
                    </a:p>
                  </a:txBody>
                  <a:tcPr/>
                </a:tc>
                <a:tc>
                  <a:txBody>
                    <a:bodyPr/>
                    <a:lstStyle/>
                    <a:p>
                      <a:pPr algn="ctr"/>
                      <a:r>
                        <a:rPr lang="en-US" dirty="0" smtClean="0"/>
                        <a:t>0100</a:t>
                      </a:r>
                      <a:endParaRPr lang="en-IN" dirty="0"/>
                    </a:p>
                  </a:txBody>
                  <a:tcPr/>
                </a:tc>
                <a:tc>
                  <a:txBody>
                    <a:bodyPr/>
                    <a:lstStyle/>
                    <a:p>
                      <a:pPr algn="ctr"/>
                      <a:r>
                        <a:rPr lang="en-US" dirty="0" smtClean="0"/>
                        <a:t>01000000</a:t>
                      </a:r>
                      <a:endParaRPr lang="en-IN" dirty="0"/>
                    </a:p>
                  </a:txBody>
                  <a:tcPr/>
                </a:tc>
                <a:tc>
                  <a:txBody>
                    <a:bodyPr/>
                    <a:lstStyle/>
                    <a:p>
                      <a:pPr algn="ctr"/>
                      <a:r>
                        <a:rPr lang="en-US" dirty="0" smtClean="0"/>
                        <a:t>10000000</a:t>
                      </a:r>
                      <a:endParaRPr lang="en-IN" dirty="0"/>
                    </a:p>
                  </a:txBody>
                  <a:tcPr/>
                </a:tc>
                <a:tc>
                  <a:txBody>
                    <a:bodyPr/>
                    <a:lstStyle/>
                    <a:p>
                      <a:pPr algn="ctr"/>
                      <a:r>
                        <a:rPr lang="en-US" dirty="0" smtClean="0"/>
                        <a:t>left</a:t>
                      </a:r>
                      <a:endParaRPr lang="en-IN" dirty="0"/>
                    </a:p>
                  </a:txBody>
                  <a:tcPr/>
                </a:tc>
              </a:tr>
              <a:tr h="744083">
                <a:tc>
                  <a:txBody>
                    <a:bodyPr/>
                    <a:lstStyle/>
                    <a:p>
                      <a:pPr algn="ctr"/>
                      <a:r>
                        <a:rPr lang="en-US" dirty="0" smtClean="0"/>
                        <a:t>5</a:t>
                      </a:r>
                      <a:endParaRPr lang="en-IN" dirty="0"/>
                    </a:p>
                  </a:txBody>
                  <a:tcPr/>
                </a:tc>
                <a:tc>
                  <a:txBody>
                    <a:bodyPr/>
                    <a:lstStyle/>
                    <a:p>
                      <a:pPr algn="ctr"/>
                      <a:r>
                        <a:rPr lang="en-US" dirty="0" smtClean="0"/>
                        <a:t>1010</a:t>
                      </a:r>
                      <a:endParaRPr lang="en-IN" dirty="0"/>
                    </a:p>
                  </a:txBody>
                  <a:tcPr/>
                </a:tc>
                <a:tc>
                  <a:txBody>
                    <a:bodyPr/>
                    <a:lstStyle/>
                    <a:p>
                      <a:pPr algn="ctr"/>
                      <a:r>
                        <a:rPr lang="en-US" dirty="0" smtClean="0"/>
                        <a:t>10100000</a:t>
                      </a:r>
                      <a:endParaRPr lang="en-IN" dirty="0"/>
                    </a:p>
                  </a:txBody>
                  <a:tcPr/>
                </a:tc>
                <a:tc>
                  <a:txBody>
                    <a:bodyPr/>
                    <a:lstStyle/>
                    <a:p>
                      <a:pPr algn="ctr"/>
                      <a:r>
                        <a:rPr lang="en-US" dirty="0" smtClean="0"/>
                        <a:t>00000000</a:t>
                      </a:r>
                      <a:endParaRPr lang="en-IN" dirty="0"/>
                    </a:p>
                  </a:txBody>
                  <a:tcPr/>
                </a:tc>
                <a:tc>
                  <a:txBody>
                    <a:bodyPr/>
                    <a:lstStyle/>
                    <a:p>
                      <a:pPr algn="ctr"/>
                      <a:r>
                        <a:rPr lang="en-US" dirty="0" smtClean="0"/>
                        <a:t>stop</a:t>
                      </a:r>
                      <a:endParaRPr lang="en-IN" dirty="0"/>
                    </a:p>
                  </a:txBody>
                  <a:tcPr/>
                </a:tc>
              </a:tr>
              <a:tr h="744083">
                <a:tc>
                  <a:txBody>
                    <a:bodyPr/>
                    <a:lstStyle/>
                    <a:p>
                      <a:pPr algn="ctr"/>
                      <a:r>
                        <a:rPr lang="en-US" dirty="0" smtClean="0"/>
                        <a:t>6</a:t>
                      </a:r>
                      <a:endParaRPr lang="en-IN" dirty="0"/>
                    </a:p>
                  </a:txBody>
                  <a:tcPr/>
                </a:tc>
                <a:tc>
                  <a:txBody>
                    <a:bodyPr/>
                    <a:lstStyle/>
                    <a:p>
                      <a:pPr algn="ctr"/>
                      <a:r>
                        <a:rPr lang="en-US" dirty="0" smtClean="0"/>
                        <a:t>0110</a:t>
                      </a:r>
                      <a:endParaRPr lang="en-IN" dirty="0"/>
                    </a:p>
                  </a:txBody>
                  <a:tcPr/>
                </a:tc>
                <a:tc>
                  <a:txBody>
                    <a:bodyPr/>
                    <a:lstStyle/>
                    <a:p>
                      <a:pPr algn="ctr"/>
                      <a:r>
                        <a:rPr lang="en-US" dirty="0" smtClean="0"/>
                        <a:t>01100000</a:t>
                      </a:r>
                      <a:endParaRPr lang="en-IN" dirty="0"/>
                    </a:p>
                  </a:txBody>
                  <a:tcPr/>
                </a:tc>
                <a:tc>
                  <a:txBody>
                    <a:bodyPr/>
                    <a:lstStyle/>
                    <a:p>
                      <a:pPr algn="ctr"/>
                      <a:r>
                        <a:rPr lang="en-US" dirty="0" smtClean="0"/>
                        <a:t>01100000</a:t>
                      </a:r>
                      <a:endParaRPr lang="en-IN" dirty="0"/>
                    </a:p>
                  </a:txBody>
                  <a:tcPr/>
                </a:tc>
                <a:tc>
                  <a:txBody>
                    <a:bodyPr/>
                    <a:lstStyle/>
                    <a:p>
                      <a:pPr algn="ctr"/>
                      <a:r>
                        <a:rPr lang="en-US" dirty="0" smtClean="0"/>
                        <a:t>right</a:t>
                      </a:r>
                      <a:endParaRPr lang="en-IN" dirty="0"/>
                    </a:p>
                  </a:txBody>
                  <a:tcPr/>
                </a:tc>
              </a:tr>
              <a:tr h="744083">
                <a:tc>
                  <a:txBody>
                    <a:bodyPr/>
                    <a:lstStyle/>
                    <a:p>
                      <a:pPr algn="ctr"/>
                      <a:r>
                        <a:rPr lang="en-US" dirty="0" smtClean="0"/>
                        <a:t>8</a:t>
                      </a:r>
                      <a:endParaRPr lang="en-IN" dirty="0"/>
                    </a:p>
                  </a:txBody>
                  <a:tcPr/>
                </a:tc>
                <a:tc>
                  <a:txBody>
                    <a:bodyPr/>
                    <a:lstStyle/>
                    <a:p>
                      <a:pPr algn="ctr"/>
                      <a:r>
                        <a:rPr lang="en-US" dirty="0" smtClean="0"/>
                        <a:t>1000</a:t>
                      </a:r>
                      <a:endParaRPr lang="en-IN" dirty="0"/>
                    </a:p>
                  </a:txBody>
                  <a:tcPr/>
                </a:tc>
                <a:tc>
                  <a:txBody>
                    <a:bodyPr/>
                    <a:lstStyle/>
                    <a:p>
                      <a:pPr algn="ctr"/>
                      <a:r>
                        <a:rPr lang="en-US" dirty="0" smtClean="0"/>
                        <a:t>10000000</a:t>
                      </a:r>
                      <a:endParaRPr lang="en-IN" dirty="0"/>
                    </a:p>
                  </a:txBody>
                  <a:tcPr/>
                </a:tc>
                <a:tc>
                  <a:txBody>
                    <a:bodyPr/>
                    <a:lstStyle/>
                    <a:p>
                      <a:pPr algn="ctr"/>
                      <a:r>
                        <a:rPr lang="en-US" dirty="0" smtClean="0"/>
                        <a:t>01100000</a:t>
                      </a:r>
                      <a:endParaRPr lang="en-IN" dirty="0"/>
                    </a:p>
                  </a:txBody>
                  <a:tcPr/>
                </a:tc>
                <a:tc>
                  <a:txBody>
                    <a:bodyPr/>
                    <a:lstStyle/>
                    <a:p>
                      <a:pPr algn="ctr"/>
                      <a:r>
                        <a:rPr lang="en-US" dirty="0" smtClean="0"/>
                        <a:t>backward</a:t>
                      </a:r>
                      <a:endParaRPr lang="en-IN" dirty="0"/>
                    </a:p>
                  </a:txBody>
                  <a:tcPr/>
                </a:tc>
              </a:tr>
            </a:tbl>
          </a:graphicData>
        </a:graphic>
      </p:graphicFrame>
    </p:spTree>
    <p:extLst>
      <p:ext uri="{BB962C8B-B14F-4D97-AF65-F5344CB8AC3E}">
        <p14:creationId xmlns:p14="http://schemas.microsoft.com/office/powerpoint/2010/main" val="2380224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396" y="14001"/>
            <a:ext cx="7239000" cy="1143000"/>
          </a:xfrm>
        </p:spPr>
        <p:txBody>
          <a:bodyPr/>
          <a:lstStyle/>
          <a:p>
            <a:pPr algn="l"/>
            <a:r>
              <a:rPr lang="en-US" dirty="0" smtClean="0"/>
              <a:t>Advantages :</a:t>
            </a:r>
            <a:endParaRPr lang="en-IN" dirty="0"/>
          </a:p>
        </p:txBody>
      </p:sp>
      <p:sp>
        <p:nvSpPr>
          <p:cNvPr id="3" name="Content Placeholder 2"/>
          <p:cNvSpPr>
            <a:spLocks noGrp="1"/>
          </p:cNvSpPr>
          <p:nvPr>
            <p:ph idx="1"/>
          </p:nvPr>
        </p:nvSpPr>
        <p:spPr>
          <a:xfrm>
            <a:off x="323528" y="1340768"/>
            <a:ext cx="8229600" cy="4525963"/>
          </a:xfrm>
        </p:spPr>
        <p:txBody>
          <a:bodyPr/>
          <a:lstStyle/>
          <a:p>
            <a:r>
              <a:rPr lang="en-US" dirty="0" smtClean="0"/>
              <a:t>Wireless control</a:t>
            </a:r>
          </a:p>
          <a:p>
            <a:r>
              <a:rPr lang="en-US" dirty="0" smtClean="0"/>
              <a:t>Makes use of mobile technology which present almost everywhere.</a:t>
            </a:r>
          </a:p>
          <a:p>
            <a:r>
              <a:rPr lang="en-US" dirty="0" smtClean="0"/>
              <a:t>Surveillance system </a:t>
            </a:r>
            <a:endParaRPr lang="en-IN" dirty="0"/>
          </a:p>
        </p:txBody>
      </p:sp>
      <p:sp>
        <p:nvSpPr>
          <p:cNvPr id="4" name="Rectangle 3"/>
          <p:cNvSpPr/>
          <p:nvPr/>
        </p:nvSpPr>
        <p:spPr>
          <a:xfrm>
            <a:off x="470355" y="3786133"/>
            <a:ext cx="7056740" cy="2462213"/>
          </a:xfrm>
          <a:prstGeom prst="rect">
            <a:avLst/>
          </a:prstGeom>
        </p:spPr>
        <p:txBody>
          <a:bodyPr wrap="none">
            <a:spAutoFit/>
          </a:bodyPr>
          <a:lstStyle/>
          <a:p>
            <a:r>
              <a:rPr lang="en-US" sz="3800" dirty="0" smtClean="0">
                <a:ln>
                  <a:solidFill>
                    <a:schemeClr val="accent2"/>
                  </a:solidFill>
                </a:ln>
                <a:solidFill>
                  <a:schemeClr val="accent4">
                    <a:lumMod val="75000"/>
                  </a:schemeClr>
                </a:solidFill>
              </a:rPr>
              <a:t>DISADVANTAGES :</a:t>
            </a:r>
          </a:p>
          <a:p>
            <a:pPr marL="457200" indent="-457200">
              <a:buFont typeface="Arial" pitchFamily="34" charset="0"/>
              <a:buChar char="•"/>
            </a:pPr>
            <a:r>
              <a:rPr lang="en-US" sz="2600" dirty="0" smtClean="0"/>
              <a:t>Mobile phone batteries drain out</a:t>
            </a:r>
          </a:p>
          <a:p>
            <a:pPr marL="457200" indent="-457200">
              <a:buFont typeface="Arial" pitchFamily="34" charset="0"/>
              <a:buChar char="•"/>
            </a:pPr>
            <a:r>
              <a:rPr lang="en-US" sz="2600" dirty="0" smtClean="0"/>
              <a:t>Cost of project increases if cell phone cost</a:t>
            </a:r>
          </a:p>
          <a:p>
            <a:r>
              <a:rPr lang="en-US" sz="2600" dirty="0"/>
              <a:t> </a:t>
            </a:r>
            <a:r>
              <a:rPr lang="en-US" sz="2600" dirty="0" smtClean="0"/>
              <a:t>    is included</a:t>
            </a:r>
          </a:p>
          <a:p>
            <a:pPr marL="457200" indent="-457200">
              <a:buFont typeface="Arial" pitchFamily="34" charset="0"/>
              <a:buChar char="•"/>
            </a:pPr>
            <a:endParaRPr lang="en-IN" sz="3200" dirty="0"/>
          </a:p>
        </p:txBody>
      </p:sp>
    </p:spTree>
    <p:extLst>
      <p:ext uri="{BB962C8B-B14F-4D97-AF65-F5344CB8AC3E}">
        <p14:creationId xmlns:p14="http://schemas.microsoft.com/office/powerpoint/2010/main" val="3786770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image.slidesharecdn.com/cellphoneoperatedrobot-090508035359-phpapp02/95/slide-12-728.jpg?cb=1270972965"/>
          <p:cNvPicPr>
            <a:picLocks noChangeAspect="1" noChangeArrowheads="1"/>
          </p:cNvPicPr>
          <p:nvPr/>
        </p:nvPicPr>
        <p:blipFill rotWithShape="1">
          <a:blip r:embed="rId2">
            <a:extLst>
              <a:ext uri="{28A0092B-C50C-407E-A947-70E740481C1C}">
                <a14:useLocalDpi xmlns:a14="http://schemas.microsoft.com/office/drawing/2010/main" val="0"/>
              </a:ext>
            </a:extLst>
          </a:blip>
          <a:srcRect t="19231" b="33031"/>
          <a:stretch/>
        </p:blipFill>
        <p:spPr bwMode="auto">
          <a:xfrm>
            <a:off x="31157" y="1000125"/>
            <a:ext cx="6480720" cy="24826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image.slidesharecdn.com/cellphoneoperatedrobot-090508035359-phpapp02/95/slide-12-728.jpg?cb=1270972965"/>
          <p:cNvPicPr>
            <a:picLocks noChangeAspect="1" noChangeArrowheads="1"/>
          </p:cNvPicPr>
          <p:nvPr/>
        </p:nvPicPr>
        <p:blipFill rotWithShape="1">
          <a:blip r:embed="rId2">
            <a:extLst>
              <a:ext uri="{28A0092B-C50C-407E-A947-70E740481C1C}">
                <a14:useLocalDpi xmlns:a14="http://schemas.microsoft.com/office/drawing/2010/main" val="0"/>
              </a:ext>
            </a:extLst>
          </a:blip>
          <a:srcRect t="67766"/>
          <a:stretch/>
        </p:blipFill>
        <p:spPr bwMode="auto">
          <a:xfrm>
            <a:off x="31157" y="4005064"/>
            <a:ext cx="648072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i0.wp.com/therundownlive.com/wp-content/uploads/2013/12/robots.jpg"/>
          <p:cNvPicPr>
            <a:picLocks noChangeAspect="1" noChangeArrowheads="1"/>
          </p:cNvPicPr>
          <p:nvPr/>
        </p:nvPicPr>
        <p:blipFill rotWithShape="1">
          <a:blip r:embed="rId3">
            <a:extLst>
              <a:ext uri="{28A0092B-C50C-407E-A947-70E740481C1C}">
                <a14:useLocalDpi xmlns:a14="http://schemas.microsoft.com/office/drawing/2010/main" val="0"/>
              </a:ext>
            </a:extLst>
          </a:blip>
          <a:srcRect r="7724"/>
          <a:stretch/>
        </p:blipFill>
        <p:spPr bwMode="auto">
          <a:xfrm>
            <a:off x="6271888" y="3547359"/>
            <a:ext cx="2591397" cy="281431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https://encrypted-tbn3.gstatic.com/images?q=tbn:ANd9GcSbEOCLTzj7zDpjFrnKDrrvYYdV3N99ZssaBygEv7s54YuMFqWN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1000125"/>
            <a:ext cx="2390775" cy="19145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image.slidesharecdn.com/cellphoneoperatedrobot-090508035359-phpapp02/95/slide-12-728.jpg?cb=1270972965"/>
          <p:cNvPicPr>
            <a:picLocks noChangeAspect="1" noChangeArrowheads="1"/>
          </p:cNvPicPr>
          <p:nvPr/>
        </p:nvPicPr>
        <p:blipFill rotWithShape="1">
          <a:blip r:embed="rId2">
            <a:extLst>
              <a:ext uri="{28A0092B-C50C-407E-A947-70E740481C1C}">
                <a14:useLocalDpi xmlns:a14="http://schemas.microsoft.com/office/drawing/2010/main" val="0"/>
              </a:ext>
            </a:extLst>
          </a:blip>
          <a:srcRect t="-1865" b="83587"/>
          <a:stretch/>
        </p:blipFill>
        <p:spPr bwMode="auto">
          <a:xfrm>
            <a:off x="1259632" y="-18100"/>
            <a:ext cx="6480720" cy="95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010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s://encrypted-tbn1.gstatic.com/images?q=tbn:ANd9GcRchFB_rW4HJo_KLsgh9OWNeAICnksh3muKIaWHy9zkZFmlcOh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70517"/>
            <a:ext cx="5306042" cy="236843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image.slidesharecdn.com/cellphoneoperatedrobot-090508035359-phpapp02/95/slide-13-728.jpg?cb=1270972965"/>
          <p:cNvPicPr>
            <a:picLocks noChangeAspect="1" noChangeArrowheads="1"/>
          </p:cNvPicPr>
          <p:nvPr/>
        </p:nvPicPr>
        <p:blipFill rotWithShape="1">
          <a:blip r:embed="rId3">
            <a:extLst>
              <a:ext uri="{28A0092B-C50C-407E-A947-70E740481C1C}">
                <a14:useLocalDpi xmlns:a14="http://schemas.microsoft.com/office/drawing/2010/main" val="0"/>
              </a:ext>
            </a:extLst>
          </a:blip>
          <a:srcRect l="4402" t="10758" r="5289" b="59938"/>
          <a:stretch/>
        </p:blipFill>
        <p:spPr bwMode="auto">
          <a:xfrm>
            <a:off x="87395" y="0"/>
            <a:ext cx="626225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http://image.slidesharecdn.com/cellphoneoperatedrobot-090508035359-phpapp02/95/slide-13-728.jpg?cb=1270972965"/>
          <p:cNvPicPr>
            <a:picLocks noChangeAspect="1" noChangeArrowheads="1"/>
          </p:cNvPicPr>
          <p:nvPr/>
        </p:nvPicPr>
        <p:blipFill rotWithShape="1">
          <a:blip r:embed="rId3">
            <a:extLst>
              <a:ext uri="{28A0092B-C50C-407E-A947-70E740481C1C}">
                <a14:useLocalDpi xmlns:a14="http://schemas.microsoft.com/office/drawing/2010/main" val="0"/>
              </a:ext>
            </a:extLst>
          </a:blip>
          <a:srcRect l="3585" t="44493"/>
          <a:stretch/>
        </p:blipFill>
        <p:spPr bwMode="auto">
          <a:xfrm>
            <a:off x="0" y="3938953"/>
            <a:ext cx="6685622" cy="2886720"/>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descr="http://www.maxonmotor.nl/medias/sys_master/8811142873118/RESCUE-ROBOT-QUINCE-PIC2-GALLERY.jpg"/>
          <p:cNvPicPr>
            <a:picLocks noChangeAspect="1" noChangeArrowheads="1"/>
          </p:cNvPicPr>
          <p:nvPr/>
        </p:nvPicPr>
        <p:blipFill rotWithShape="1">
          <a:blip r:embed="rId4">
            <a:extLst>
              <a:ext uri="{28A0092B-C50C-407E-A947-70E740481C1C}">
                <a14:useLocalDpi xmlns:a14="http://schemas.microsoft.com/office/drawing/2010/main" val="0"/>
              </a:ext>
            </a:extLst>
          </a:blip>
          <a:srcRect l="28470" r="28832"/>
          <a:stretch/>
        </p:blipFill>
        <p:spPr bwMode="auto">
          <a:xfrm>
            <a:off x="6685622" y="450954"/>
            <a:ext cx="2305978" cy="5904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4414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image.slidesharecdn.com/cellphoneoperatedrobot-090508035359-phpapp02/95/slide-14-728.jpg?cb=12709729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291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image.slidesharecdn.com/cellphoneoperatedrobot-090508035359-phpapp02/95/slide-15-728.jpg?cb=1270972965"/>
          <p:cNvPicPr>
            <a:picLocks noChangeAspect="1" noChangeArrowheads="1"/>
          </p:cNvPicPr>
          <p:nvPr/>
        </p:nvPicPr>
        <p:blipFill rotWithShape="1">
          <a:blip r:embed="rId2">
            <a:extLst>
              <a:ext uri="{28A0092B-C50C-407E-A947-70E740481C1C}">
                <a14:useLocalDpi xmlns:a14="http://schemas.microsoft.com/office/drawing/2010/main" val="0"/>
              </a:ext>
            </a:extLst>
          </a:blip>
          <a:srcRect l="7167" r="7830" b="36450"/>
          <a:stretch/>
        </p:blipFill>
        <p:spPr bwMode="auto">
          <a:xfrm>
            <a:off x="135" y="3763"/>
            <a:ext cx="6197175" cy="3456384"/>
          </a:xfrm>
          <a:prstGeom prst="rect">
            <a:avLst/>
          </a:prstGeom>
          <a:noFill/>
          <a:extLst>
            <a:ext uri="{909E8E84-426E-40DD-AFC4-6F175D3DCCD1}">
              <a14:hiddenFill xmlns:a14="http://schemas.microsoft.com/office/drawing/2010/main">
                <a:solidFill>
                  <a:srgbClr val="FFFFFF"/>
                </a:solidFill>
              </a14:hiddenFill>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124744"/>
            <a:ext cx="2608067"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image.slidesharecdn.com/cellphoneoperatedrobot-090508035359-phpapp02/95/slide-15-728.jpg?cb=1270972965"/>
          <p:cNvPicPr>
            <a:picLocks noChangeAspect="1" noChangeArrowheads="1"/>
          </p:cNvPicPr>
          <p:nvPr/>
        </p:nvPicPr>
        <p:blipFill rotWithShape="1">
          <a:blip r:embed="rId2">
            <a:extLst>
              <a:ext uri="{28A0092B-C50C-407E-A947-70E740481C1C}">
                <a14:useLocalDpi xmlns:a14="http://schemas.microsoft.com/office/drawing/2010/main" val="0"/>
              </a:ext>
            </a:extLst>
          </a:blip>
          <a:srcRect l="7598" t="68572" r="8176" b="2122"/>
          <a:stretch/>
        </p:blipFill>
        <p:spPr bwMode="auto">
          <a:xfrm>
            <a:off x="2356083" y="3984104"/>
            <a:ext cx="5672301" cy="1664219"/>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005064"/>
            <a:ext cx="2262255" cy="23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5920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324" y="1057462"/>
            <a:ext cx="5478970" cy="449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052735"/>
            <a:ext cx="5475522" cy="449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61616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395536" y="1977578"/>
            <a:ext cx="7239000" cy="4846320"/>
          </a:xfrm>
        </p:spPr>
        <p:txBody>
          <a:bodyPr>
            <a:normAutofit/>
          </a:bodyPr>
          <a:lstStyle/>
          <a:p>
            <a:r>
              <a:rPr lang="en-US" sz="2400" dirty="0" smtClean="0"/>
              <a:t>Thus we see that DTMF technology is easy to apply. The level of sophistication incorporated in this project is not high . Various peripherals can be added so as to cover a broad range of applications. It is up to us on how we extract and exploit this technology for the betterment of society.</a:t>
            </a:r>
            <a:endParaRPr lang="en-IN" sz="2400" dirty="0"/>
          </a:p>
        </p:txBody>
      </p:sp>
    </p:spTree>
    <p:extLst>
      <p:ext uri="{BB962C8B-B14F-4D97-AF65-F5344CB8AC3E}">
        <p14:creationId xmlns:p14="http://schemas.microsoft.com/office/powerpoint/2010/main" val="1532879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260648"/>
            <a:ext cx="8496944" cy="6647974"/>
          </a:xfrm>
          <a:prstGeom prst="rect">
            <a:avLst/>
          </a:prstGeom>
        </p:spPr>
        <p:txBody>
          <a:bodyPr wrap="square">
            <a:spAutoFit/>
          </a:bodyPr>
          <a:lstStyle/>
          <a:p>
            <a:pPr fontAlgn="base"/>
            <a:r>
              <a:rPr lang="en-IN" sz="2400" b="1" u="sng" dirty="0">
                <a:effectLst>
                  <a:outerShdw blurRad="38100" dist="38100" dir="2700000" algn="tl">
                    <a:srgbClr val="000000">
                      <a:alpha val="43137"/>
                    </a:srgbClr>
                  </a:outerShdw>
                </a:effectLst>
                <a:latin typeface="Copperplate Gothic Bold" pitchFamily="34" charset="0"/>
              </a:rPr>
              <a:t>A robot must have the following essential </a:t>
            </a:r>
            <a:r>
              <a:rPr lang="en-IN" sz="2400" b="1" u="sng" dirty="0" smtClean="0">
                <a:effectLst>
                  <a:outerShdw blurRad="38100" dist="38100" dir="2700000" algn="tl">
                    <a:srgbClr val="000000">
                      <a:alpha val="43137"/>
                    </a:srgbClr>
                  </a:outerShdw>
                </a:effectLst>
                <a:latin typeface="Copperplate Gothic Bold" pitchFamily="34" charset="0"/>
              </a:rPr>
              <a:t>characteristics:</a:t>
            </a:r>
            <a:endParaRPr lang="en-IN" sz="2400" dirty="0">
              <a:effectLst>
                <a:outerShdw blurRad="38100" dist="38100" dir="2700000" algn="tl">
                  <a:srgbClr val="000000">
                    <a:alpha val="43137"/>
                  </a:srgbClr>
                </a:outerShdw>
              </a:effectLst>
              <a:latin typeface="Copperplate Gothic Bold" pitchFamily="34" charset="0"/>
            </a:endParaRPr>
          </a:p>
          <a:p>
            <a:pPr fontAlgn="base"/>
            <a:r>
              <a:rPr lang="en-IN" dirty="0"/>
              <a:t/>
            </a:r>
            <a:br>
              <a:rPr lang="en-IN" dirty="0"/>
            </a:br>
            <a:endParaRPr lang="en-IN" dirty="0"/>
          </a:p>
          <a:p>
            <a:pPr marL="285750" indent="-285750" fontAlgn="base">
              <a:buFont typeface="Arial" pitchFamily="34" charset="0"/>
              <a:buChar char="•"/>
            </a:pPr>
            <a:r>
              <a:rPr lang="en-IN" b="1" dirty="0"/>
              <a:t>Mobility:</a:t>
            </a:r>
            <a:r>
              <a:rPr lang="en-IN" dirty="0"/>
              <a:t> It possesses some form of mobility</a:t>
            </a:r>
            <a:r>
              <a:rPr lang="en-IN" dirty="0" smtClean="0"/>
              <a:t>.</a:t>
            </a:r>
          </a:p>
          <a:p>
            <a:pPr fontAlgn="base"/>
            <a:endParaRPr lang="en-IN" dirty="0"/>
          </a:p>
          <a:p>
            <a:pPr marL="285750" indent="-285750" fontAlgn="base">
              <a:buFont typeface="Arial" pitchFamily="34" charset="0"/>
              <a:buChar char="•"/>
            </a:pPr>
            <a:r>
              <a:rPr lang="en-IN" b="1" dirty="0" smtClean="0"/>
              <a:t>Programmability</a:t>
            </a:r>
            <a:r>
              <a:rPr lang="en-IN" b="1" dirty="0"/>
              <a:t>:</a:t>
            </a:r>
            <a:r>
              <a:rPr lang="en-IN" dirty="0"/>
              <a:t> It can be programmed to </a:t>
            </a:r>
          </a:p>
          <a:p>
            <a:pPr fontAlgn="base"/>
            <a:r>
              <a:rPr lang="en-IN" dirty="0"/>
              <a:t>accomplish a large variety of tasks. After </a:t>
            </a:r>
          </a:p>
          <a:p>
            <a:pPr fontAlgn="base"/>
            <a:r>
              <a:rPr lang="en-IN" dirty="0"/>
              <a:t>being programmed, it operates automatically.</a:t>
            </a:r>
          </a:p>
          <a:p>
            <a:pPr fontAlgn="base"/>
            <a:endParaRPr lang="en-IN" dirty="0"/>
          </a:p>
          <a:p>
            <a:pPr marL="285750" indent="-285750" fontAlgn="base">
              <a:buFont typeface="Arial" pitchFamily="34" charset="0"/>
              <a:buChar char="•"/>
            </a:pPr>
            <a:r>
              <a:rPr lang="en-IN" b="1" dirty="0" smtClean="0"/>
              <a:t>Sensors</a:t>
            </a:r>
            <a:r>
              <a:rPr lang="en-IN" b="1" dirty="0"/>
              <a:t>:</a:t>
            </a:r>
            <a:r>
              <a:rPr lang="en-IN" dirty="0"/>
              <a:t> On or around the device that are able to</a:t>
            </a:r>
          </a:p>
          <a:p>
            <a:pPr fontAlgn="base"/>
            <a:r>
              <a:rPr lang="en-IN" dirty="0"/>
              <a:t> sense the environment and give useful feedback </a:t>
            </a:r>
          </a:p>
          <a:p>
            <a:pPr fontAlgn="base"/>
            <a:r>
              <a:rPr lang="en-IN" dirty="0"/>
              <a:t>to the device</a:t>
            </a:r>
            <a:r>
              <a:rPr lang="en-IN" dirty="0" smtClean="0"/>
              <a:t>.</a:t>
            </a:r>
          </a:p>
          <a:p>
            <a:pPr fontAlgn="base"/>
            <a:endParaRPr lang="en-IN" dirty="0"/>
          </a:p>
          <a:p>
            <a:pPr marL="285750" indent="-285750" fontAlgn="base">
              <a:buFont typeface="Arial" pitchFamily="34" charset="0"/>
              <a:buChar char="•"/>
            </a:pPr>
            <a:r>
              <a:rPr lang="en-IN" b="1" dirty="0" smtClean="0"/>
              <a:t>Mechanical </a:t>
            </a:r>
            <a:r>
              <a:rPr lang="en-IN" b="1" dirty="0"/>
              <a:t>capability:</a:t>
            </a:r>
            <a:r>
              <a:rPr lang="en-IN" dirty="0"/>
              <a:t> Enabling it to act on its </a:t>
            </a:r>
          </a:p>
          <a:p>
            <a:pPr fontAlgn="base"/>
            <a:r>
              <a:rPr lang="en-IN" dirty="0"/>
              <a:t>environment rather than merely function as a data </a:t>
            </a:r>
          </a:p>
          <a:p>
            <a:pPr fontAlgn="base"/>
            <a:r>
              <a:rPr lang="en-IN" dirty="0"/>
              <a:t>processing or computational device (a robot is a </a:t>
            </a:r>
          </a:p>
          <a:p>
            <a:pPr fontAlgn="base"/>
            <a:r>
              <a:rPr lang="en-IN" dirty="0"/>
              <a:t>machine); </a:t>
            </a:r>
            <a:r>
              <a:rPr lang="en-IN" dirty="0" smtClean="0"/>
              <a:t>and</a:t>
            </a:r>
            <a:r>
              <a:rPr lang="en-IN" b="1" dirty="0"/>
              <a:t/>
            </a:r>
            <a:br>
              <a:rPr lang="en-IN" b="1" dirty="0"/>
            </a:br>
            <a:endParaRPr lang="en-IN" dirty="0"/>
          </a:p>
          <a:p>
            <a:pPr marL="285750" indent="-285750" fontAlgn="base">
              <a:buFont typeface="Arial" pitchFamily="34" charset="0"/>
              <a:buChar char="•"/>
            </a:pPr>
            <a:r>
              <a:rPr lang="en-IN" b="1" dirty="0" smtClean="0"/>
              <a:t>Flexibility</a:t>
            </a:r>
            <a:r>
              <a:rPr lang="en-IN" b="1" dirty="0"/>
              <a:t>: </a:t>
            </a:r>
            <a:r>
              <a:rPr lang="en-IN" dirty="0"/>
              <a:t>It can operate using a range of </a:t>
            </a:r>
          </a:p>
          <a:p>
            <a:pPr fontAlgn="base"/>
            <a:r>
              <a:rPr lang="en-IN" dirty="0"/>
              <a:t>programs and manipulates in a variety of ways. </a:t>
            </a:r>
          </a:p>
          <a:p>
            <a:r>
              <a:rPr lang="en-IN" dirty="0" smtClean="0"/>
              <a:t/>
            </a:r>
            <a:br>
              <a:rPr lang="en-IN" dirty="0" smtClean="0"/>
            </a:br>
            <a:endParaRPr lang="en-IN" dirty="0"/>
          </a:p>
        </p:txBody>
      </p:sp>
    </p:spTree>
    <p:extLst>
      <p:ext uri="{BB962C8B-B14F-4D97-AF65-F5344CB8AC3E}">
        <p14:creationId xmlns:p14="http://schemas.microsoft.com/office/powerpoint/2010/main" val="376994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ata:image/jpeg;base64,/9j/4AAQSkZJRgABAQAAAQABAAD/2wCEAAkGBxQSEhUUEhQWFhQXGBYWFxcUFhcXFRcVFxcYFhQWGBQYHSggGB0lHBUXITEhJSkrLi4uFyAzODMsNygtLisBCgoKDg0OGxAQGywlHCQtLSwvLC8sLCwsLiwtLCwsLC8sLCw3LCwsLCwsLCwsLSwsLC0sLCwsLCwsLSwsLCwsLP/AABEIAKgBLQMBIgACEQEDEQH/xAAcAAEAAgIDAQAAAAAAAAAAAAAABAUDBgEHCAL/xABLEAACAQIEAwQFCQIMBAcBAAABAgMAEQQSITEFBkETIlFhBzJxgZEUM1J0obGywdFCchUjNDVTYnOCkqKz8GNkg+EXJUOjtMLSFv/EABkBAQEBAQEBAAAAAAAAAAAAAAABAgMEBf/EADERAAICAQMCAwUHBQAAAAAAAAABAhEhAxIxBEETUWEUInGRoQUyscHR4fAVQlJigf/aAAwDAQACEQMRAD8A7xpSlAKUpQClKUApSlAKUpQClKUApSlAKUpQClKUApSlAKUpQClKUApSlAK1zmnmoYOFpBE8tnEYVNy5vpc7AWNzVtxnG9hh5ZbX7ON3t+6pP5VqXMOLi/g6YE95onxEdtyEUS3B2B/WgNVn9JvE5L9jgoIh0M0hY29ikVXPzzxlt5cJH+7GT+K9aRj+PxXuJJf3QVP22qnl5hB2Rj+9IfuUCrgHYz82cWO+PjH7sK/pWTD858UTfGwv+/D/APkiurTxv/hL72c/nX2nEJGF1gBHiFcj43pgh2i3P3FgbriMKfIxED9ak4b0o8VT14MHMP8AhsyN8Wa32V1N8ulG8H+Vx+dDxVxvFb3yD86A7wwnply2+U4CZPExMsgH3VsnBvSlw3EsEGI7NzYZZ1aM3PTMe7fyvXm+HmG26uP3ZL/YV/Op44tG/dlPumiB/wAwoU9Zo4IBBBB1BGoI8jX1Xnzkbm8YF1Czg4ckBos7FFBOrIG9Qjew0Nd+YXEiRbqb6kG3iP8Af21AZ6UpQClKUApSlAKUpQClKUApSlAKUpQClKUApSlAKVCxnFYotHbXwGpqC3M8PQOfcP1pQLula1jucYkjZljkdgLhAFBY+FybCqeP0lpHKsWNgfDMwuj5lkhkHikq6H2aVaJZvtKwYPGJKoeNgynYis9QopXDMBv7PfUHEYwm4Tpux1F/ADrQFZ6Q5MvDMaf+Xm+1CPzrW2TNwxCdT/Bsv24ZKs+N4ntEeKRu0RgVdSAFIO4Nq0/jOPxOSTDxZUiXDtlIUG0UY/j4iCRoYwALa2vatURujozDcKnkQvHDK6Dd0jdlFt7sBap/AeVcTi3CRxkC2YvJ3EC75rnffYXNdqJ6RcEsKFXyKiKohRbFbC2UINPfWhYfntkZSIgQpvcucxCqyR3O2iMR8PCpSGSPzbyNNgESVnSSNjlzJfutvYgj7aqeH8XmhXJHIVW97WBFzvuKuubeZ8VjYlDxNHh1OYWVsrMdAzSEWO+g861GoUvhzLif6UH+6v6VjxfHJ5UKOylW37ig/ECqauQ1LBwy20rNi587XtbQD4ViPtri3nQHFetuRJ+41z60eGl97wKp+2O9eSredequSj3EPjhMH+GSgN3pSlAKUpQClKUApSlAKUpQClKUApSlAKUpQCqnjXEuzFl9Y6ADcn9KssRKFUk6WFazw9e1dpW2Bso8BVSBCk4axGd9T1HhVXxXHRwRtJIwVFBJPkPAdT5VsXGeIrChZiBYE67ADcmvO/O/MrYyWwJEKE5V8T9I+fh4Vpshxx/m+fETZ4naKNdI0U2NvpN9Jj/2rJHx9cUnZY4HKDcSx3GRjoGZdr9M1vdWr1e8JkMaBzZkclXFr21sL+PsrNhqzsXlDiM+DdFDoUOURuDaOUH1VlXZW6BxprrXdXDMYJo1kAIuNQd1YGzKfMEEV0dFwkR4aKN75TmuL6pmbMFB/q3t7q7V9HsITChQ5chmzE73NrfZatSqrMxTT9Cv5q4ZiG4hhcQAHw8Qa+14pCrDPlPiCBcbWqXi8QwUANYb6VtTLfQ7VpXMMLQHW+To3S3gT0NRM0Vs/tqh5ixJjj0XNmujW3COrJIfcrE+6rJsQDsaquOSPYKsTMHWUFtlB7MhRmOmYlha5Aqh4Kfkrg+BjaYZY5ZAVKF2ElkObUCw1Nlv5nwrjj8OBGKjBjgDMBmAW5v2i5RYaKWXMtz5VB4B6OVMXaPMwLFsoVQLBWK3bXW5B2NVOO5ZmjnKR5WKn1w6j6PesTcWzpff1hWW2uEdIQhKOZHYB46kGCzYizrJHYKBftMwIXTptre1q6bhwIc2VRetr41y/joYV7Z2kw4IHdcsqHpdTYjffzqow0IRrq499c7l3O8YwSxkgHgrfRqLLgwpsRrWzYnFaaFeguDtUDHwhrG491UmPIpo8EGYKouSbAeJr7/g/K5RlIYaEdQazM5hkVlOqkEHzrDPxF2kMhPfJuT51exzdX6Di2EjjVcubN+1cWHur0ryT83H9Uwf4ZK8w43FtJ6xvXp/kr5tPqmD/DJVObN4pSlCClKUApSlAKUpQClKUApSlAKUpQClKUBWcxA9g9t9PvqkgLRp3eupvW1YiMMpB6iuveduNrhMOz9dlHix0ArSB156VeaWdzh0JOl5CNh9FPz+FdZ1ZySMzFmN2YlmPiSbmsLxA9KyCCa2XkDCmbE5CLxraZ77fxZGX3l8gqgkgt1+Ndp8lcCOFwpMgtNOQ7DqkYH8Wh8ySWPtFVAmYzE6MreJYHwO9v8AfjXZXJHDJYY7yZcrqjAA3I0vrp4GuuMfADf+sCR+8NxXaXLvMGHnwySpIoUIubMwUobWs1zptVYLysWKw6yIyOoZGBVlIuCDoQQarX5mwlmIxET5dwjq7f4VN617Gc7M+kCW/rNYn4bD7ayDRMRy0cJO8ahTHmsWBbObbd0+p7ia3fiSZcBIAScuBnsTvpELG/jpvWrcTM0rF3lFzvpra1htatp4kLcPkvuMDP8A6I6VqRlKjovlnmvFRRZFdWRScokBYrfU2N72uTpWaHmKcMTJkkDOHYWyliCDbMNvVHwrXeENZD7alM1edzkng+ppaGjLSTksm38c56M0DwxxFM9gzMwNgCCQABrtua0cqf8AZrNIdL1HeStJt8nOcIQwjhr+NYyx8a4aSsLSVpHCUkcuTWI1yLmvoxkb1TnyYWr1TyV82n1TB/hkryu9eqeS/m0+q4P8MlUwbtSlKAUpSgFKUoBSlKAUpSgFKUoBSlKAUpSgFdJ+knBtjo+1w4YmCWVChHrhdHKf1he9t7V3ZWic8ctm0ksJkQSayiI2OYWyyqNswsNbXrUaeDMm1lHnW/hSNCzBVBLMQFUC5JOwA6mtw4py8ZHuxAdjbt0TuSHp28S6o/8AXXQ9bVsvLHL0eDXPcSTsLGS1gi/RjB1Hm258hRxa5EZKXBA5W5OXDlZsUA0w1SLQpGejOdnceGwv1IrZ5pbm5NfKqzsFUFmOwGpNVXNOKlwbrG0QMjIHALjKFJK94rcjVTVNHzxvGCKJ3JsFBPvtb411rhYDND2ViXJzDqAel/C1z8TVrio8RjHCswIBvlQERr5nqx9tbzytymIxcjwuTuTQhV8scurAlrd46s3Un9PKtpgQCpmKgjQWA18jt7arzJQGR8IGq/4wLYGcf8liB/7VUEU2lX/GP5DP9SxH+lUZTzLw97A1naWoWFO9fTtXOsnoWo9tFhC2ZHHUDOPYDZvsN/dVe8lZeHYkJIrN6uob90gg/YaztiIY/m0Mh+lJ6vuQfmanDNtqcE26rBFw+Dkk9VSR1Oyj2sdKzHDxJ6752+jHt73P5VixONkk9ZtOgGij2KNK+FWrkxugvuq/V/p+59PPf1QFHl+pr4C1mWOsgipdDbKTyQ510r1JyYO4n1XB/hkrzFjo7LXp7k35tPquD/DJVTOWpHa6N1pSlUwajjPSBh0d1SOaUR/OPEl0TWxLEna/Wsf/AIj4bRjHOIS2UTGP+LLWuRe9yfK160vl75ni/wC5/wDeSo2P/mXD/Wn/AAyV9hdHo3tp8pc+as+U+q1au1w3x5OjsvjHOcEEixKsk8rAMEgXOcrDMDuL6a2HSsWG58wrwSTEuvZlQyMvfuxsoABsdj16Vp3Cv55w39lF/wDFrXW+Zx39tF/qSVI9FpNJZ4i/m6LLq9RNvHMl8lZ2bgfSDA8kaPFPF2tuzaVAEbMbKQQTcX67VOk5ywqyTRlmzQBmk7hsAhAax66kV1085kk4Wk6tCiJFkcWftBmWxsLZAcoHW16x47+W8U/ssR+NKnsek33WPP1oq6vUS/7+VnbfBeLR4qISwklCSNQQbg2Ohqij9IeDa+Uym29onP3Csfoq/m9P35PxVpvo2xGKQz/JYo5L5c3aPkt61rePWuMemhepf9rxmu/mdn1E60/9lnF9jsPEc1xBlVElkZlV8qJ3gGUOLg6g2IJ8K+4uasOYTLcgAhSpHezEXAsN9AfhWtieReIyMI80mQZkDAAMYkzWY7gGqeQL8kJBJYzrmFrBe49rG+vWvgz6iabrzf0/E+TqfaevGUqrDmqr/Gq+PqjesFzTE8ixskkbPYp2i2DX2trsfGuZubMOpsxcG5GqN0008a17iv8AKcD+5F+KpXpA+dw3tb8SVp6s1Fu+PzOz63qI6WpK1cWlxzdevay5fmmABSS4DEqLowN1yk6f3xXxjOaokkaNUkkZL5uzW4W297nYeNVHpC9bC+2T746wcIQNjcYCbApMCfAFhc0lqz37Ph+BdXreoWu9FNcpXXnG/M2T/wDpIOw7e5yXy2t3s30bezWo+E5pikdY2SSMuBl7RQAwO3XY+O1Vi8vxNhHjixCt/GBwxIC5wpGU2PUE1HwASWWKLFZo54gojIIyOAbrr7vYar1NS1dB9X1SlBOlaXwbvKvtjgmcc5LEjF8O4iY7qR3D56bVUcA9H00byGbEDI2qogLDN1YZvVHlXY1K9u51R9rYrs1rh/KKxTJL2rEoSQLAA3BFj8a6m5n4JiMbxfETZisKsI1Ya5kRQMqja182td08exBCZFNi258F6+81VcK4aqrmI9n60SNFBwXlhIlF1sPDqfM1YY2YIMq7/dU/iGLCg2Pe+6tema+9UhGnaqyRtamYmQCql5taAnRNW08Y/kE/1Kf/AEq06KWtx4z/ADfP9Sn/ANKoynlyGvstWfh3DpJQSi5gNNwPvNThy/P/AEf2r+tFCT4Q3pYsr8PCXNhUxOENe1qzR8Plib1QD7RUkGa99L+0Vh2sHRK8ohtwdx+zX2nCZPomrBZ5/EfEVIjxE+Um2g0J6Ana52FZZ1jEpZcGyesLUVasp0d7ZiPjXwuDPl8a5ts9unpw7tFPxP1R7a9M8mfNp9Vwn4ZK848dhyxjbfpXo7kv5qP6rhPwvXTT4PF1deJg3WlKVs8x1pwflPFRxcQVowDOtou+hzHM56HT1hvWHF8n4tuGQ4cRjtVnd2XOlgpVwDmvbqKwYbiuIGGfCdrKXnV8RHNmYumHXOcSokvdSrRqo107dbXym1zwvmue0a3iOV8HB2TBziZVmjjZ5w+a1h2jN6raRNcg7ez27Uu6XKfyVHl9j06rPFfN2YsTyvi4sVBi4ESQrHGrRM4Qhli7Nu9sR53qFh+QMUcNiM5jWWV0dUzEgZWZiCwGhObS19t6xcE5gkGDghDxSJ2CveEyI8TR4qGIJI6Salg7fR1jYWYXqXgeYcRB2kWHjRj22PlHaFAJGGOmXslZ5owh01bv2zL3fEut1Eu3b6O0H0em337/AFVM5TlTFzyYESRrEmFVFZjIrF8jA91V2vlG/jXxiuUcU2Jx0gjGWZJljOdNSzqV0vpoDvWy8cxI+WYZJ5GigaKZtJGjV5wUARpFI2QuQt9dTrl0grzO6yZImieJJ8Ph0jYu+IljlRCcQJS9iAHLeq1xGxJvs9t1F2X8dj2SHr/FRi5Ow/EMJGkDYVCmcln7dLhWa7HKN7Cq3lLhHEcAZSuFSTtLbzotst/AnxrNieacY2FDl4EaXCNilaON/wCLCSxqwOaU5rrKDm0tY6G+lrjuZMRGMSwaB0gOHQMEexafsw0zESG0aCQsR1A9YWvUfVt7vdXvc8/qVdMlty/d44/QyfwXiVxXyns1YugzIHAKOYwrC50IBG4qJHyfKcMykqJC4cLfSwVlsT4977Ko+auKPOuJEhjbssLxWNZIgyxyL8lw73CszaqXKmzEXX2gXK82YlWkCQI8cPaKUuiy5Y4DIslzLmbMwACiLZwbm2vzX08G2/j9Tzy+zNGTbleb795ckqLgmJlngeVEjWFVGjZi2U30A8amc3cIlneAxLcIWzagWuVI3Ouxqv5QxzTY/EO0sMrHCYK7YcEILtiWykF273evvsV0Fa5wLj00EMUpZiXwkRBmlkljlL4pYpMQQWuohWQMwFrhxqALi+BHa4+Zv+n6Xhy0237zTb74qvTt5G5c4cIlnMBiW+TPm1AtfJbc6+qahz8ExMc80kSLIsyuurhSufe9/A1W4rj0rYmLNLhkMUuKiSZlbsJV7CKTuoZB3gWKmzkdw+wSMPzpO6K+WFGAwZMDBzNL8oy5miOYWUZiFupuUa9qS0ItuXcmr9naWpN6jbTbT+Sry8iSnKUnyMxFlEnaCS1+7opXKTbwNcRcDxMsuHaREjWFVW+YMWCm+wqnXmPFQxLNI6Tuj8SHZqskbXhaYoGCyEMMsa2BQkLaxJ1N9NzHLGYi02FkjMmSSSBC1mcxLEoi7fMLmQ3YF7XUkWuRPZ4GP6XoYq8V35rKv9qNvpSldz6RC4hgg4JGjePj5GqPiGNJ7q90DTzrBh+cY8RLPhwcskTsMp/bRTbOvjroR099QuJYnqK2iEeeQCqzE4iseKxdVWIxN9qAY7FdBVLjuILGLsa5x+JKg5VLH6I3t1Ou/s3rT8Vi3kzXGp0t1Fv2fOhGzZ+B8WaYyHK+UDunKSgIBOrAG19iPMHpXavE2vwyUkWJwEpt4XhvauvuHYtsiQwZ2jjVQF7IqSAt3JYLYnOfga7D4y3/AJdPfQnBTC3gTD6tJEj5nQnJL2zXAIGZrG9iQhIvbzFbLHxLKwdo4ygIYqqsHsDt6327fdWTkTkmYQCeVkjEmbIjAszLYqSwBGUb9b1NgwMSzMsykhCQ5j7Qa5kUAMxsbrIGt4Ka9unLT8KpPseWfiR1VKK7ml838Rb5QzKoQG/dttY+2pM/EZOyIYgRNFGqaX/jAkTNpfz+2to9J/AsIMKMRGMkwcLlDEhwx72h8N7+VaGiSmMusYAKAGQObkIAL5M29l8PGvBOrxwfQUpSy+SPNinVtGvoOlt9bWuauouLSC6grYRQaEDL3jGWNjcDUnW19a1vUnU3J8evvq/RZMoHydSQFBYSgF8gsCQegy7baVlcmmnRB4rimEsliAAxsALD4VfycanUHIyqIxlUdjGdoe0HeO+oN/bWs49WzsXABPespuLHaxq17JyAWigbYXZrE2GW9s3la4HSsmnBSWSv5rmLSvsBcGwFhcqCbDpqTXo7kr5mL6rhPwvXmrmANmJfLmNjZTcbWH3V6V5I+Zi+q4T8L1pHPU5N1pSlUwVCMcue5soKn33zH3HL8DWWGFu62t+5Y30C2GYEfH41ISe4bQaUOJOUGw3tWtrJuRCiiOW4uLgXJbc5ha2uml6+nhZulwC9hr62c72YdLeNSzNsqqNh7PGuExNge7Yg9NrmptY3I4xKhmVW9WxO9gWFra+y9YxAc1xc6rla+mSwuPv+NZu3OmYCxocSbsLDS/2U2sbkRXRwmoYWQruNyRtr4CspiazhQQDltqNgAGG+htes0UrtrYW9tfMeIdtgPjTaxuIskZUEagZZMoJ1Ayj8719/J3zEjfWxN9Bl7v7Xj5VKZrm2UXt18xqK5E+m3lWbJvRgwMeVmFiO6uhN9dbneo0QZlA/qaWO4zDNc9CQLD31PWTXUDW2o8OlfUjZbWA1pY3KrILwagENlu1lvraw638b9a+hh30JuWGSxvoLetcdetTJ3sRoDv7q4aY3IA2pYckiDkY+rcMTIbkjXcCwv7KynC+rlVlAN7k3I26ZuuvjUnttL212osxuLjeljejPSlKpo8+ekXh8mE4hIy5lDt2sTrp62psfEG4P/esWD52drLLGWb6UYuT7Y/0+Fd58xcvwY2Ls51uL3VhoyNtdW6Vp/LXo2+Q4lphMssZjZcrJZwSQQc17HYg6da3uM1TOvBzDHJII7SZ2IAXs2zXOgFrVukfIuKbcIPa36VzjIosJxKCcIuUsENwCV7Tu5l8CCR7r12dPOqDM7BR4k2FzsPbUbNHX+E9GuY3mlt5RjX/EdvhX3ypyXFhWleQJJKWZVYLa0YOn947kjyHSpvpH49NDhGOGJV7jvC2fJ+0UUg26ampKYtZYUdDoVDAg66i/51VZMWfeNMaDbXoLmtG5swRkGcG+VXuhJyOpWxVhWxYuQk6kmta5rTNA4zW0uT5DU0BpnK3NGLZOxSHNa5RFRrqhObb6NzualcRw+LUlpHKyMM3ZhrPbyAFjYDYEnSsfK3P8azSF1dBIgDMWzANmBOlu6pAG3hVxx3mVXKZe0CJmLSeqtmFu6xGuw28dKKTi8MbVJZjZqvE+EzyL208UzIovnYkhQepH7IqFBwtWTMFJUAkd/cAgGwvc7itrh9IcCYaRQHeR89kK2UF72BJ0CjN0vtWvYTjiLAgZmLBSCLgG4CAWsviDY+Q2rnJ5OqbSxEqcsAOw/wARqd8ihAvIMhtmCtcMwLBRlBYE73t4AmqWF1EisR3Q6sRvoGuR56VfAF1zvIjSL4sCzZVFpAb7C1tbEaColbOrdKyJOIFI7o2vqCOnUXqcMNhAFzeswBARM/rbX1FtL6anS9a9NLmN9ugHgKsUcst0kRc6LG4ZgLZAFvqDoQBqNd6jRtMj8zJEoyxhejAr9Ei41sLgixr0XyP8xD9Vwn4XrzRxlwbBdQoCA+IUWze83PstXpbkj+Tw/VMJ+F60uDz6v3jdqUpVOZEjXRq4K9we2pHZ1x2XS+lbszRiRe+PYPurHk0PtqUY9binZVLFGDL6t/K1q4ZdW9/31I7Pbyp2e/nSxRxhh3aw4cEXsL1JRbV8iK2xpYo+LHN5/wDavjLp76z5KdnWKM7TGw1X3VzONq+8lCnnSi7T4nG1cINT76yFKZKUNubPiy22rhV1BPuFZMmlMlBR90pSqbFY8RCHVlOzAqbb2ItWSlAdS8R4JjMS7QuBnw5F5FYDtALNE5uDlZha4tvfYVn5f5oM7P8AK5FbEQsVRMoUKpGj5L2Lk3UnplIHUm/5o7TCvLNGhZZshOrC0iDJuoNgVtv9HTwrU+TeWHlxaThCAHEs0rCwd1bOqRg62zHW3QeddErVnLdTo2TD8HlxkgaQFYr3Ja4LDwUfnV9zLEkcWcCxGVRba2wB9gq+Fdbem7FSRYfDPGbATXPhcIcobyPerHc6kebFgneo3HOBytC0zOqRxRyTMtsxdQhJsPEbgHcgVXcH4kmIjzqddmXqp6j2edbrx8f+XYr6nP8A6RrXBOTr3k7iuBMBCGJWzsWDBUa37JIO+gvp41T4uXANiZOyMN7jIMxC9plXMRc5QL5/jpXWQiPhXPYN4VLFYO1vSC2AWCK4UzZhbsiM5WxzZrHbb32rr9cThtLiXYZrEEXtqR13qqEDeFc/J28Ky1ZtSaJU2Kjucma3TNv8RvUmPiOHsLwsSBYkORc9TbpVZ8lanyU/7tUoviSM7YtbmwNuns6CpEHEkAAMQY+JNuvlUD5MaGDzHxpSHiSPrFT5r2Ftz7PKvUPJP8mg+qYX8L15caHzFepeRlvhcOf+Vwv4WqmW2+TdaUpQgpSlAKUpQClKUApSlAKUpQClKUApSlAKUpQClKUApSlAcWrm1KUAqr5k4HHjcO8EvqtsRurDVWHmDVpSgPOfHOUsZwyW6MHuCVZNmXwdD92tdq8bJ/grEud/kUxNvEwEmrfnHhvaxZgLlL/4Tv8ArVJzziRFwbEm9r4fsx/fUJb/ADVWyVR5mwWLVFbNGJGNspZjlUde6NyfG9ZJsXGyECPJJcWZGOUj9oMpPwIqUUjYd0ofIkA1iOFH9E393X7qlArxIdNTV1jcXAYQFFpLVDOEX6EnwauPki/Rk/wt+lKKQQ511NWfBcZGmYTKjKcp70Zkc2Oqo2YZL+NYxgwf2JPga5+RAfsH3sB95pQK/Nr5e386mYDH5LDKN7swALkW0AJ2Hsr77NB/Rj2tc/ZenyhF3a/ki2/zN+lKRVJxdoxYmaWUWYsQuYrm3APTNua9W8jYQrg8OD0w+HX4R3/OvOvKPC5+ITCHDwHISM8pJyovVma1r22G5r1RhMOI0VRsAB8AAPsFA23lmelKUIKUpQClKUApSlAKUpQClKUApSlAKUpQClKUApSlAKUpQClKUApSlAcEVoHpQ5OxWPwwhwsiKA4dlckBgBotwDax1pSgOmcb6IeKR/8AoB/7ORT95FVE3IHEk3wc3uW/4aUoCI/LuPXQ4XFD/pS/kK5Tl7HtoMNij/0pf0pSgJkPIfE5NsHOf3lI/FarbA+h/ikm8Cx/2kij7Bc0pQGycN9AeJa3b4mFPERh5D8WCit04H6E+Hw2M3aYhhY99sqf4UtceRNKUB2JgMBFAgjhjWNBoFRQoHuFSaUoD//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jpeg;base64,/9j/4AAQSkZJRgABAQAAAQABAAD/2wCEAAkGBxQSEhUUEhQWFhQXGBYWFxcUFhcXFRcVFxcYFhQWGBQYHSggGB0lHBUXITEhJSkrLi4uFyAzODMsNygtLisBCgoKDg0OGxAQGywlHCQtLSwvLC8sLCwsLiwtLCwsLC8sLCw3LCwsLCwsLCwsLSwsLC0sLCwsLCwsLSwsLCwsLP/AABEIAKgBLQMBIgACEQEDEQH/xAAcAAEAAgIDAQAAAAAAAAAAAAAABAUDBgEHCAL/xABLEAACAQIEAwQFCQIMBAcBAAABAgMAEQQSITEFBkETIlFhBzJxgZEUM1J0obGywdFCchUjNDVTYnOCkqKz8GNkg+EXJUOjtMLSFv/EABkBAQEBAQEBAAAAAAAAAAAAAAABAgMEBf/EADERAAICAQMCAwUHBQAAAAAAAAABAhEhAxIxBEETUWEUInGRoQUyscHR4fAVQlJigf/aAAwDAQACEQMRAD8A7xpSlAKUpQClKUApSlAKUpQClKUApSlAKUpQClKUApSlAKUpQClKUApSlAK1zmnmoYOFpBE8tnEYVNy5vpc7AWNzVtxnG9hh5ZbX7ON3t+6pP5VqXMOLi/g6YE95onxEdtyEUS3B2B/WgNVn9JvE5L9jgoIh0M0hY29ikVXPzzxlt5cJH+7GT+K9aRj+PxXuJJf3QVP22qnl5hB2Rj+9IfuUCrgHYz82cWO+PjH7sK/pWTD858UTfGwv+/D/APkiurTxv/hL72c/nX2nEJGF1gBHiFcj43pgh2i3P3FgbriMKfIxED9ak4b0o8VT14MHMP8AhsyN8Wa32V1N8ulG8H+Vx+dDxVxvFb3yD86A7wwnply2+U4CZPExMsgH3VsnBvSlw3EsEGI7NzYZZ1aM3PTMe7fyvXm+HmG26uP3ZL/YV/Op44tG/dlPumiB/wAwoU9Zo4IBBBB1BGoI8jX1Xnzkbm8YF1Czg4ckBos7FFBOrIG9Qjew0Nd+YXEiRbqb6kG3iP8Af21AZ6UpQClKUApSlAKUpQClKUApSlAKUpQClKUApSlAKVCxnFYotHbXwGpqC3M8PQOfcP1pQLula1jucYkjZljkdgLhAFBY+FybCqeP0lpHKsWNgfDMwuj5lkhkHikq6H2aVaJZvtKwYPGJKoeNgynYis9QopXDMBv7PfUHEYwm4Tpux1F/ADrQFZ6Q5MvDMaf+Xm+1CPzrW2TNwxCdT/Bsv24ZKs+N4ntEeKRu0RgVdSAFIO4Nq0/jOPxOSTDxZUiXDtlIUG0UY/j4iCRoYwALa2vatURujozDcKnkQvHDK6Dd0jdlFt7sBap/AeVcTi3CRxkC2YvJ3EC75rnffYXNdqJ6RcEsKFXyKiKohRbFbC2UINPfWhYfntkZSIgQpvcucxCqyR3O2iMR8PCpSGSPzbyNNgESVnSSNjlzJfutvYgj7aqeH8XmhXJHIVW97WBFzvuKuubeZ8VjYlDxNHh1OYWVsrMdAzSEWO+g861GoUvhzLif6UH+6v6VjxfHJ5UKOylW37ig/ECqauQ1LBwy20rNi587XtbQD4ViPtri3nQHFetuRJ+41z60eGl97wKp+2O9eSredequSj3EPjhMH+GSgN3pSlAKUpQClKUApSlAKUpQClKUApSlAKUpQCqnjXEuzFl9Y6ADcn9KssRKFUk6WFazw9e1dpW2Bso8BVSBCk4axGd9T1HhVXxXHRwRtJIwVFBJPkPAdT5VsXGeIrChZiBYE67ADcmvO/O/MrYyWwJEKE5V8T9I+fh4Vpshxx/m+fETZ4naKNdI0U2NvpN9Jj/2rJHx9cUnZY4HKDcSx3GRjoGZdr9M1vdWr1e8JkMaBzZkclXFr21sL+PsrNhqzsXlDiM+DdFDoUOURuDaOUH1VlXZW6BxprrXdXDMYJo1kAIuNQd1YGzKfMEEV0dFwkR4aKN75TmuL6pmbMFB/q3t7q7V9HsITChQ5chmzE73NrfZatSqrMxTT9Cv5q4ZiG4hhcQAHw8Qa+14pCrDPlPiCBcbWqXi8QwUANYb6VtTLfQ7VpXMMLQHW+To3S3gT0NRM0Vs/tqh5ixJjj0XNmujW3COrJIfcrE+6rJsQDsaquOSPYKsTMHWUFtlB7MhRmOmYlha5Aqh4Kfkrg+BjaYZY5ZAVKF2ElkObUCw1Nlv5nwrjj8OBGKjBjgDMBmAW5v2i5RYaKWXMtz5VB4B6OVMXaPMwLFsoVQLBWK3bXW5B2NVOO5ZmjnKR5WKn1w6j6PesTcWzpff1hWW2uEdIQhKOZHYB46kGCzYizrJHYKBftMwIXTptre1q6bhwIc2VRetr41y/joYV7Z2kw4IHdcsqHpdTYjffzqow0IRrq499c7l3O8YwSxkgHgrfRqLLgwpsRrWzYnFaaFeguDtUDHwhrG491UmPIpo8EGYKouSbAeJr7/g/K5RlIYaEdQazM5hkVlOqkEHzrDPxF2kMhPfJuT51exzdX6Di2EjjVcubN+1cWHur0ryT83H9Uwf4ZK8w43FtJ6xvXp/kr5tPqmD/DJVObN4pSlCClKUApSlAKUpQClKUApSlAKUpQClKUBWcxA9g9t9PvqkgLRp3eupvW1YiMMpB6iuveduNrhMOz9dlHix0ArSB156VeaWdzh0JOl5CNh9FPz+FdZ1ZySMzFmN2YlmPiSbmsLxA9KyCCa2XkDCmbE5CLxraZ77fxZGX3l8gqgkgt1+Ndp8lcCOFwpMgtNOQ7DqkYH8Wh8ySWPtFVAmYzE6MreJYHwO9v8AfjXZXJHDJYY7yZcrqjAA3I0vrp4GuuMfADf+sCR+8NxXaXLvMGHnwySpIoUIubMwUobWs1zptVYLysWKw6yIyOoZGBVlIuCDoQQarX5mwlmIxET5dwjq7f4VN617Gc7M+kCW/rNYn4bD7ayDRMRy0cJO8ahTHmsWBbObbd0+p7ia3fiSZcBIAScuBnsTvpELG/jpvWrcTM0rF3lFzvpra1htatp4kLcPkvuMDP8A6I6VqRlKjovlnmvFRRZFdWRScokBYrfU2N72uTpWaHmKcMTJkkDOHYWyliCDbMNvVHwrXeENZD7alM1edzkng+ppaGjLSTksm38c56M0DwxxFM9gzMwNgCCQABrtua0cqf8AZrNIdL1HeStJt8nOcIQwjhr+NYyx8a4aSsLSVpHCUkcuTWI1yLmvoxkb1TnyYWr1TyV82n1TB/hkryu9eqeS/m0+q4P8MlUwbtSlKAUpSgFKUoBSlKAUpSgFKUoBSlKAUpSgFdJ+knBtjo+1w4YmCWVChHrhdHKf1he9t7V3ZWic8ctm0ksJkQSayiI2OYWyyqNswsNbXrUaeDMm1lHnW/hSNCzBVBLMQFUC5JOwA6mtw4py8ZHuxAdjbt0TuSHp28S6o/8AXXQ9bVsvLHL0eDXPcSTsLGS1gi/RjB1Hm258hRxa5EZKXBA5W5OXDlZsUA0w1SLQpGejOdnceGwv1IrZ5pbm5NfKqzsFUFmOwGpNVXNOKlwbrG0QMjIHALjKFJK94rcjVTVNHzxvGCKJ3JsFBPvtb411rhYDND2ViXJzDqAel/C1z8TVrio8RjHCswIBvlQERr5nqx9tbzytymIxcjwuTuTQhV8scurAlrd46s3Un9PKtpgQCpmKgjQWA18jt7arzJQGR8IGq/4wLYGcf8liB/7VUEU2lX/GP5DP9SxH+lUZTzLw97A1naWoWFO9fTtXOsnoWo9tFhC2ZHHUDOPYDZvsN/dVe8lZeHYkJIrN6uob90gg/YaztiIY/m0Mh+lJ6vuQfmanDNtqcE26rBFw+Dkk9VSR1Oyj2sdKzHDxJ6752+jHt73P5VixONkk9ZtOgGij2KNK+FWrkxugvuq/V/p+59PPf1QFHl+pr4C1mWOsgipdDbKTyQ510r1JyYO4n1XB/hkrzFjo7LXp7k35tPquD/DJVTOWpHa6N1pSlUwajjPSBh0d1SOaUR/OPEl0TWxLEna/Wsf/AIj4bRjHOIS2UTGP+LLWuRe9yfK160vl75ni/wC5/wDeSo2P/mXD/Wn/AAyV9hdHo3tp8pc+as+U+q1au1w3x5OjsvjHOcEEixKsk8rAMEgXOcrDMDuL6a2HSsWG58wrwSTEuvZlQyMvfuxsoABsdj16Vp3Cv55w39lF/wDFrXW+Zx39tF/qSVI9FpNJZ4i/m6LLq9RNvHMl8lZ2bgfSDA8kaPFPF2tuzaVAEbMbKQQTcX67VOk5ywqyTRlmzQBmk7hsAhAax66kV1085kk4Wk6tCiJFkcWftBmWxsLZAcoHW16x47+W8U/ssR+NKnsek33WPP1oq6vUS/7+VnbfBeLR4qISwklCSNQQbg2Ohqij9IeDa+Uym29onP3Csfoq/m9P35PxVpvo2xGKQz/JYo5L5c3aPkt61rePWuMemhepf9rxmu/mdn1E60/9lnF9jsPEc1xBlVElkZlV8qJ3gGUOLg6g2IJ8K+4uasOYTLcgAhSpHezEXAsN9AfhWtieReIyMI80mQZkDAAMYkzWY7gGqeQL8kJBJYzrmFrBe49rG+vWvgz6iabrzf0/E+TqfaevGUqrDmqr/Gq+PqjesFzTE8ixskkbPYp2i2DX2trsfGuZubMOpsxcG5GqN0008a17iv8AKcD+5F+KpXpA+dw3tb8SVp6s1Fu+PzOz63qI6WpK1cWlxzdevay5fmmABSS4DEqLowN1yk6f3xXxjOaokkaNUkkZL5uzW4W297nYeNVHpC9bC+2T746wcIQNjcYCbApMCfAFhc0lqz37Ph+BdXreoWu9FNcpXXnG/M2T/wDpIOw7e5yXy2t3s30bezWo+E5pikdY2SSMuBl7RQAwO3XY+O1Vi8vxNhHjixCt/GBwxIC5wpGU2PUE1HwASWWKLFZo54gojIIyOAbrr7vYar1NS1dB9X1SlBOlaXwbvKvtjgmcc5LEjF8O4iY7qR3D56bVUcA9H00byGbEDI2qogLDN1YZvVHlXY1K9u51R9rYrs1rh/KKxTJL2rEoSQLAA3BFj8a6m5n4JiMbxfETZisKsI1Ya5kRQMqja182td08exBCZFNi258F6+81VcK4aqrmI9n60SNFBwXlhIlF1sPDqfM1YY2YIMq7/dU/iGLCg2Pe+6tema+9UhGnaqyRtamYmQCql5taAnRNW08Y/kE/1Kf/AEq06KWtx4z/ADfP9Sn/ANKoynlyGvstWfh3DpJQSi5gNNwPvNThy/P/AEf2r+tFCT4Q3pYsr8PCXNhUxOENe1qzR8Plib1QD7RUkGa99L+0Vh2sHRK8ohtwdx+zX2nCZPomrBZ5/EfEVIjxE+Um2g0J6Ana52FZZ1jEpZcGyesLUVasp0d7ZiPjXwuDPl8a5ts9unpw7tFPxP1R7a9M8mfNp9Vwn4ZK848dhyxjbfpXo7kv5qP6rhPwvXTT4PF1deJg3WlKVs8x1pwflPFRxcQVowDOtou+hzHM56HT1hvWHF8n4tuGQ4cRjtVnd2XOlgpVwDmvbqKwYbiuIGGfCdrKXnV8RHNmYumHXOcSokvdSrRqo107dbXym1zwvmue0a3iOV8HB2TBziZVmjjZ5w+a1h2jN6raRNcg7ez27Uu6XKfyVHl9j06rPFfN2YsTyvi4sVBi4ESQrHGrRM4Qhli7Nu9sR53qFh+QMUcNiM5jWWV0dUzEgZWZiCwGhObS19t6xcE5gkGDghDxSJ2CveEyI8TR4qGIJI6Salg7fR1jYWYXqXgeYcRB2kWHjRj22PlHaFAJGGOmXslZ5owh01bv2zL3fEut1Eu3b6O0H0em337/AFVM5TlTFzyYESRrEmFVFZjIrF8jA91V2vlG/jXxiuUcU2Jx0gjGWZJljOdNSzqV0vpoDvWy8cxI+WYZJ5GigaKZtJGjV5wUARpFI2QuQt9dTrl0grzO6yZImieJJ8Ph0jYu+IljlRCcQJS9iAHLeq1xGxJvs9t1F2X8dj2SHr/FRi5Ow/EMJGkDYVCmcln7dLhWa7HKN7Cq3lLhHEcAZSuFSTtLbzotst/AnxrNieacY2FDl4EaXCNilaON/wCLCSxqwOaU5rrKDm0tY6G+lrjuZMRGMSwaB0gOHQMEexafsw0zESG0aCQsR1A9YWvUfVt7vdXvc8/qVdMlty/d44/QyfwXiVxXyns1YugzIHAKOYwrC50IBG4qJHyfKcMykqJC4cLfSwVlsT4977Ko+auKPOuJEhjbssLxWNZIgyxyL8lw73CszaqXKmzEXX2gXK82YlWkCQI8cPaKUuiy5Y4DIslzLmbMwACiLZwbm2vzX08G2/j9Tzy+zNGTbleb795ckqLgmJlngeVEjWFVGjZi2U30A8amc3cIlneAxLcIWzagWuVI3Ouxqv5QxzTY/EO0sMrHCYK7YcEILtiWykF273evvsV0Fa5wLj00EMUpZiXwkRBmlkljlL4pYpMQQWuohWQMwFrhxqALi+BHa4+Zv+n6Xhy0237zTb74qvTt5G5c4cIlnMBiW+TPm1AtfJbc6+qahz8ExMc80kSLIsyuurhSufe9/A1W4rj0rYmLNLhkMUuKiSZlbsJV7CKTuoZB3gWKmzkdw+wSMPzpO6K+WFGAwZMDBzNL8oy5miOYWUZiFupuUa9qS0ItuXcmr9naWpN6jbTbT+Sry8iSnKUnyMxFlEnaCS1+7opXKTbwNcRcDxMsuHaREjWFVW+YMWCm+wqnXmPFQxLNI6Tuj8SHZqskbXhaYoGCyEMMsa2BQkLaxJ1N9NzHLGYi02FkjMmSSSBC1mcxLEoi7fMLmQ3YF7XUkWuRPZ4GP6XoYq8V35rKv9qNvpSldz6RC4hgg4JGjePj5GqPiGNJ7q90DTzrBh+cY8RLPhwcskTsMp/bRTbOvjroR099QuJYnqK2iEeeQCqzE4iseKxdVWIxN9qAY7FdBVLjuILGLsa5x+JKg5VLH6I3t1Ou/s3rT8Vi3kzXGp0t1Fv2fOhGzZ+B8WaYyHK+UDunKSgIBOrAG19iPMHpXavE2vwyUkWJwEpt4XhvauvuHYtsiQwZ2jjVQF7IqSAt3JYLYnOfga7D4y3/AJdPfQnBTC3gTD6tJEj5nQnJL2zXAIGZrG9iQhIvbzFbLHxLKwdo4ygIYqqsHsDt6327fdWTkTkmYQCeVkjEmbIjAszLYqSwBGUb9b1NgwMSzMsykhCQ5j7Qa5kUAMxsbrIGt4Ka9unLT8KpPseWfiR1VKK7ml838Rb5QzKoQG/dttY+2pM/EZOyIYgRNFGqaX/jAkTNpfz+2to9J/AsIMKMRGMkwcLlDEhwx72h8N7+VaGiSmMusYAKAGQObkIAL5M29l8PGvBOrxwfQUpSy+SPNinVtGvoOlt9bWuauouLSC6grYRQaEDL3jGWNjcDUnW19a1vUnU3J8evvq/RZMoHydSQFBYSgF8gsCQegy7baVlcmmnRB4rimEsliAAxsALD4VfycanUHIyqIxlUdjGdoe0HeO+oN/bWs49WzsXABPespuLHaxq17JyAWigbYXZrE2GW9s3la4HSsmnBSWSv5rmLSvsBcGwFhcqCbDpqTXo7kr5mL6rhPwvXmrmANmJfLmNjZTcbWH3V6V5I+Zi+q4T8L1pHPU5N1pSlUwVCMcue5soKn33zH3HL8DWWGFu62t+5Y30C2GYEfH41ISe4bQaUOJOUGw3tWtrJuRCiiOW4uLgXJbc5ha2uml6+nhZulwC9hr62c72YdLeNSzNsqqNh7PGuExNge7Yg9NrmptY3I4xKhmVW9WxO9gWFra+y9YxAc1xc6rla+mSwuPv+NZu3OmYCxocSbsLDS/2U2sbkRXRwmoYWQruNyRtr4CspiazhQQDltqNgAGG+htes0UrtrYW9tfMeIdtgPjTaxuIskZUEagZZMoJ1Ayj8719/J3zEjfWxN9Bl7v7Xj5VKZrm2UXt18xqK5E+m3lWbJvRgwMeVmFiO6uhN9dbneo0QZlA/qaWO4zDNc9CQLD31PWTXUDW2o8OlfUjZbWA1pY3KrILwagENlu1lvraw638b9a+hh30JuWGSxvoLetcdetTJ3sRoDv7q4aY3IA2pYckiDkY+rcMTIbkjXcCwv7KynC+rlVlAN7k3I26ZuuvjUnttL212osxuLjeljejPSlKpo8+ekXh8mE4hIy5lDt2sTrp62psfEG4P/esWD52drLLGWb6UYuT7Y/0+Fd58xcvwY2Ls51uL3VhoyNtdW6Vp/LXo2+Q4lphMssZjZcrJZwSQQc17HYg6da3uM1TOvBzDHJII7SZ2IAXs2zXOgFrVukfIuKbcIPa36VzjIosJxKCcIuUsENwCV7Tu5l8CCR7r12dPOqDM7BR4k2FzsPbUbNHX+E9GuY3mlt5RjX/EdvhX3ypyXFhWleQJJKWZVYLa0YOn947kjyHSpvpH49NDhGOGJV7jvC2fJ+0UUg26ampKYtZYUdDoVDAg66i/51VZMWfeNMaDbXoLmtG5swRkGcG+VXuhJyOpWxVhWxYuQk6kmta5rTNA4zW0uT5DU0BpnK3NGLZOxSHNa5RFRrqhObb6NzualcRw+LUlpHKyMM3ZhrPbyAFjYDYEnSsfK3P8azSF1dBIgDMWzANmBOlu6pAG3hVxx3mVXKZe0CJmLSeqtmFu6xGuw28dKKTi8MbVJZjZqvE+EzyL208UzIovnYkhQepH7IqFBwtWTMFJUAkd/cAgGwvc7itrh9IcCYaRQHeR89kK2UF72BJ0CjN0vtWvYTjiLAgZmLBSCLgG4CAWsviDY+Q2rnJ5OqbSxEqcsAOw/wARqd8ihAvIMhtmCtcMwLBRlBYE73t4AmqWF1EisR3Q6sRvoGuR56VfAF1zvIjSL4sCzZVFpAb7C1tbEaColbOrdKyJOIFI7o2vqCOnUXqcMNhAFzeswBARM/rbX1FtL6anS9a9NLmN9ugHgKsUcst0kRc6LG4ZgLZAFvqDoQBqNd6jRtMj8zJEoyxhejAr9Ei41sLgixr0XyP8xD9Vwn4XrzRxlwbBdQoCA+IUWze83PstXpbkj+Tw/VMJ+F60uDz6v3jdqUpVOZEjXRq4K9we2pHZ1x2XS+lbszRiRe+PYPurHk0PtqUY9binZVLFGDL6t/K1q4ZdW9/31I7Pbyp2e/nSxRxhh3aw4cEXsL1JRbV8iK2xpYo+LHN5/wDavjLp76z5KdnWKM7TGw1X3VzONq+8lCnnSi7T4nG1cINT76yFKZKUNubPiy22rhV1BPuFZMmlMlBR90pSqbFY8RCHVlOzAqbb2ItWSlAdS8R4JjMS7QuBnw5F5FYDtALNE5uDlZha4tvfYVn5f5oM7P8AK5FbEQsVRMoUKpGj5L2Lk3UnplIHUm/5o7TCvLNGhZZshOrC0iDJuoNgVtv9HTwrU+TeWHlxaThCAHEs0rCwd1bOqRg62zHW3QeddErVnLdTo2TD8HlxkgaQFYr3Ja4LDwUfnV9zLEkcWcCxGVRba2wB9gq+Fdbem7FSRYfDPGbATXPhcIcobyPerHc6kebFgneo3HOBytC0zOqRxRyTMtsxdQhJsPEbgHcgVXcH4kmIjzqddmXqp6j2edbrx8f+XYr6nP8A6RrXBOTr3k7iuBMBCGJWzsWDBUa37JIO+gvp41T4uXANiZOyMN7jIMxC9plXMRc5QL5/jpXWQiPhXPYN4VLFYO1vSC2AWCK4UzZhbsiM5WxzZrHbb32rr9cThtLiXYZrEEXtqR13qqEDeFc/J28Ky1ZtSaJU2Kjucma3TNv8RvUmPiOHsLwsSBYkORc9TbpVZ8lanyU/7tUoviSM7YtbmwNuns6CpEHEkAAMQY+JNuvlUD5MaGDzHxpSHiSPrFT5r2Ftz7PKvUPJP8mg+qYX8L15caHzFepeRlvhcOf+Vwv4WqmW2+TdaUpQgpSlAKUpQClKUApSlAKUpQClKUApSlAKUpQClKUApSlAcWrm1KUAqr5k4HHjcO8EvqtsRurDVWHmDVpSgPOfHOUsZwyW6MHuCVZNmXwdD92tdq8bJ/grEud/kUxNvEwEmrfnHhvaxZgLlL/4Tv8ArVJzziRFwbEm9r4fsx/fUJb/ADVWyVR5mwWLVFbNGJGNspZjlUde6NyfG9ZJsXGyECPJJcWZGOUj9oMpPwIqUUjYd0ofIkA1iOFH9E393X7qlArxIdNTV1jcXAYQFFpLVDOEX6EnwauPki/Rk/wt+lKKQQ511NWfBcZGmYTKjKcp70Zkc2Oqo2YZL+NYxgwf2JPga5+RAfsH3sB95pQK/Nr5e386mYDH5LDKN7swALkW0AJ2Hsr77NB/Rj2tc/ZenyhF3a/ki2/zN+lKRVJxdoxYmaWUWYsQuYrm3APTNua9W8jYQrg8OD0w+HX4R3/OvOvKPC5+ITCHDwHISM8pJyovVma1r22G5r1RhMOI0VRsAB8AAPsFA23lmelKUIKUpQClKUApSlAKUpQClKUApSlAKUpQClKUApSlAKUpQClKUApSlAcEVoHpQ5OxWPwwhwsiKA4dlckBgBotwDax1pSgOmcb6IeKR/8AoB/7ORT95FVE3IHEk3wc3uW/4aUoCI/LuPXQ4XFD/pS/kK5Tl7HtoMNij/0pf0pSgJkPIfE5NsHOf3lI/FarbA+h/ikm8Cx/2kij7Bc0pQGycN9AeJa3b4mFPERh5D8WCit04H6E+Hw2M3aYhhY99sqf4UtceRNKUB2JgMBFAgjhjWNBoFRQoHuFSaUoD//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jpeg;base64,/9j/4AAQSkZJRgABAQAAAQABAAD/2wCEAAkGBxQSEhUUEhQWFhQXGBYWFxcUFhcXFRcVFxcYFhQWGBQYHSggGB0lHBUXITEhJSkrLi4uFyAzODMsNygtLisBCgoKDg0OGxAQGywlHCQtLSwvLC8sLCwsLiwtLCwsLC8sLCw3LCwsLCwsLCwsLSwsLC0sLCwsLCwsLSwsLCwsLP/AABEIAKgBLQMBIgACEQEDEQH/xAAcAAEAAgIDAQAAAAAAAAAAAAAABAUDBgEHCAL/xABLEAACAQIEAwQFCQIMBAcBAAABAgMAEQQSITEFBkETIlFhBzJxgZEUM1J0obGywdFCchUjNDVTYnOCkqKz8GNkg+EXJUOjtMLSFv/EABkBAQEBAQEBAAAAAAAAAAAAAAABAgMEBf/EADERAAICAQMCAwUHBQAAAAAAAAABAhEhAxIxBEETUWEUInGRoQUyscHR4fAVQlJigf/aAAwDAQACEQMRAD8A7xpSlAKUpQClKUApSlAKUpQClKUApSlAKUpQClKUApSlAKUpQClKUApSlAK1zmnmoYOFpBE8tnEYVNy5vpc7AWNzVtxnG9hh5ZbX7ON3t+6pP5VqXMOLi/g6YE95onxEdtyEUS3B2B/WgNVn9JvE5L9jgoIh0M0hY29ikVXPzzxlt5cJH+7GT+K9aRj+PxXuJJf3QVP22qnl5hB2Rj+9IfuUCrgHYz82cWO+PjH7sK/pWTD858UTfGwv+/D/APkiurTxv/hL72c/nX2nEJGF1gBHiFcj43pgh2i3P3FgbriMKfIxED9ak4b0o8VT14MHMP8AhsyN8Wa32V1N8ulG8H+Vx+dDxVxvFb3yD86A7wwnply2+U4CZPExMsgH3VsnBvSlw3EsEGI7NzYZZ1aM3PTMe7fyvXm+HmG26uP3ZL/YV/Op44tG/dlPumiB/wAwoU9Zo4IBBBB1BGoI8jX1Xnzkbm8YF1Czg4ckBos7FFBOrIG9Qjew0Nd+YXEiRbqb6kG3iP8Af21AZ6UpQClKUApSlAKUpQClKUApSlAKUpQClKUApSlAKVCxnFYotHbXwGpqC3M8PQOfcP1pQLula1jucYkjZljkdgLhAFBY+FybCqeP0lpHKsWNgfDMwuj5lkhkHikq6H2aVaJZvtKwYPGJKoeNgynYis9QopXDMBv7PfUHEYwm4Tpux1F/ADrQFZ6Q5MvDMaf+Xm+1CPzrW2TNwxCdT/Bsv24ZKs+N4ntEeKRu0RgVdSAFIO4Nq0/jOPxOSTDxZUiXDtlIUG0UY/j4iCRoYwALa2vatURujozDcKnkQvHDK6Dd0jdlFt7sBap/AeVcTi3CRxkC2YvJ3EC75rnffYXNdqJ6RcEsKFXyKiKohRbFbC2UINPfWhYfntkZSIgQpvcucxCqyR3O2iMR8PCpSGSPzbyNNgESVnSSNjlzJfutvYgj7aqeH8XmhXJHIVW97WBFzvuKuubeZ8VjYlDxNHh1OYWVsrMdAzSEWO+g861GoUvhzLif6UH+6v6VjxfHJ5UKOylW37ig/ECqauQ1LBwy20rNi587XtbQD4ViPtri3nQHFetuRJ+41z60eGl97wKp+2O9eSredequSj3EPjhMH+GSgN3pSlAKUpQClKUApSlAKUpQClKUApSlAKUpQCqnjXEuzFl9Y6ADcn9KssRKFUk6WFazw9e1dpW2Bso8BVSBCk4axGd9T1HhVXxXHRwRtJIwVFBJPkPAdT5VsXGeIrChZiBYE67ADcmvO/O/MrYyWwJEKE5V8T9I+fh4Vpshxx/m+fETZ4naKNdI0U2NvpN9Jj/2rJHx9cUnZY4HKDcSx3GRjoGZdr9M1vdWr1e8JkMaBzZkclXFr21sL+PsrNhqzsXlDiM+DdFDoUOURuDaOUH1VlXZW6BxprrXdXDMYJo1kAIuNQd1YGzKfMEEV0dFwkR4aKN75TmuL6pmbMFB/q3t7q7V9HsITChQ5chmzE73NrfZatSqrMxTT9Cv5q4ZiG4hhcQAHw8Qa+14pCrDPlPiCBcbWqXi8QwUANYb6VtTLfQ7VpXMMLQHW+To3S3gT0NRM0Vs/tqh5ixJjj0XNmujW3COrJIfcrE+6rJsQDsaquOSPYKsTMHWUFtlB7MhRmOmYlha5Aqh4Kfkrg+BjaYZY5ZAVKF2ElkObUCw1Nlv5nwrjj8OBGKjBjgDMBmAW5v2i5RYaKWXMtz5VB4B6OVMXaPMwLFsoVQLBWK3bXW5B2NVOO5ZmjnKR5WKn1w6j6PesTcWzpff1hWW2uEdIQhKOZHYB46kGCzYizrJHYKBftMwIXTptre1q6bhwIc2VRetr41y/joYV7Z2kw4IHdcsqHpdTYjffzqow0IRrq499c7l3O8YwSxkgHgrfRqLLgwpsRrWzYnFaaFeguDtUDHwhrG491UmPIpo8EGYKouSbAeJr7/g/K5RlIYaEdQazM5hkVlOqkEHzrDPxF2kMhPfJuT51exzdX6Di2EjjVcubN+1cWHur0ryT83H9Uwf4ZK8w43FtJ6xvXp/kr5tPqmD/DJVObN4pSlCClKUApSlAKUpQClKUApSlAKUpQClKUBWcxA9g9t9PvqkgLRp3eupvW1YiMMpB6iuveduNrhMOz9dlHix0ArSB156VeaWdzh0JOl5CNh9FPz+FdZ1ZySMzFmN2YlmPiSbmsLxA9KyCCa2XkDCmbE5CLxraZ77fxZGX3l8gqgkgt1+Ndp8lcCOFwpMgtNOQ7DqkYH8Wh8ySWPtFVAmYzE6MreJYHwO9v8AfjXZXJHDJYY7yZcrqjAA3I0vrp4GuuMfADf+sCR+8NxXaXLvMGHnwySpIoUIubMwUobWs1zptVYLysWKw6yIyOoZGBVlIuCDoQQarX5mwlmIxET5dwjq7f4VN617Gc7M+kCW/rNYn4bD7ayDRMRy0cJO8ahTHmsWBbObbd0+p7ia3fiSZcBIAScuBnsTvpELG/jpvWrcTM0rF3lFzvpra1htatp4kLcPkvuMDP8A6I6VqRlKjovlnmvFRRZFdWRScokBYrfU2N72uTpWaHmKcMTJkkDOHYWyliCDbMNvVHwrXeENZD7alM1edzkng+ppaGjLSTksm38c56M0DwxxFM9gzMwNgCCQABrtua0cqf8AZrNIdL1HeStJt8nOcIQwjhr+NYyx8a4aSsLSVpHCUkcuTWI1yLmvoxkb1TnyYWr1TyV82n1TB/hkryu9eqeS/m0+q4P8MlUwbtSlKAUpSgFKUoBSlKAUpSgFKUoBSlKAUpSgFdJ+knBtjo+1w4YmCWVChHrhdHKf1he9t7V3ZWic8ctm0ksJkQSayiI2OYWyyqNswsNbXrUaeDMm1lHnW/hSNCzBVBLMQFUC5JOwA6mtw4py8ZHuxAdjbt0TuSHp28S6o/8AXXQ9bVsvLHL0eDXPcSTsLGS1gi/RjB1Hm258hRxa5EZKXBA5W5OXDlZsUA0w1SLQpGejOdnceGwv1IrZ5pbm5NfKqzsFUFmOwGpNVXNOKlwbrG0QMjIHALjKFJK94rcjVTVNHzxvGCKJ3JsFBPvtb411rhYDND2ViXJzDqAel/C1z8TVrio8RjHCswIBvlQERr5nqx9tbzytymIxcjwuTuTQhV8scurAlrd46s3Un9PKtpgQCpmKgjQWA18jt7arzJQGR8IGq/4wLYGcf8liB/7VUEU2lX/GP5DP9SxH+lUZTzLw97A1naWoWFO9fTtXOsnoWo9tFhC2ZHHUDOPYDZvsN/dVe8lZeHYkJIrN6uob90gg/YaztiIY/m0Mh+lJ6vuQfmanDNtqcE26rBFw+Dkk9VSR1Oyj2sdKzHDxJ6752+jHt73P5VixONkk9ZtOgGij2KNK+FWrkxugvuq/V/p+59PPf1QFHl+pr4C1mWOsgipdDbKTyQ510r1JyYO4n1XB/hkrzFjo7LXp7k35tPquD/DJVTOWpHa6N1pSlUwajjPSBh0d1SOaUR/OPEl0TWxLEna/Wsf/AIj4bRjHOIS2UTGP+LLWuRe9yfK160vl75ni/wC5/wDeSo2P/mXD/Wn/AAyV9hdHo3tp8pc+as+U+q1au1w3x5OjsvjHOcEEixKsk8rAMEgXOcrDMDuL6a2HSsWG58wrwSTEuvZlQyMvfuxsoABsdj16Vp3Cv55w39lF/wDFrXW+Zx39tF/qSVI9FpNJZ4i/m6LLq9RNvHMl8lZ2bgfSDA8kaPFPF2tuzaVAEbMbKQQTcX67VOk5ywqyTRlmzQBmk7hsAhAax66kV1085kk4Wk6tCiJFkcWftBmWxsLZAcoHW16x47+W8U/ssR+NKnsek33WPP1oq6vUS/7+VnbfBeLR4qISwklCSNQQbg2Ohqij9IeDa+Uym29onP3Csfoq/m9P35PxVpvo2xGKQz/JYo5L5c3aPkt61rePWuMemhepf9rxmu/mdn1E60/9lnF9jsPEc1xBlVElkZlV8qJ3gGUOLg6g2IJ8K+4uasOYTLcgAhSpHezEXAsN9AfhWtieReIyMI80mQZkDAAMYkzWY7gGqeQL8kJBJYzrmFrBe49rG+vWvgz6iabrzf0/E+TqfaevGUqrDmqr/Gq+PqjesFzTE8ixskkbPYp2i2DX2trsfGuZubMOpsxcG5GqN0008a17iv8AKcD+5F+KpXpA+dw3tb8SVp6s1Fu+PzOz63qI6WpK1cWlxzdevay5fmmABSS4DEqLowN1yk6f3xXxjOaokkaNUkkZL5uzW4W297nYeNVHpC9bC+2T746wcIQNjcYCbApMCfAFhc0lqz37Ph+BdXreoWu9FNcpXXnG/M2T/wDpIOw7e5yXy2t3s30bezWo+E5pikdY2SSMuBl7RQAwO3XY+O1Vi8vxNhHjixCt/GBwxIC5wpGU2PUE1HwASWWKLFZo54gojIIyOAbrr7vYar1NS1dB9X1SlBOlaXwbvKvtjgmcc5LEjF8O4iY7qR3D56bVUcA9H00byGbEDI2qogLDN1YZvVHlXY1K9u51R9rYrs1rh/KKxTJL2rEoSQLAA3BFj8a6m5n4JiMbxfETZisKsI1Ya5kRQMqja182td08exBCZFNi258F6+81VcK4aqrmI9n60SNFBwXlhIlF1sPDqfM1YY2YIMq7/dU/iGLCg2Pe+6tema+9UhGnaqyRtamYmQCql5taAnRNW08Y/kE/1Kf/AEq06KWtx4z/ADfP9Sn/ANKoynlyGvstWfh3DpJQSi5gNNwPvNThy/P/AEf2r+tFCT4Q3pYsr8PCXNhUxOENe1qzR8Plib1QD7RUkGa99L+0Vh2sHRK8ohtwdx+zX2nCZPomrBZ5/EfEVIjxE+Um2g0J6Ana52FZZ1jEpZcGyesLUVasp0d7ZiPjXwuDPl8a5ts9unpw7tFPxP1R7a9M8mfNp9Vwn4ZK848dhyxjbfpXo7kv5qP6rhPwvXTT4PF1deJg3WlKVs8x1pwflPFRxcQVowDOtou+hzHM56HT1hvWHF8n4tuGQ4cRjtVnd2XOlgpVwDmvbqKwYbiuIGGfCdrKXnV8RHNmYumHXOcSokvdSrRqo107dbXym1zwvmue0a3iOV8HB2TBziZVmjjZ5w+a1h2jN6raRNcg7ez27Uu6XKfyVHl9j06rPFfN2YsTyvi4sVBi4ESQrHGrRM4Qhli7Nu9sR53qFh+QMUcNiM5jWWV0dUzEgZWZiCwGhObS19t6xcE5gkGDghDxSJ2CveEyI8TR4qGIJI6Salg7fR1jYWYXqXgeYcRB2kWHjRj22PlHaFAJGGOmXslZ5owh01bv2zL3fEut1Eu3b6O0H0em337/AFVM5TlTFzyYESRrEmFVFZjIrF8jA91V2vlG/jXxiuUcU2Jx0gjGWZJljOdNSzqV0vpoDvWy8cxI+WYZJ5GigaKZtJGjV5wUARpFI2QuQt9dTrl0grzO6yZImieJJ8Ph0jYu+IljlRCcQJS9iAHLeq1xGxJvs9t1F2X8dj2SHr/FRi5Ow/EMJGkDYVCmcln7dLhWa7HKN7Cq3lLhHEcAZSuFSTtLbzotst/AnxrNieacY2FDl4EaXCNilaON/wCLCSxqwOaU5rrKDm0tY6G+lrjuZMRGMSwaB0gOHQMEexafsw0zESG0aCQsR1A9YWvUfVt7vdXvc8/qVdMlty/d44/QyfwXiVxXyns1YugzIHAKOYwrC50IBG4qJHyfKcMykqJC4cLfSwVlsT4977Ko+auKPOuJEhjbssLxWNZIgyxyL8lw73CszaqXKmzEXX2gXK82YlWkCQI8cPaKUuiy5Y4DIslzLmbMwACiLZwbm2vzX08G2/j9Tzy+zNGTbleb795ckqLgmJlngeVEjWFVGjZi2U30A8amc3cIlneAxLcIWzagWuVI3Ouxqv5QxzTY/EO0sMrHCYK7YcEILtiWykF273evvsV0Fa5wLj00EMUpZiXwkRBmlkljlL4pYpMQQWuohWQMwFrhxqALi+BHa4+Zv+n6Xhy0237zTb74qvTt5G5c4cIlnMBiW+TPm1AtfJbc6+qahz8ExMc80kSLIsyuurhSufe9/A1W4rj0rYmLNLhkMUuKiSZlbsJV7CKTuoZB3gWKmzkdw+wSMPzpO6K+WFGAwZMDBzNL8oy5miOYWUZiFupuUa9qS0ItuXcmr9naWpN6jbTbT+Sry8iSnKUnyMxFlEnaCS1+7opXKTbwNcRcDxMsuHaREjWFVW+YMWCm+wqnXmPFQxLNI6Tuj8SHZqskbXhaYoGCyEMMsa2BQkLaxJ1N9NzHLGYi02FkjMmSSSBC1mcxLEoi7fMLmQ3YF7XUkWuRPZ4GP6XoYq8V35rKv9qNvpSldz6RC4hgg4JGjePj5GqPiGNJ7q90DTzrBh+cY8RLPhwcskTsMp/bRTbOvjroR099QuJYnqK2iEeeQCqzE4iseKxdVWIxN9qAY7FdBVLjuILGLsa5x+JKg5VLH6I3t1Ou/s3rT8Vi3kzXGp0t1Fv2fOhGzZ+B8WaYyHK+UDunKSgIBOrAG19iPMHpXavE2vwyUkWJwEpt4XhvauvuHYtsiQwZ2jjVQF7IqSAt3JYLYnOfga7D4y3/AJdPfQnBTC3gTD6tJEj5nQnJL2zXAIGZrG9iQhIvbzFbLHxLKwdo4ygIYqqsHsDt6327fdWTkTkmYQCeVkjEmbIjAszLYqSwBGUb9b1NgwMSzMsykhCQ5j7Qa5kUAMxsbrIGt4Ka9unLT8KpPseWfiR1VKK7ml838Rb5QzKoQG/dttY+2pM/EZOyIYgRNFGqaX/jAkTNpfz+2to9J/AsIMKMRGMkwcLlDEhwx72h8N7+VaGiSmMusYAKAGQObkIAL5M29l8PGvBOrxwfQUpSy+SPNinVtGvoOlt9bWuauouLSC6grYRQaEDL3jGWNjcDUnW19a1vUnU3J8evvq/RZMoHydSQFBYSgF8gsCQegy7baVlcmmnRB4rimEsliAAxsALD4VfycanUHIyqIxlUdjGdoe0HeO+oN/bWs49WzsXABPespuLHaxq17JyAWigbYXZrE2GW9s3la4HSsmnBSWSv5rmLSvsBcGwFhcqCbDpqTXo7kr5mL6rhPwvXmrmANmJfLmNjZTcbWH3V6V5I+Zi+q4T8L1pHPU5N1pSlUwVCMcue5soKn33zH3HL8DWWGFu62t+5Y30C2GYEfH41ISe4bQaUOJOUGw3tWtrJuRCiiOW4uLgXJbc5ha2uml6+nhZulwC9hr62c72YdLeNSzNsqqNh7PGuExNge7Yg9NrmptY3I4xKhmVW9WxO9gWFra+y9YxAc1xc6rla+mSwuPv+NZu3OmYCxocSbsLDS/2U2sbkRXRwmoYWQruNyRtr4CspiazhQQDltqNgAGG+htes0UrtrYW9tfMeIdtgPjTaxuIskZUEagZZMoJ1Ayj8719/J3zEjfWxN9Bl7v7Xj5VKZrm2UXt18xqK5E+m3lWbJvRgwMeVmFiO6uhN9dbneo0QZlA/qaWO4zDNc9CQLD31PWTXUDW2o8OlfUjZbWA1pY3KrILwagENlu1lvraw638b9a+hh30JuWGSxvoLetcdetTJ3sRoDv7q4aY3IA2pYckiDkY+rcMTIbkjXcCwv7KynC+rlVlAN7k3I26ZuuvjUnttL212osxuLjeljejPSlKpo8+ekXh8mE4hIy5lDt2sTrp62psfEG4P/esWD52drLLGWb6UYuT7Y/0+Fd58xcvwY2Ls51uL3VhoyNtdW6Vp/LXo2+Q4lphMssZjZcrJZwSQQc17HYg6da3uM1TOvBzDHJII7SZ2IAXs2zXOgFrVukfIuKbcIPa36VzjIosJxKCcIuUsENwCV7Tu5l8CCR7r12dPOqDM7BR4k2FzsPbUbNHX+E9GuY3mlt5RjX/EdvhX3ypyXFhWleQJJKWZVYLa0YOn947kjyHSpvpH49NDhGOGJV7jvC2fJ+0UUg26ampKYtZYUdDoVDAg66i/51VZMWfeNMaDbXoLmtG5swRkGcG+VXuhJyOpWxVhWxYuQk6kmta5rTNA4zW0uT5DU0BpnK3NGLZOxSHNa5RFRrqhObb6NzualcRw+LUlpHKyMM3ZhrPbyAFjYDYEnSsfK3P8azSF1dBIgDMWzANmBOlu6pAG3hVxx3mVXKZe0CJmLSeqtmFu6xGuw28dKKTi8MbVJZjZqvE+EzyL208UzIovnYkhQepH7IqFBwtWTMFJUAkd/cAgGwvc7itrh9IcCYaRQHeR89kK2UF72BJ0CjN0vtWvYTjiLAgZmLBSCLgG4CAWsviDY+Q2rnJ5OqbSxEqcsAOw/wARqd8ihAvIMhtmCtcMwLBRlBYE73t4AmqWF1EisR3Q6sRvoGuR56VfAF1zvIjSL4sCzZVFpAb7C1tbEaColbOrdKyJOIFI7o2vqCOnUXqcMNhAFzeswBARM/rbX1FtL6anS9a9NLmN9ugHgKsUcst0kRc6LG4ZgLZAFvqDoQBqNd6jRtMj8zJEoyxhejAr9Ei41sLgixr0XyP8xD9Vwn4XrzRxlwbBdQoCA+IUWze83PstXpbkj+Tw/VMJ+F60uDz6v3jdqUpVOZEjXRq4K9we2pHZ1x2XS+lbszRiRe+PYPurHk0PtqUY9binZVLFGDL6t/K1q4ZdW9/31I7Pbyp2e/nSxRxhh3aw4cEXsL1JRbV8iK2xpYo+LHN5/wDavjLp76z5KdnWKM7TGw1X3VzONq+8lCnnSi7T4nG1cINT76yFKZKUNubPiy22rhV1BPuFZMmlMlBR90pSqbFY8RCHVlOzAqbb2ItWSlAdS8R4JjMS7QuBnw5F5FYDtALNE5uDlZha4tvfYVn5f5oM7P8AK5FbEQsVRMoUKpGj5L2Lk3UnplIHUm/5o7TCvLNGhZZshOrC0iDJuoNgVtv9HTwrU+TeWHlxaThCAHEs0rCwd1bOqRg62zHW3QeddErVnLdTo2TD8HlxkgaQFYr3Ja4LDwUfnV9zLEkcWcCxGVRba2wB9gq+Fdbem7FSRYfDPGbATXPhcIcobyPerHc6kebFgneo3HOBytC0zOqRxRyTMtsxdQhJsPEbgHcgVXcH4kmIjzqddmXqp6j2edbrx8f+XYr6nP8A6RrXBOTr3k7iuBMBCGJWzsWDBUa37JIO+gvp41T4uXANiZOyMN7jIMxC9plXMRc5QL5/jpXWQiPhXPYN4VLFYO1vSC2AWCK4UzZhbsiM5WxzZrHbb32rr9cThtLiXYZrEEXtqR13qqEDeFc/J28Ky1ZtSaJU2Kjucma3TNv8RvUmPiOHsLwsSBYkORc9TbpVZ8lanyU/7tUoviSM7YtbmwNuns6CpEHEkAAMQY+JNuvlUD5MaGDzHxpSHiSPrFT5r2Ftz7PKvUPJP8mg+qYX8L15caHzFepeRlvhcOf+Vwv4WqmW2+TdaUpQgpSlAKUpQClKUApSlAKUpQClKUApSlAKUpQClKUApSlAcWrm1KUAqr5k4HHjcO8EvqtsRurDVWHmDVpSgPOfHOUsZwyW6MHuCVZNmXwdD92tdq8bJ/grEud/kUxNvEwEmrfnHhvaxZgLlL/4Tv8ArVJzziRFwbEm9r4fsx/fUJb/ADVWyVR5mwWLVFbNGJGNspZjlUde6NyfG9ZJsXGyECPJJcWZGOUj9oMpPwIqUUjYd0ofIkA1iOFH9E393X7qlArxIdNTV1jcXAYQFFpLVDOEX6EnwauPki/Rk/wt+lKKQQ511NWfBcZGmYTKjKcp70Zkc2Oqo2YZL+NYxgwf2JPga5+RAfsH3sB95pQK/Nr5e386mYDH5LDKN7swALkW0AJ2Hsr77NB/Rj2tc/ZenyhF3a/ki2/zN+lKRVJxdoxYmaWUWYsQuYrm3APTNua9W8jYQrg8OD0w+HX4R3/OvOvKPC5+ITCHDwHISM8pJyovVma1r22G5r1RhMOI0VRsAB8AAPsFA23lmelKUIKUpQClKUApSlAKUpQClKUApSlAKUpQClKUApSlAKUpQClKUApSlAcEVoHpQ5OxWPwwhwsiKA4dlckBgBotwDax1pSgOmcb6IeKR/8AoB/7ORT95FVE3IHEk3wc3uW/4aUoCI/LuPXQ4XFD/pS/kK5Tl7HtoMNij/0pf0pSgJkPIfE5NsHOf3lI/FarbA+h/ikm8Cx/2kij7Bc0pQGycN9AeJa3b4mFPERh5D8WCit04H6E+Hw2M3aYhhY99sqf4UtceRNKUB2JgMBFAgjhjWNBoFRQoHuFSaUoD//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jpeg;base64,/9j/4AAQSkZJRgABAQAAAQABAAD/2wCEAAkGBxQSEhUUEhQWFhQXGBYWFxcUFhcXFRcVFxcYFhQWGBQYHSggGB0lHBUXITEhJSkrLi4uFyAzODMsNygtLisBCgoKDg0OGxAQGywlHCQtLSwvLC8sLCwsLiwtLCwsLC8sLCw3LCwsLCwsLCwsLSwsLC0sLCwsLCwsLSwsLCwsLP/AABEIAKgBLQMBIgACEQEDEQH/xAAcAAEAAgIDAQAAAAAAAAAAAAAABAUDBgEHCAL/xABLEAACAQIEAwQFCQIMBAcBAAABAgMAEQQSITEFBkETIlFhBzJxgZEUM1J0obGywdFCchUjNDVTYnOCkqKz8GNkg+EXJUOjtMLSFv/EABkBAQEBAQEBAAAAAAAAAAAAAAABAgMEBf/EADERAAICAQMCAwUHBQAAAAAAAAABAhEhAxIxBEETUWEUInGRoQUyscHR4fAVQlJigf/aAAwDAQACEQMRAD8A7xpSlAKUpQClKUApSlAKUpQClKUApSlAKUpQClKUApSlAKUpQClKUApSlAK1zmnmoYOFpBE8tnEYVNy5vpc7AWNzVtxnG9hh5ZbX7ON3t+6pP5VqXMOLi/g6YE95onxEdtyEUS3B2B/WgNVn9JvE5L9jgoIh0M0hY29ikVXPzzxlt5cJH+7GT+K9aRj+PxXuJJf3QVP22qnl5hB2Rj+9IfuUCrgHYz82cWO+PjH7sK/pWTD858UTfGwv+/D/APkiurTxv/hL72c/nX2nEJGF1gBHiFcj43pgh2i3P3FgbriMKfIxED9ak4b0o8VT14MHMP8AhsyN8Wa32V1N8ulG8H+Vx+dDxVxvFb3yD86A7wwnply2+U4CZPExMsgH3VsnBvSlw3EsEGI7NzYZZ1aM3PTMe7fyvXm+HmG26uP3ZL/YV/Op44tG/dlPumiB/wAwoU9Zo4IBBBB1BGoI8jX1Xnzkbm8YF1Czg4ckBos7FFBOrIG9Qjew0Nd+YXEiRbqb6kG3iP8Af21AZ6UpQClKUApSlAKUpQClKUApSlAKUpQClKUApSlAKVCxnFYotHbXwGpqC3M8PQOfcP1pQLula1jucYkjZljkdgLhAFBY+FybCqeP0lpHKsWNgfDMwuj5lkhkHikq6H2aVaJZvtKwYPGJKoeNgynYis9QopXDMBv7PfUHEYwm4Tpux1F/ADrQFZ6Q5MvDMaf+Xm+1CPzrW2TNwxCdT/Bsv24ZKs+N4ntEeKRu0RgVdSAFIO4Nq0/jOPxOSTDxZUiXDtlIUG0UY/j4iCRoYwALa2vatURujozDcKnkQvHDK6Dd0jdlFt7sBap/AeVcTi3CRxkC2YvJ3EC75rnffYXNdqJ6RcEsKFXyKiKohRbFbC2UINPfWhYfntkZSIgQpvcucxCqyR3O2iMR8PCpSGSPzbyNNgESVnSSNjlzJfutvYgj7aqeH8XmhXJHIVW97WBFzvuKuubeZ8VjYlDxNHh1OYWVsrMdAzSEWO+g861GoUvhzLif6UH+6v6VjxfHJ5UKOylW37ig/ECqauQ1LBwy20rNi587XtbQD4ViPtri3nQHFetuRJ+41z60eGl97wKp+2O9eSredequSj3EPjhMH+GSgN3pSlAKUpQClKUApSlAKUpQClKUApSlAKUpQCqnjXEuzFl9Y6ADcn9KssRKFUk6WFazw9e1dpW2Bso8BVSBCk4axGd9T1HhVXxXHRwRtJIwVFBJPkPAdT5VsXGeIrChZiBYE67ADcmvO/O/MrYyWwJEKE5V8T9I+fh4Vpshxx/m+fETZ4naKNdI0U2NvpN9Jj/2rJHx9cUnZY4HKDcSx3GRjoGZdr9M1vdWr1e8JkMaBzZkclXFr21sL+PsrNhqzsXlDiM+DdFDoUOURuDaOUH1VlXZW6BxprrXdXDMYJo1kAIuNQd1YGzKfMEEV0dFwkR4aKN75TmuL6pmbMFB/q3t7q7V9HsITChQ5chmzE73NrfZatSqrMxTT9Cv5q4ZiG4hhcQAHw8Qa+14pCrDPlPiCBcbWqXi8QwUANYb6VtTLfQ7VpXMMLQHW+To3S3gT0NRM0Vs/tqh5ixJjj0XNmujW3COrJIfcrE+6rJsQDsaquOSPYKsTMHWUFtlB7MhRmOmYlha5Aqh4Kfkrg+BjaYZY5ZAVKF2ElkObUCw1Nlv5nwrjj8OBGKjBjgDMBmAW5v2i5RYaKWXMtz5VB4B6OVMXaPMwLFsoVQLBWK3bXW5B2NVOO5ZmjnKR5WKn1w6j6PesTcWzpff1hWW2uEdIQhKOZHYB46kGCzYizrJHYKBftMwIXTptre1q6bhwIc2VRetr41y/joYV7Z2kw4IHdcsqHpdTYjffzqow0IRrq499c7l3O8YwSxkgHgrfRqLLgwpsRrWzYnFaaFeguDtUDHwhrG491UmPIpo8EGYKouSbAeJr7/g/K5RlIYaEdQazM5hkVlOqkEHzrDPxF2kMhPfJuT51exzdX6Di2EjjVcubN+1cWHur0ryT83H9Uwf4ZK8w43FtJ6xvXp/kr5tPqmD/DJVObN4pSlCClKUApSlAKUpQClKUApSlAKUpQClKUBWcxA9g9t9PvqkgLRp3eupvW1YiMMpB6iuveduNrhMOz9dlHix0ArSB156VeaWdzh0JOl5CNh9FPz+FdZ1ZySMzFmN2YlmPiSbmsLxA9KyCCa2XkDCmbE5CLxraZ77fxZGX3l8gqgkgt1+Ndp8lcCOFwpMgtNOQ7DqkYH8Wh8ySWPtFVAmYzE6MreJYHwO9v8AfjXZXJHDJYY7yZcrqjAA3I0vrp4GuuMfADf+sCR+8NxXaXLvMGHnwySpIoUIubMwUobWs1zptVYLysWKw6yIyOoZGBVlIuCDoQQarX5mwlmIxET5dwjq7f4VN617Gc7M+kCW/rNYn4bD7ayDRMRy0cJO8ahTHmsWBbObbd0+p7ia3fiSZcBIAScuBnsTvpELG/jpvWrcTM0rF3lFzvpra1htatp4kLcPkvuMDP8A6I6VqRlKjovlnmvFRRZFdWRScokBYrfU2N72uTpWaHmKcMTJkkDOHYWyliCDbMNvVHwrXeENZD7alM1edzkng+ppaGjLSTksm38c56M0DwxxFM9gzMwNgCCQABrtua0cqf8AZrNIdL1HeStJt8nOcIQwjhr+NYyx8a4aSsLSVpHCUkcuTWI1yLmvoxkb1TnyYWr1TyV82n1TB/hkryu9eqeS/m0+q4P8MlUwbtSlKAUpSgFKUoBSlKAUpSgFKUoBSlKAUpSgFdJ+knBtjo+1w4YmCWVChHrhdHKf1he9t7V3ZWic8ctm0ksJkQSayiI2OYWyyqNswsNbXrUaeDMm1lHnW/hSNCzBVBLMQFUC5JOwA6mtw4py8ZHuxAdjbt0TuSHp28S6o/8AXXQ9bVsvLHL0eDXPcSTsLGS1gi/RjB1Hm258hRxa5EZKXBA5W5OXDlZsUA0w1SLQpGejOdnceGwv1IrZ5pbm5NfKqzsFUFmOwGpNVXNOKlwbrG0QMjIHALjKFJK94rcjVTVNHzxvGCKJ3JsFBPvtb411rhYDND2ViXJzDqAel/C1z8TVrio8RjHCswIBvlQERr5nqx9tbzytymIxcjwuTuTQhV8scurAlrd46s3Un9PKtpgQCpmKgjQWA18jt7arzJQGR8IGq/4wLYGcf8liB/7VUEU2lX/GP5DP9SxH+lUZTzLw97A1naWoWFO9fTtXOsnoWo9tFhC2ZHHUDOPYDZvsN/dVe8lZeHYkJIrN6uob90gg/YaztiIY/m0Mh+lJ6vuQfmanDNtqcE26rBFw+Dkk9VSR1Oyj2sdKzHDxJ6752+jHt73P5VixONkk9ZtOgGij2KNK+FWrkxugvuq/V/p+59PPf1QFHl+pr4C1mWOsgipdDbKTyQ510r1JyYO4n1XB/hkrzFjo7LXp7k35tPquD/DJVTOWpHa6N1pSlUwajjPSBh0d1SOaUR/OPEl0TWxLEna/Wsf/AIj4bRjHOIS2UTGP+LLWuRe9yfK160vl75ni/wC5/wDeSo2P/mXD/Wn/AAyV9hdHo3tp8pc+as+U+q1au1w3x5OjsvjHOcEEixKsk8rAMEgXOcrDMDuL6a2HSsWG58wrwSTEuvZlQyMvfuxsoABsdj16Vp3Cv55w39lF/wDFrXW+Zx39tF/qSVI9FpNJZ4i/m6LLq9RNvHMl8lZ2bgfSDA8kaPFPF2tuzaVAEbMbKQQTcX67VOk5ywqyTRlmzQBmk7hsAhAax66kV1085kk4Wk6tCiJFkcWftBmWxsLZAcoHW16x47+W8U/ssR+NKnsek33WPP1oq6vUS/7+VnbfBeLR4qISwklCSNQQbg2Ohqij9IeDa+Uym29onP3Csfoq/m9P35PxVpvo2xGKQz/JYo5L5c3aPkt61rePWuMemhepf9rxmu/mdn1E60/9lnF9jsPEc1xBlVElkZlV8qJ3gGUOLg6g2IJ8K+4uasOYTLcgAhSpHezEXAsN9AfhWtieReIyMI80mQZkDAAMYkzWY7gGqeQL8kJBJYzrmFrBe49rG+vWvgz6iabrzf0/E+TqfaevGUqrDmqr/Gq+PqjesFzTE8ixskkbPYp2i2DX2trsfGuZubMOpsxcG5GqN0008a17iv8AKcD+5F+KpXpA+dw3tb8SVp6s1Fu+PzOz63qI6WpK1cWlxzdevay5fmmABSS4DEqLowN1yk6f3xXxjOaokkaNUkkZL5uzW4W297nYeNVHpC9bC+2T746wcIQNjcYCbApMCfAFhc0lqz37Ph+BdXreoWu9FNcpXXnG/M2T/wDpIOw7e5yXy2t3s30bezWo+E5pikdY2SSMuBl7RQAwO3XY+O1Vi8vxNhHjixCt/GBwxIC5wpGU2PUE1HwASWWKLFZo54gojIIyOAbrr7vYar1NS1dB9X1SlBOlaXwbvKvtjgmcc5LEjF8O4iY7qR3D56bVUcA9H00byGbEDI2qogLDN1YZvVHlXY1K9u51R9rYrs1rh/KKxTJL2rEoSQLAA3BFj8a6m5n4JiMbxfETZisKsI1Ya5kRQMqja182td08exBCZFNi258F6+81VcK4aqrmI9n60SNFBwXlhIlF1sPDqfM1YY2YIMq7/dU/iGLCg2Pe+6tema+9UhGnaqyRtamYmQCql5taAnRNW08Y/kE/1Kf/AEq06KWtx4z/ADfP9Sn/ANKoynlyGvstWfh3DpJQSi5gNNwPvNThy/P/AEf2r+tFCT4Q3pYsr8PCXNhUxOENe1qzR8Plib1QD7RUkGa99L+0Vh2sHRK8ohtwdx+zX2nCZPomrBZ5/EfEVIjxE+Um2g0J6Ana52FZZ1jEpZcGyesLUVasp0d7ZiPjXwuDPl8a5ts9unpw7tFPxP1R7a9M8mfNp9Vwn4ZK848dhyxjbfpXo7kv5qP6rhPwvXTT4PF1deJg3WlKVs8x1pwflPFRxcQVowDOtou+hzHM56HT1hvWHF8n4tuGQ4cRjtVnd2XOlgpVwDmvbqKwYbiuIGGfCdrKXnV8RHNmYumHXOcSokvdSrRqo107dbXym1zwvmue0a3iOV8HB2TBziZVmjjZ5w+a1h2jN6raRNcg7ez27Uu6XKfyVHl9j06rPFfN2YsTyvi4sVBi4ESQrHGrRM4Qhli7Nu9sR53qFh+QMUcNiM5jWWV0dUzEgZWZiCwGhObS19t6xcE5gkGDghDxSJ2CveEyI8TR4qGIJI6Salg7fR1jYWYXqXgeYcRB2kWHjRj22PlHaFAJGGOmXslZ5owh01bv2zL3fEut1Eu3b6O0H0em337/AFVM5TlTFzyYESRrEmFVFZjIrF8jA91V2vlG/jXxiuUcU2Jx0gjGWZJljOdNSzqV0vpoDvWy8cxI+WYZJ5GigaKZtJGjV5wUARpFI2QuQt9dTrl0grzO6yZImieJJ8Ph0jYu+IljlRCcQJS9iAHLeq1xGxJvs9t1F2X8dj2SHr/FRi5Ow/EMJGkDYVCmcln7dLhWa7HKN7Cq3lLhHEcAZSuFSTtLbzotst/AnxrNieacY2FDl4EaXCNilaON/wCLCSxqwOaU5rrKDm0tY6G+lrjuZMRGMSwaB0gOHQMEexafsw0zESG0aCQsR1A9YWvUfVt7vdXvc8/qVdMlty/d44/QyfwXiVxXyns1YugzIHAKOYwrC50IBG4qJHyfKcMykqJC4cLfSwVlsT4977Ko+auKPOuJEhjbssLxWNZIgyxyL8lw73CszaqXKmzEXX2gXK82YlWkCQI8cPaKUuiy5Y4DIslzLmbMwACiLZwbm2vzX08G2/j9Tzy+zNGTbleb795ckqLgmJlngeVEjWFVGjZi2U30A8amc3cIlneAxLcIWzagWuVI3Ouxqv5QxzTY/EO0sMrHCYK7YcEILtiWykF273evvsV0Fa5wLj00EMUpZiXwkRBmlkljlL4pYpMQQWuohWQMwFrhxqALi+BHa4+Zv+n6Xhy0237zTb74qvTt5G5c4cIlnMBiW+TPm1AtfJbc6+qahz8ExMc80kSLIsyuurhSufe9/A1W4rj0rYmLNLhkMUuKiSZlbsJV7CKTuoZB3gWKmzkdw+wSMPzpO6K+WFGAwZMDBzNL8oy5miOYWUZiFupuUa9qS0ItuXcmr9naWpN6jbTbT+Sry8iSnKUnyMxFlEnaCS1+7opXKTbwNcRcDxMsuHaREjWFVW+YMWCm+wqnXmPFQxLNI6Tuj8SHZqskbXhaYoGCyEMMsa2BQkLaxJ1N9NzHLGYi02FkjMmSSSBC1mcxLEoi7fMLmQ3YF7XUkWuRPZ4GP6XoYq8V35rKv9qNvpSldz6RC4hgg4JGjePj5GqPiGNJ7q90DTzrBh+cY8RLPhwcskTsMp/bRTbOvjroR099QuJYnqK2iEeeQCqzE4iseKxdVWIxN9qAY7FdBVLjuILGLsa5x+JKg5VLH6I3t1Ou/s3rT8Vi3kzXGp0t1Fv2fOhGzZ+B8WaYyHK+UDunKSgIBOrAG19iPMHpXavE2vwyUkWJwEpt4XhvauvuHYtsiQwZ2jjVQF7IqSAt3JYLYnOfga7D4y3/AJdPfQnBTC3gTD6tJEj5nQnJL2zXAIGZrG9iQhIvbzFbLHxLKwdo4ygIYqqsHsDt6327fdWTkTkmYQCeVkjEmbIjAszLYqSwBGUb9b1NgwMSzMsykhCQ5j7Qa5kUAMxsbrIGt4Ka9unLT8KpPseWfiR1VKK7ml838Rb5QzKoQG/dttY+2pM/EZOyIYgRNFGqaX/jAkTNpfz+2to9J/AsIMKMRGMkwcLlDEhwx72h8N7+VaGiSmMusYAKAGQObkIAL5M29l8PGvBOrxwfQUpSy+SPNinVtGvoOlt9bWuauouLSC6grYRQaEDL3jGWNjcDUnW19a1vUnU3J8evvq/RZMoHydSQFBYSgF8gsCQegy7baVlcmmnRB4rimEsliAAxsALD4VfycanUHIyqIxlUdjGdoe0HeO+oN/bWs49WzsXABPespuLHaxq17JyAWigbYXZrE2GW9s3la4HSsmnBSWSv5rmLSvsBcGwFhcqCbDpqTXo7kr5mL6rhPwvXmrmANmJfLmNjZTcbWH3V6V5I+Zi+q4T8L1pHPU5N1pSlUwVCMcue5soKn33zH3HL8DWWGFu62t+5Y30C2GYEfH41ISe4bQaUOJOUGw3tWtrJuRCiiOW4uLgXJbc5ha2uml6+nhZulwC9hr62c72YdLeNSzNsqqNh7PGuExNge7Yg9NrmptY3I4xKhmVW9WxO9gWFra+y9YxAc1xc6rla+mSwuPv+NZu3OmYCxocSbsLDS/2U2sbkRXRwmoYWQruNyRtr4CspiazhQQDltqNgAGG+htes0UrtrYW9tfMeIdtgPjTaxuIskZUEagZZMoJ1Ayj8719/J3zEjfWxN9Bl7v7Xj5VKZrm2UXt18xqK5E+m3lWbJvRgwMeVmFiO6uhN9dbneo0QZlA/qaWO4zDNc9CQLD31PWTXUDW2o8OlfUjZbWA1pY3KrILwagENlu1lvraw638b9a+hh30JuWGSxvoLetcdetTJ3sRoDv7q4aY3IA2pYckiDkY+rcMTIbkjXcCwv7KynC+rlVlAN7k3I26ZuuvjUnttL212osxuLjeljejPSlKpo8+ekXh8mE4hIy5lDt2sTrp62psfEG4P/esWD52drLLGWb6UYuT7Y/0+Fd58xcvwY2Ls51uL3VhoyNtdW6Vp/LXo2+Q4lphMssZjZcrJZwSQQc17HYg6da3uM1TOvBzDHJII7SZ2IAXs2zXOgFrVukfIuKbcIPa36VzjIosJxKCcIuUsENwCV7Tu5l8CCR7r12dPOqDM7BR4k2FzsPbUbNHX+E9GuY3mlt5RjX/EdvhX3ypyXFhWleQJJKWZVYLa0YOn947kjyHSpvpH49NDhGOGJV7jvC2fJ+0UUg26ampKYtZYUdDoVDAg66i/51VZMWfeNMaDbXoLmtG5swRkGcG+VXuhJyOpWxVhWxYuQk6kmta5rTNA4zW0uT5DU0BpnK3NGLZOxSHNa5RFRrqhObb6NzualcRw+LUlpHKyMM3ZhrPbyAFjYDYEnSsfK3P8azSF1dBIgDMWzANmBOlu6pAG3hVxx3mVXKZe0CJmLSeqtmFu6xGuw28dKKTi8MbVJZjZqvE+EzyL208UzIovnYkhQepH7IqFBwtWTMFJUAkd/cAgGwvc7itrh9IcCYaRQHeR89kK2UF72BJ0CjN0vtWvYTjiLAgZmLBSCLgG4CAWsviDY+Q2rnJ5OqbSxEqcsAOw/wARqd8ihAvIMhtmCtcMwLBRlBYE73t4AmqWF1EisR3Q6sRvoGuR56VfAF1zvIjSL4sCzZVFpAb7C1tbEaColbOrdKyJOIFI7o2vqCOnUXqcMNhAFzeswBARM/rbX1FtL6anS9a9NLmN9ugHgKsUcst0kRc6LG4ZgLZAFvqDoQBqNd6jRtMj8zJEoyxhejAr9Ei41sLgixr0XyP8xD9Vwn4XrzRxlwbBdQoCA+IUWze83PstXpbkj+Tw/VMJ+F60uDz6v3jdqUpVOZEjXRq4K9we2pHZ1x2XS+lbszRiRe+PYPurHk0PtqUY9binZVLFGDL6t/K1q4ZdW9/31I7Pbyp2e/nSxRxhh3aw4cEXsL1JRbV8iK2xpYo+LHN5/wDavjLp76z5KdnWKM7TGw1X3VzONq+8lCnnSi7T4nG1cINT76yFKZKUNubPiy22rhV1BPuFZMmlMlBR90pSqbFY8RCHVlOzAqbb2ItWSlAdS8R4JjMS7QuBnw5F5FYDtALNE5uDlZha4tvfYVn5f5oM7P8AK5FbEQsVRMoUKpGj5L2Lk3UnplIHUm/5o7TCvLNGhZZshOrC0iDJuoNgVtv9HTwrU+TeWHlxaThCAHEs0rCwd1bOqRg62zHW3QeddErVnLdTo2TD8HlxkgaQFYr3Ja4LDwUfnV9zLEkcWcCxGVRba2wB9gq+Fdbem7FSRYfDPGbATXPhcIcobyPerHc6kebFgneo3HOBytC0zOqRxRyTMtsxdQhJsPEbgHcgVXcH4kmIjzqddmXqp6j2edbrx8f+XYr6nP8A6RrXBOTr3k7iuBMBCGJWzsWDBUa37JIO+gvp41T4uXANiZOyMN7jIMxC9plXMRc5QL5/jpXWQiPhXPYN4VLFYO1vSC2AWCK4UzZhbsiM5WxzZrHbb32rr9cThtLiXYZrEEXtqR13qqEDeFc/J28Ky1ZtSaJU2Kjucma3TNv8RvUmPiOHsLwsSBYkORc9TbpVZ8lanyU/7tUoviSM7YtbmwNuns6CpEHEkAAMQY+JNuvlUD5MaGDzHxpSHiSPrFT5r2Ftz7PKvUPJP8mg+qYX8L15caHzFepeRlvhcOf+Vwv4WqmW2+TdaUpQgpSlAKUpQClKUApSlAKUpQClKUApSlAKUpQClKUApSlAcWrm1KUAqr5k4HHjcO8EvqtsRurDVWHmDVpSgPOfHOUsZwyW6MHuCVZNmXwdD92tdq8bJ/grEud/kUxNvEwEmrfnHhvaxZgLlL/4Tv8ArVJzziRFwbEm9r4fsx/fUJb/ADVWyVR5mwWLVFbNGJGNspZjlUde6NyfG9ZJsXGyECPJJcWZGOUj9oMpPwIqUUjYd0ofIkA1iOFH9E393X7qlArxIdNTV1jcXAYQFFpLVDOEX6EnwauPki/Rk/wt+lKKQQ511NWfBcZGmYTKjKcp70Zkc2Oqo2YZL+NYxgwf2JPga5+RAfsH3sB95pQK/Nr5e386mYDH5LDKN7swALkW0AJ2Hsr77NB/Rj2tc/ZenyhF3a/ki2/zN+lKRVJxdoxYmaWUWYsQuYrm3APTNua9W8jYQrg8OD0w+HX4R3/OvOvKPC5+ITCHDwHISM8pJyovVma1r22G5r1RhMOI0VRsAB8AAPsFA23lmelKUIKUpQClKUApSlAKUpQClKUApSlAKUpQClKUApSlAKUpQClKUApSlAcEVoHpQ5OxWPwwhwsiKA4dlckBgBotwDax1pSgOmcb6IeKR/8AoB/7ORT95FVE3IHEk3wc3uW/4aUoCI/LuPXQ4XFD/pS/kK5Tl7HtoMNij/0pf0pSgJkPIfE5NsHOf3lI/FarbA+h/ikm8Cx/2kij7Bc0pQGycN9AeJa3b4mFPERh5D8WCit04H6E+Hw2M3aYhhY99sqf4UtceRNKUB2JgMBFAgjhjWNBoFRQoHuFSaUoD//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data:image/jpeg;base64,/9j/4AAQSkZJRgABAQAAAQABAAD/2wCEAAkGBxQSEhUUEhQWFhQXGBYWFxcUFhcXFRcVFxcYFhQWGBQYHSggGB0lHBUXITEhJSkrLi4uFyAzODMsNygtLisBCgoKDg0OGxAQGywlHCQtLSwvLC8sLCwsLiwtLCwsLC8sLCw3LCwsLCwsLCwsLSwsLC0sLCwsLCwsLSwsLCwsLP/AABEIAKgBLQMBIgACEQEDEQH/xAAcAAEAAgIDAQAAAAAAAAAAAAAABAUDBgEHCAL/xABLEAACAQIEAwQFCQIMBAcBAAABAgMAEQQSITEFBkETIlFhBzJxgZEUM1J0obGywdFCchUjNDVTYnOCkqKz8GNkg+EXJUOjtMLSFv/EABkBAQEBAQEBAAAAAAAAAAAAAAABAgMEBf/EADERAAICAQMCAwUHBQAAAAAAAAABAhEhAxIxBEETUWEUInGRoQUyscHR4fAVQlJigf/aAAwDAQACEQMRAD8A7xpSlAKUpQClKUApSlAKUpQClKUApSlAKUpQClKUApSlAKUpQClKUApSlAK1zmnmoYOFpBE8tnEYVNy5vpc7AWNzVtxnG9hh5ZbX7ON3t+6pP5VqXMOLi/g6YE95onxEdtyEUS3B2B/WgNVn9JvE5L9jgoIh0M0hY29ikVXPzzxlt5cJH+7GT+K9aRj+PxXuJJf3QVP22qnl5hB2Rj+9IfuUCrgHYz82cWO+PjH7sK/pWTD858UTfGwv+/D/APkiurTxv/hL72c/nX2nEJGF1gBHiFcj43pgh2i3P3FgbriMKfIxED9ak4b0o8VT14MHMP8AhsyN8Wa32V1N8ulG8H+Vx+dDxVxvFb3yD86A7wwnply2+U4CZPExMsgH3VsnBvSlw3EsEGI7NzYZZ1aM3PTMe7fyvXm+HmG26uP3ZL/YV/Op44tG/dlPumiB/wAwoU9Zo4IBBBB1BGoI8jX1Xnzkbm8YF1Czg4ckBos7FFBOrIG9Qjew0Nd+YXEiRbqb6kG3iP8Af21AZ6UpQClKUApSlAKUpQClKUApSlAKUpQClKUApSlAKVCxnFYotHbXwGpqC3M8PQOfcP1pQLula1jucYkjZljkdgLhAFBY+FybCqeP0lpHKsWNgfDMwuj5lkhkHikq6H2aVaJZvtKwYPGJKoeNgynYis9QopXDMBv7PfUHEYwm4Tpux1F/ADrQFZ6Q5MvDMaf+Xm+1CPzrW2TNwxCdT/Bsv24ZKs+N4ntEeKRu0RgVdSAFIO4Nq0/jOPxOSTDxZUiXDtlIUG0UY/j4iCRoYwALa2vatURujozDcKnkQvHDK6Dd0jdlFt7sBap/AeVcTi3CRxkC2YvJ3EC75rnffYXNdqJ6RcEsKFXyKiKohRbFbC2UINPfWhYfntkZSIgQpvcucxCqyR3O2iMR8PCpSGSPzbyNNgESVnSSNjlzJfutvYgj7aqeH8XmhXJHIVW97WBFzvuKuubeZ8VjYlDxNHh1OYWVsrMdAzSEWO+g861GoUvhzLif6UH+6v6VjxfHJ5UKOylW37ig/ECqauQ1LBwy20rNi587XtbQD4ViPtri3nQHFetuRJ+41z60eGl97wKp+2O9eSredequSj3EPjhMH+GSgN3pSlAKUpQClKUApSlAKUpQClKUApSlAKUpQCqnjXEuzFl9Y6ADcn9KssRKFUk6WFazw9e1dpW2Bso8BVSBCk4axGd9T1HhVXxXHRwRtJIwVFBJPkPAdT5VsXGeIrChZiBYE67ADcmvO/O/MrYyWwJEKE5V8T9I+fh4Vpshxx/m+fETZ4naKNdI0U2NvpN9Jj/2rJHx9cUnZY4HKDcSx3GRjoGZdr9M1vdWr1e8JkMaBzZkclXFr21sL+PsrNhqzsXlDiM+DdFDoUOURuDaOUH1VlXZW6BxprrXdXDMYJo1kAIuNQd1YGzKfMEEV0dFwkR4aKN75TmuL6pmbMFB/q3t7q7V9HsITChQ5chmzE73NrfZatSqrMxTT9Cv5q4ZiG4hhcQAHw8Qa+14pCrDPlPiCBcbWqXi8QwUANYb6VtTLfQ7VpXMMLQHW+To3S3gT0NRM0Vs/tqh5ixJjj0XNmujW3COrJIfcrE+6rJsQDsaquOSPYKsTMHWUFtlB7MhRmOmYlha5Aqh4Kfkrg+BjaYZY5ZAVKF2ElkObUCw1Nlv5nwrjj8OBGKjBjgDMBmAW5v2i5RYaKWXMtz5VB4B6OVMXaPMwLFsoVQLBWK3bXW5B2NVOO5ZmjnKR5WKn1w6j6PesTcWzpff1hWW2uEdIQhKOZHYB46kGCzYizrJHYKBftMwIXTptre1q6bhwIc2VRetr41y/joYV7Z2kw4IHdcsqHpdTYjffzqow0IRrq499c7l3O8YwSxkgHgrfRqLLgwpsRrWzYnFaaFeguDtUDHwhrG491UmPIpo8EGYKouSbAeJr7/g/K5RlIYaEdQazM5hkVlOqkEHzrDPxF2kMhPfJuT51exzdX6Di2EjjVcubN+1cWHur0ryT83H9Uwf4ZK8w43FtJ6xvXp/kr5tPqmD/DJVObN4pSlCClKUApSlAKUpQClKUApSlAKUpQClKUBWcxA9g9t9PvqkgLRp3eupvW1YiMMpB6iuveduNrhMOz9dlHix0ArSB156VeaWdzh0JOl5CNh9FPz+FdZ1ZySMzFmN2YlmPiSbmsLxA9KyCCa2XkDCmbE5CLxraZ77fxZGX3l8gqgkgt1+Ndp8lcCOFwpMgtNOQ7DqkYH8Wh8ySWPtFVAmYzE6MreJYHwO9v8AfjXZXJHDJYY7yZcrqjAA3I0vrp4GuuMfADf+sCR+8NxXaXLvMGHnwySpIoUIubMwUobWs1zptVYLysWKw6yIyOoZGBVlIuCDoQQarX5mwlmIxET5dwjq7f4VN617Gc7M+kCW/rNYn4bD7ayDRMRy0cJO8ahTHmsWBbObbd0+p7ia3fiSZcBIAScuBnsTvpELG/jpvWrcTM0rF3lFzvpra1htatp4kLcPkvuMDP8A6I6VqRlKjovlnmvFRRZFdWRScokBYrfU2N72uTpWaHmKcMTJkkDOHYWyliCDbMNvVHwrXeENZD7alM1edzkng+ppaGjLSTksm38c56M0DwxxFM9gzMwNgCCQABrtua0cqf8AZrNIdL1HeStJt8nOcIQwjhr+NYyx8a4aSsLSVpHCUkcuTWI1yLmvoxkb1TnyYWr1TyV82n1TB/hkryu9eqeS/m0+q4P8MlUwbtSlKAUpSgFKUoBSlKAUpSgFKUoBSlKAUpSgFdJ+knBtjo+1w4YmCWVChHrhdHKf1he9t7V3ZWic8ctm0ksJkQSayiI2OYWyyqNswsNbXrUaeDMm1lHnW/hSNCzBVBLMQFUC5JOwA6mtw4py8ZHuxAdjbt0TuSHp28S6o/8AXXQ9bVsvLHL0eDXPcSTsLGS1gi/RjB1Hm258hRxa5EZKXBA5W5OXDlZsUA0w1SLQpGejOdnceGwv1IrZ5pbm5NfKqzsFUFmOwGpNVXNOKlwbrG0QMjIHALjKFJK94rcjVTVNHzxvGCKJ3JsFBPvtb411rhYDND2ViXJzDqAel/C1z8TVrio8RjHCswIBvlQERr5nqx9tbzytymIxcjwuTuTQhV8scurAlrd46s3Un9PKtpgQCpmKgjQWA18jt7arzJQGR8IGq/4wLYGcf8liB/7VUEU2lX/GP5DP9SxH+lUZTzLw97A1naWoWFO9fTtXOsnoWo9tFhC2ZHHUDOPYDZvsN/dVe8lZeHYkJIrN6uob90gg/YaztiIY/m0Mh+lJ6vuQfmanDNtqcE26rBFw+Dkk9VSR1Oyj2sdKzHDxJ6752+jHt73P5VixONkk9ZtOgGij2KNK+FWrkxugvuq/V/p+59PPf1QFHl+pr4C1mWOsgipdDbKTyQ510r1JyYO4n1XB/hkrzFjo7LXp7k35tPquD/DJVTOWpHa6N1pSlUwajjPSBh0d1SOaUR/OPEl0TWxLEna/Wsf/AIj4bRjHOIS2UTGP+LLWuRe9yfK160vl75ni/wC5/wDeSo2P/mXD/Wn/AAyV9hdHo3tp8pc+as+U+q1au1w3x5OjsvjHOcEEixKsk8rAMEgXOcrDMDuL6a2HSsWG58wrwSTEuvZlQyMvfuxsoABsdj16Vp3Cv55w39lF/wDFrXW+Zx39tF/qSVI9FpNJZ4i/m6LLq9RNvHMl8lZ2bgfSDA8kaPFPF2tuzaVAEbMbKQQTcX67VOk5ywqyTRlmzQBmk7hsAhAax66kV1085kk4Wk6tCiJFkcWftBmWxsLZAcoHW16x47+W8U/ssR+NKnsek33WPP1oq6vUS/7+VnbfBeLR4qISwklCSNQQbg2Ohqij9IeDa+Uym29onP3Csfoq/m9P35PxVpvo2xGKQz/JYo5L5c3aPkt61rePWuMemhepf9rxmu/mdn1E60/9lnF9jsPEc1xBlVElkZlV8qJ3gGUOLg6g2IJ8K+4uasOYTLcgAhSpHezEXAsN9AfhWtieReIyMI80mQZkDAAMYkzWY7gGqeQL8kJBJYzrmFrBe49rG+vWvgz6iabrzf0/E+TqfaevGUqrDmqr/Gq+PqjesFzTE8ixskkbPYp2i2DX2trsfGuZubMOpsxcG5GqN0008a17iv8AKcD+5F+KpXpA+dw3tb8SVp6s1Fu+PzOz63qI6WpK1cWlxzdevay5fmmABSS4DEqLowN1yk6f3xXxjOaokkaNUkkZL5uzW4W297nYeNVHpC9bC+2T746wcIQNjcYCbApMCfAFhc0lqz37Ph+BdXreoWu9FNcpXXnG/M2T/wDpIOw7e5yXy2t3s30bezWo+E5pikdY2SSMuBl7RQAwO3XY+O1Vi8vxNhHjixCt/GBwxIC5wpGU2PUE1HwASWWKLFZo54gojIIyOAbrr7vYar1NS1dB9X1SlBOlaXwbvKvtjgmcc5LEjF8O4iY7qR3D56bVUcA9H00byGbEDI2qogLDN1YZvVHlXY1K9u51R9rYrs1rh/KKxTJL2rEoSQLAA3BFj8a6m5n4JiMbxfETZisKsI1Ya5kRQMqja182td08exBCZFNi258F6+81VcK4aqrmI9n60SNFBwXlhIlF1sPDqfM1YY2YIMq7/dU/iGLCg2Pe+6tema+9UhGnaqyRtamYmQCql5taAnRNW08Y/kE/1Kf/AEq06KWtx4z/ADfP9Sn/ANKoynlyGvstWfh3DpJQSi5gNNwPvNThy/P/AEf2r+tFCT4Q3pYsr8PCXNhUxOENe1qzR8Plib1QD7RUkGa99L+0Vh2sHRK8ohtwdx+zX2nCZPomrBZ5/EfEVIjxE+Um2g0J6Ana52FZZ1jEpZcGyesLUVasp0d7ZiPjXwuDPl8a5ts9unpw7tFPxP1R7a9M8mfNp9Vwn4ZK848dhyxjbfpXo7kv5qP6rhPwvXTT4PF1deJg3WlKVs8x1pwflPFRxcQVowDOtou+hzHM56HT1hvWHF8n4tuGQ4cRjtVnd2XOlgpVwDmvbqKwYbiuIGGfCdrKXnV8RHNmYumHXOcSokvdSrRqo107dbXym1zwvmue0a3iOV8HB2TBziZVmjjZ5w+a1h2jN6raRNcg7ez27Uu6XKfyVHl9j06rPFfN2YsTyvi4sVBi4ESQrHGrRM4Qhli7Nu9sR53qFh+QMUcNiM5jWWV0dUzEgZWZiCwGhObS19t6xcE5gkGDghDxSJ2CveEyI8TR4qGIJI6Salg7fR1jYWYXqXgeYcRB2kWHjRj22PlHaFAJGGOmXslZ5owh01bv2zL3fEut1Eu3b6O0H0em337/AFVM5TlTFzyYESRrEmFVFZjIrF8jA91V2vlG/jXxiuUcU2Jx0gjGWZJljOdNSzqV0vpoDvWy8cxI+WYZJ5GigaKZtJGjV5wUARpFI2QuQt9dTrl0grzO6yZImieJJ8Ph0jYu+IljlRCcQJS9iAHLeq1xGxJvs9t1F2X8dj2SHr/FRi5Ow/EMJGkDYVCmcln7dLhWa7HKN7Cq3lLhHEcAZSuFSTtLbzotst/AnxrNieacY2FDl4EaXCNilaON/wCLCSxqwOaU5rrKDm0tY6G+lrjuZMRGMSwaB0gOHQMEexafsw0zESG0aCQsR1A9YWvUfVt7vdXvc8/qVdMlty/d44/QyfwXiVxXyns1YugzIHAKOYwrC50IBG4qJHyfKcMykqJC4cLfSwVlsT4977Ko+auKPOuJEhjbssLxWNZIgyxyL8lw73CszaqXKmzEXX2gXK82YlWkCQI8cPaKUuiy5Y4DIslzLmbMwACiLZwbm2vzX08G2/j9Tzy+zNGTbleb795ckqLgmJlngeVEjWFVGjZi2U30A8amc3cIlneAxLcIWzagWuVI3Ouxqv5QxzTY/EO0sMrHCYK7YcEILtiWykF273evvsV0Fa5wLj00EMUpZiXwkRBmlkljlL4pYpMQQWuohWQMwFrhxqALi+BHa4+Zv+n6Xhy0237zTb74qvTt5G5c4cIlnMBiW+TPm1AtfJbc6+qahz8ExMc80kSLIsyuurhSufe9/A1W4rj0rYmLNLhkMUuKiSZlbsJV7CKTuoZB3gWKmzkdw+wSMPzpO6K+WFGAwZMDBzNL8oy5miOYWUZiFupuUa9qS0ItuXcmr9naWpN6jbTbT+Sry8iSnKUnyMxFlEnaCS1+7opXKTbwNcRcDxMsuHaREjWFVW+YMWCm+wqnXmPFQxLNI6Tuj8SHZqskbXhaYoGCyEMMsa2BQkLaxJ1N9NzHLGYi02FkjMmSSSBC1mcxLEoi7fMLmQ3YF7XUkWuRPZ4GP6XoYq8V35rKv9qNvpSldz6RC4hgg4JGjePj5GqPiGNJ7q90DTzrBh+cY8RLPhwcskTsMp/bRTbOvjroR099QuJYnqK2iEeeQCqzE4iseKxdVWIxN9qAY7FdBVLjuILGLsa5x+JKg5VLH6I3t1Ou/s3rT8Vi3kzXGp0t1Fv2fOhGzZ+B8WaYyHK+UDunKSgIBOrAG19iPMHpXavE2vwyUkWJwEpt4XhvauvuHYtsiQwZ2jjVQF7IqSAt3JYLYnOfga7D4y3/AJdPfQnBTC3gTD6tJEj5nQnJL2zXAIGZrG9iQhIvbzFbLHxLKwdo4ygIYqqsHsDt6327fdWTkTkmYQCeVkjEmbIjAszLYqSwBGUb9b1NgwMSzMsykhCQ5j7Qa5kUAMxsbrIGt4Ka9unLT8KpPseWfiR1VKK7ml838Rb5QzKoQG/dttY+2pM/EZOyIYgRNFGqaX/jAkTNpfz+2to9J/AsIMKMRGMkwcLlDEhwx72h8N7+VaGiSmMusYAKAGQObkIAL5M29l8PGvBOrxwfQUpSy+SPNinVtGvoOlt9bWuauouLSC6grYRQaEDL3jGWNjcDUnW19a1vUnU3J8evvq/RZMoHydSQFBYSgF8gsCQegy7baVlcmmnRB4rimEsliAAxsALD4VfycanUHIyqIxlUdjGdoe0HeO+oN/bWs49WzsXABPespuLHaxq17JyAWigbYXZrE2GW9s3la4HSsmnBSWSv5rmLSvsBcGwFhcqCbDpqTXo7kr5mL6rhPwvXmrmANmJfLmNjZTcbWH3V6V5I+Zi+q4T8L1pHPU5N1pSlUwVCMcue5soKn33zH3HL8DWWGFu62t+5Y30C2GYEfH41ISe4bQaUOJOUGw3tWtrJuRCiiOW4uLgXJbc5ha2uml6+nhZulwC9hr62c72YdLeNSzNsqqNh7PGuExNge7Yg9NrmptY3I4xKhmVW9WxO9gWFra+y9YxAc1xc6rla+mSwuPv+NZu3OmYCxocSbsLDS/2U2sbkRXRwmoYWQruNyRtr4CspiazhQQDltqNgAGG+htes0UrtrYW9tfMeIdtgPjTaxuIskZUEagZZMoJ1Ayj8719/J3zEjfWxN9Bl7v7Xj5VKZrm2UXt18xqK5E+m3lWbJvRgwMeVmFiO6uhN9dbneo0QZlA/qaWO4zDNc9CQLD31PWTXUDW2o8OlfUjZbWA1pY3KrILwagENlu1lvraw638b9a+hh30JuWGSxvoLetcdetTJ3sRoDv7q4aY3IA2pYckiDkY+rcMTIbkjXcCwv7KynC+rlVlAN7k3I26ZuuvjUnttL212osxuLjeljejPSlKpo8+ekXh8mE4hIy5lDt2sTrp62psfEG4P/esWD52drLLGWb6UYuT7Y/0+Fd58xcvwY2Ls51uL3VhoyNtdW6Vp/LXo2+Q4lphMssZjZcrJZwSQQc17HYg6da3uM1TOvBzDHJII7SZ2IAXs2zXOgFrVukfIuKbcIPa36VzjIosJxKCcIuUsENwCV7Tu5l8CCR7r12dPOqDM7BR4k2FzsPbUbNHX+E9GuY3mlt5RjX/EdvhX3ypyXFhWleQJJKWZVYLa0YOn947kjyHSpvpH49NDhGOGJV7jvC2fJ+0UUg26ampKYtZYUdDoVDAg66i/51VZMWfeNMaDbXoLmtG5swRkGcG+VXuhJyOpWxVhWxYuQk6kmta5rTNA4zW0uT5DU0BpnK3NGLZOxSHNa5RFRrqhObb6NzualcRw+LUlpHKyMM3ZhrPbyAFjYDYEnSsfK3P8azSF1dBIgDMWzANmBOlu6pAG3hVxx3mVXKZe0CJmLSeqtmFu6xGuw28dKKTi8MbVJZjZqvE+EzyL208UzIovnYkhQepH7IqFBwtWTMFJUAkd/cAgGwvc7itrh9IcCYaRQHeR89kK2UF72BJ0CjN0vtWvYTjiLAgZmLBSCLgG4CAWsviDY+Q2rnJ5OqbSxEqcsAOw/wARqd8ihAvIMhtmCtcMwLBRlBYE73t4AmqWF1EisR3Q6sRvoGuR56VfAF1zvIjSL4sCzZVFpAb7C1tbEaColbOrdKyJOIFI7o2vqCOnUXqcMNhAFzeswBARM/rbX1FtL6anS9a9NLmN9ugHgKsUcst0kRc6LG4ZgLZAFvqDoQBqNd6jRtMj8zJEoyxhejAr9Ei41sLgixr0XyP8xD9Vwn4XrzRxlwbBdQoCA+IUWze83PstXpbkj+Tw/VMJ+F60uDz6v3jdqUpVOZEjXRq4K9we2pHZ1x2XS+lbszRiRe+PYPurHk0PtqUY9binZVLFGDL6t/K1q4ZdW9/31I7Pbyp2e/nSxRxhh3aw4cEXsL1JRbV8iK2xpYo+LHN5/wDavjLp76z5KdnWKM7TGw1X3VzONq+8lCnnSi7T4nG1cINT76yFKZKUNubPiy22rhV1BPuFZMmlMlBR90pSqbFY8RCHVlOzAqbb2ItWSlAdS8R4JjMS7QuBnw5F5FYDtALNE5uDlZha4tvfYVn5f5oM7P8AK5FbEQsVRMoUKpGj5L2Lk3UnplIHUm/5o7TCvLNGhZZshOrC0iDJuoNgVtv9HTwrU+TeWHlxaThCAHEs0rCwd1bOqRg62zHW3QeddErVnLdTo2TD8HlxkgaQFYr3Ja4LDwUfnV9zLEkcWcCxGVRba2wB9gq+Fdbem7FSRYfDPGbATXPhcIcobyPerHc6kebFgneo3HOBytC0zOqRxRyTMtsxdQhJsPEbgHcgVXcH4kmIjzqddmXqp6j2edbrx8f+XYr6nP8A6RrXBOTr3k7iuBMBCGJWzsWDBUa37JIO+gvp41T4uXANiZOyMN7jIMxC9plXMRc5QL5/jpXWQiPhXPYN4VLFYO1vSC2AWCK4UzZhbsiM5WxzZrHbb32rr9cThtLiXYZrEEXtqR13qqEDeFc/J28Ky1ZtSaJU2Kjucma3TNv8RvUmPiOHsLwsSBYkORc9TbpVZ8lanyU/7tUoviSM7YtbmwNuns6CpEHEkAAMQY+JNuvlUD5MaGDzHxpSHiSPrFT5r2Ftz7PKvUPJP8mg+qYX8L15caHzFepeRlvhcOf+Vwv4WqmW2+TdaUpQgpSlAKUpQClKUApSlAKUpQClKUApSlAKUpQClKUApSlAcWrm1KUAqr5k4HHjcO8EvqtsRurDVWHmDVpSgPOfHOUsZwyW6MHuCVZNmXwdD92tdq8bJ/grEud/kUxNvEwEmrfnHhvaxZgLlL/4Tv8ArVJzziRFwbEm9r4fsx/fUJb/ADVWyVR5mwWLVFbNGJGNspZjlUde6NyfG9ZJsXGyECPJJcWZGOUj9oMpPwIqUUjYd0ofIkA1iOFH9E393X7qlArxIdNTV1jcXAYQFFpLVDOEX6EnwauPki/Rk/wt+lKKQQ511NWfBcZGmYTKjKcp70Zkc2Oqo2YZL+NYxgwf2JPga5+RAfsH3sB95pQK/Nr5e386mYDH5LDKN7swALkW0AJ2Hsr77NB/Rj2tc/ZenyhF3a/ki2/zN+lKRVJxdoxYmaWUWYsQuYrm3APTNua9W8jYQrg8OD0w+HX4R3/OvOvKPC5+ITCHDwHISM8pJyovVma1r22G5r1RhMOI0VRsAB8AAPsFA23lmelKUIKUpQClKUApSlAKUpQClKUApSlAKUpQClKUApSlAKUpQClKUApSlAcEVoHpQ5OxWPwwhwsiKA4dlckBgBotwDax1pSgOmcb6IeKR/8AoB/7ORT95FVE3IHEk3wc3uW/4aUoCI/LuPXQ4XFD/pS/kK5Tl7HtoMNij/0pf0pSgJkPIfE5NsHOf3lI/FarbA+h/ikm8Cx/2kij7Bc0pQGycN9AeJa3b4mFPERh5D8WCit04H6E+Hw2M3aYhhY99sqf4UtceRNKUB2JgMBFAgjhjWNBoFRQoHuFSaUoD//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2" descr="data:image/jpeg;base64,/9j/4AAQSkZJRgABAQAAAQABAAD/2wCEAAkGBxQSEhUUEhQWFhQXGBYWFxcUFhcXFRcVFxcYFhQWGBQYHSggGB0lHBUXITEhJSkrLi4uFyAzODMsNygtLisBCgoKDg0OGxAQGywlHCQtLSwvLC8sLCwsLiwtLCwsLC8sLCw3LCwsLCwsLCwsLSwsLC0sLCwsLCwsLSwsLCwsLP/AABEIAKgBLQMBIgACEQEDEQH/xAAcAAEAAgIDAQAAAAAAAAAAAAAABAUDBgEHCAL/xABLEAACAQIEAwQFCQIMBAcBAAABAgMAEQQSITEFBkETIlFhBzJxgZEUM1J0obGywdFCchUjNDVTYnOCkqKz8GNkg+EXJUOjtMLSFv/EABkBAQEBAQEBAAAAAAAAAAAAAAABAgMEBf/EADERAAICAQMCAwUHBQAAAAAAAAABAhEhAxIxBEETUWEUInGRoQUyscHR4fAVQlJigf/aAAwDAQACEQMRAD8A7xpSlAKUpQClKUApSlAKUpQClKUApSlAKUpQClKUApSlAKUpQClKUApSlAK1zmnmoYOFpBE8tnEYVNy5vpc7AWNzVtxnG9hh5ZbX7ON3t+6pP5VqXMOLi/g6YE95onxEdtyEUS3B2B/WgNVn9JvE5L9jgoIh0M0hY29ikVXPzzxlt5cJH+7GT+K9aRj+PxXuJJf3QVP22qnl5hB2Rj+9IfuUCrgHYz82cWO+PjH7sK/pWTD858UTfGwv+/D/APkiurTxv/hL72c/nX2nEJGF1gBHiFcj43pgh2i3P3FgbriMKfIxED9ak4b0o8VT14MHMP8AhsyN8Wa32V1N8ulG8H+Vx+dDxVxvFb3yD86A7wwnply2+U4CZPExMsgH3VsnBvSlw3EsEGI7NzYZZ1aM3PTMe7fyvXm+HmG26uP3ZL/YV/Op44tG/dlPumiB/wAwoU9Zo4IBBBB1BGoI8jX1Xnzkbm8YF1Czg4ckBos7FFBOrIG9Qjew0Nd+YXEiRbqb6kG3iP8Af21AZ6UpQClKUApSlAKUpQClKUApSlAKUpQClKUApSlAKVCxnFYotHbXwGpqC3M8PQOfcP1pQLula1jucYkjZljkdgLhAFBY+FybCqeP0lpHKsWNgfDMwuj5lkhkHikq6H2aVaJZvtKwYPGJKoeNgynYis9QopXDMBv7PfUHEYwm4Tpux1F/ADrQFZ6Q5MvDMaf+Xm+1CPzrW2TNwxCdT/Bsv24ZKs+N4ntEeKRu0RgVdSAFIO4Nq0/jOPxOSTDxZUiXDtlIUG0UY/j4iCRoYwALa2vatURujozDcKnkQvHDK6Dd0jdlFt7sBap/AeVcTi3CRxkC2YvJ3EC75rnffYXNdqJ6RcEsKFXyKiKohRbFbC2UINPfWhYfntkZSIgQpvcucxCqyR3O2iMR8PCpSGSPzbyNNgESVnSSNjlzJfutvYgj7aqeH8XmhXJHIVW97WBFzvuKuubeZ8VjYlDxNHh1OYWVsrMdAzSEWO+g861GoUvhzLif6UH+6v6VjxfHJ5UKOylW37ig/ECqauQ1LBwy20rNi587XtbQD4ViPtri3nQHFetuRJ+41z60eGl97wKp+2O9eSredequSj3EPjhMH+GSgN3pSlAKUpQClKUApSlAKUpQClKUApSlAKUpQCqnjXEuzFl9Y6ADcn9KssRKFUk6WFazw9e1dpW2Bso8BVSBCk4axGd9T1HhVXxXHRwRtJIwVFBJPkPAdT5VsXGeIrChZiBYE67ADcmvO/O/MrYyWwJEKE5V8T9I+fh4Vpshxx/m+fETZ4naKNdI0U2NvpN9Jj/2rJHx9cUnZY4HKDcSx3GRjoGZdr9M1vdWr1e8JkMaBzZkclXFr21sL+PsrNhqzsXlDiM+DdFDoUOURuDaOUH1VlXZW6BxprrXdXDMYJo1kAIuNQd1YGzKfMEEV0dFwkR4aKN75TmuL6pmbMFB/q3t7q7V9HsITChQ5chmzE73NrfZatSqrMxTT9Cv5q4ZiG4hhcQAHw8Qa+14pCrDPlPiCBcbWqXi8QwUANYb6VtTLfQ7VpXMMLQHW+To3S3gT0NRM0Vs/tqh5ixJjj0XNmujW3COrJIfcrE+6rJsQDsaquOSPYKsTMHWUFtlB7MhRmOmYlha5Aqh4Kfkrg+BjaYZY5ZAVKF2ElkObUCw1Nlv5nwrjj8OBGKjBjgDMBmAW5v2i5RYaKWXMtz5VB4B6OVMXaPMwLFsoVQLBWK3bXW5B2NVOO5ZmjnKR5WKn1w6j6PesTcWzpff1hWW2uEdIQhKOZHYB46kGCzYizrJHYKBftMwIXTptre1q6bhwIc2VRetr41y/joYV7Z2kw4IHdcsqHpdTYjffzqow0IRrq499c7l3O8YwSxkgHgrfRqLLgwpsRrWzYnFaaFeguDtUDHwhrG491UmPIpo8EGYKouSbAeJr7/g/K5RlIYaEdQazM5hkVlOqkEHzrDPxF2kMhPfJuT51exzdX6Di2EjjVcubN+1cWHur0ryT83H9Uwf4ZK8w43FtJ6xvXp/kr5tPqmD/DJVObN4pSlCClKUApSlAKUpQClKUApSlAKUpQClKUBWcxA9g9t9PvqkgLRp3eupvW1YiMMpB6iuveduNrhMOz9dlHix0ArSB156VeaWdzh0JOl5CNh9FPz+FdZ1ZySMzFmN2YlmPiSbmsLxA9KyCCa2XkDCmbE5CLxraZ77fxZGX3l8gqgkgt1+Ndp8lcCOFwpMgtNOQ7DqkYH8Wh8ySWPtFVAmYzE6MreJYHwO9v8AfjXZXJHDJYY7yZcrqjAA3I0vrp4GuuMfADf+sCR+8NxXaXLvMGHnwySpIoUIubMwUobWs1zptVYLysWKw6yIyOoZGBVlIuCDoQQarX5mwlmIxET5dwjq7f4VN617Gc7M+kCW/rNYn4bD7ayDRMRy0cJO8ahTHmsWBbObbd0+p7ia3fiSZcBIAScuBnsTvpELG/jpvWrcTM0rF3lFzvpra1htatp4kLcPkvuMDP8A6I6VqRlKjovlnmvFRRZFdWRScokBYrfU2N72uTpWaHmKcMTJkkDOHYWyliCDbMNvVHwrXeENZD7alM1edzkng+ppaGjLSTksm38c56M0DwxxFM9gzMwNgCCQABrtua0cqf8AZrNIdL1HeStJt8nOcIQwjhr+NYyx8a4aSsLSVpHCUkcuTWI1yLmvoxkb1TnyYWr1TyV82n1TB/hkryu9eqeS/m0+q4P8MlUwbtSlKAUpSgFKUoBSlKAUpSgFKUoBSlKAUpSgFdJ+knBtjo+1w4YmCWVChHrhdHKf1he9t7V3ZWic8ctm0ksJkQSayiI2OYWyyqNswsNbXrUaeDMm1lHnW/hSNCzBVBLMQFUC5JOwA6mtw4py8ZHuxAdjbt0TuSHp28S6o/8AXXQ9bVsvLHL0eDXPcSTsLGS1gi/RjB1Hm258hRxa5EZKXBA5W5OXDlZsUA0w1SLQpGejOdnceGwv1IrZ5pbm5NfKqzsFUFmOwGpNVXNOKlwbrG0QMjIHALjKFJK94rcjVTVNHzxvGCKJ3JsFBPvtb411rhYDND2ViXJzDqAel/C1z8TVrio8RjHCswIBvlQERr5nqx9tbzytymIxcjwuTuTQhV8scurAlrd46s3Un9PKtpgQCpmKgjQWA18jt7arzJQGR8IGq/4wLYGcf8liB/7VUEU2lX/GP5DP9SxH+lUZTzLw97A1naWoWFO9fTtXOsnoWo9tFhC2ZHHUDOPYDZvsN/dVe8lZeHYkJIrN6uob90gg/YaztiIY/m0Mh+lJ6vuQfmanDNtqcE26rBFw+Dkk9VSR1Oyj2sdKzHDxJ6752+jHt73P5VixONkk9ZtOgGij2KNK+FWrkxugvuq/V/p+59PPf1QFHl+pr4C1mWOsgipdDbKTyQ510r1JyYO4n1XB/hkrzFjo7LXp7k35tPquD/DJVTOWpHa6N1pSlUwajjPSBh0d1SOaUR/OPEl0TWxLEna/Wsf/AIj4bRjHOIS2UTGP+LLWuRe9yfK160vl75ni/wC5/wDeSo2P/mXD/Wn/AAyV9hdHo3tp8pc+as+U+q1au1w3x5OjsvjHOcEEixKsk8rAMEgXOcrDMDuL6a2HSsWG58wrwSTEuvZlQyMvfuxsoABsdj16Vp3Cv55w39lF/wDFrXW+Zx39tF/qSVI9FpNJZ4i/m6LLq9RNvHMl8lZ2bgfSDA8kaPFPF2tuzaVAEbMbKQQTcX67VOk5ywqyTRlmzQBmk7hsAhAax66kV1085kk4Wk6tCiJFkcWftBmWxsLZAcoHW16x47+W8U/ssR+NKnsek33WPP1oq6vUS/7+VnbfBeLR4qISwklCSNQQbg2Ohqij9IeDa+Uym29onP3Csfoq/m9P35PxVpvo2xGKQz/JYo5L5c3aPkt61rePWuMemhepf9rxmu/mdn1E60/9lnF9jsPEc1xBlVElkZlV8qJ3gGUOLg6g2IJ8K+4uasOYTLcgAhSpHezEXAsN9AfhWtieReIyMI80mQZkDAAMYkzWY7gGqeQL8kJBJYzrmFrBe49rG+vWvgz6iabrzf0/E+TqfaevGUqrDmqr/Gq+PqjesFzTE8ixskkbPYp2i2DX2trsfGuZubMOpsxcG5GqN0008a17iv8AKcD+5F+KpXpA+dw3tb8SVp6s1Fu+PzOz63qI6WpK1cWlxzdevay5fmmABSS4DEqLowN1yk6f3xXxjOaokkaNUkkZL5uzW4W297nYeNVHpC9bC+2T746wcIQNjcYCbApMCfAFhc0lqz37Ph+BdXreoWu9FNcpXXnG/M2T/wDpIOw7e5yXy2t3s30bezWo+E5pikdY2SSMuBl7RQAwO3XY+O1Vi8vxNhHjixCt/GBwxIC5wpGU2PUE1HwASWWKLFZo54gojIIyOAbrr7vYar1NS1dB9X1SlBOlaXwbvKvtjgmcc5LEjF8O4iY7qR3D56bVUcA9H00byGbEDI2qogLDN1YZvVHlXY1K9u51R9rYrs1rh/KKxTJL2rEoSQLAA3BFj8a6m5n4JiMbxfETZisKsI1Ya5kRQMqja182td08exBCZFNi258F6+81VcK4aqrmI9n60SNFBwXlhIlF1sPDqfM1YY2YIMq7/dU/iGLCg2Pe+6tema+9UhGnaqyRtamYmQCql5taAnRNW08Y/kE/1Kf/AEq06KWtx4z/ADfP9Sn/ANKoynlyGvstWfh3DpJQSi5gNNwPvNThy/P/AEf2r+tFCT4Q3pYsr8PCXNhUxOENe1qzR8Plib1QD7RUkGa99L+0Vh2sHRK8ohtwdx+zX2nCZPomrBZ5/EfEVIjxE+Um2g0J6Ana52FZZ1jEpZcGyesLUVasp0d7ZiPjXwuDPl8a5ts9unpw7tFPxP1R7a9M8mfNp9Vwn4ZK848dhyxjbfpXo7kv5qP6rhPwvXTT4PF1deJg3WlKVs8x1pwflPFRxcQVowDOtou+hzHM56HT1hvWHF8n4tuGQ4cRjtVnd2XOlgpVwDmvbqKwYbiuIGGfCdrKXnV8RHNmYumHXOcSokvdSrRqo107dbXym1zwvmue0a3iOV8HB2TBziZVmjjZ5w+a1h2jN6raRNcg7ez27Uu6XKfyVHl9j06rPFfN2YsTyvi4sVBi4ESQrHGrRM4Qhli7Nu9sR53qFh+QMUcNiM5jWWV0dUzEgZWZiCwGhObS19t6xcE5gkGDghDxSJ2CveEyI8TR4qGIJI6Salg7fR1jYWYXqXgeYcRB2kWHjRj22PlHaFAJGGOmXslZ5owh01bv2zL3fEut1Eu3b6O0H0em337/AFVM5TlTFzyYESRrEmFVFZjIrF8jA91V2vlG/jXxiuUcU2Jx0gjGWZJljOdNSzqV0vpoDvWy8cxI+WYZJ5GigaKZtJGjV5wUARpFI2QuQt9dTrl0grzO6yZImieJJ8Ph0jYu+IljlRCcQJS9iAHLeq1xGxJvs9t1F2X8dj2SHr/FRi5Ow/EMJGkDYVCmcln7dLhWa7HKN7Cq3lLhHEcAZSuFSTtLbzotst/AnxrNieacY2FDl4EaXCNilaON/wCLCSxqwOaU5rrKDm0tY6G+lrjuZMRGMSwaB0gOHQMEexafsw0zESG0aCQsR1A9YWvUfVt7vdXvc8/qVdMlty/d44/QyfwXiVxXyns1YugzIHAKOYwrC50IBG4qJHyfKcMykqJC4cLfSwVlsT4977Ko+auKPOuJEhjbssLxWNZIgyxyL8lw73CszaqXKmzEXX2gXK82YlWkCQI8cPaKUuiy5Y4DIslzLmbMwACiLZwbm2vzX08G2/j9Tzy+zNGTbleb795ckqLgmJlngeVEjWFVGjZi2U30A8amc3cIlneAxLcIWzagWuVI3Ouxqv5QxzTY/EO0sMrHCYK7YcEILtiWykF273evvsV0Fa5wLj00EMUpZiXwkRBmlkljlL4pYpMQQWuohWQMwFrhxqALi+BHa4+Zv+n6Xhy0237zTb74qvTt5G5c4cIlnMBiW+TPm1AtfJbc6+qahz8ExMc80kSLIsyuurhSufe9/A1W4rj0rYmLNLhkMUuKiSZlbsJV7CKTuoZB3gWKmzkdw+wSMPzpO6K+WFGAwZMDBzNL8oy5miOYWUZiFupuUa9qS0ItuXcmr9naWpN6jbTbT+Sry8iSnKUnyMxFlEnaCS1+7opXKTbwNcRcDxMsuHaREjWFVW+YMWCm+wqnXmPFQxLNI6Tuj8SHZqskbXhaYoGCyEMMsa2BQkLaxJ1N9NzHLGYi02FkjMmSSSBC1mcxLEoi7fMLmQ3YF7XUkWuRPZ4GP6XoYq8V35rKv9qNvpSldz6RC4hgg4JGjePj5GqPiGNJ7q90DTzrBh+cY8RLPhwcskTsMp/bRTbOvjroR099QuJYnqK2iEeeQCqzE4iseKxdVWIxN9qAY7FdBVLjuILGLsa5x+JKg5VLH6I3t1Ou/s3rT8Vi3kzXGp0t1Fv2fOhGzZ+B8WaYyHK+UDunKSgIBOrAG19iPMHpXavE2vwyUkWJwEpt4XhvauvuHYtsiQwZ2jjVQF7IqSAt3JYLYnOfga7D4y3/AJdPfQnBTC3gTD6tJEj5nQnJL2zXAIGZrG9iQhIvbzFbLHxLKwdo4ygIYqqsHsDt6327fdWTkTkmYQCeVkjEmbIjAszLYqSwBGUb9b1NgwMSzMsykhCQ5j7Qa5kUAMxsbrIGt4Ka9unLT8KpPseWfiR1VKK7ml838Rb5QzKoQG/dttY+2pM/EZOyIYgRNFGqaX/jAkTNpfz+2to9J/AsIMKMRGMkwcLlDEhwx72h8N7+VaGiSmMusYAKAGQObkIAL5M29l8PGvBOrxwfQUpSy+SPNinVtGvoOlt9bWuauouLSC6grYRQaEDL3jGWNjcDUnW19a1vUnU3J8evvq/RZMoHydSQFBYSgF8gsCQegy7baVlcmmnRB4rimEsliAAxsALD4VfycanUHIyqIxlUdjGdoe0HeO+oN/bWs49WzsXABPespuLHaxq17JyAWigbYXZrE2GW9s3la4HSsmnBSWSv5rmLSvsBcGwFhcqCbDpqTXo7kr5mL6rhPwvXmrmANmJfLmNjZTcbWH3V6V5I+Zi+q4T8L1pHPU5N1pSlUwVCMcue5soKn33zH3HL8DWWGFu62t+5Y30C2GYEfH41ISe4bQaUOJOUGw3tWtrJuRCiiOW4uLgXJbc5ha2uml6+nhZulwC9hr62c72YdLeNSzNsqqNh7PGuExNge7Yg9NrmptY3I4xKhmVW9WxO9gWFra+y9YxAc1xc6rla+mSwuPv+NZu3OmYCxocSbsLDS/2U2sbkRXRwmoYWQruNyRtr4CspiazhQQDltqNgAGG+htes0UrtrYW9tfMeIdtgPjTaxuIskZUEagZZMoJ1Ayj8719/J3zEjfWxN9Bl7v7Xj5VKZrm2UXt18xqK5E+m3lWbJvRgwMeVmFiO6uhN9dbneo0QZlA/qaWO4zDNc9CQLD31PWTXUDW2o8OlfUjZbWA1pY3KrILwagENlu1lvraw638b9a+hh30JuWGSxvoLetcdetTJ3sRoDv7q4aY3IA2pYckiDkY+rcMTIbkjXcCwv7KynC+rlVlAN7k3I26ZuuvjUnttL212osxuLjeljejPSlKpo8+ekXh8mE4hIy5lDt2sTrp62psfEG4P/esWD52drLLGWb6UYuT7Y/0+Fd58xcvwY2Ls51uL3VhoyNtdW6Vp/LXo2+Q4lphMssZjZcrJZwSQQc17HYg6da3uM1TOvBzDHJII7SZ2IAXs2zXOgFrVukfIuKbcIPa36VzjIosJxKCcIuUsENwCV7Tu5l8CCR7r12dPOqDM7BR4k2FzsPbUbNHX+E9GuY3mlt5RjX/EdvhX3ypyXFhWleQJJKWZVYLa0YOn947kjyHSpvpH49NDhGOGJV7jvC2fJ+0UUg26ampKYtZYUdDoVDAg66i/51VZMWfeNMaDbXoLmtG5swRkGcG+VXuhJyOpWxVhWxYuQk6kmta5rTNA4zW0uT5DU0BpnK3NGLZOxSHNa5RFRrqhObb6NzualcRw+LUlpHKyMM3ZhrPbyAFjYDYEnSsfK3P8azSF1dBIgDMWzANmBOlu6pAG3hVxx3mVXKZe0CJmLSeqtmFu6xGuw28dKKTi8MbVJZjZqvE+EzyL208UzIovnYkhQepH7IqFBwtWTMFJUAkd/cAgGwvc7itrh9IcCYaRQHeR89kK2UF72BJ0CjN0vtWvYTjiLAgZmLBSCLgG4CAWsviDY+Q2rnJ5OqbSxEqcsAOw/wARqd8ihAvIMhtmCtcMwLBRlBYE73t4AmqWF1EisR3Q6sRvoGuR56VfAF1zvIjSL4sCzZVFpAb7C1tbEaColbOrdKyJOIFI7o2vqCOnUXqcMNhAFzeswBARM/rbX1FtL6anS9a9NLmN9ugHgKsUcst0kRc6LG4ZgLZAFvqDoQBqNd6jRtMj8zJEoyxhejAr9Ei41sLgixr0XyP8xD9Vwn4XrzRxlwbBdQoCA+IUWze83PstXpbkj+Tw/VMJ+F60uDz6v3jdqUpVOZEjXRq4K9we2pHZ1x2XS+lbszRiRe+PYPurHk0PtqUY9binZVLFGDL6t/K1q4ZdW9/31I7Pbyp2e/nSxRxhh3aw4cEXsL1JRbV8iK2xpYo+LHN5/wDavjLp76z5KdnWKM7TGw1X3VzONq+8lCnnSi7T4nG1cINT76yFKZKUNubPiy22rhV1BPuFZMmlMlBR90pSqbFY8RCHVlOzAqbb2ItWSlAdS8R4JjMS7QuBnw5F5FYDtALNE5uDlZha4tvfYVn5f5oM7P8AK5FbEQsVRMoUKpGj5L2Lk3UnplIHUm/5o7TCvLNGhZZshOrC0iDJuoNgVtv9HTwrU+TeWHlxaThCAHEs0rCwd1bOqRg62zHW3QeddErVnLdTo2TD8HlxkgaQFYr3Ja4LDwUfnV9zLEkcWcCxGVRba2wB9gq+Fdbem7FSRYfDPGbATXPhcIcobyPerHc6kebFgneo3HOBytC0zOqRxRyTMtsxdQhJsPEbgHcgVXcH4kmIjzqddmXqp6j2edbrx8f+XYr6nP8A6RrXBOTr3k7iuBMBCGJWzsWDBUa37JIO+gvp41T4uXANiZOyMN7jIMxC9plXMRc5QL5/jpXWQiPhXPYN4VLFYO1vSC2AWCK4UzZhbsiM5WxzZrHbb32rr9cThtLiXYZrEEXtqR13qqEDeFc/J28Ky1ZtSaJU2Kjucma3TNv8RvUmPiOHsLwsSBYkORc9TbpVZ8lanyU/7tUoviSM7YtbmwNuns6CpEHEkAAMQY+JNuvlUD5MaGDzHxpSHiSPrFT5r2Ftz7PKvUPJP8mg+qYX8L15caHzFepeRlvhcOf+Vwv4WqmW2+TdaUpQgpSlAKUpQClKUApSlAKUpQClKUApSlAKUpQClKUApSlAcWrm1KUAqr5k4HHjcO8EvqtsRurDVWHmDVpSgPOfHOUsZwyW6MHuCVZNmXwdD92tdq8bJ/grEud/kUxNvEwEmrfnHhvaxZgLlL/4Tv8ArVJzziRFwbEm9r4fsx/fUJb/ADVWyVR5mwWLVFbNGJGNspZjlUde6NyfG9ZJsXGyECPJJcWZGOUj9oMpPwIqUUjYd0ofIkA1iOFH9E393X7qlArxIdNTV1jcXAYQFFpLVDOEX6EnwauPki/Rk/wt+lKKQQ511NWfBcZGmYTKjKcp70Zkc2Oqo2YZL+NYxgwf2JPga5+RAfsH3sB95pQK/Nr5e386mYDH5LDKN7swALkW0AJ2Hsr77NB/Rj2tc/ZenyhF3a/ki2/zN+lKRVJxdoxYmaWUWYsQuYrm3APTNua9W8jYQrg8OD0w+HX4R3/OvOvKPC5+ITCHDwHISM8pJyovVma1r22G5r1RhMOI0VRsAB8AAPsFA23lmelKUIKUpQClKUApSlAKUpQClKUApSlAKUpQClKUApSlAKUpQClKUApSlAcEVoHpQ5OxWPwwhwsiKA4dlckBgBotwDax1pSgOmcb6IeKR/8AoB/7ORT95FVE3IHEk3wc3uW/4aUoCI/LuPXQ4XFD/pS/kK5Tl7HtoMNij/0pf0pSgJkPIfE5NsHOf3lI/FarbA+h/ikm8Cx/2kij7Bc0pQGycN9AeJa3b4mFPERh5D8WCit04H6E+Hw2M3aYhhY99sqf4UtceRNKUB2JgMBFAgjhjWNBoFRQoHuFSaUoD//Z"/>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4" descr="data:image/jpeg;base64,/9j/4AAQSkZJRgABAQAAAQABAAD/2wCEAAkGBxQSEhUUEhQWFhQXGBYWFxcUFhcXFRcVFxcYFhQWGBQYHSggGB0lHBUXITEhJSkrLi4uFyAzODMsNygtLisBCgoKDg0OGxAQGywlHCQtLSwvLC8sLCwsLiwtLCwsLC8sLCw3LCwsLCwsLCwsLSwsLC0sLCwsLCwsLSwsLCwsLP/AABEIAKgBLQMBIgACEQEDEQH/xAAcAAEAAgIDAQAAAAAAAAAAAAAABAUDBgEHCAL/xABLEAACAQIEAwQFCQIMBAcBAAABAgMAEQQSITEFBkETIlFhBzJxgZEUM1J0obGywdFCchUjNDVTYnOCkqKz8GNkg+EXJUOjtMLSFv/EABkBAQEBAQEBAAAAAAAAAAAAAAABAgMEBf/EADERAAICAQMCAwUHBQAAAAAAAAABAhEhAxIxBEETUWEUInGRoQUyscHR4fAVQlJigf/aAAwDAQACEQMRAD8A7xpSlAKUpQClKUApSlAKUpQClKUApSlAKUpQClKUApSlAKUpQClKUApSlAK1zmnmoYOFpBE8tnEYVNy5vpc7AWNzVtxnG9hh5ZbX7ON3t+6pP5VqXMOLi/g6YE95onxEdtyEUS3B2B/WgNVn9JvE5L9jgoIh0M0hY29ikVXPzzxlt5cJH+7GT+K9aRj+PxXuJJf3QVP22qnl5hB2Rj+9IfuUCrgHYz82cWO+PjH7sK/pWTD858UTfGwv+/D/APkiurTxv/hL72c/nX2nEJGF1gBHiFcj43pgh2i3P3FgbriMKfIxED9ak4b0o8VT14MHMP8AhsyN8Wa32V1N8ulG8H+Vx+dDxVxvFb3yD86A7wwnply2+U4CZPExMsgH3VsnBvSlw3EsEGI7NzYZZ1aM3PTMe7fyvXm+HmG26uP3ZL/YV/Op44tG/dlPumiB/wAwoU9Zo4IBBBB1BGoI8jX1Xnzkbm8YF1Czg4ckBos7FFBOrIG9Qjew0Nd+YXEiRbqb6kG3iP8Af21AZ6UpQClKUApSlAKUpQClKUApSlAKUpQClKUApSlAKVCxnFYotHbXwGpqC3M8PQOfcP1pQLula1jucYkjZljkdgLhAFBY+FybCqeP0lpHKsWNgfDMwuj5lkhkHikq6H2aVaJZvtKwYPGJKoeNgynYis9QopXDMBv7PfUHEYwm4Tpux1F/ADrQFZ6Q5MvDMaf+Xm+1CPzrW2TNwxCdT/Bsv24ZKs+N4ntEeKRu0RgVdSAFIO4Nq0/jOPxOSTDxZUiXDtlIUG0UY/j4iCRoYwALa2vatURujozDcKnkQvHDK6Dd0jdlFt7sBap/AeVcTi3CRxkC2YvJ3EC75rnffYXNdqJ6RcEsKFXyKiKohRbFbC2UINPfWhYfntkZSIgQpvcucxCqyR3O2iMR8PCpSGSPzbyNNgESVnSSNjlzJfutvYgj7aqeH8XmhXJHIVW97WBFzvuKuubeZ8VjYlDxNHh1OYWVsrMdAzSEWO+g861GoUvhzLif6UH+6v6VjxfHJ5UKOylW37ig/ECqauQ1LBwy20rNi587XtbQD4ViPtri3nQHFetuRJ+41z60eGl97wKp+2O9eSredequSj3EPjhMH+GSgN3pSlAKUpQClKUApSlAKUpQClKUApSlAKUpQCqnjXEuzFl9Y6ADcn9KssRKFUk6WFazw9e1dpW2Bso8BVSBCk4axGd9T1HhVXxXHRwRtJIwVFBJPkPAdT5VsXGeIrChZiBYE67ADcmvO/O/MrYyWwJEKE5V8T9I+fh4Vpshxx/m+fETZ4naKNdI0U2NvpN9Jj/2rJHx9cUnZY4HKDcSx3GRjoGZdr9M1vdWr1e8JkMaBzZkclXFr21sL+PsrNhqzsXlDiM+DdFDoUOURuDaOUH1VlXZW6BxprrXdXDMYJo1kAIuNQd1YGzKfMEEV0dFwkR4aKN75TmuL6pmbMFB/q3t7q7V9HsITChQ5chmzE73NrfZatSqrMxTT9Cv5q4ZiG4hhcQAHw8Qa+14pCrDPlPiCBcbWqXi8QwUANYb6VtTLfQ7VpXMMLQHW+To3S3gT0NRM0Vs/tqh5ixJjj0XNmujW3COrJIfcrE+6rJsQDsaquOSPYKsTMHWUFtlB7MhRmOmYlha5Aqh4Kfkrg+BjaYZY5ZAVKF2ElkObUCw1Nlv5nwrjj8OBGKjBjgDMBmAW5v2i5RYaKWXMtz5VB4B6OVMXaPMwLFsoVQLBWK3bXW5B2NVOO5ZmjnKR5WKn1w6j6PesTcWzpff1hWW2uEdIQhKOZHYB46kGCzYizrJHYKBftMwIXTptre1q6bhwIc2VRetr41y/joYV7Z2kw4IHdcsqHpdTYjffzqow0IRrq499c7l3O8YwSxkgHgrfRqLLgwpsRrWzYnFaaFeguDtUDHwhrG491UmPIpo8EGYKouSbAeJr7/g/K5RlIYaEdQazM5hkVlOqkEHzrDPxF2kMhPfJuT51exzdX6Di2EjjVcubN+1cWHur0ryT83H9Uwf4ZK8w43FtJ6xvXp/kr5tPqmD/DJVObN4pSlCClKUApSlAKUpQClKUApSlAKUpQClKUBWcxA9g9t9PvqkgLRp3eupvW1YiMMpB6iuveduNrhMOz9dlHix0ArSB156VeaWdzh0JOl5CNh9FPz+FdZ1ZySMzFmN2YlmPiSbmsLxA9KyCCa2XkDCmbE5CLxraZ77fxZGX3l8gqgkgt1+Ndp8lcCOFwpMgtNOQ7DqkYH8Wh8ySWPtFVAmYzE6MreJYHwO9v8AfjXZXJHDJYY7yZcrqjAA3I0vrp4GuuMfADf+sCR+8NxXaXLvMGHnwySpIoUIubMwUobWs1zptVYLysWKw6yIyOoZGBVlIuCDoQQarX5mwlmIxET5dwjq7f4VN617Gc7M+kCW/rNYn4bD7ayDRMRy0cJO8ahTHmsWBbObbd0+p7ia3fiSZcBIAScuBnsTvpELG/jpvWrcTM0rF3lFzvpra1htatp4kLcPkvuMDP8A6I6VqRlKjovlnmvFRRZFdWRScokBYrfU2N72uTpWaHmKcMTJkkDOHYWyliCDbMNvVHwrXeENZD7alM1edzkng+ppaGjLSTksm38c56M0DwxxFM9gzMwNgCCQABrtua0cqf8AZrNIdL1HeStJt8nOcIQwjhr+NYyx8a4aSsLSVpHCUkcuTWI1yLmvoxkb1TnyYWr1TyV82n1TB/hkryu9eqeS/m0+q4P8MlUwbtSlKAUpSgFKUoBSlKAUpSgFKUoBSlKAUpSgFdJ+knBtjo+1w4YmCWVChHrhdHKf1he9t7V3ZWic8ctm0ksJkQSayiI2OYWyyqNswsNbXrUaeDMm1lHnW/hSNCzBVBLMQFUC5JOwA6mtw4py8ZHuxAdjbt0TuSHp28S6o/8AXXQ9bVsvLHL0eDXPcSTsLGS1gi/RjB1Hm258hRxa5EZKXBA5W5OXDlZsUA0w1SLQpGejOdnceGwv1IrZ5pbm5NfKqzsFUFmOwGpNVXNOKlwbrG0QMjIHALjKFJK94rcjVTVNHzxvGCKJ3JsFBPvtb411rhYDND2ViXJzDqAel/C1z8TVrio8RjHCswIBvlQERr5nqx9tbzytymIxcjwuTuTQhV8scurAlrd46s3Un9PKtpgQCpmKgjQWA18jt7arzJQGR8IGq/4wLYGcf8liB/7VUEU2lX/GP5DP9SxH+lUZTzLw97A1naWoWFO9fTtXOsnoWo9tFhC2ZHHUDOPYDZvsN/dVe8lZeHYkJIrN6uob90gg/YaztiIY/m0Mh+lJ6vuQfmanDNtqcE26rBFw+Dkk9VSR1Oyj2sdKzHDxJ6752+jHt73P5VixONkk9ZtOgGij2KNK+FWrkxugvuq/V/p+59PPf1QFHl+pr4C1mWOsgipdDbKTyQ510r1JyYO4n1XB/hkrzFjo7LXp7k35tPquD/DJVTOWpHa6N1pSlUwajjPSBh0d1SOaUR/OPEl0TWxLEna/Wsf/AIj4bRjHOIS2UTGP+LLWuRe9yfK160vl75ni/wC5/wDeSo2P/mXD/Wn/AAyV9hdHo3tp8pc+as+U+q1au1w3x5OjsvjHOcEEixKsk8rAMEgXOcrDMDuL6a2HSsWG58wrwSTEuvZlQyMvfuxsoABsdj16Vp3Cv55w39lF/wDFrXW+Zx39tF/qSVI9FpNJZ4i/m6LLq9RNvHMl8lZ2bgfSDA8kaPFPF2tuzaVAEbMbKQQTcX67VOk5ywqyTRlmzQBmk7hsAhAax66kV1085kk4Wk6tCiJFkcWftBmWxsLZAcoHW16x47+W8U/ssR+NKnsek33WPP1oq6vUS/7+VnbfBeLR4qISwklCSNQQbg2Ohqij9IeDa+Uym29onP3Csfoq/m9P35PxVpvo2xGKQz/JYo5L5c3aPkt61rePWuMemhepf9rxmu/mdn1E60/9lnF9jsPEc1xBlVElkZlV8qJ3gGUOLg6g2IJ8K+4uasOYTLcgAhSpHezEXAsN9AfhWtieReIyMI80mQZkDAAMYkzWY7gGqeQL8kJBJYzrmFrBe49rG+vWvgz6iabrzf0/E+TqfaevGUqrDmqr/Gq+PqjesFzTE8ixskkbPYp2i2DX2trsfGuZubMOpsxcG5GqN0008a17iv8AKcD+5F+KpXpA+dw3tb8SVp6s1Fu+PzOz63qI6WpK1cWlxzdevay5fmmABSS4DEqLowN1yk6f3xXxjOaokkaNUkkZL5uzW4W297nYeNVHpC9bC+2T746wcIQNjcYCbApMCfAFhc0lqz37Ph+BdXreoWu9FNcpXXnG/M2T/wDpIOw7e5yXy2t3s30bezWo+E5pikdY2SSMuBl7RQAwO3XY+O1Vi8vxNhHjixCt/GBwxIC5wpGU2PUE1HwASWWKLFZo54gojIIyOAbrr7vYar1NS1dB9X1SlBOlaXwbvKvtjgmcc5LEjF8O4iY7qR3D56bVUcA9H00byGbEDI2qogLDN1YZvVHlXY1K9u51R9rYrs1rh/KKxTJL2rEoSQLAA3BFj8a6m5n4JiMbxfETZisKsI1Ya5kRQMqja182td08exBCZFNi258F6+81VcK4aqrmI9n60SNFBwXlhIlF1sPDqfM1YY2YIMq7/dU/iGLCg2Pe+6tema+9UhGnaqyRtamYmQCql5taAnRNW08Y/kE/1Kf/AEq06KWtx4z/ADfP9Sn/ANKoynlyGvstWfh3DpJQSi5gNNwPvNThy/P/AEf2r+tFCT4Q3pYsr8PCXNhUxOENe1qzR8Plib1QD7RUkGa99L+0Vh2sHRK8ohtwdx+zX2nCZPomrBZ5/EfEVIjxE+Um2g0J6Ana52FZZ1jEpZcGyesLUVasp0d7ZiPjXwuDPl8a5ts9unpw7tFPxP1R7a9M8mfNp9Vwn4ZK848dhyxjbfpXo7kv5qP6rhPwvXTT4PF1deJg3WlKVs8x1pwflPFRxcQVowDOtou+hzHM56HT1hvWHF8n4tuGQ4cRjtVnd2XOlgpVwDmvbqKwYbiuIGGfCdrKXnV8RHNmYumHXOcSokvdSrRqo107dbXym1zwvmue0a3iOV8HB2TBziZVmjjZ5w+a1h2jN6raRNcg7ez27Uu6XKfyVHl9j06rPFfN2YsTyvi4sVBi4ESQrHGrRM4Qhli7Nu9sR53qFh+QMUcNiM5jWWV0dUzEgZWZiCwGhObS19t6xcE5gkGDghDxSJ2CveEyI8TR4qGIJI6Salg7fR1jYWYXqXgeYcRB2kWHjRj22PlHaFAJGGOmXslZ5owh01bv2zL3fEut1Eu3b6O0H0em337/AFVM5TlTFzyYESRrEmFVFZjIrF8jA91V2vlG/jXxiuUcU2Jx0gjGWZJljOdNSzqV0vpoDvWy8cxI+WYZJ5GigaKZtJGjV5wUARpFI2QuQt9dTrl0grzO6yZImieJJ8Ph0jYu+IljlRCcQJS9iAHLeq1xGxJvs9t1F2X8dj2SHr/FRi5Ow/EMJGkDYVCmcln7dLhWa7HKN7Cq3lLhHEcAZSuFSTtLbzotst/AnxrNieacY2FDl4EaXCNilaON/wCLCSxqwOaU5rrKDm0tY6G+lrjuZMRGMSwaB0gOHQMEexafsw0zESG0aCQsR1A9YWvUfVt7vdXvc8/qVdMlty/d44/QyfwXiVxXyns1YugzIHAKOYwrC50IBG4qJHyfKcMykqJC4cLfSwVlsT4977Ko+auKPOuJEhjbssLxWNZIgyxyL8lw73CszaqXKmzEXX2gXK82YlWkCQI8cPaKUuiy5Y4DIslzLmbMwACiLZwbm2vzX08G2/j9Tzy+zNGTbleb795ckqLgmJlngeVEjWFVGjZi2U30A8amc3cIlneAxLcIWzagWuVI3Ouxqv5QxzTY/EO0sMrHCYK7YcEILtiWykF273evvsV0Fa5wLj00EMUpZiXwkRBmlkljlL4pYpMQQWuohWQMwFrhxqALi+BHa4+Zv+n6Xhy0237zTb74qvTt5G5c4cIlnMBiW+TPm1AtfJbc6+qahz8ExMc80kSLIsyuurhSufe9/A1W4rj0rYmLNLhkMUuKiSZlbsJV7CKTuoZB3gWKmzkdw+wSMPzpO6K+WFGAwZMDBzNL8oy5miOYWUZiFupuUa9qS0ItuXcmr9naWpN6jbTbT+Sry8iSnKUnyMxFlEnaCS1+7opXKTbwNcRcDxMsuHaREjWFVW+YMWCm+wqnXmPFQxLNI6Tuj8SHZqskbXhaYoGCyEMMsa2BQkLaxJ1N9NzHLGYi02FkjMmSSSBC1mcxLEoi7fMLmQ3YF7XUkWuRPZ4GP6XoYq8V35rKv9qNvpSldz6RC4hgg4JGjePj5GqPiGNJ7q90DTzrBh+cY8RLPhwcskTsMp/bRTbOvjroR099QuJYnqK2iEeeQCqzE4iseKxdVWIxN9qAY7FdBVLjuILGLsa5x+JKg5VLH6I3t1Ou/s3rT8Vi3kzXGp0t1Fv2fOhGzZ+B8WaYyHK+UDunKSgIBOrAG19iPMHpXavE2vwyUkWJwEpt4XhvauvuHYtsiQwZ2jjVQF7IqSAt3JYLYnOfga7D4y3/AJdPfQnBTC3gTD6tJEj5nQnJL2zXAIGZrG9iQhIvbzFbLHxLKwdo4ygIYqqsHsDt6327fdWTkTkmYQCeVkjEmbIjAszLYqSwBGUb9b1NgwMSzMsykhCQ5j7Qa5kUAMxsbrIGt4Ka9unLT8KpPseWfiR1VKK7ml838Rb5QzKoQG/dttY+2pM/EZOyIYgRNFGqaX/jAkTNpfz+2to9J/AsIMKMRGMkwcLlDEhwx72h8N7+VaGiSmMusYAKAGQObkIAL5M29l8PGvBOrxwfQUpSy+SPNinVtGvoOlt9bWuauouLSC6grYRQaEDL3jGWNjcDUnW19a1vUnU3J8evvq/RZMoHydSQFBYSgF8gsCQegy7baVlcmmnRB4rimEsliAAxsALD4VfycanUHIyqIxlUdjGdoe0HeO+oN/bWs49WzsXABPespuLHaxq17JyAWigbYXZrE2GW9s3la4HSsmnBSWSv5rmLSvsBcGwFhcqCbDpqTXo7kr5mL6rhPwvXmrmANmJfLmNjZTcbWH3V6V5I+Zi+q4T8L1pHPU5N1pSlUwVCMcue5soKn33zH3HL8DWWGFu62t+5Y30C2GYEfH41ISe4bQaUOJOUGw3tWtrJuRCiiOW4uLgXJbc5ha2uml6+nhZulwC9hr62c72YdLeNSzNsqqNh7PGuExNge7Yg9NrmptY3I4xKhmVW9WxO9gWFra+y9YxAc1xc6rla+mSwuPv+NZu3OmYCxocSbsLDS/2U2sbkRXRwmoYWQruNyRtr4CspiazhQQDltqNgAGG+htes0UrtrYW9tfMeIdtgPjTaxuIskZUEagZZMoJ1Ayj8719/J3zEjfWxN9Bl7v7Xj5VKZrm2UXt18xqK5E+m3lWbJvRgwMeVmFiO6uhN9dbneo0QZlA/qaWO4zDNc9CQLD31PWTXUDW2o8OlfUjZbWA1pY3KrILwagENlu1lvraw638b9a+hh30JuWGSxvoLetcdetTJ3sRoDv7q4aY3IA2pYckiDkY+rcMTIbkjXcCwv7KynC+rlVlAN7k3I26ZuuvjUnttL212osxuLjeljejPSlKpo8+ekXh8mE4hIy5lDt2sTrp62psfEG4P/esWD52drLLGWb6UYuT7Y/0+Fd58xcvwY2Ls51uL3VhoyNtdW6Vp/LXo2+Q4lphMssZjZcrJZwSQQc17HYg6da3uM1TOvBzDHJII7SZ2IAXs2zXOgFrVukfIuKbcIPa36VzjIosJxKCcIuUsENwCV7Tu5l8CCR7r12dPOqDM7BR4k2FzsPbUbNHX+E9GuY3mlt5RjX/EdvhX3ypyXFhWleQJJKWZVYLa0YOn947kjyHSpvpH49NDhGOGJV7jvC2fJ+0UUg26ampKYtZYUdDoVDAg66i/51VZMWfeNMaDbXoLmtG5swRkGcG+VXuhJyOpWxVhWxYuQk6kmta5rTNA4zW0uT5DU0BpnK3NGLZOxSHNa5RFRrqhObb6NzualcRw+LUlpHKyMM3ZhrPbyAFjYDYEnSsfK3P8azSF1dBIgDMWzANmBOlu6pAG3hVxx3mVXKZe0CJmLSeqtmFu6xGuw28dKKTi8MbVJZjZqvE+EzyL208UzIovnYkhQepH7IqFBwtWTMFJUAkd/cAgGwvc7itrh9IcCYaRQHeR89kK2UF72BJ0CjN0vtWvYTjiLAgZmLBSCLgG4CAWsviDY+Q2rnJ5OqbSxEqcsAOw/wARqd8ihAvIMhtmCtcMwLBRlBYE73t4AmqWF1EisR3Q6sRvoGuR56VfAF1zvIjSL4sCzZVFpAb7C1tbEaColbOrdKyJOIFI7o2vqCOnUXqcMNhAFzeswBARM/rbX1FtL6anS9a9NLmN9ugHgKsUcst0kRc6LG4ZgLZAFvqDoQBqNd6jRtMj8zJEoyxhejAr9Ei41sLgixr0XyP8xD9Vwn4XrzRxlwbBdQoCA+IUWze83PstXpbkj+Tw/VMJ+F60uDz6v3jdqUpVOZEjXRq4K9we2pHZ1x2XS+lbszRiRe+PYPurHk0PtqUY9binZVLFGDL6t/K1q4ZdW9/31I7Pbyp2e/nSxRxhh3aw4cEXsL1JRbV8iK2xpYo+LHN5/wDavjLp76z5KdnWKM7TGw1X3VzONq+8lCnnSi7T4nG1cINT76yFKZKUNubPiy22rhV1BPuFZMmlMlBR90pSqbFY8RCHVlOzAqbb2ItWSlAdS8R4JjMS7QuBnw5F5FYDtALNE5uDlZha4tvfYVn5f5oM7P8AK5FbEQsVRMoUKpGj5L2Lk3UnplIHUm/5o7TCvLNGhZZshOrC0iDJuoNgVtv9HTwrU+TeWHlxaThCAHEs0rCwd1bOqRg62zHW3QeddErVnLdTo2TD8HlxkgaQFYr3Ja4LDwUfnV9zLEkcWcCxGVRba2wB9gq+Fdbem7FSRYfDPGbATXPhcIcobyPerHc6kebFgneo3HOBytC0zOqRxRyTMtsxdQhJsPEbgHcgVXcH4kmIjzqddmXqp6j2edbrx8f+XYr6nP8A6RrXBOTr3k7iuBMBCGJWzsWDBUa37JIO+gvp41T4uXANiZOyMN7jIMxC9plXMRc5QL5/jpXWQiPhXPYN4VLFYO1vSC2AWCK4UzZhbsiM5WxzZrHbb32rr9cThtLiXYZrEEXtqR13qqEDeFc/J28Ky1ZtSaJU2Kjucma3TNv8RvUmPiOHsLwsSBYkORc9TbpVZ8lanyU/7tUoviSM7YtbmwNuns6CpEHEkAAMQY+JNuvlUD5MaGDzHxpSHiSPrFT5r2Ftz7PKvUPJP8mg+qYX8L15caHzFepeRlvhcOf+Vwv4WqmW2+TdaUpQgpSlAKUpQClKUApSlAKUpQClKUApSlAKUpQClKUApSlAcWrm1KUAqr5k4HHjcO8EvqtsRurDVWHmDVpSgPOfHOUsZwyW6MHuCVZNmXwdD92tdq8bJ/grEud/kUxNvEwEmrfnHhvaxZgLlL/4Tv8ArVJzziRFwbEm9r4fsx/fUJb/ADVWyVR5mwWLVFbNGJGNspZjlUde6NyfG9ZJsXGyECPJJcWZGOUj9oMpPwIqUUjYd0ofIkA1iOFH9E393X7qlArxIdNTV1jcXAYQFFpLVDOEX6EnwauPki/Rk/wt+lKKQQ511NWfBcZGmYTKjKcp70Zkc2Oqo2YZL+NYxgwf2JPga5+RAfsH3sB95pQK/Nr5e386mYDH5LDKN7swALkW0AJ2Hsr77NB/Rj2tc/ZenyhF3a/ki2/zN+lKRVJxdoxYmaWUWYsQuYrm3APTNua9W8jYQrg8OD0w+HX4R3/OvOvKPC5+ITCHDwHISM8pJyovVma1r22G5r1RhMOI0VRsAB8AAPsFA23lmelKUIKUpQClKUApSlAKUpQClKUApSlAKUpQClKUApSlAKUpQClKUApSlAcEVoHpQ5OxWPwwhwsiKA4dlckBgBotwDax1pSgOmcb6IeKR/8AoB/7ORT95FVE3IHEk3wc3uW/4aUoCI/LuPXQ4XFD/pS/kK5Tl7HtoMNij/0pf0pSgJkPIfE5NsHOf3lI/FarbA+h/ikm8Cx/2kij7Bc0pQGycN9AeJa3b4mFPERh5D8WCit04H6E+Hw2M3aYhhY99sqf4UtceRNKUB2JgMBFAgjhjWNBoFRQoHuFSaUoD//Z"/>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6" descr="data:image/jpeg;base64,/9j/4AAQSkZJRgABAQAAAQABAAD/2wCEAAkGBxQSEhUUEhQWFhQXGBYWFxcUFhcXFRcVFxcYFhQWGBQYHSggGB0lHBUXITEhJSkrLi4uFyAzODMsNygtLisBCgoKDg0OGxAQGywlHCQtLSwvLC8sLCwsLiwtLCwsLC8sLCw3LCwsLCwsLCwsLSwsLC0sLCwsLCwsLSwsLCwsLP/AABEIAKgBLQMBIgACEQEDEQH/xAAcAAEAAgIDAQAAAAAAAAAAAAAABAUDBgEHCAL/xABLEAACAQIEAwQFCQIMBAcBAAABAgMAEQQSITEFBkETIlFhBzJxgZEUM1J0obGywdFCchUjNDVTYnOCkqKz8GNkg+EXJUOjtMLSFv/EABkBAQEBAQEBAAAAAAAAAAAAAAABAgMEBf/EADERAAICAQMCAwUHBQAAAAAAAAABAhEhAxIxBEETUWEUInGRoQUyscHR4fAVQlJigf/aAAwDAQACEQMRAD8A7xpSlAKUpQClKUApSlAKUpQClKUApSlAKUpQClKUApSlAKUpQClKUApSlAK1zmnmoYOFpBE8tnEYVNy5vpc7AWNzVtxnG9hh5ZbX7ON3t+6pP5VqXMOLi/g6YE95onxEdtyEUS3B2B/WgNVn9JvE5L9jgoIh0M0hY29ikVXPzzxlt5cJH+7GT+K9aRj+PxXuJJf3QVP22qnl5hB2Rj+9IfuUCrgHYz82cWO+PjH7sK/pWTD858UTfGwv+/D/APkiurTxv/hL72c/nX2nEJGF1gBHiFcj43pgh2i3P3FgbriMKfIxED9ak4b0o8VT14MHMP8AhsyN8Wa32V1N8ulG8H+Vx+dDxVxvFb3yD86A7wwnply2+U4CZPExMsgH3VsnBvSlw3EsEGI7NzYZZ1aM3PTMe7fyvXm+HmG26uP3ZL/YV/Op44tG/dlPumiB/wAwoU9Zo4IBBBB1BGoI8jX1Xnzkbm8YF1Czg4ckBos7FFBOrIG9Qjew0Nd+YXEiRbqb6kG3iP8Af21AZ6UpQClKUApSlAKUpQClKUApSlAKUpQClKUApSlAKVCxnFYotHbXwGpqC3M8PQOfcP1pQLula1jucYkjZljkdgLhAFBY+FybCqeP0lpHKsWNgfDMwuj5lkhkHikq6H2aVaJZvtKwYPGJKoeNgynYis9QopXDMBv7PfUHEYwm4Tpux1F/ADrQFZ6Q5MvDMaf+Xm+1CPzrW2TNwxCdT/Bsv24ZKs+N4ntEeKRu0RgVdSAFIO4Nq0/jOPxOSTDxZUiXDtlIUG0UY/j4iCRoYwALa2vatURujozDcKnkQvHDK6Dd0jdlFt7sBap/AeVcTi3CRxkC2YvJ3EC75rnffYXNdqJ6RcEsKFXyKiKohRbFbC2UINPfWhYfntkZSIgQpvcucxCqyR3O2iMR8PCpSGSPzbyNNgESVnSSNjlzJfutvYgj7aqeH8XmhXJHIVW97WBFzvuKuubeZ8VjYlDxNHh1OYWVsrMdAzSEWO+g861GoUvhzLif6UH+6v6VjxfHJ5UKOylW37ig/ECqauQ1LBwy20rNi587XtbQD4ViPtri3nQHFetuRJ+41z60eGl97wKp+2O9eSredequSj3EPjhMH+GSgN3pSlAKUpQClKUApSlAKUpQClKUApSlAKUpQCqnjXEuzFl9Y6ADcn9KssRKFUk6WFazw9e1dpW2Bso8BVSBCk4axGd9T1HhVXxXHRwRtJIwVFBJPkPAdT5VsXGeIrChZiBYE67ADcmvO/O/MrYyWwJEKE5V8T9I+fh4Vpshxx/m+fETZ4naKNdI0U2NvpN9Jj/2rJHx9cUnZY4HKDcSx3GRjoGZdr9M1vdWr1e8JkMaBzZkclXFr21sL+PsrNhqzsXlDiM+DdFDoUOURuDaOUH1VlXZW6BxprrXdXDMYJo1kAIuNQd1YGzKfMEEV0dFwkR4aKN75TmuL6pmbMFB/q3t7q7V9HsITChQ5chmzE73NrfZatSqrMxTT9Cv5q4ZiG4hhcQAHw8Qa+14pCrDPlPiCBcbWqXi8QwUANYb6VtTLfQ7VpXMMLQHW+To3S3gT0NRM0Vs/tqh5ixJjj0XNmujW3COrJIfcrE+6rJsQDsaquOSPYKsTMHWUFtlB7MhRmOmYlha5Aqh4Kfkrg+BjaYZY5ZAVKF2ElkObUCw1Nlv5nwrjj8OBGKjBjgDMBmAW5v2i5RYaKWXMtz5VB4B6OVMXaPMwLFsoVQLBWK3bXW5B2NVOO5ZmjnKR5WKn1w6j6PesTcWzpff1hWW2uEdIQhKOZHYB46kGCzYizrJHYKBftMwIXTptre1q6bhwIc2VRetr41y/joYV7Z2kw4IHdcsqHpdTYjffzqow0IRrq499c7l3O8YwSxkgHgrfRqLLgwpsRrWzYnFaaFeguDtUDHwhrG491UmPIpo8EGYKouSbAeJr7/g/K5RlIYaEdQazM5hkVlOqkEHzrDPxF2kMhPfJuT51exzdX6Di2EjjVcubN+1cWHur0ryT83H9Uwf4ZK8w43FtJ6xvXp/kr5tPqmD/DJVObN4pSlCClKUApSlAKUpQClKUApSlAKUpQClKUBWcxA9g9t9PvqkgLRp3eupvW1YiMMpB6iuveduNrhMOz9dlHix0ArSB156VeaWdzh0JOl5CNh9FPz+FdZ1ZySMzFmN2YlmPiSbmsLxA9KyCCa2XkDCmbE5CLxraZ77fxZGX3l8gqgkgt1+Ndp8lcCOFwpMgtNOQ7DqkYH8Wh8ySWPtFVAmYzE6MreJYHwO9v8AfjXZXJHDJYY7yZcrqjAA3I0vrp4GuuMfADf+sCR+8NxXaXLvMGHnwySpIoUIubMwUobWs1zptVYLysWKw6yIyOoZGBVlIuCDoQQarX5mwlmIxET5dwjq7f4VN617Gc7M+kCW/rNYn4bD7ayDRMRy0cJO8ahTHmsWBbObbd0+p7ia3fiSZcBIAScuBnsTvpELG/jpvWrcTM0rF3lFzvpra1htatp4kLcPkvuMDP8A6I6VqRlKjovlnmvFRRZFdWRScokBYrfU2N72uTpWaHmKcMTJkkDOHYWyliCDbMNvVHwrXeENZD7alM1edzkng+ppaGjLSTksm38c56M0DwxxFM9gzMwNgCCQABrtua0cqf8AZrNIdL1HeStJt8nOcIQwjhr+NYyx8a4aSsLSVpHCUkcuTWI1yLmvoxkb1TnyYWr1TyV82n1TB/hkryu9eqeS/m0+q4P8MlUwbtSlKAUpSgFKUoBSlKAUpSgFKUoBSlKAUpSgFdJ+knBtjo+1w4YmCWVChHrhdHKf1he9t7V3ZWic8ctm0ksJkQSayiI2OYWyyqNswsNbXrUaeDMm1lHnW/hSNCzBVBLMQFUC5JOwA6mtw4py8ZHuxAdjbt0TuSHp28S6o/8AXXQ9bVsvLHL0eDXPcSTsLGS1gi/RjB1Hm258hRxa5EZKXBA5W5OXDlZsUA0w1SLQpGejOdnceGwv1IrZ5pbm5NfKqzsFUFmOwGpNVXNOKlwbrG0QMjIHALjKFJK94rcjVTVNHzxvGCKJ3JsFBPvtb411rhYDND2ViXJzDqAel/C1z8TVrio8RjHCswIBvlQERr5nqx9tbzytymIxcjwuTuTQhV8scurAlrd46s3Un9PKtpgQCpmKgjQWA18jt7arzJQGR8IGq/4wLYGcf8liB/7VUEU2lX/GP5DP9SxH+lUZTzLw97A1naWoWFO9fTtXOsnoWo9tFhC2ZHHUDOPYDZvsN/dVe8lZeHYkJIrN6uob90gg/YaztiIY/m0Mh+lJ6vuQfmanDNtqcE26rBFw+Dkk9VSR1Oyj2sdKzHDxJ6752+jHt73P5VixONkk9ZtOgGij2KNK+FWrkxugvuq/V/p+59PPf1QFHl+pr4C1mWOsgipdDbKTyQ510r1JyYO4n1XB/hkrzFjo7LXp7k35tPquD/DJVTOWpHa6N1pSlUwajjPSBh0d1SOaUR/OPEl0TWxLEna/Wsf/AIj4bRjHOIS2UTGP+LLWuRe9yfK160vl75ni/wC5/wDeSo2P/mXD/Wn/AAyV9hdHo3tp8pc+as+U+q1au1w3x5OjsvjHOcEEixKsk8rAMEgXOcrDMDuL6a2HSsWG58wrwSTEuvZlQyMvfuxsoABsdj16Vp3Cv55w39lF/wDFrXW+Zx39tF/qSVI9FpNJZ4i/m6LLq9RNvHMl8lZ2bgfSDA8kaPFPF2tuzaVAEbMbKQQTcX67VOk5ywqyTRlmzQBmk7hsAhAax66kV1085kk4Wk6tCiJFkcWftBmWxsLZAcoHW16x47+W8U/ssR+NKnsek33WPP1oq6vUS/7+VnbfBeLR4qISwklCSNQQbg2Ohqij9IeDa+Uym29onP3Csfoq/m9P35PxVpvo2xGKQz/JYo5L5c3aPkt61rePWuMemhepf9rxmu/mdn1E60/9lnF9jsPEc1xBlVElkZlV8qJ3gGUOLg6g2IJ8K+4uasOYTLcgAhSpHezEXAsN9AfhWtieReIyMI80mQZkDAAMYkzWY7gGqeQL8kJBJYzrmFrBe49rG+vWvgz6iabrzf0/E+TqfaevGUqrDmqr/Gq+PqjesFzTE8ixskkbPYp2i2DX2trsfGuZubMOpsxcG5GqN0008a17iv8AKcD+5F+KpXpA+dw3tb8SVp6s1Fu+PzOz63qI6WpK1cWlxzdevay5fmmABSS4DEqLowN1yk6f3xXxjOaokkaNUkkZL5uzW4W297nYeNVHpC9bC+2T746wcIQNjcYCbApMCfAFhc0lqz37Ph+BdXreoWu9FNcpXXnG/M2T/wDpIOw7e5yXy2t3s30bezWo+E5pikdY2SSMuBl7RQAwO3XY+O1Vi8vxNhHjixCt/GBwxIC5wpGU2PUE1HwASWWKLFZo54gojIIyOAbrr7vYar1NS1dB9X1SlBOlaXwbvKvtjgmcc5LEjF8O4iY7qR3D56bVUcA9H00byGbEDI2qogLDN1YZvVHlXY1K9u51R9rYrs1rh/KKxTJL2rEoSQLAA3BFj8a6m5n4JiMbxfETZisKsI1Ya5kRQMqja182td08exBCZFNi258F6+81VcK4aqrmI9n60SNFBwXlhIlF1sPDqfM1YY2YIMq7/dU/iGLCg2Pe+6tema+9UhGnaqyRtamYmQCql5taAnRNW08Y/kE/1Kf/AEq06KWtx4z/ADfP9Sn/ANKoynlyGvstWfh3DpJQSi5gNNwPvNThy/P/AEf2r+tFCT4Q3pYsr8PCXNhUxOENe1qzR8Plib1QD7RUkGa99L+0Vh2sHRK8ohtwdx+zX2nCZPomrBZ5/EfEVIjxE+Um2g0J6Ana52FZZ1jEpZcGyesLUVasp0d7ZiPjXwuDPl8a5ts9unpw7tFPxP1R7a9M8mfNp9Vwn4ZK848dhyxjbfpXo7kv5qP6rhPwvXTT4PF1deJg3WlKVs8x1pwflPFRxcQVowDOtou+hzHM56HT1hvWHF8n4tuGQ4cRjtVnd2XOlgpVwDmvbqKwYbiuIGGfCdrKXnV8RHNmYumHXOcSokvdSrRqo107dbXym1zwvmue0a3iOV8HB2TBziZVmjjZ5w+a1h2jN6raRNcg7ez27Uu6XKfyVHl9j06rPFfN2YsTyvi4sVBi4ESQrHGrRM4Qhli7Nu9sR53qFh+QMUcNiM5jWWV0dUzEgZWZiCwGhObS19t6xcE5gkGDghDxSJ2CveEyI8TR4qGIJI6Salg7fR1jYWYXqXgeYcRB2kWHjRj22PlHaFAJGGOmXslZ5owh01bv2zL3fEut1Eu3b6O0H0em337/AFVM5TlTFzyYESRrEmFVFZjIrF8jA91V2vlG/jXxiuUcU2Jx0gjGWZJljOdNSzqV0vpoDvWy8cxI+WYZJ5GigaKZtJGjV5wUARpFI2QuQt9dTrl0grzO6yZImieJJ8Ph0jYu+IljlRCcQJS9iAHLeq1xGxJvs9t1F2X8dj2SHr/FRi5Ow/EMJGkDYVCmcln7dLhWa7HKN7Cq3lLhHEcAZSuFSTtLbzotst/AnxrNieacY2FDl4EaXCNilaON/wCLCSxqwOaU5rrKDm0tY6G+lrjuZMRGMSwaB0gOHQMEexafsw0zESG0aCQsR1A9YWvUfVt7vdXvc8/qVdMlty/d44/QyfwXiVxXyns1YugzIHAKOYwrC50IBG4qJHyfKcMykqJC4cLfSwVlsT4977Ko+auKPOuJEhjbssLxWNZIgyxyL8lw73CszaqXKmzEXX2gXK82YlWkCQI8cPaKUuiy5Y4DIslzLmbMwACiLZwbm2vzX08G2/j9Tzy+zNGTbleb795ckqLgmJlngeVEjWFVGjZi2U30A8amc3cIlneAxLcIWzagWuVI3Ouxqv5QxzTY/EO0sMrHCYK7YcEILtiWykF273evvsV0Fa5wLj00EMUpZiXwkRBmlkljlL4pYpMQQWuohWQMwFrhxqALi+BHa4+Zv+n6Xhy0237zTb74qvTt5G5c4cIlnMBiW+TPm1AtfJbc6+qahz8ExMc80kSLIsyuurhSufe9/A1W4rj0rYmLNLhkMUuKiSZlbsJV7CKTuoZB3gWKmzkdw+wSMPzpO6K+WFGAwZMDBzNL8oy5miOYWUZiFupuUa9qS0ItuXcmr9naWpN6jbTbT+Sry8iSnKUnyMxFlEnaCS1+7opXKTbwNcRcDxMsuHaREjWFVW+YMWCm+wqnXmPFQxLNI6Tuj8SHZqskbXhaYoGCyEMMsa2BQkLaxJ1N9NzHLGYi02FkjMmSSSBC1mcxLEoi7fMLmQ3YF7XUkWuRPZ4GP6XoYq8V35rKv9qNvpSldz6RC4hgg4JGjePj5GqPiGNJ7q90DTzrBh+cY8RLPhwcskTsMp/bRTbOvjroR099QuJYnqK2iEeeQCqzE4iseKxdVWIxN9qAY7FdBVLjuILGLsa5x+JKg5VLH6I3t1Ou/s3rT8Vi3kzXGp0t1Fv2fOhGzZ+B8WaYyHK+UDunKSgIBOrAG19iPMHpXavE2vwyUkWJwEpt4XhvauvuHYtsiQwZ2jjVQF7IqSAt3JYLYnOfga7D4y3/AJdPfQnBTC3gTD6tJEj5nQnJL2zXAIGZrG9iQhIvbzFbLHxLKwdo4ygIYqqsHsDt6327fdWTkTkmYQCeVkjEmbIjAszLYqSwBGUb9b1NgwMSzMsykhCQ5j7Qa5kUAMxsbrIGt4Ka9unLT8KpPseWfiR1VKK7ml838Rb5QzKoQG/dttY+2pM/EZOyIYgRNFGqaX/jAkTNpfz+2to9J/AsIMKMRGMkwcLlDEhwx72h8N7+VaGiSmMusYAKAGQObkIAL5M29l8PGvBOrxwfQUpSy+SPNinVtGvoOlt9bWuauouLSC6grYRQaEDL3jGWNjcDUnW19a1vUnU3J8evvq/RZMoHydSQFBYSgF8gsCQegy7baVlcmmnRB4rimEsliAAxsALD4VfycanUHIyqIxlUdjGdoe0HeO+oN/bWs49WzsXABPespuLHaxq17JyAWigbYXZrE2GW9s3la4HSsmnBSWSv5rmLSvsBcGwFhcqCbDpqTXo7kr5mL6rhPwvXmrmANmJfLmNjZTcbWH3V6V5I+Zi+q4T8L1pHPU5N1pSlUwVCMcue5soKn33zH3HL8DWWGFu62t+5Y30C2GYEfH41ISe4bQaUOJOUGw3tWtrJuRCiiOW4uLgXJbc5ha2uml6+nhZulwC9hr62c72YdLeNSzNsqqNh7PGuExNge7Yg9NrmptY3I4xKhmVW9WxO9gWFra+y9YxAc1xc6rla+mSwuPv+NZu3OmYCxocSbsLDS/2U2sbkRXRwmoYWQruNyRtr4CspiazhQQDltqNgAGG+htes0UrtrYW9tfMeIdtgPjTaxuIskZUEagZZMoJ1Ayj8719/J3zEjfWxN9Bl7v7Xj5VKZrm2UXt18xqK5E+m3lWbJvRgwMeVmFiO6uhN9dbneo0QZlA/qaWO4zDNc9CQLD31PWTXUDW2o8OlfUjZbWA1pY3KrILwagENlu1lvraw638b9a+hh30JuWGSxvoLetcdetTJ3sRoDv7q4aY3IA2pYckiDkY+rcMTIbkjXcCwv7KynC+rlVlAN7k3I26ZuuvjUnttL212osxuLjeljejPSlKpo8+ekXh8mE4hIy5lDt2sTrp62psfEG4P/esWD52drLLGWb6UYuT7Y/0+Fd58xcvwY2Ls51uL3VhoyNtdW6Vp/LXo2+Q4lphMssZjZcrJZwSQQc17HYg6da3uM1TOvBzDHJII7SZ2IAXs2zXOgFrVukfIuKbcIPa36VzjIosJxKCcIuUsENwCV7Tu5l8CCR7r12dPOqDM7BR4k2FzsPbUbNHX+E9GuY3mlt5RjX/EdvhX3ypyXFhWleQJJKWZVYLa0YOn947kjyHSpvpH49NDhGOGJV7jvC2fJ+0UUg26ampKYtZYUdDoVDAg66i/51VZMWfeNMaDbXoLmtG5swRkGcG+VXuhJyOpWxVhWxYuQk6kmta5rTNA4zW0uT5DU0BpnK3NGLZOxSHNa5RFRrqhObb6NzualcRw+LUlpHKyMM3ZhrPbyAFjYDYEnSsfK3P8azSF1dBIgDMWzANmBOlu6pAG3hVxx3mVXKZe0CJmLSeqtmFu6xGuw28dKKTi8MbVJZjZqvE+EzyL208UzIovnYkhQepH7IqFBwtWTMFJUAkd/cAgGwvc7itrh9IcCYaRQHeR89kK2UF72BJ0CjN0vtWvYTjiLAgZmLBSCLgG4CAWsviDY+Q2rnJ5OqbSxEqcsAOw/wARqd8ihAvIMhtmCtcMwLBRlBYE73t4AmqWF1EisR3Q6sRvoGuR56VfAF1zvIjSL4sCzZVFpAb7C1tbEaColbOrdKyJOIFI7o2vqCOnUXqcMNhAFzeswBARM/rbX1FtL6anS9a9NLmN9ugHgKsUcst0kRc6LG4ZgLZAFvqDoQBqNd6jRtMj8zJEoyxhejAr9Ei41sLgixr0XyP8xD9Vwn4XrzRxlwbBdQoCA+IUWze83PstXpbkj+Tw/VMJ+F60uDz6v3jdqUpVOZEjXRq4K9we2pHZ1x2XS+lbszRiRe+PYPurHk0PtqUY9binZVLFGDL6t/K1q4ZdW9/31I7Pbyp2e/nSxRxhh3aw4cEXsL1JRbV8iK2xpYo+LHN5/wDavjLp76z5KdnWKM7TGw1X3VzONq+8lCnnSi7T4nG1cINT76yFKZKUNubPiy22rhV1BPuFZMmlMlBR90pSqbFY8RCHVlOzAqbb2ItWSlAdS8R4JjMS7QuBnw5F5FYDtALNE5uDlZha4tvfYVn5f5oM7P8AK5FbEQsVRMoUKpGj5L2Lk3UnplIHUm/5o7TCvLNGhZZshOrC0iDJuoNgVtv9HTwrU+TeWHlxaThCAHEs0rCwd1bOqRg62zHW3QeddErVnLdTo2TD8HlxkgaQFYr3Ja4LDwUfnV9zLEkcWcCxGVRba2wB9gq+Fdbem7FSRYfDPGbATXPhcIcobyPerHc6kebFgneo3HOBytC0zOqRxRyTMtsxdQhJsPEbgHcgVXcH4kmIjzqddmXqp6j2edbrx8f+XYr6nP8A6RrXBOTr3k7iuBMBCGJWzsWDBUa37JIO+gvp41T4uXANiZOyMN7jIMxC9plXMRc5QL5/jpXWQiPhXPYN4VLFYO1vSC2AWCK4UzZhbsiM5WxzZrHbb32rr9cThtLiXYZrEEXtqR13qqEDeFc/J28Ky1ZtSaJU2Kjucma3TNv8RvUmPiOHsLwsSBYkORc9TbpVZ8lanyU/7tUoviSM7YtbmwNuns6CpEHEkAAMQY+JNuvlUD5MaGDzHxpSHiSPrFT5r2Ftz7PKvUPJP8mg+qYX8L15caHzFepeRlvhcOf+Vwv4WqmW2+TdaUpQgpSlAKUpQClKUApSlAKUpQClKUApSlAKUpQClKUApSlAcWrm1KUAqr5k4HHjcO8EvqtsRurDVWHmDVpSgPOfHOUsZwyW6MHuCVZNmXwdD92tdq8bJ/grEud/kUxNvEwEmrfnHhvaxZgLlL/4Tv8ArVJzziRFwbEm9r4fsx/fUJb/ADVWyVR5mwWLVFbNGJGNspZjlUde6NyfG9ZJsXGyECPJJcWZGOUj9oMpPwIqUUjYd0ofIkA1iOFH9E393X7qlArxIdNTV1jcXAYQFFpLVDOEX6EnwauPki/Rk/wt+lKKQQ511NWfBcZGmYTKjKcp70Zkc2Oqo2YZL+NYxgwf2JPga5+RAfsH3sB95pQK/Nr5e386mYDH5LDKN7swALkW0AJ2Hsr77NB/Rj2tc/ZenyhF3a/ki2/zN+lKRVJxdoxYmaWUWYsQuYrm3APTNua9W8jYQrg8OD0w+HX4R3/OvOvKPC5+ITCHDwHISM8pJyovVma1r22G5r1RhMOI0VRsAB8AAPsFA23lmelKUIKUpQClKUApSlAKUpQClKUApSlAKUpQClKUApSlAKUpQClKUApSlAcEVoHpQ5OxWPwwhwsiKA4dlckBgBotwDax1pSgOmcb6IeKR/8AoB/7ORT95FVE3IHEk3wc3uW/4aUoCI/LuPXQ4XFD/pS/kK5Tl7HtoMNij/0pf0pSgJkPIfE5NsHOf3lI/FarbA+h/ikm8Cx/2kij7Bc0pQGycN9AeJa3b4mFPERh5D8WCit04H6E+Hw2M3aYhhY99sqf4UtceRNKUB2JgMBFAgjhjWNBoFRQoHuFSaUoD//Z"/>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8" descr="data:image/jpeg;base64,/9j/4AAQSkZJRgABAQAAAQABAAD/2wCEAAkGBxQSEhUUEhQWFhQXGBYWFxcUFhcXFRcVFxcYFhQWGBQYHSggGB0lHBUXITEhJSkrLi4uFyAzODMsNygtLisBCgoKDg0OGxAQGywlHCQtLSwvLC8sLCwsLiwtLCwsLC8sLCw3LCwsLCwsLCwsLSwsLC0sLCwsLCwsLSwsLCwsLP/AABEIAKgBLQMBIgACEQEDEQH/xAAcAAEAAgIDAQAAAAAAAAAAAAAABAUDBgEHCAL/xABLEAACAQIEAwQFCQIMBAcBAAABAgMAEQQSITEFBkETIlFhBzJxgZEUM1J0obGywdFCchUjNDVTYnOCkqKz8GNkg+EXJUOjtMLSFv/EABkBAQEBAQEBAAAAAAAAAAAAAAABAgMEBf/EADERAAICAQMCAwUHBQAAAAAAAAABAhEhAxIxBEETUWEUInGRoQUyscHR4fAVQlJigf/aAAwDAQACEQMRAD8A7xpSlAKUpQClKUApSlAKUpQClKUApSlAKUpQClKUApSlAKUpQClKUApSlAK1zmnmoYOFpBE8tnEYVNy5vpc7AWNzVtxnG9hh5ZbX7ON3t+6pP5VqXMOLi/g6YE95onxEdtyEUS3B2B/WgNVn9JvE5L9jgoIh0M0hY29ikVXPzzxlt5cJH+7GT+K9aRj+PxXuJJf3QVP22qnl5hB2Rj+9IfuUCrgHYz82cWO+PjH7sK/pWTD858UTfGwv+/D/APkiurTxv/hL72c/nX2nEJGF1gBHiFcj43pgh2i3P3FgbriMKfIxED9ak4b0o8VT14MHMP8AhsyN8Wa32V1N8ulG8H+Vx+dDxVxvFb3yD86A7wwnply2+U4CZPExMsgH3VsnBvSlw3EsEGI7NzYZZ1aM3PTMe7fyvXm+HmG26uP3ZL/YV/Op44tG/dlPumiB/wAwoU9Zo4IBBBB1BGoI8jX1Xnzkbm8YF1Czg4ckBos7FFBOrIG9Qjew0Nd+YXEiRbqb6kG3iP8Af21AZ6UpQClKUApSlAKUpQClKUApSlAKUpQClKUApSlAKVCxnFYotHbXwGpqC3M8PQOfcP1pQLula1jucYkjZljkdgLhAFBY+FybCqeP0lpHKsWNgfDMwuj5lkhkHikq6H2aVaJZvtKwYPGJKoeNgynYis9QopXDMBv7PfUHEYwm4Tpux1F/ADrQFZ6Q5MvDMaf+Xm+1CPzrW2TNwxCdT/Bsv24ZKs+N4ntEeKRu0RgVdSAFIO4Nq0/jOPxOSTDxZUiXDtlIUG0UY/j4iCRoYwALa2vatURujozDcKnkQvHDK6Dd0jdlFt7sBap/AeVcTi3CRxkC2YvJ3EC75rnffYXNdqJ6RcEsKFXyKiKohRbFbC2UINPfWhYfntkZSIgQpvcucxCqyR3O2iMR8PCpSGSPzbyNNgESVnSSNjlzJfutvYgj7aqeH8XmhXJHIVW97WBFzvuKuubeZ8VjYlDxNHh1OYWVsrMdAzSEWO+g861GoUvhzLif6UH+6v6VjxfHJ5UKOylW37ig/ECqauQ1LBwy20rNi587XtbQD4ViPtri3nQHFetuRJ+41z60eGl97wKp+2O9eSredequSj3EPjhMH+GSgN3pSlAKUpQClKUApSlAKUpQClKUApSlAKUpQCqnjXEuzFl9Y6ADcn9KssRKFUk6WFazw9e1dpW2Bso8BVSBCk4axGd9T1HhVXxXHRwRtJIwVFBJPkPAdT5VsXGeIrChZiBYE67ADcmvO/O/MrYyWwJEKE5V8T9I+fh4Vpshxx/m+fETZ4naKNdI0U2NvpN9Jj/2rJHx9cUnZY4HKDcSx3GRjoGZdr9M1vdWr1e8JkMaBzZkclXFr21sL+PsrNhqzsXlDiM+DdFDoUOURuDaOUH1VlXZW6BxprrXdXDMYJo1kAIuNQd1YGzKfMEEV0dFwkR4aKN75TmuL6pmbMFB/q3t7q7V9HsITChQ5chmzE73NrfZatSqrMxTT9Cv5q4ZiG4hhcQAHw8Qa+14pCrDPlPiCBcbWqXi8QwUANYb6VtTLfQ7VpXMMLQHW+To3S3gT0NRM0Vs/tqh5ixJjj0XNmujW3COrJIfcrE+6rJsQDsaquOSPYKsTMHWUFtlB7MhRmOmYlha5Aqh4Kfkrg+BjaYZY5ZAVKF2ElkObUCw1Nlv5nwrjj8OBGKjBjgDMBmAW5v2i5RYaKWXMtz5VB4B6OVMXaPMwLFsoVQLBWK3bXW5B2NVOO5ZmjnKR5WKn1w6j6PesTcWzpff1hWW2uEdIQhKOZHYB46kGCzYizrJHYKBftMwIXTptre1q6bhwIc2VRetr41y/joYV7Z2kw4IHdcsqHpdTYjffzqow0IRrq499c7l3O8YwSxkgHgrfRqLLgwpsRrWzYnFaaFeguDtUDHwhrG491UmPIpo8EGYKouSbAeJr7/g/K5RlIYaEdQazM5hkVlOqkEHzrDPxF2kMhPfJuT51exzdX6Di2EjjVcubN+1cWHur0ryT83H9Uwf4ZK8w43FtJ6xvXp/kr5tPqmD/DJVObN4pSlCClKUApSlAKUpQClKUApSlAKUpQClKUBWcxA9g9t9PvqkgLRp3eupvW1YiMMpB6iuveduNrhMOz9dlHix0ArSB156VeaWdzh0JOl5CNh9FPz+FdZ1ZySMzFmN2YlmPiSbmsLxA9KyCCa2XkDCmbE5CLxraZ77fxZGX3l8gqgkgt1+Ndp8lcCOFwpMgtNOQ7DqkYH8Wh8ySWPtFVAmYzE6MreJYHwO9v8AfjXZXJHDJYY7yZcrqjAA3I0vrp4GuuMfADf+sCR+8NxXaXLvMGHnwySpIoUIubMwUobWs1zptVYLysWKw6yIyOoZGBVlIuCDoQQarX5mwlmIxET5dwjq7f4VN617Gc7M+kCW/rNYn4bD7ayDRMRy0cJO8ahTHmsWBbObbd0+p7ia3fiSZcBIAScuBnsTvpELG/jpvWrcTM0rF3lFzvpra1htatp4kLcPkvuMDP8A6I6VqRlKjovlnmvFRRZFdWRScokBYrfU2N72uTpWaHmKcMTJkkDOHYWyliCDbMNvVHwrXeENZD7alM1edzkng+ppaGjLSTksm38c56M0DwxxFM9gzMwNgCCQABrtua0cqf8AZrNIdL1HeStJt8nOcIQwjhr+NYyx8a4aSsLSVpHCUkcuTWI1yLmvoxkb1TnyYWr1TyV82n1TB/hkryu9eqeS/m0+q4P8MlUwbtSlKAUpSgFKUoBSlKAUpSgFKUoBSlKAUpSgFdJ+knBtjo+1w4YmCWVChHrhdHKf1he9t7V3ZWic8ctm0ksJkQSayiI2OYWyyqNswsNbXrUaeDMm1lHnW/hSNCzBVBLMQFUC5JOwA6mtw4py8ZHuxAdjbt0TuSHp28S6o/8AXXQ9bVsvLHL0eDXPcSTsLGS1gi/RjB1Hm258hRxa5EZKXBA5W5OXDlZsUA0w1SLQpGejOdnceGwv1IrZ5pbm5NfKqzsFUFmOwGpNVXNOKlwbrG0QMjIHALjKFJK94rcjVTVNHzxvGCKJ3JsFBPvtb411rhYDND2ViXJzDqAel/C1z8TVrio8RjHCswIBvlQERr5nqx9tbzytymIxcjwuTuTQhV8scurAlrd46s3Un9PKtpgQCpmKgjQWA18jt7arzJQGR8IGq/4wLYGcf8liB/7VUEU2lX/GP5DP9SxH+lUZTzLw97A1naWoWFO9fTtXOsnoWo9tFhC2ZHHUDOPYDZvsN/dVe8lZeHYkJIrN6uob90gg/YaztiIY/m0Mh+lJ6vuQfmanDNtqcE26rBFw+Dkk9VSR1Oyj2sdKzHDxJ6752+jHt73P5VixONkk9ZtOgGij2KNK+FWrkxugvuq/V/p+59PPf1QFHl+pr4C1mWOsgipdDbKTyQ510r1JyYO4n1XB/hkrzFjo7LXp7k35tPquD/DJVTOWpHa6N1pSlUwajjPSBh0d1SOaUR/OPEl0TWxLEna/Wsf/AIj4bRjHOIS2UTGP+LLWuRe9yfK160vl75ni/wC5/wDeSo2P/mXD/Wn/AAyV9hdHo3tp8pc+as+U+q1au1w3x5OjsvjHOcEEixKsk8rAMEgXOcrDMDuL6a2HSsWG58wrwSTEuvZlQyMvfuxsoABsdj16Vp3Cv55w39lF/wDFrXW+Zx39tF/qSVI9FpNJZ4i/m6LLq9RNvHMl8lZ2bgfSDA8kaPFPF2tuzaVAEbMbKQQTcX67VOk5ywqyTRlmzQBmk7hsAhAax66kV1085kk4Wk6tCiJFkcWftBmWxsLZAcoHW16x47+W8U/ssR+NKnsek33WPP1oq6vUS/7+VnbfBeLR4qISwklCSNQQbg2Ohqij9IeDa+Uym29onP3Csfoq/m9P35PxVpvo2xGKQz/JYo5L5c3aPkt61rePWuMemhepf9rxmu/mdn1E60/9lnF9jsPEc1xBlVElkZlV8qJ3gGUOLg6g2IJ8K+4uasOYTLcgAhSpHezEXAsN9AfhWtieReIyMI80mQZkDAAMYkzWY7gGqeQL8kJBJYzrmFrBe49rG+vWvgz6iabrzf0/E+TqfaevGUqrDmqr/Gq+PqjesFzTE8ixskkbPYp2i2DX2trsfGuZubMOpsxcG5GqN0008a17iv8AKcD+5F+KpXpA+dw3tb8SVp6s1Fu+PzOz63qI6WpK1cWlxzdevay5fmmABSS4DEqLowN1yk6f3xXxjOaokkaNUkkZL5uzW4W297nYeNVHpC9bC+2T746wcIQNjcYCbApMCfAFhc0lqz37Ph+BdXreoWu9FNcpXXnG/M2T/wDpIOw7e5yXy2t3s30bezWo+E5pikdY2SSMuBl7RQAwO3XY+O1Vi8vxNhHjixCt/GBwxIC5wpGU2PUE1HwASWWKLFZo54gojIIyOAbrr7vYar1NS1dB9X1SlBOlaXwbvKvtjgmcc5LEjF8O4iY7qR3D56bVUcA9H00byGbEDI2qogLDN1YZvVHlXY1K9u51R9rYrs1rh/KKxTJL2rEoSQLAA3BFj8a6m5n4JiMbxfETZisKsI1Ya5kRQMqja182td08exBCZFNi258F6+81VcK4aqrmI9n60SNFBwXlhIlF1sPDqfM1YY2YIMq7/dU/iGLCg2Pe+6tema+9UhGnaqyRtamYmQCql5taAnRNW08Y/kE/1Kf/AEq06KWtx4z/ADfP9Sn/ANKoynlyGvstWfh3DpJQSi5gNNwPvNThy/P/AEf2r+tFCT4Q3pYsr8PCXNhUxOENe1qzR8Plib1QD7RUkGa99L+0Vh2sHRK8ohtwdx+zX2nCZPomrBZ5/EfEVIjxE+Um2g0J6Ana52FZZ1jEpZcGyesLUVasp0d7ZiPjXwuDPl8a5ts9unpw7tFPxP1R7a9M8mfNp9Vwn4ZK848dhyxjbfpXo7kv5qP6rhPwvXTT4PF1deJg3WlKVs8x1pwflPFRxcQVowDOtou+hzHM56HT1hvWHF8n4tuGQ4cRjtVnd2XOlgpVwDmvbqKwYbiuIGGfCdrKXnV8RHNmYumHXOcSokvdSrRqo107dbXym1zwvmue0a3iOV8HB2TBziZVmjjZ5w+a1h2jN6raRNcg7ez27Uu6XKfyVHl9j06rPFfN2YsTyvi4sVBi4ESQrHGrRM4Qhli7Nu9sR53qFh+QMUcNiM5jWWV0dUzEgZWZiCwGhObS19t6xcE5gkGDghDxSJ2CveEyI8TR4qGIJI6Salg7fR1jYWYXqXgeYcRB2kWHjRj22PlHaFAJGGOmXslZ5owh01bv2zL3fEut1Eu3b6O0H0em337/AFVM5TlTFzyYESRrEmFVFZjIrF8jA91V2vlG/jXxiuUcU2Jx0gjGWZJljOdNSzqV0vpoDvWy8cxI+WYZJ5GigaKZtJGjV5wUARpFI2QuQt9dTrl0grzO6yZImieJJ8Ph0jYu+IljlRCcQJS9iAHLeq1xGxJvs9t1F2X8dj2SHr/FRi5Ow/EMJGkDYVCmcln7dLhWa7HKN7Cq3lLhHEcAZSuFSTtLbzotst/AnxrNieacY2FDl4EaXCNilaON/wCLCSxqwOaU5rrKDm0tY6G+lrjuZMRGMSwaB0gOHQMEexafsw0zESG0aCQsR1A9YWvUfVt7vdXvc8/qVdMlty/d44/QyfwXiVxXyns1YugzIHAKOYwrC50IBG4qJHyfKcMykqJC4cLfSwVlsT4977Ko+auKPOuJEhjbssLxWNZIgyxyL8lw73CszaqXKmzEXX2gXK82YlWkCQI8cPaKUuiy5Y4DIslzLmbMwACiLZwbm2vzX08G2/j9Tzy+zNGTbleb795ckqLgmJlngeVEjWFVGjZi2U30A8amc3cIlneAxLcIWzagWuVI3Ouxqv5QxzTY/EO0sMrHCYK7YcEILtiWykF273evvsV0Fa5wLj00EMUpZiXwkRBmlkljlL4pYpMQQWuohWQMwFrhxqALi+BHa4+Zv+n6Xhy0237zTb74qvTt5G5c4cIlnMBiW+TPm1AtfJbc6+qahz8ExMc80kSLIsyuurhSufe9/A1W4rj0rYmLNLhkMUuKiSZlbsJV7CKTuoZB3gWKmzkdw+wSMPzpO6K+WFGAwZMDBzNL8oy5miOYWUZiFupuUa9qS0ItuXcmr9naWpN6jbTbT+Sry8iSnKUnyMxFlEnaCS1+7opXKTbwNcRcDxMsuHaREjWFVW+YMWCm+wqnXmPFQxLNI6Tuj8SHZqskbXhaYoGCyEMMsa2BQkLaxJ1N9NzHLGYi02FkjMmSSSBC1mcxLEoi7fMLmQ3YF7XUkWuRPZ4GP6XoYq8V35rKv9qNvpSldz6RC4hgg4JGjePj5GqPiGNJ7q90DTzrBh+cY8RLPhwcskTsMp/bRTbOvjroR099QuJYnqK2iEeeQCqzE4iseKxdVWIxN9qAY7FdBVLjuILGLsa5x+JKg5VLH6I3t1Ou/s3rT8Vi3kzXGp0t1Fv2fOhGzZ+B8WaYyHK+UDunKSgIBOrAG19iPMHpXavE2vwyUkWJwEpt4XhvauvuHYtsiQwZ2jjVQF7IqSAt3JYLYnOfga7D4y3/AJdPfQnBTC3gTD6tJEj5nQnJL2zXAIGZrG9iQhIvbzFbLHxLKwdo4ygIYqqsHsDt6327fdWTkTkmYQCeVkjEmbIjAszLYqSwBGUb9b1NgwMSzMsykhCQ5j7Qa5kUAMxsbrIGt4Ka9unLT8KpPseWfiR1VKK7ml838Rb5QzKoQG/dttY+2pM/EZOyIYgRNFGqaX/jAkTNpfz+2to9J/AsIMKMRGMkwcLlDEhwx72h8N7+VaGiSmMusYAKAGQObkIAL5M29l8PGvBOrxwfQUpSy+SPNinVtGvoOlt9bWuauouLSC6grYRQaEDL3jGWNjcDUnW19a1vUnU3J8evvq/RZMoHydSQFBYSgF8gsCQegy7baVlcmmnRB4rimEsliAAxsALD4VfycanUHIyqIxlUdjGdoe0HeO+oN/bWs49WzsXABPespuLHaxq17JyAWigbYXZrE2GW9s3la4HSsmnBSWSv5rmLSvsBcGwFhcqCbDpqTXo7kr5mL6rhPwvXmrmANmJfLmNjZTcbWH3V6V5I+Zi+q4T8L1pHPU5N1pSlUwVCMcue5soKn33zH3HL8DWWGFu62t+5Y30C2GYEfH41ISe4bQaUOJOUGw3tWtrJuRCiiOW4uLgXJbc5ha2uml6+nhZulwC9hr62c72YdLeNSzNsqqNh7PGuExNge7Yg9NrmptY3I4xKhmVW9WxO9gWFra+y9YxAc1xc6rla+mSwuPv+NZu3OmYCxocSbsLDS/2U2sbkRXRwmoYWQruNyRtr4CspiazhQQDltqNgAGG+htes0UrtrYW9tfMeIdtgPjTaxuIskZUEagZZMoJ1Ayj8719/J3zEjfWxN9Bl7v7Xj5VKZrm2UXt18xqK5E+m3lWbJvRgwMeVmFiO6uhN9dbneo0QZlA/qaWO4zDNc9CQLD31PWTXUDW2o8OlfUjZbWA1pY3KrILwagENlu1lvraw638b9a+hh30JuWGSxvoLetcdetTJ3sRoDv7q4aY3IA2pYckiDkY+rcMTIbkjXcCwv7KynC+rlVlAN7k3I26ZuuvjUnttL212osxuLjeljejPSlKpo8+ekXh8mE4hIy5lDt2sTrp62psfEG4P/esWD52drLLGWb6UYuT7Y/0+Fd58xcvwY2Ls51uL3VhoyNtdW6Vp/LXo2+Q4lphMssZjZcrJZwSQQc17HYg6da3uM1TOvBzDHJII7SZ2IAXs2zXOgFrVukfIuKbcIPa36VzjIosJxKCcIuUsENwCV7Tu5l8CCR7r12dPOqDM7BR4k2FzsPbUbNHX+E9GuY3mlt5RjX/EdvhX3ypyXFhWleQJJKWZVYLa0YOn947kjyHSpvpH49NDhGOGJV7jvC2fJ+0UUg26ampKYtZYUdDoVDAg66i/51VZMWfeNMaDbXoLmtG5swRkGcG+VXuhJyOpWxVhWxYuQk6kmta5rTNA4zW0uT5DU0BpnK3NGLZOxSHNa5RFRrqhObb6NzualcRw+LUlpHKyMM3ZhrPbyAFjYDYEnSsfK3P8azSF1dBIgDMWzANmBOlu6pAG3hVxx3mVXKZe0CJmLSeqtmFu6xGuw28dKKTi8MbVJZjZqvE+EzyL208UzIovnYkhQepH7IqFBwtWTMFJUAkd/cAgGwvc7itrh9IcCYaRQHeR89kK2UF72BJ0CjN0vtWvYTjiLAgZmLBSCLgG4CAWsviDY+Q2rnJ5OqbSxEqcsAOw/wARqd8ihAvIMhtmCtcMwLBRlBYE73t4AmqWF1EisR3Q6sRvoGuR56VfAF1zvIjSL4sCzZVFpAb7C1tbEaColbOrdKyJOIFI7o2vqCOnUXqcMNhAFzeswBARM/rbX1FtL6anS9a9NLmN9ugHgKsUcst0kRc6LG4ZgLZAFvqDoQBqNd6jRtMj8zJEoyxhejAr9Ei41sLgixr0XyP8xD9Vwn4XrzRxlwbBdQoCA+IUWze83PstXpbkj+Tw/VMJ+F60uDz6v3jdqUpVOZEjXRq4K9we2pHZ1x2XS+lbszRiRe+PYPurHk0PtqUY9binZVLFGDL6t/K1q4ZdW9/31I7Pbyp2e/nSxRxhh3aw4cEXsL1JRbV8iK2xpYo+LHN5/wDavjLp76z5KdnWKM7TGw1X3VzONq+8lCnnSi7T4nG1cINT76yFKZKUNubPiy22rhV1BPuFZMmlMlBR90pSqbFY8RCHVlOzAqbb2ItWSlAdS8R4JjMS7QuBnw5F5FYDtALNE5uDlZha4tvfYVn5f5oM7P8AK5FbEQsVRMoUKpGj5L2Lk3UnplIHUm/5o7TCvLNGhZZshOrC0iDJuoNgVtv9HTwrU+TeWHlxaThCAHEs0rCwd1bOqRg62zHW3QeddErVnLdTo2TD8HlxkgaQFYr3Ja4LDwUfnV9zLEkcWcCxGVRba2wB9gq+Fdbem7FSRYfDPGbATXPhcIcobyPerHc6kebFgneo3HOBytC0zOqRxRyTMtsxdQhJsPEbgHcgVXcH4kmIjzqddmXqp6j2edbrx8f+XYr6nP8A6RrXBOTr3k7iuBMBCGJWzsWDBUa37JIO+gvp41T4uXANiZOyMN7jIMxC9plXMRc5QL5/jpXWQiPhXPYN4VLFYO1vSC2AWCK4UzZhbsiM5WxzZrHbb32rr9cThtLiXYZrEEXtqR13qqEDeFc/J28Ky1ZtSaJU2Kjucma3TNv8RvUmPiOHsLwsSBYkORc9TbpVZ8lanyU/7tUoviSM7YtbmwNuns6CpEHEkAAMQY+JNuvlUD5MaGDzHxpSHiSPrFT5r2Ftz7PKvUPJP8mg+qYX8L15caHzFepeRlvhcOf+Vwv4WqmW2+TdaUpQgpSlAKUpQClKUApSlAKUpQClKUApSlAKUpQClKUApSlAcWrm1KUAqr5k4HHjcO8EvqtsRurDVWHmDVpSgPOfHOUsZwyW6MHuCVZNmXwdD92tdq8bJ/grEud/kUxNvEwEmrfnHhvaxZgLlL/4Tv8ArVJzziRFwbEm9r4fsx/fUJb/ADVWyVR5mwWLVFbNGJGNspZjlUde6NyfG9ZJsXGyECPJJcWZGOUj9oMpPwIqUUjYd0ofIkA1iOFH9E393X7qlArxIdNTV1jcXAYQFFpLVDOEX6EnwauPki/Rk/wt+lKKQQ511NWfBcZGmYTKjKcp70Zkc2Oqo2YZL+NYxgwf2JPga5+RAfsH3sB95pQK/Nr5e386mYDH5LDKN7swALkW0AJ2Hsr77NB/Rj2tc/ZenyhF3a/ki2/zN+lKRVJxdoxYmaWUWYsQuYrm3APTNua9W8jYQrg8OD0w+HX4R3/OvOvKPC5+ITCHDwHISM8pJyovVma1r22G5r1RhMOI0VRsAB8AAPsFA23lmelKUIKUpQClKUApSlAKUpQClKUApSlAKUpQClKUApSlAKUpQClKUApSlAcEVoHpQ5OxWPwwhwsiKA4dlckBgBotwDax1pSgOmcb6IeKR/8AoB/7ORT95FVE3IHEk3wc3uW/4aUoCI/LuPXQ4XFD/pS/kK5Tl7HtoMNij/0pf0pSgJkPIfE5NsHOf3lI/FarbA+h/ikm8Cx/2kij7Bc0pQGycN9AeJa3b4mFPERh5D8WCit04H6E+Hw2M3aYhhY99sqf4UtceRNKUB2JgMBFAgjhjWNBoFRQoHuFSaUoD//Z"/>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18" name="Picture 22" descr="MobileBOTICS | Mobile Controlled Robotics"/>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85" b="99558" l="1481" r="98519"/>
                    </a14:imgEffect>
                  </a14:imgLayer>
                </a14:imgProps>
              </a:ext>
              <a:ext uri="{28A0092B-C50C-407E-A947-70E740481C1C}">
                <a14:useLocalDpi xmlns:a14="http://schemas.microsoft.com/office/drawing/2010/main" val="0"/>
              </a:ext>
            </a:extLst>
          </a:blip>
          <a:srcRect/>
          <a:stretch>
            <a:fillRect/>
          </a:stretch>
        </p:blipFill>
        <p:spPr bwMode="auto">
          <a:xfrm>
            <a:off x="3402810" y="160337"/>
            <a:ext cx="5585817" cy="388084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11247" y="744933"/>
            <a:ext cx="5284889" cy="2215991"/>
          </a:xfrm>
          <a:prstGeom prst="rect">
            <a:avLst/>
          </a:prstGeom>
          <a:noFill/>
        </p:spPr>
        <p:txBody>
          <a:bodyPr wrap="square" rtlCol="0">
            <a:spAutoFit/>
          </a:bodyPr>
          <a:lstStyle/>
          <a:p>
            <a:r>
              <a:rPr lang="en-US" sz="4800" dirty="0" smtClean="0"/>
              <a:t>Aim</a:t>
            </a:r>
            <a:r>
              <a:rPr lang="en-US" dirty="0" smtClean="0"/>
              <a:t> </a:t>
            </a:r>
          </a:p>
          <a:p>
            <a:endParaRPr lang="en-US" dirty="0"/>
          </a:p>
          <a:p>
            <a:pPr algn="just"/>
            <a:r>
              <a:rPr lang="en-US" sz="2400" dirty="0" smtClean="0"/>
              <a:t>In this project we aim to design a robot that uses DTMF technology to perform motion</a:t>
            </a:r>
            <a:endParaRPr lang="en-IN" sz="2400" dirty="0"/>
          </a:p>
        </p:txBody>
      </p:sp>
      <p:pic>
        <p:nvPicPr>
          <p:cNvPr id="4120" name="Picture 24" descr="http://t1.gstatic.com/images?q=tbn:ANd9GcRt2e-zwBf4lOv8U4PgpAXuo_W9PB9jRd1TpnTcG7AMyJi_m6wsP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0" y="4041179"/>
            <a:ext cx="9151493" cy="2816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378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9695" y="1700808"/>
            <a:ext cx="7568689" cy="3785652"/>
          </a:xfrm>
          <a:prstGeom prst="rect">
            <a:avLst/>
          </a:prstGeom>
        </p:spPr>
        <p:txBody>
          <a:bodyPr wrap="square">
            <a:spAutoFit/>
          </a:bodyPr>
          <a:lstStyle/>
          <a:p>
            <a:pPr algn="just"/>
            <a:r>
              <a:rPr lang="en-IN" sz="2400" b="1" dirty="0"/>
              <a:t>Dual-tone multi-frequency </a:t>
            </a:r>
            <a:r>
              <a:rPr lang="en-IN" sz="2400" b="1" dirty="0" smtClean="0"/>
              <a:t>signalling</a:t>
            </a:r>
            <a:r>
              <a:rPr lang="en-IN" sz="2400" dirty="0"/>
              <a:t> (</a:t>
            </a:r>
            <a:r>
              <a:rPr lang="en-IN" sz="2400" b="1" dirty="0"/>
              <a:t>DTMF</a:t>
            </a:r>
            <a:r>
              <a:rPr lang="en-IN" sz="2400" dirty="0"/>
              <a:t>) is used for telecommunication </a:t>
            </a:r>
            <a:r>
              <a:rPr lang="en-IN" sz="2400" dirty="0" smtClean="0"/>
              <a:t>signalling</a:t>
            </a:r>
            <a:r>
              <a:rPr lang="en-IN" sz="2400" dirty="0"/>
              <a:t> over analog telephone lines in the voice-frequency band between telephone handsets and other communications devices and the switching </a:t>
            </a:r>
            <a:r>
              <a:rPr lang="en-IN" sz="2400" dirty="0" smtClean="0"/>
              <a:t>centre. </a:t>
            </a:r>
            <a:r>
              <a:rPr lang="en-IN" sz="2400" dirty="0"/>
              <a:t>The version of DTMF that is used in push-button telephones for tone </a:t>
            </a:r>
            <a:r>
              <a:rPr lang="en-IN" sz="2400" dirty="0" smtClean="0"/>
              <a:t>dialling </a:t>
            </a:r>
            <a:r>
              <a:rPr lang="en-IN" sz="2400" dirty="0"/>
              <a:t>is known as </a:t>
            </a:r>
            <a:r>
              <a:rPr lang="en-IN" sz="2400" b="1" dirty="0"/>
              <a:t>Touch-Tone</a:t>
            </a:r>
            <a:r>
              <a:rPr lang="en-IN" sz="2400" dirty="0" smtClean="0"/>
              <a:t>.</a:t>
            </a:r>
          </a:p>
          <a:p>
            <a:pPr algn="just"/>
            <a:r>
              <a:rPr lang="en-IN" sz="2400" b="1" dirty="0"/>
              <a:t>Multi-frequency </a:t>
            </a:r>
            <a:r>
              <a:rPr lang="en-IN" sz="2400" b="1" dirty="0" smtClean="0"/>
              <a:t>signalling</a:t>
            </a:r>
            <a:r>
              <a:rPr lang="en-IN" sz="2400" dirty="0"/>
              <a:t> (see also MF) is a group of </a:t>
            </a:r>
            <a:r>
              <a:rPr lang="en-IN" sz="2400" dirty="0" smtClean="0"/>
              <a:t>signalling </a:t>
            </a:r>
            <a:r>
              <a:rPr lang="en-IN" sz="2400" dirty="0"/>
              <a:t>methods that use a mixture of two pure tone (pure sine wave) sounds. </a:t>
            </a:r>
          </a:p>
        </p:txBody>
      </p:sp>
      <p:sp>
        <p:nvSpPr>
          <p:cNvPr id="5" name="TextBox 4"/>
          <p:cNvSpPr txBox="1"/>
          <p:nvPr/>
        </p:nvSpPr>
        <p:spPr>
          <a:xfrm>
            <a:off x="467544" y="388221"/>
            <a:ext cx="4680520" cy="1107996"/>
          </a:xfrm>
          <a:prstGeom prst="rect">
            <a:avLst/>
          </a:prstGeom>
          <a:noFill/>
        </p:spPr>
        <p:txBody>
          <a:bodyPr wrap="square" rtlCol="0">
            <a:spAutoFit/>
          </a:bodyPr>
          <a:lstStyle/>
          <a:p>
            <a:r>
              <a:rPr lang="en-US" sz="6600" dirty="0" smtClean="0">
                <a:latin typeface="Algerian" pitchFamily="82" charset="0"/>
              </a:rPr>
              <a:t>DTMF</a:t>
            </a:r>
            <a:endParaRPr lang="en-IN" sz="6600" dirty="0">
              <a:latin typeface="Algerian" pitchFamily="82" charset="0"/>
            </a:endParaRPr>
          </a:p>
        </p:txBody>
      </p:sp>
      <p:pic>
        <p:nvPicPr>
          <p:cNvPr id="22530" name="Picture 2" descr="https://encrypted-tbn3.gstatic.com/images?q=tbn:ANd9GcTDIvsL49n48elw9ZQrCzBaQ13rEQP3ebnhhHwBal5PRIWv1xjbzbwiP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917" y="195839"/>
            <a:ext cx="1739255" cy="1300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92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6559"/>
            <a:ext cx="8229600" cy="836712"/>
          </a:xfrm>
        </p:spPr>
        <p:txBody>
          <a:bodyPr>
            <a:normAutofit/>
          </a:bodyPr>
          <a:lstStyle/>
          <a:p>
            <a:r>
              <a:rPr lang="en-US" sz="2800" dirty="0" smtClean="0"/>
              <a:t>DTMF telephone keypad</a:t>
            </a:r>
            <a:endParaRPr lang="en-IN" sz="2800" dirty="0"/>
          </a:p>
        </p:txBody>
      </p:sp>
      <p:sp>
        <p:nvSpPr>
          <p:cNvPr id="3" name="Content Placeholder 2"/>
          <p:cNvSpPr>
            <a:spLocks noGrp="1"/>
          </p:cNvSpPr>
          <p:nvPr>
            <p:ph idx="1"/>
          </p:nvPr>
        </p:nvSpPr>
        <p:spPr>
          <a:xfrm>
            <a:off x="0" y="1052736"/>
            <a:ext cx="8229600" cy="4525963"/>
          </a:xfrm>
        </p:spPr>
        <p:txBody>
          <a:bodyPr>
            <a:normAutofit/>
          </a:bodyPr>
          <a:lstStyle/>
          <a:p>
            <a:pPr marL="0" indent="0" algn="just">
              <a:buNone/>
            </a:pPr>
            <a:r>
              <a:rPr lang="en-IN" sz="2000" dirty="0" smtClean="0"/>
              <a:t>The </a:t>
            </a:r>
            <a:r>
              <a:rPr lang="en-IN" sz="2000" dirty="0"/>
              <a:t>contemporary keypad is laid out in a 4×3 grid, although the </a:t>
            </a:r>
            <a:r>
              <a:rPr lang="en-IN" sz="2000" dirty="0" smtClean="0"/>
              <a:t>original DTMF</a:t>
            </a:r>
            <a:r>
              <a:rPr lang="en-IN" sz="2000" dirty="0"/>
              <a:t> system in the new keypad had an additional column for four now-defunct menu selector keys. Most keypads have a </a:t>
            </a:r>
            <a:r>
              <a:rPr lang="en-IN" sz="2000" i="1" dirty="0"/>
              <a:t>star key</a:t>
            </a:r>
            <a:r>
              <a:rPr lang="en-IN" sz="2000" dirty="0"/>
              <a:t> or </a:t>
            </a:r>
            <a:r>
              <a:rPr lang="en-IN" sz="2000" i="1" dirty="0"/>
              <a:t>asterisk key</a:t>
            </a:r>
            <a:r>
              <a:rPr lang="en-IN" sz="2000" dirty="0"/>
              <a:t> on the bottom left and a </a:t>
            </a:r>
            <a:r>
              <a:rPr lang="en-IN" sz="2000" i="1" dirty="0"/>
              <a:t>hash key</a:t>
            </a:r>
            <a:r>
              <a:rPr lang="en-IN" sz="2000" dirty="0"/>
              <a:t> on the bottom right</a:t>
            </a:r>
            <a:r>
              <a:rPr lang="en-IN" sz="2000" dirty="0" smtClean="0"/>
              <a:t>.</a:t>
            </a:r>
          </a:p>
          <a:p>
            <a:pPr marL="0" indent="0" algn="just">
              <a:buNone/>
            </a:pPr>
            <a:r>
              <a:rPr lang="en-IN" sz="2000" dirty="0"/>
              <a:t>When used to dial a telephone number, pressing a single key will produce a dual-tone multi-frequency </a:t>
            </a:r>
            <a:r>
              <a:rPr lang="en-IN" sz="2000" dirty="0" smtClean="0"/>
              <a:t>signalling</a:t>
            </a:r>
            <a:r>
              <a:rPr lang="en-IN" sz="2000" dirty="0"/>
              <a:t> pitch consisting of two simultaneous pure tone </a:t>
            </a:r>
            <a:r>
              <a:rPr lang="en-IN" sz="2000" dirty="0" smtClean="0"/>
              <a:t>sinusoidal frequencies</a:t>
            </a:r>
            <a:r>
              <a:rPr lang="en-IN" sz="2000" dirty="0"/>
              <a:t>. The row in which the key appears determines the </a:t>
            </a:r>
            <a:r>
              <a:rPr lang="en-IN" sz="2000" i="1" dirty="0"/>
              <a:t>low</a:t>
            </a:r>
            <a:r>
              <a:rPr lang="en-IN" sz="2000" dirty="0"/>
              <a:t> frequency, and the column determines the </a:t>
            </a:r>
            <a:r>
              <a:rPr lang="en-IN" sz="2000" i="1" dirty="0"/>
              <a:t>high</a:t>
            </a:r>
            <a:r>
              <a:rPr lang="en-IN" sz="2000" dirty="0"/>
              <a:t> frequency. For example, pressing the '1' key will result in a sound composed of both a 697 and a 1209 hertz (Hz) tone.</a:t>
            </a:r>
          </a:p>
        </p:txBody>
      </p:sp>
      <p:pic>
        <p:nvPicPr>
          <p:cNvPr id="5122" name="Picture 2" descr="http://upload.wikimedia.org/wikipedia/commons/thumb/7/73/Telephone-keypad2.svg/200px-Telephone-keypad2.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241" y="4725144"/>
            <a:ext cx="3168352"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088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30832137"/>
              </p:ext>
            </p:extLst>
          </p:nvPr>
        </p:nvGraphicFramePr>
        <p:xfrm>
          <a:off x="84936" y="692696"/>
          <a:ext cx="8229600" cy="2260848"/>
        </p:xfrm>
        <a:graphic>
          <a:graphicData uri="http://schemas.openxmlformats.org/drawingml/2006/table">
            <a:tbl>
              <a:tblPr/>
              <a:tblGrid>
                <a:gridCol w="1645920"/>
                <a:gridCol w="1645920"/>
                <a:gridCol w="1645920"/>
                <a:gridCol w="1645920"/>
                <a:gridCol w="1645920"/>
              </a:tblGrid>
              <a:tr h="432048">
                <a:tc gridSpan="5">
                  <a:txBody>
                    <a:bodyPr/>
                    <a:lstStyle/>
                    <a:p>
                      <a:pPr algn="ctr"/>
                      <a:r>
                        <a:rPr lang="en-IN" dirty="0"/>
                        <a:t>DTMF keypad frequencies </a:t>
                      </a:r>
                    </a:p>
                  </a:txBody>
                  <a:tcPr anchor="ctr">
                    <a:solidFill>
                      <a:srgbClr val="F9F9F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0">
                <a:tc>
                  <a:txBody>
                    <a:bodyPr/>
                    <a:lstStyle/>
                    <a:p>
                      <a:pPr algn="ctr"/>
                      <a:endParaRPr lang="en-IN">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a:effectLst/>
                        </a:rPr>
                        <a:t>1209 Hz</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a:effectLst/>
                        </a:rPr>
                        <a:t>1336 Hz</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a:effectLst/>
                        </a:rPr>
                        <a:t>1477 Hz</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a:effectLst/>
                        </a:rPr>
                        <a:t>1633 Hz</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0">
                <a:tc>
                  <a:txBody>
                    <a:bodyPr/>
                    <a:lstStyle/>
                    <a:p>
                      <a:pPr algn="ctr"/>
                      <a:r>
                        <a:rPr lang="en-IN">
                          <a:effectLst/>
                        </a:rPr>
                        <a:t>697 Hz</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u="none" strike="noStrike" dirty="0">
                          <a:solidFill>
                            <a:schemeClr val="tx1"/>
                          </a:solidFill>
                          <a:effectLst/>
                        </a:rPr>
                        <a:t>1</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IN" u="none" strike="noStrike" dirty="0">
                          <a:solidFill>
                            <a:schemeClr val="tx1"/>
                          </a:solidFill>
                          <a:effectLst/>
                        </a:rPr>
                        <a:t>2</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IN" u="none" strike="noStrike" dirty="0">
                          <a:solidFill>
                            <a:schemeClr val="tx1"/>
                          </a:solidFill>
                          <a:effectLst/>
                        </a:rPr>
                        <a:t>3</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IN" u="none" strike="noStrike" dirty="0">
                          <a:solidFill>
                            <a:schemeClr val="tx1"/>
                          </a:solidFill>
                          <a:effectLst/>
                        </a:rPr>
                        <a:t>A</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ctr"/>
                      <a:r>
                        <a:rPr lang="en-IN">
                          <a:effectLst/>
                        </a:rPr>
                        <a:t>770 Hz</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u="none" strike="noStrike" dirty="0" smtClean="0">
                          <a:solidFill>
                            <a:schemeClr val="tx1"/>
                          </a:solidFill>
                          <a:effectLst/>
                        </a:rPr>
                        <a:t>4</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IN" u="none" strike="noStrike" dirty="0">
                          <a:solidFill>
                            <a:schemeClr val="tx1"/>
                          </a:solidFill>
                          <a:effectLst/>
                        </a:rPr>
                        <a:t>5</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IN" u="none" strike="noStrike" dirty="0">
                          <a:solidFill>
                            <a:schemeClr val="tx1"/>
                          </a:solidFill>
                          <a:effectLst/>
                        </a:rPr>
                        <a:t>6</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IN" u="none" strike="noStrike" dirty="0">
                          <a:solidFill>
                            <a:schemeClr val="tx1"/>
                          </a:solidFill>
                          <a:effectLst/>
                        </a:rPr>
                        <a:t>B</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ctr"/>
                      <a:r>
                        <a:rPr lang="en-IN">
                          <a:effectLst/>
                        </a:rPr>
                        <a:t>852 Hz</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u="none" strike="noStrike" dirty="0">
                          <a:solidFill>
                            <a:schemeClr val="tx1"/>
                          </a:solidFill>
                          <a:effectLst/>
                        </a:rPr>
                        <a:t>7</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IN" u="none" strike="noStrike" dirty="0">
                          <a:solidFill>
                            <a:schemeClr val="tx1"/>
                          </a:solidFill>
                          <a:effectLst/>
                        </a:rPr>
                        <a:t>8</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IN" u="none" strike="noStrike" dirty="0">
                          <a:solidFill>
                            <a:schemeClr val="tx1"/>
                          </a:solidFill>
                          <a:effectLst/>
                        </a:rPr>
                        <a:t>9</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IN" u="none" strike="noStrike" dirty="0">
                          <a:solidFill>
                            <a:schemeClr val="tx1"/>
                          </a:solidFill>
                          <a:effectLst/>
                        </a:rPr>
                        <a:t>C</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ctr"/>
                      <a:r>
                        <a:rPr lang="en-IN">
                          <a:effectLst/>
                        </a:rPr>
                        <a:t>941 Hz</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u="none" strike="noStrike" dirty="0">
                          <a:solidFill>
                            <a:schemeClr val="tx1"/>
                          </a:solidFill>
                          <a:effectLst/>
                        </a:rPr>
                        <a:t>*</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IN" u="none" strike="noStrike" dirty="0">
                          <a:solidFill>
                            <a:schemeClr val="tx1"/>
                          </a:solidFill>
                          <a:effectLst/>
                        </a:rPr>
                        <a:t>0</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IN" u="none" strike="noStrike" dirty="0">
                          <a:solidFill>
                            <a:schemeClr val="tx1"/>
                          </a:solidFill>
                          <a:effectLst/>
                        </a:rPr>
                        <a:t>#</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IN" u="none" strike="noStrike" dirty="0">
                          <a:solidFill>
                            <a:schemeClr val="tx1"/>
                          </a:solidFill>
                          <a:effectLst/>
                        </a:rPr>
                        <a:t>D</a:t>
                      </a:r>
                      <a:endParaRPr lang="en-IN"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765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6150" name="Picture 6" descr="File:MultiTon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3475" y="3300552"/>
            <a:ext cx="5436096" cy="31130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79512" y="4210746"/>
            <a:ext cx="3816424" cy="1046440"/>
          </a:xfrm>
          <a:prstGeom prst="rect">
            <a:avLst/>
          </a:prstGeom>
        </p:spPr>
        <p:txBody>
          <a:bodyPr wrap="square">
            <a:spAutoFit/>
          </a:bodyPr>
          <a:lstStyle/>
          <a:p>
            <a:r>
              <a:rPr lang="en-IN" dirty="0"/>
              <a:t>1209 Hz on 697 Hz to make the </a:t>
            </a:r>
            <a:r>
              <a:rPr lang="en-IN" sz="4400" dirty="0">
                <a:solidFill>
                  <a:schemeClr val="accent2">
                    <a:lumMod val="75000"/>
                  </a:schemeClr>
                </a:solidFill>
              </a:rPr>
              <a:t>1</a:t>
            </a:r>
            <a:r>
              <a:rPr lang="en-IN" dirty="0"/>
              <a:t> tone</a:t>
            </a:r>
          </a:p>
        </p:txBody>
      </p:sp>
      <p:pic>
        <p:nvPicPr>
          <p:cNvPr id="6151" name="Picture 7" descr="http://upload.wikimedia.org/wikipedia/commons/thumb/8/87/Gnome-mime-sound-openclipart.svg/50px-Gnome-mime-sound-openclipart.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205" y="3501008"/>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9" name="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692660" y="5229200"/>
            <a:ext cx="609600" cy="609600"/>
          </a:xfrm>
          <a:prstGeom prst="rect">
            <a:avLst/>
          </a:prstGeom>
        </p:spPr>
      </p:pic>
    </p:spTree>
    <p:extLst>
      <p:ext uri="{BB962C8B-B14F-4D97-AF65-F5344CB8AC3E}">
        <p14:creationId xmlns:p14="http://schemas.microsoft.com/office/powerpoint/2010/main" val="905759719"/>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9"/>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8464" y="701988"/>
            <a:ext cx="7681967" cy="584775"/>
          </a:xfrm>
          <a:prstGeom prst="rect">
            <a:avLst/>
          </a:prstGeom>
          <a:noFill/>
        </p:spPr>
        <p:txBody>
          <a:bodyPr wrap="square" rtlCol="0">
            <a:spAutoFit/>
          </a:bodyPr>
          <a:lstStyle/>
          <a:p>
            <a:r>
              <a:rPr lang="en-US" sz="3200" dirty="0" smtClean="0">
                <a:latin typeface="Copperplate Gothic Bold" pitchFamily="34" charset="0"/>
              </a:rPr>
              <a:t>Why two tones in DTMF ?</a:t>
            </a:r>
            <a:endParaRPr lang="en-IN" sz="3200" dirty="0">
              <a:latin typeface="Copperplate Gothic Bold" pitchFamily="34" charset="0"/>
            </a:endParaRPr>
          </a:p>
        </p:txBody>
      </p:sp>
      <p:sp>
        <p:nvSpPr>
          <p:cNvPr id="5" name="Rectangle 4"/>
          <p:cNvSpPr/>
          <p:nvPr/>
        </p:nvSpPr>
        <p:spPr>
          <a:xfrm>
            <a:off x="467544" y="1599371"/>
            <a:ext cx="7200800" cy="3970318"/>
          </a:xfrm>
          <a:prstGeom prst="rect">
            <a:avLst/>
          </a:prstGeom>
        </p:spPr>
        <p:txBody>
          <a:bodyPr wrap="square">
            <a:spAutoFit/>
          </a:bodyPr>
          <a:lstStyle/>
          <a:p>
            <a:pPr marL="457200" indent="-457200" algn="just">
              <a:buFont typeface="Wingdings" pitchFamily="2" charset="2"/>
              <a:buChar char="Ø"/>
            </a:pPr>
            <a:r>
              <a:rPr lang="en-IN" sz="2800" dirty="0" smtClean="0"/>
              <a:t>There </a:t>
            </a:r>
            <a:r>
              <a:rPr lang="en-IN" sz="2800" dirty="0"/>
              <a:t>is always a possibility that a random sound will be on the similar frequency which will trip up the DTMF sounds system. It was recommended that if two tones were used to represent a digit, the probability of a false signal happening is ruled out, thus the name ‘Dual Tone’. This is the basis of using dual tone in DTMF communication.</a:t>
            </a:r>
          </a:p>
        </p:txBody>
      </p:sp>
      <p:pic>
        <p:nvPicPr>
          <p:cNvPr id="21506" name="Picture 2" descr="http://us.cdn4.123rf.com/168nwm/kirillm/kirillm1302/kirillm130200010/17854982-3d-robot-with-adjustable-wrench-isolated-on-white-backgrou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5013176"/>
            <a:ext cx="15240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660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Dtmf</a:t>
            </a:r>
            <a:r>
              <a:rPr lang="en-US" dirty="0" smtClean="0">
                <a:solidFill>
                  <a:srgbClr val="FF0000"/>
                </a:solidFill>
              </a:rPr>
              <a:t> decoding</a:t>
            </a:r>
            <a:endParaRPr lang="en-IN" dirty="0">
              <a:solidFill>
                <a:srgbClr val="FF0000"/>
              </a:solidFill>
            </a:endParaRPr>
          </a:p>
        </p:txBody>
      </p:sp>
      <p:sp>
        <p:nvSpPr>
          <p:cNvPr id="3" name="Content Placeholder 2"/>
          <p:cNvSpPr>
            <a:spLocks noGrp="1"/>
          </p:cNvSpPr>
          <p:nvPr>
            <p:ph idx="1"/>
          </p:nvPr>
        </p:nvSpPr>
        <p:spPr>
          <a:xfrm>
            <a:off x="251520" y="1844824"/>
            <a:ext cx="7520940" cy="3579849"/>
          </a:xfrm>
        </p:spPr>
        <p:txBody>
          <a:bodyPr>
            <a:normAutofit fontScale="92500" lnSpcReduction="20000"/>
          </a:bodyPr>
          <a:lstStyle/>
          <a:p>
            <a:pPr marL="457200" indent="-457200">
              <a:buFont typeface="Wingdings" pitchFamily="2" charset="2"/>
              <a:buChar char="§"/>
            </a:pPr>
            <a:r>
              <a:rPr lang="en-IN" sz="3200" dirty="0">
                <a:latin typeface="Aparajita" pitchFamily="34" charset="0"/>
                <a:cs typeface="Aparajita" pitchFamily="34" charset="0"/>
              </a:rPr>
              <a:t>The circuit uses M-8870 DTMF decoder IC which decodes tone generated by the keypad of cell phone.</a:t>
            </a:r>
          </a:p>
          <a:p>
            <a:pPr marL="457200" indent="-457200">
              <a:buFont typeface="Wingdings" pitchFamily="2" charset="2"/>
              <a:buChar char="§"/>
            </a:pPr>
            <a:r>
              <a:rPr lang="en-IN" sz="3200" dirty="0">
                <a:latin typeface="Aparajita" pitchFamily="34" charset="0"/>
                <a:cs typeface="Aparajita" pitchFamily="34" charset="0"/>
              </a:rPr>
              <a:t>The decoder distinguishes the DTMF tones and produces the binary sequence equivalent to key pressed in a DTMF (Dual Tone Multi Frequency) keypad.</a:t>
            </a:r>
          </a:p>
          <a:p>
            <a:pPr marL="457200" indent="-457200">
              <a:buFont typeface="Wingdings" pitchFamily="2" charset="2"/>
              <a:buChar char="§"/>
            </a:pPr>
            <a:r>
              <a:rPr lang="en-IN" sz="3200" dirty="0">
                <a:latin typeface="Aparajita" pitchFamily="34" charset="0"/>
                <a:cs typeface="Aparajita" pitchFamily="34" charset="0"/>
              </a:rPr>
              <a:t>The signals from the microphone wire are processed by the DTMF decoder IC which generates an equivalent binary sequence as a parallel output like </a:t>
            </a:r>
            <a:r>
              <a:rPr lang="en-IN" sz="3200" dirty="0" smtClean="0">
                <a:latin typeface="Aparajita" pitchFamily="34" charset="0"/>
                <a:cs typeface="Aparajita" pitchFamily="34" charset="0"/>
              </a:rPr>
              <a:t>D3, D2</a:t>
            </a:r>
            <a:r>
              <a:rPr lang="en-IN" sz="3200" dirty="0">
                <a:latin typeface="Aparajita" pitchFamily="34" charset="0"/>
                <a:cs typeface="Aparajita" pitchFamily="34" charset="0"/>
              </a:rPr>
              <a:t>, </a:t>
            </a:r>
            <a:r>
              <a:rPr lang="en-IN" sz="3200" dirty="0" smtClean="0">
                <a:latin typeface="Aparajita" pitchFamily="34" charset="0"/>
                <a:cs typeface="Aparajita" pitchFamily="34" charset="0"/>
              </a:rPr>
              <a:t>D1, </a:t>
            </a:r>
            <a:r>
              <a:rPr lang="en-IN" sz="3200" dirty="0">
                <a:latin typeface="Aparajita" pitchFamily="34" charset="0"/>
                <a:cs typeface="Aparajita" pitchFamily="34" charset="0"/>
              </a:rPr>
              <a:t>and </a:t>
            </a:r>
            <a:r>
              <a:rPr lang="en-IN" sz="3200" dirty="0" smtClean="0">
                <a:latin typeface="Aparajita" pitchFamily="34" charset="0"/>
                <a:cs typeface="Aparajita" pitchFamily="34" charset="0"/>
              </a:rPr>
              <a:t>D0</a:t>
            </a:r>
            <a:r>
              <a:rPr lang="en-IN" sz="2800" dirty="0" smtClean="0">
                <a:latin typeface="Aparajita" pitchFamily="34" charset="0"/>
                <a:cs typeface="Aparajita" pitchFamily="34" charset="0"/>
              </a:rPr>
              <a:t>.</a:t>
            </a:r>
            <a:endParaRPr lang="en-IN" sz="2800" dirty="0">
              <a:latin typeface="Aparajita" pitchFamily="34" charset="0"/>
              <a:cs typeface="Aparajita" pitchFamily="34" charset="0"/>
            </a:endParaRPr>
          </a:p>
          <a:p>
            <a:endParaRPr lang="en-IN" dirty="0"/>
          </a:p>
        </p:txBody>
      </p:sp>
      <p:pic>
        <p:nvPicPr>
          <p:cNvPr id="23554" name="Picture 2" descr="https://encrypted-tbn1.gstatic.com/images?q=tbn:ANd9GcRSxxxbXJZmpXsV3u6SD6XWObxwhdGg2R33SQ6Jyt2_eI2b6i_lzw"/>
          <p:cNvPicPr>
            <a:picLocks noChangeAspect="1" noChangeArrowheads="1"/>
          </p:cNvPicPr>
          <p:nvPr/>
        </p:nvPicPr>
        <p:blipFill rotWithShape="1">
          <a:blip r:embed="rId2">
            <a:extLst>
              <a:ext uri="{28A0092B-C50C-407E-A947-70E740481C1C}">
                <a14:useLocalDpi xmlns:a14="http://schemas.microsoft.com/office/drawing/2010/main" val="0"/>
              </a:ext>
            </a:extLst>
          </a:blip>
          <a:srcRect l="13844" r="20473"/>
          <a:stretch/>
        </p:blipFill>
        <p:spPr bwMode="auto">
          <a:xfrm>
            <a:off x="6948264" y="0"/>
            <a:ext cx="1194894" cy="213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3283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274</TotalTime>
  <Words>650</Words>
  <Application>Microsoft Office PowerPoint</Application>
  <PresentationFormat>On-screen Show (4:3)</PresentationFormat>
  <Paragraphs>157</Paragraphs>
  <Slides>28</Slides>
  <Notes>2</Notes>
  <HiddenSlides>0</HiddenSlides>
  <MMClips>1</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Opulent</vt:lpstr>
      <vt:lpstr>PowerPoint Presentation</vt:lpstr>
      <vt:lpstr>What is a robot ?</vt:lpstr>
      <vt:lpstr>PowerPoint Presentation</vt:lpstr>
      <vt:lpstr>PowerPoint Presentation</vt:lpstr>
      <vt:lpstr>PowerPoint Presentation</vt:lpstr>
      <vt:lpstr>DTMF telephone keypad</vt:lpstr>
      <vt:lpstr>PowerPoint Presentation</vt:lpstr>
      <vt:lpstr>PowerPoint Presentation</vt:lpstr>
      <vt:lpstr>Dtmf decoding</vt:lpstr>
      <vt:lpstr>PowerPoint Presentation</vt:lpstr>
      <vt:lpstr>Components used:</vt:lpstr>
      <vt:lpstr>Circuit Diagram</vt:lpstr>
      <vt:lpstr>PowerPoint Presentation</vt:lpstr>
      <vt:lpstr>PowerPoint Presentation</vt:lpstr>
      <vt:lpstr>PowerPoint Presentation</vt:lpstr>
      <vt:lpstr>ATMEGA 16 datasheet</vt:lpstr>
      <vt:lpstr>L293D </vt:lpstr>
      <vt:lpstr>PowerPoint Presentation</vt:lpstr>
      <vt:lpstr>Final design</vt:lpstr>
      <vt:lpstr>Avr studios -4  code</vt:lpstr>
      <vt:lpstr>Action performed corresponding to the key pressed</vt:lpstr>
      <vt:lpstr>Advantages :</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Ashu</cp:lastModifiedBy>
  <cp:revision>36</cp:revision>
  <dcterms:created xsi:type="dcterms:W3CDTF">2014-05-11T11:18:08Z</dcterms:created>
  <dcterms:modified xsi:type="dcterms:W3CDTF">2015-10-03T12:49:50Z</dcterms:modified>
</cp:coreProperties>
</file>