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4" r:id="rId3"/>
    <p:sldId id="261" r:id="rId4"/>
    <p:sldId id="260" r:id="rId5"/>
    <p:sldId id="262" r:id="rId6"/>
    <p:sldId id="269" r:id="rId7"/>
    <p:sldId id="266" r:id="rId8"/>
    <p:sldId id="297" r:id="rId9"/>
    <p:sldId id="264" r:id="rId10"/>
    <p:sldId id="263" r:id="rId11"/>
    <p:sldId id="292" r:id="rId12"/>
    <p:sldId id="256" r:id="rId13"/>
    <p:sldId id="257" r:id="rId14"/>
    <p:sldId id="270" r:id="rId15"/>
    <p:sldId id="268"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684645-4685-4FAE-BC5E-6458817D3740}" v="37" dt="2022-10-09T16:18:24.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Kumar" userId="56bac2c97ddce24a" providerId="LiveId" clId="{6D684645-4685-4FAE-BC5E-6458817D3740}"/>
    <pc:docChg chg="undo custSel delSld modSld sldOrd">
      <pc:chgData name="Akhil Kumar" userId="56bac2c97ddce24a" providerId="LiveId" clId="{6D684645-4685-4FAE-BC5E-6458817D3740}" dt="2022-10-09T16:29:16.531" v="109" actId="27107"/>
      <pc:docMkLst>
        <pc:docMk/>
      </pc:docMkLst>
      <pc:sldChg chg="addSp modSp mod">
        <pc:chgData name="Akhil Kumar" userId="56bac2c97ddce24a" providerId="LiveId" clId="{6D684645-4685-4FAE-BC5E-6458817D3740}" dt="2022-10-09T16:09:59.800" v="26" actId="14100"/>
        <pc:sldMkLst>
          <pc:docMk/>
          <pc:sldMk cId="715840268" sldId="256"/>
        </pc:sldMkLst>
        <pc:spChg chg="mod">
          <ac:chgData name="Akhil Kumar" userId="56bac2c97ddce24a" providerId="LiveId" clId="{6D684645-4685-4FAE-BC5E-6458817D3740}" dt="2022-10-09T16:09:59.800" v="26" actId="14100"/>
          <ac:spMkLst>
            <pc:docMk/>
            <pc:sldMk cId="715840268" sldId="256"/>
            <ac:spMk id="5" creationId="{E449A701-3CFC-48CE-92A9-779629683774}"/>
          </ac:spMkLst>
        </pc:spChg>
        <pc:picChg chg="add mod">
          <ac:chgData name="Akhil Kumar" userId="56bac2c97ddce24a" providerId="LiveId" clId="{6D684645-4685-4FAE-BC5E-6458817D3740}" dt="2022-10-09T16:09:52.643" v="24" actId="14100"/>
          <ac:picMkLst>
            <pc:docMk/>
            <pc:sldMk cId="715840268" sldId="256"/>
            <ac:picMk id="2050" creationId="{DBA1F7A9-0778-D2F9-2C9D-24C66820BB7E}"/>
          </ac:picMkLst>
        </pc:picChg>
      </pc:sldChg>
      <pc:sldChg chg="modSp mod">
        <pc:chgData name="Akhil Kumar" userId="56bac2c97ddce24a" providerId="LiveId" clId="{6D684645-4685-4FAE-BC5E-6458817D3740}" dt="2022-10-09T16:11:30.595" v="33" actId="20577"/>
        <pc:sldMkLst>
          <pc:docMk/>
          <pc:sldMk cId="1544293007" sldId="257"/>
        </pc:sldMkLst>
        <pc:spChg chg="mod">
          <ac:chgData name="Akhil Kumar" userId="56bac2c97ddce24a" providerId="LiveId" clId="{6D684645-4685-4FAE-BC5E-6458817D3740}" dt="2022-10-09T16:11:30.595" v="33" actId="20577"/>
          <ac:spMkLst>
            <pc:docMk/>
            <pc:sldMk cId="1544293007" sldId="257"/>
            <ac:spMk id="3" creationId="{3D3FA88B-4933-41C6-9C3D-1BA8894A7D44}"/>
          </ac:spMkLst>
        </pc:spChg>
      </pc:sldChg>
      <pc:sldChg chg="modSp mod">
        <pc:chgData name="Akhil Kumar" userId="56bac2c97ddce24a" providerId="LiveId" clId="{6D684645-4685-4FAE-BC5E-6458817D3740}" dt="2022-10-09T16:28:28.215" v="105" actId="2711"/>
        <pc:sldMkLst>
          <pc:docMk/>
          <pc:sldMk cId="0" sldId="258"/>
        </pc:sldMkLst>
        <pc:spChg chg="mod">
          <ac:chgData name="Akhil Kumar" userId="56bac2c97ddce24a" providerId="LiveId" clId="{6D684645-4685-4FAE-BC5E-6458817D3740}" dt="2022-10-09T16:28:28.215" v="105" actId="2711"/>
          <ac:spMkLst>
            <pc:docMk/>
            <pc:sldMk cId="0" sldId="258"/>
            <ac:spMk id="2" creationId="{00000000-0000-0000-0000-000000000000}"/>
          </ac:spMkLst>
        </pc:spChg>
      </pc:sldChg>
      <pc:sldChg chg="del">
        <pc:chgData name="Akhil Kumar" userId="56bac2c97ddce24a" providerId="LiveId" clId="{6D684645-4685-4FAE-BC5E-6458817D3740}" dt="2022-10-09T16:13:09.233" v="53" actId="2696"/>
        <pc:sldMkLst>
          <pc:docMk/>
          <pc:sldMk cId="1964218167" sldId="259"/>
        </pc:sldMkLst>
      </pc:sldChg>
      <pc:sldChg chg="modSp mod">
        <pc:chgData name="Akhil Kumar" userId="56bac2c97ddce24a" providerId="LiveId" clId="{6D684645-4685-4FAE-BC5E-6458817D3740}" dt="2022-09-25T10:39:30.545" v="0" actId="20577"/>
        <pc:sldMkLst>
          <pc:docMk/>
          <pc:sldMk cId="0" sldId="260"/>
        </pc:sldMkLst>
        <pc:spChg chg="mod">
          <ac:chgData name="Akhil Kumar" userId="56bac2c97ddce24a" providerId="LiveId" clId="{6D684645-4685-4FAE-BC5E-6458817D3740}" dt="2022-09-25T10:39:30.545" v="0" actId="20577"/>
          <ac:spMkLst>
            <pc:docMk/>
            <pc:sldMk cId="0" sldId="260"/>
            <ac:spMk id="3" creationId="{00000000-0000-0000-0000-000000000000}"/>
          </ac:spMkLst>
        </pc:spChg>
      </pc:sldChg>
      <pc:sldChg chg="modSp mod">
        <pc:chgData name="Akhil Kumar" userId="56bac2c97ddce24a" providerId="LiveId" clId="{6D684645-4685-4FAE-BC5E-6458817D3740}" dt="2022-10-09T16:28:47.384" v="107" actId="20577"/>
        <pc:sldMkLst>
          <pc:docMk/>
          <pc:sldMk cId="2382686295" sldId="261"/>
        </pc:sldMkLst>
        <pc:spChg chg="mod">
          <ac:chgData name="Akhil Kumar" userId="56bac2c97ddce24a" providerId="LiveId" clId="{6D684645-4685-4FAE-BC5E-6458817D3740}" dt="2022-10-09T16:28:47.384" v="107" actId="20577"/>
          <ac:spMkLst>
            <pc:docMk/>
            <pc:sldMk cId="2382686295" sldId="261"/>
            <ac:spMk id="3" creationId="{00000000-0000-0000-0000-000000000000}"/>
          </ac:spMkLst>
        </pc:spChg>
      </pc:sldChg>
      <pc:sldChg chg="addSp delSp modSp mod">
        <pc:chgData name="Akhil Kumar" userId="56bac2c97ddce24a" providerId="LiveId" clId="{6D684645-4685-4FAE-BC5E-6458817D3740}" dt="2022-10-09T16:08:16.643" v="11" actId="14100"/>
        <pc:sldMkLst>
          <pc:docMk/>
          <pc:sldMk cId="3459633592" sldId="263"/>
        </pc:sldMkLst>
        <pc:spChg chg="add del mod">
          <ac:chgData name="Akhil Kumar" userId="56bac2c97ddce24a" providerId="LiveId" clId="{6D684645-4685-4FAE-BC5E-6458817D3740}" dt="2022-10-09T16:08:14.028" v="10"/>
          <ac:spMkLst>
            <pc:docMk/>
            <pc:sldMk cId="3459633592" sldId="263"/>
            <ac:spMk id="6" creationId="{ACDFFF87-FB50-F3B6-B47A-46167B81BE5C}"/>
          </ac:spMkLst>
        </pc:spChg>
        <pc:picChg chg="del">
          <ac:chgData name="Akhil Kumar" userId="56bac2c97ddce24a" providerId="LiveId" clId="{6D684645-4685-4FAE-BC5E-6458817D3740}" dt="2022-10-09T16:08:06.350" v="9" actId="21"/>
          <ac:picMkLst>
            <pc:docMk/>
            <pc:sldMk cId="3459633592" sldId="263"/>
            <ac:picMk id="7" creationId="{D1ADCED1-3F90-7972-052E-01C5261A8CAF}"/>
          </ac:picMkLst>
        </pc:picChg>
        <pc:picChg chg="add mod">
          <ac:chgData name="Akhil Kumar" userId="56bac2c97ddce24a" providerId="LiveId" clId="{6D684645-4685-4FAE-BC5E-6458817D3740}" dt="2022-10-09T16:08:16.643" v="11" actId="14100"/>
          <ac:picMkLst>
            <pc:docMk/>
            <pc:sldMk cId="3459633592" sldId="263"/>
            <ac:picMk id="1026" creationId="{1B79A3B9-D224-8FA7-55AE-B64806E21F04}"/>
          </ac:picMkLst>
        </pc:picChg>
      </pc:sldChg>
      <pc:sldChg chg="modSp mod">
        <pc:chgData name="Akhil Kumar" userId="56bac2c97ddce24a" providerId="LiveId" clId="{6D684645-4685-4FAE-BC5E-6458817D3740}" dt="2022-10-09T16:13:33.763" v="57" actId="14100"/>
        <pc:sldMkLst>
          <pc:docMk/>
          <pc:sldMk cId="2536636537" sldId="264"/>
        </pc:sldMkLst>
        <pc:spChg chg="mod">
          <ac:chgData name="Akhil Kumar" userId="56bac2c97ddce24a" providerId="LiveId" clId="{6D684645-4685-4FAE-BC5E-6458817D3740}" dt="2022-10-09T16:13:33.763" v="57" actId="14100"/>
          <ac:spMkLst>
            <pc:docMk/>
            <pc:sldMk cId="2536636537" sldId="264"/>
            <ac:spMk id="3" creationId="{0ED5DB03-E49C-475C-BFC5-E8D9CEF0C93C}"/>
          </ac:spMkLst>
        </pc:spChg>
      </pc:sldChg>
      <pc:sldChg chg="modSp mod">
        <pc:chgData name="Akhil Kumar" userId="56bac2c97ddce24a" providerId="LiveId" clId="{6D684645-4685-4FAE-BC5E-6458817D3740}" dt="2022-10-09T16:29:16.531" v="109" actId="27107"/>
        <pc:sldMkLst>
          <pc:docMk/>
          <pc:sldMk cId="4067223742" sldId="266"/>
        </pc:sldMkLst>
        <pc:spChg chg="mod">
          <ac:chgData name="Akhil Kumar" userId="56bac2c97ddce24a" providerId="LiveId" clId="{6D684645-4685-4FAE-BC5E-6458817D3740}" dt="2022-10-09T16:29:16.531" v="109" actId="27107"/>
          <ac:spMkLst>
            <pc:docMk/>
            <pc:sldMk cId="4067223742" sldId="266"/>
            <ac:spMk id="3" creationId="{98D0045B-0D82-49BE-B840-681968D15795}"/>
          </ac:spMkLst>
        </pc:spChg>
      </pc:sldChg>
      <pc:sldChg chg="addSp delSp modSp mod ord">
        <pc:chgData name="Akhil Kumar" userId="56bac2c97ddce24a" providerId="LiveId" clId="{6D684645-4685-4FAE-BC5E-6458817D3740}" dt="2022-10-09T16:19:14.666" v="100" actId="14100"/>
        <pc:sldMkLst>
          <pc:docMk/>
          <pc:sldMk cId="0" sldId="268"/>
        </pc:sldMkLst>
        <pc:spChg chg="del">
          <ac:chgData name="Akhil Kumar" userId="56bac2c97ddce24a" providerId="LiveId" clId="{6D684645-4685-4FAE-BC5E-6458817D3740}" dt="2022-10-09T16:15:03.609" v="61"/>
          <ac:spMkLst>
            <pc:docMk/>
            <pc:sldMk cId="0" sldId="268"/>
            <ac:spMk id="3" creationId="{00000000-0000-0000-0000-000000000000}"/>
          </ac:spMkLst>
        </pc:spChg>
        <pc:spChg chg="add mod">
          <ac:chgData name="Akhil Kumar" userId="56bac2c97ddce24a" providerId="LiveId" clId="{6D684645-4685-4FAE-BC5E-6458817D3740}" dt="2022-10-09T16:19:14.666" v="100" actId="14100"/>
          <ac:spMkLst>
            <pc:docMk/>
            <pc:sldMk cId="0" sldId="268"/>
            <ac:spMk id="7" creationId="{2FC79F97-5F7F-86FD-8CD8-B00B67CB089F}"/>
          </ac:spMkLst>
        </pc:spChg>
        <pc:picChg chg="add del mod">
          <ac:chgData name="Akhil Kumar" userId="56bac2c97ddce24a" providerId="LiveId" clId="{6D684645-4685-4FAE-BC5E-6458817D3740}" dt="2022-10-09T16:15:56.962" v="67" actId="21"/>
          <ac:picMkLst>
            <pc:docMk/>
            <pc:sldMk cId="0" sldId="268"/>
            <ac:picMk id="3074" creationId="{B935BFFF-1FE4-CB9F-17D6-F1886F4115A5}"/>
          </ac:picMkLst>
        </pc:picChg>
      </pc:sldChg>
      <pc:sldChg chg="modSp mod">
        <pc:chgData name="Akhil Kumar" userId="56bac2c97ddce24a" providerId="LiveId" clId="{6D684645-4685-4FAE-BC5E-6458817D3740}" dt="2022-10-09T16:12:50.907" v="52" actId="14100"/>
        <pc:sldMkLst>
          <pc:docMk/>
          <pc:sldMk cId="2390841079" sldId="270"/>
        </pc:sldMkLst>
        <pc:spChg chg="mod">
          <ac:chgData name="Akhil Kumar" userId="56bac2c97ddce24a" providerId="LiveId" clId="{6D684645-4685-4FAE-BC5E-6458817D3740}" dt="2022-10-09T16:12:50.907" v="52" actId="14100"/>
          <ac:spMkLst>
            <pc:docMk/>
            <pc:sldMk cId="2390841079" sldId="270"/>
            <ac:spMk id="3" creationId="{5E133387-95FF-4A5B-B911-0307F35AA5DB}"/>
          </ac:spMkLst>
        </pc:spChg>
      </pc:sldChg>
      <pc:sldChg chg="addSp delSp modSp mod modClrScheme chgLayout">
        <pc:chgData name="Akhil Kumar" userId="56bac2c97ddce24a" providerId="LiveId" clId="{6D684645-4685-4FAE-BC5E-6458817D3740}" dt="2022-10-09T16:18:24.406" v="94" actId="14100"/>
        <pc:sldMkLst>
          <pc:docMk/>
          <pc:sldMk cId="903274515" sldId="297"/>
        </pc:sldMkLst>
        <pc:spChg chg="mod ord">
          <ac:chgData name="Akhil Kumar" userId="56bac2c97ddce24a" providerId="LiveId" clId="{6D684645-4685-4FAE-BC5E-6458817D3740}" dt="2022-10-09T16:17:30.165" v="78" actId="700"/>
          <ac:spMkLst>
            <pc:docMk/>
            <pc:sldMk cId="903274515" sldId="297"/>
            <ac:spMk id="2" creationId="{0C04857D-E5E5-4222-B1B7-BFF824E9981D}"/>
          </ac:spMkLst>
        </pc:spChg>
        <pc:spChg chg="mod ord">
          <ac:chgData name="Akhil Kumar" userId="56bac2c97ddce24a" providerId="LiveId" clId="{6D684645-4685-4FAE-BC5E-6458817D3740}" dt="2022-10-09T16:17:30.165" v="78" actId="700"/>
          <ac:spMkLst>
            <pc:docMk/>
            <pc:sldMk cId="903274515" sldId="297"/>
            <ac:spMk id="3" creationId="{98D0045B-0D82-49BE-B840-681968D15795}"/>
          </ac:spMkLst>
        </pc:spChg>
        <pc:spChg chg="add del mod ord">
          <ac:chgData name="Akhil Kumar" userId="56bac2c97ddce24a" providerId="LiveId" clId="{6D684645-4685-4FAE-BC5E-6458817D3740}" dt="2022-10-09T16:17:52.731" v="83"/>
          <ac:spMkLst>
            <pc:docMk/>
            <pc:sldMk cId="903274515" sldId="297"/>
            <ac:spMk id="7" creationId="{644D9CC1-1F66-9795-32E1-0ED7F6EA411C}"/>
          </ac:spMkLst>
        </pc:spChg>
        <pc:picChg chg="add mod">
          <ac:chgData name="Akhil Kumar" userId="56bac2c97ddce24a" providerId="LiveId" clId="{6D684645-4685-4FAE-BC5E-6458817D3740}" dt="2022-10-09T16:18:24.406" v="94" actId="14100"/>
          <ac:picMkLst>
            <pc:docMk/>
            <pc:sldMk cId="903274515" sldId="297"/>
            <ac:picMk id="6" creationId="{519304AA-D820-7A8A-5AFD-D512367EAA5C}"/>
          </ac:picMkLst>
        </pc:picChg>
        <pc:picChg chg="add mod">
          <ac:chgData name="Akhil Kumar" userId="56bac2c97ddce24a" providerId="LiveId" clId="{6D684645-4685-4FAE-BC5E-6458817D3740}" dt="2022-10-09T16:18:21.429" v="93" actId="14100"/>
          <ac:picMkLst>
            <pc:docMk/>
            <pc:sldMk cId="903274515" sldId="297"/>
            <ac:picMk id="4098" creationId="{E1BC0E74-080D-DF78-C62B-F87E367278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747B-A33C-4E44-AB94-A20F1FA3FE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755E71-C29D-4EB9-8425-A43136D37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5AE629-D434-4871-98F5-D1B30D74AE08}"/>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5" name="Footer Placeholder 4">
            <a:extLst>
              <a:ext uri="{FF2B5EF4-FFF2-40B4-BE49-F238E27FC236}">
                <a16:creationId xmlns:a16="http://schemas.microsoft.com/office/drawing/2014/main" id="{DF1408EC-2A26-45FA-AF41-8181879CA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EB554-2152-4921-8431-3BB0C9BA07C3}"/>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249667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7362-3EC8-4B4C-A997-C6C9CFE45F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ED89F-F9F7-4738-8E48-9831FE3A4B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F1176-BFE2-4743-B28C-12767B603392}"/>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5" name="Footer Placeholder 4">
            <a:extLst>
              <a:ext uri="{FF2B5EF4-FFF2-40B4-BE49-F238E27FC236}">
                <a16:creationId xmlns:a16="http://schemas.microsoft.com/office/drawing/2014/main" id="{E4A7B2CF-9DF8-453F-874F-9E948B85B1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7B2F7-91B6-45A7-97CD-9BF3AE34B4A6}"/>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167255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482EE-C1B4-428D-929D-283C6FA564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768B95-F44D-4358-83B5-7A07C5BE8F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48E648-334A-4332-950E-D3C25A7325D7}"/>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5" name="Footer Placeholder 4">
            <a:extLst>
              <a:ext uri="{FF2B5EF4-FFF2-40B4-BE49-F238E27FC236}">
                <a16:creationId xmlns:a16="http://schemas.microsoft.com/office/drawing/2014/main" id="{37A7A1C9-3E72-46B0-B55A-7BC24908F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C4CCC-00A8-4F69-A010-80D1C8957BFA}"/>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41462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2C98-0ADF-46EA-8C46-DCF135FF8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85C215-7B71-491B-A8AB-4C1BBBF45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668016-272B-456C-95A3-EE192F608BE6}"/>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5" name="Footer Placeholder 4">
            <a:extLst>
              <a:ext uri="{FF2B5EF4-FFF2-40B4-BE49-F238E27FC236}">
                <a16:creationId xmlns:a16="http://schemas.microsoft.com/office/drawing/2014/main" id="{FCE79AB9-2B71-4A24-BE25-5F197B53A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EF916-8A3D-473F-BEF4-2E34896FD66E}"/>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195152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999F-AE40-4B06-AF84-BF92185CF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F5D4FB-093D-49E9-BC1D-12FDE93317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B49A1-103C-4EA8-8C57-38E22E74BAF7}"/>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5" name="Footer Placeholder 4">
            <a:extLst>
              <a:ext uri="{FF2B5EF4-FFF2-40B4-BE49-F238E27FC236}">
                <a16:creationId xmlns:a16="http://schemas.microsoft.com/office/drawing/2014/main" id="{C10A4E17-A228-449F-BD40-079DE0C4C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A5C5C5-94E2-4917-99A2-5B39531BB877}"/>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345249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E852-1FC2-423B-A17F-9B7E9A031D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087533-3724-4104-BB54-6D51DDDEA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687591-B6D8-4BC5-9B35-8B83862AD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B597C-C32F-4AFD-877C-8ED7AD5782F3}"/>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6" name="Footer Placeholder 5">
            <a:extLst>
              <a:ext uri="{FF2B5EF4-FFF2-40B4-BE49-F238E27FC236}">
                <a16:creationId xmlns:a16="http://schemas.microsoft.com/office/drawing/2014/main" id="{B57F07F4-87BD-47E3-B360-025802F3B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F4BDB-053C-4514-9E3D-8B5EC9F3B446}"/>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239952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2B3D-4CEC-4C66-87FE-33C6D2BF27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1C1622-EC98-4BB2-9367-1F32195E4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54E120-95E9-41B4-A6C9-F5469F93A6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0DB4E6-15FE-43C3-B54F-C726516D6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6C4F2-26A6-4B62-962C-2676F9BBBC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738CA6-BA68-4F1A-904E-46B5B43505A2}"/>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8" name="Footer Placeholder 7">
            <a:extLst>
              <a:ext uri="{FF2B5EF4-FFF2-40B4-BE49-F238E27FC236}">
                <a16:creationId xmlns:a16="http://schemas.microsoft.com/office/drawing/2014/main" id="{38A5CD59-D3E4-4D86-8CDF-24082A1D13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5F6EBB-EB11-4FCD-88C6-8DBAC0067FC6}"/>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152769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D24C-9ADC-4BC0-94B1-F16FD8126C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5FC95A-CBA9-4C44-B34E-DB85B80654A9}"/>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4" name="Footer Placeholder 3">
            <a:extLst>
              <a:ext uri="{FF2B5EF4-FFF2-40B4-BE49-F238E27FC236}">
                <a16:creationId xmlns:a16="http://schemas.microsoft.com/office/drawing/2014/main" id="{611DA8E0-2B87-48D5-94EA-9FC68C5E48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4893A4-4143-4EB1-AA99-2AF21E61C10E}"/>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8776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36C11-D163-46B2-AAB2-C61945D65B65}"/>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3" name="Footer Placeholder 2">
            <a:extLst>
              <a:ext uri="{FF2B5EF4-FFF2-40B4-BE49-F238E27FC236}">
                <a16:creationId xmlns:a16="http://schemas.microsoft.com/office/drawing/2014/main" id="{3147E715-AB66-4C8D-90D8-A199FE9817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39ADE8-522B-4AEB-A885-5F26EBEC7D4B}"/>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169866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26CB-9FDD-4185-88F1-B5FDAC717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81A146-1445-423D-9765-D784A811B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FB0BB2-FD53-4FAF-AD3D-5F43B9A9F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5C9CC-A569-4949-A144-144B4E8507FA}"/>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6" name="Footer Placeholder 5">
            <a:extLst>
              <a:ext uri="{FF2B5EF4-FFF2-40B4-BE49-F238E27FC236}">
                <a16:creationId xmlns:a16="http://schemas.microsoft.com/office/drawing/2014/main" id="{5058ECEB-23DB-4163-9F56-8583CB5E1B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0FE861-483E-4480-8927-02D1F08EA0D5}"/>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3186190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6147-9674-47CB-98C7-58B5141F8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1E845D-9EA1-4FEC-82FC-30CFEF601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1DDD91-91CD-410C-8A86-756FE188C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60E99-0F91-4C8D-9DE7-C719799EC32B}"/>
              </a:ext>
            </a:extLst>
          </p:cNvPr>
          <p:cNvSpPr>
            <a:spLocks noGrp="1"/>
          </p:cNvSpPr>
          <p:nvPr>
            <p:ph type="dt" sz="half" idx="10"/>
          </p:nvPr>
        </p:nvSpPr>
        <p:spPr/>
        <p:txBody>
          <a:bodyPr/>
          <a:lstStyle/>
          <a:p>
            <a:fld id="{E3517EEF-1E2E-4FC5-9110-5DAFE9A6482C}" type="datetimeFigureOut">
              <a:rPr lang="en-IN" smtClean="0"/>
              <a:pPr/>
              <a:t>09-10-2022</a:t>
            </a:fld>
            <a:endParaRPr lang="en-IN"/>
          </a:p>
        </p:txBody>
      </p:sp>
      <p:sp>
        <p:nvSpPr>
          <p:cNvPr id="6" name="Footer Placeholder 5">
            <a:extLst>
              <a:ext uri="{FF2B5EF4-FFF2-40B4-BE49-F238E27FC236}">
                <a16:creationId xmlns:a16="http://schemas.microsoft.com/office/drawing/2014/main" id="{D8BC0F9D-4E2E-4949-9D58-23AA2B6E0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FDDC71-C62D-4474-9877-2E666892477B}"/>
              </a:ext>
            </a:extLst>
          </p:cNvPr>
          <p:cNvSpPr>
            <a:spLocks noGrp="1"/>
          </p:cNvSpPr>
          <p:nvPr>
            <p:ph type="sldNum" sz="quarter" idx="12"/>
          </p:nvPr>
        </p:nvSpPr>
        <p:spPr/>
        <p:txBody>
          <a:bodyPr/>
          <a:lstStyle/>
          <a:p>
            <a:fld id="{41BF52D5-93F7-4D8B-9C8F-F21BF6AF9D14}" type="slidenum">
              <a:rPr lang="en-IN" smtClean="0"/>
              <a:pPr/>
              <a:t>‹#›</a:t>
            </a:fld>
            <a:endParaRPr lang="en-IN"/>
          </a:p>
        </p:txBody>
      </p:sp>
    </p:spTree>
    <p:extLst>
      <p:ext uri="{BB962C8B-B14F-4D97-AF65-F5344CB8AC3E}">
        <p14:creationId xmlns:p14="http://schemas.microsoft.com/office/powerpoint/2010/main" val="77870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E18AA-871E-4069-B482-8C6459AA7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F9174D-238A-4DEA-92B6-2A953F497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DA178-A791-467A-BB3D-59D78E228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17EEF-1E2E-4FC5-9110-5DAFE9A6482C}" type="datetimeFigureOut">
              <a:rPr lang="en-IN" smtClean="0"/>
              <a:pPr/>
              <a:t>09-10-2022</a:t>
            </a:fld>
            <a:endParaRPr lang="en-IN"/>
          </a:p>
        </p:txBody>
      </p:sp>
      <p:sp>
        <p:nvSpPr>
          <p:cNvPr id="5" name="Footer Placeholder 4">
            <a:extLst>
              <a:ext uri="{FF2B5EF4-FFF2-40B4-BE49-F238E27FC236}">
                <a16:creationId xmlns:a16="http://schemas.microsoft.com/office/drawing/2014/main" id="{938F4856-5D9F-4078-B43B-AE1BE9C39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C3E411-0BA1-40A6-AA55-B55A6AEF1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F52D5-93F7-4D8B-9C8F-F21BF6AF9D14}" type="slidenum">
              <a:rPr lang="en-IN" smtClean="0"/>
              <a:pPr/>
              <a:t>‹#›</a:t>
            </a:fld>
            <a:endParaRPr lang="en-IN"/>
          </a:p>
        </p:txBody>
      </p:sp>
    </p:spTree>
    <p:extLst>
      <p:ext uri="{BB962C8B-B14F-4D97-AF65-F5344CB8AC3E}">
        <p14:creationId xmlns:p14="http://schemas.microsoft.com/office/powerpoint/2010/main" val="894269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21" y="2587625"/>
            <a:ext cx="11638547" cy="762000"/>
          </a:xfrm>
        </p:spPr>
        <p:txBody>
          <a:bodyPr>
            <a:normAutofit/>
          </a:bodyPr>
          <a:lstStyle/>
          <a:p>
            <a:pPr algn="ctr"/>
            <a:r>
              <a:rPr lang="en-US" sz="2400" b="1" dirty="0">
                <a:latin typeface="Times New Roman" panose="02020603050405020304" pitchFamily="18" charset="0"/>
                <a:cs typeface="Times New Roman" panose="02020603050405020304" pitchFamily="18" charset="0"/>
              </a:rPr>
              <a:t>            </a:t>
            </a:r>
            <a:r>
              <a:rPr lang="en-US" sz="2400" b="1" dirty="0">
                <a:latin typeface="Algerian" panose="04020705040A02060702" pitchFamily="82" charset="0"/>
                <a:cs typeface="Times New Roman" panose="02020603050405020304" pitchFamily="18" charset="0"/>
              </a:rPr>
              <a:t>“CRYPTO CAPSULE”</a:t>
            </a:r>
          </a:p>
        </p:txBody>
      </p:sp>
      <p:sp>
        <p:nvSpPr>
          <p:cNvPr id="3" name="Content Placeholder 2"/>
          <p:cNvSpPr>
            <a:spLocks noGrp="1"/>
          </p:cNvSpPr>
          <p:nvPr>
            <p:ph sz="half" idx="1"/>
          </p:nvPr>
        </p:nvSpPr>
        <p:spPr>
          <a:xfrm>
            <a:off x="1417514" y="4200426"/>
            <a:ext cx="5077327" cy="2155924"/>
          </a:xfrm>
        </p:spPr>
        <p:txBody>
          <a:bodyPr>
            <a:normAutofit/>
          </a:bodyPr>
          <a:lstStyle/>
          <a:p>
            <a:pPr>
              <a:buNone/>
            </a:pPr>
            <a:r>
              <a:rPr lang="en-US" sz="2200" dirty="0">
                <a:latin typeface="Times New Roman" panose="02020603050405020304" pitchFamily="18" charset="0"/>
                <a:cs typeface="Times New Roman" panose="02020603050405020304" pitchFamily="18" charset="0"/>
              </a:rPr>
              <a:t>DETAILS OF THE PROJECT MEMBERS</a:t>
            </a:r>
          </a:p>
          <a:p>
            <a:pPr>
              <a:buNone/>
            </a:pPr>
            <a:r>
              <a:rPr lang="en-US" sz="2200" dirty="0">
                <a:latin typeface="Times New Roman" panose="02020603050405020304" pitchFamily="18" charset="0"/>
                <a:cs typeface="Times New Roman" panose="02020603050405020304" pitchFamily="18" charset="0"/>
              </a:rPr>
              <a:t>AKHIL KUMAR (RA2011042020005)</a:t>
            </a:r>
          </a:p>
          <a:p>
            <a:pPr>
              <a:buNone/>
            </a:pPr>
            <a:r>
              <a:rPr lang="en-US" sz="2200" dirty="0">
                <a:latin typeface="Times New Roman" panose="02020603050405020304" pitchFamily="18" charset="0"/>
                <a:cs typeface="Times New Roman" panose="02020603050405020304" pitchFamily="18" charset="0"/>
              </a:rPr>
              <a:t>SHIVAM KUMAR (RA2011042020020)</a:t>
            </a:r>
          </a:p>
          <a:p>
            <a:pPr>
              <a:buNone/>
            </a:pPr>
            <a:r>
              <a:rPr lang="en-US" sz="2200" dirty="0">
                <a:latin typeface="Times New Roman" panose="02020603050405020304" pitchFamily="18" charset="0"/>
                <a:cs typeface="Times New Roman" panose="02020603050405020304" pitchFamily="18" charset="0"/>
              </a:rPr>
              <a:t>SURAJ PRASAD (RA2011042020023)</a:t>
            </a:r>
          </a:p>
          <a:p>
            <a:pPr>
              <a:buNone/>
            </a:pPr>
            <a:endParaRPr lang="en-US" sz="2200" dirty="0">
              <a:latin typeface="Times New Roman" panose="02020603050405020304" pitchFamily="18" charset="0"/>
              <a:cs typeface="Times New Roman" panose="02020603050405020304" pitchFamily="18" charset="0"/>
            </a:endParaRPr>
          </a:p>
          <a:p>
            <a:pPr>
              <a:buNone/>
            </a:pPr>
            <a:endParaRPr lang="en-US" sz="22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2072345" y="685800"/>
            <a:ext cx="8229600" cy="1143000"/>
          </a:xfrm>
          <a:prstGeom prst="rect">
            <a:avLst/>
          </a:prstGeom>
        </p:spPr>
        <p:txBody>
          <a:bodyPr vert="horz" lIns="91440" tIns="45720" rIns="91440" bIns="45720" rtlCol="0" anchor="ctr">
            <a:normAutofit fontScale="82500" lnSpcReduction="20000"/>
          </a:bodyPr>
          <a:lstStyle/>
          <a:p>
            <a:pPr algn="r">
              <a:spcBef>
                <a:spcPct val="0"/>
              </a:spcBef>
              <a:defRPr/>
            </a:pPr>
            <a:br>
              <a:rPr lang="en-US" sz="2200" b="1" dirty="0">
                <a:latin typeface="Times New Roman" panose="02020603050405020304" pitchFamily="18" charset="0"/>
                <a:ea typeface="+mj-ea"/>
                <a:cs typeface="Times New Roman" panose="02020603050405020304" pitchFamily="18" charset="0"/>
              </a:rPr>
            </a:br>
            <a:r>
              <a:rPr lang="en-US" sz="2800" b="1" dirty="0">
                <a:latin typeface="Times New Roman" panose="02020603050405020304" pitchFamily="18" charset="0"/>
                <a:ea typeface="+mj-ea"/>
                <a:cs typeface="Times New Roman" panose="02020603050405020304" pitchFamily="18" charset="0"/>
              </a:rPr>
              <a:t>SRM Institute of Science and Technology, Ramapuram Campus</a:t>
            </a:r>
          </a:p>
          <a:p>
            <a:pPr algn="ctr">
              <a:spcBef>
                <a:spcPct val="0"/>
              </a:spcBef>
              <a:defRPr/>
            </a:pPr>
            <a:endParaRPr lang="en-US" sz="2200" b="1" dirty="0">
              <a:latin typeface="Times New Roman" panose="02020603050405020304" pitchFamily="18" charset="0"/>
              <a:ea typeface="+mj-ea"/>
              <a:cs typeface="Times New Roman" panose="02020603050405020304" pitchFamily="18" charset="0"/>
            </a:endParaRPr>
          </a:p>
          <a:p>
            <a:pPr algn="ctr">
              <a:spcBef>
                <a:spcPct val="0"/>
              </a:spcBef>
              <a:defRPr/>
            </a:pPr>
            <a:r>
              <a:rPr lang="en-US" sz="2200" b="1" dirty="0">
                <a:latin typeface="Times New Roman" panose="02020603050405020304" pitchFamily="18" charset="0"/>
                <a:ea typeface="+mj-ea"/>
                <a:cs typeface="Times New Roman" panose="02020603050405020304" pitchFamily="18" charset="0"/>
              </a:rPr>
              <a:t>         DEPARTMENT OF COMPUTER SCIENCE AND ENGINEERING</a:t>
            </a:r>
          </a:p>
        </p:txBody>
      </p:sp>
      <p:sp>
        <p:nvSpPr>
          <p:cNvPr id="9" name="Title 1">
            <a:extLst>
              <a:ext uri="{FF2B5EF4-FFF2-40B4-BE49-F238E27FC236}">
                <a16:creationId xmlns:a16="http://schemas.microsoft.com/office/drawing/2014/main" id="{8F8D4FA7-F129-439C-B13C-E4ED0ECF320F}"/>
              </a:ext>
            </a:extLst>
          </p:cNvPr>
          <p:cNvSpPr txBox="1">
            <a:spLocks/>
          </p:cNvSpPr>
          <p:nvPr/>
        </p:nvSpPr>
        <p:spPr>
          <a:xfrm>
            <a:off x="1981200" y="3258819"/>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Batch No: 06 </a:t>
            </a:r>
          </a:p>
        </p:txBody>
      </p:sp>
      <p:sp>
        <p:nvSpPr>
          <p:cNvPr id="10" name="Date Placeholder 9">
            <a:extLst>
              <a:ext uri="{FF2B5EF4-FFF2-40B4-BE49-F238E27FC236}">
                <a16:creationId xmlns:a16="http://schemas.microsoft.com/office/drawing/2014/main" id="{4541A7E2-0DDD-4F02-B0B5-6EDB15E7DC9C}"/>
              </a:ext>
            </a:extLst>
          </p:cNvPr>
          <p:cNvSpPr>
            <a:spLocks noGrp="1"/>
          </p:cNvSpPr>
          <p:nvPr>
            <p:ph type="dt" sz="half" idx="10"/>
          </p:nvPr>
        </p:nvSpPr>
        <p:spPr/>
        <p:txBody>
          <a:bodyPr/>
          <a:lstStyle/>
          <a:p>
            <a:fld id="{24EE73CA-B763-4E3B-8A61-8352FA8DEE2E}" type="datetime5">
              <a:rPr lang="en-US" smtClean="0"/>
              <a:pPr/>
              <a:t>9-Oct-22</a:t>
            </a:fld>
            <a:endParaRPr lang="en-US" dirty="0"/>
          </a:p>
        </p:txBody>
      </p:sp>
      <p:sp>
        <p:nvSpPr>
          <p:cNvPr id="11" name="Footer Placeholder 10">
            <a:extLst>
              <a:ext uri="{FF2B5EF4-FFF2-40B4-BE49-F238E27FC236}">
                <a16:creationId xmlns:a16="http://schemas.microsoft.com/office/drawing/2014/main" id="{81BE6E8A-5942-4203-8E84-41C811F65DC4}"/>
              </a:ext>
            </a:extLst>
          </p:cNvPr>
          <p:cNvSpPr>
            <a:spLocks noGrp="1"/>
          </p:cNvSpPr>
          <p:nvPr>
            <p:ph type="ftr" sz="quarter" idx="11"/>
          </p:nvPr>
        </p:nvSpPr>
        <p:spPr/>
        <p:txBody>
          <a:bodyPr/>
          <a:lstStyle/>
          <a:p>
            <a:r>
              <a:rPr lang="en-US"/>
              <a:t>Department of Computer Science and Engineering</a:t>
            </a:r>
          </a:p>
        </p:txBody>
      </p:sp>
      <p:sp>
        <p:nvSpPr>
          <p:cNvPr id="13" name="Title 1">
            <a:extLst>
              <a:ext uri="{FF2B5EF4-FFF2-40B4-BE49-F238E27FC236}">
                <a16:creationId xmlns:a16="http://schemas.microsoft.com/office/drawing/2014/main" id="{26F74070-DFEC-47AE-9F14-BBFC83D701F7}"/>
              </a:ext>
            </a:extLst>
          </p:cNvPr>
          <p:cNvSpPr txBox="1">
            <a:spLocks/>
          </p:cNvSpPr>
          <p:nvPr/>
        </p:nvSpPr>
        <p:spPr>
          <a:xfrm>
            <a:off x="1981200" y="1797049"/>
            <a:ext cx="8229600" cy="762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   Compute Science &amp; Business Systems</a:t>
            </a:r>
          </a:p>
        </p:txBody>
      </p:sp>
      <p:pic>
        <p:nvPicPr>
          <p:cNvPr id="14" name="Picture 13">
            <a:extLst>
              <a:ext uri="{FF2B5EF4-FFF2-40B4-BE49-F238E27FC236}">
                <a16:creationId xmlns:a16="http://schemas.microsoft.com/office/drawing/2014/main" id="{D963DE40-C9AB-4A8C-839C-A6E1136D1CFD}"/>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15" name="image3.png" descr="ISO Logo">
            <a:extLst>
              <a:ext uri="{FF2B5EF4-FFF2-40B4-BE49-F238E27FC236}">
                <a16:creationId xmlns:a16="http://schemas.microsoft.com/office/drawing/2014/main" id="{F7A3971E-253C-454C-B79E-1D2E17F89AA9}"/>
              </a:ext>
            </a:extLst>
          </p:cNvPr>
          <p:cNvPicPr/>
          <p:nvPr/>
        </p:nvPicPr>
        <p:blipFill>
          <a:blip r:embed="rId3"/>
          <a:srcRect/>
          <a:stretch>
            <a:fillRect/>
          </a:stretch>
        </p:blipFill>
        <p:spPr>
          <a:xfrm>
            <a:off x="9702166" y="102870"/>
            <a:ext cx="813435" cy="796925"/>
          </a:xfrm>
          <a:prstGeom prst="rect">
            <a:avLst/>
          </a:prstGeom>
        </p:spPr>
      </p:pic>
      <p:sp>
        <p:nvSpPr>
          <p:cNvPr id="4" name="TextBox 3">
            <a:extLst>
              <a:ext uri="{FF2B5EF4-FFF2-40B4-BE49-F238E27FC236}">
                <a16:creationId xmlns:a16="http://schemas.microsoft.com/office/drawing/2014/main" id="{4C3E8567-3CFD-4390-8FFB-EBF177AC9C94}"/>
              </a:ext>
            </a:extLst>
          </p:cNvPr>
          <p:cNvSpPr txBox="1"/>
          <p:nvPr/>
        </p:nvSpPr>
        <p:spPr>
          <a:xfrm>
            <a:off x="8336321" y="4259278"/>
            <a:ext cx="2416909" cy="923330"/>
          </a:xfrm>
          <a:prstGeom prst="rect">
            <a:avLst/>
          </a:prstGeom>
          <a:noFill/>
        </p:spPr>
        <p:txBody>
          <a:bodyPr wrap="square" rtlCol="0">
            <a:spAutoFit/>
          </a:bodyPr>
          <a:lstStyle/>
          <a:p>
            <a:pPr algn="ctr"/>
            <a:r>
              <a:rPr lang="en-IN" b="1" dirty="0">
                <a:latin typeface="Times New Roman" pitchFamily="18" charset="0"/>
                <a:cs typeface="Times New Roman" pitchFamily="18" charset="0"/>
              </a:rPr>
              <a:t>SUPERVISOR </a:t>
            </a:r>
          </a:p>
          <a:p>
            <a:pPr algn="ctr"/>
            <a:r>
              <a:rPr lang="en-IN" b="1" dirty="0">
                <a:latin typeface="Times New Roman" pitchFamily="18" charset="0"/>
                <a:cs typeface="Times New Roman" pitchFamily="18" charset="0"/>
              </a:rPr>
              <a:t>Mrs. D Kavitha</a:t>
            </a: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2CD4-8963-42CE-9827-B23196FB53F2}"/>
              </a:ext>
            </a:extLst>
          </p:cNvPr>
          <p:cNvSpPr>
            <a:spLocks noGrp="1"/>
          </p:cNvSpPr>
          <p:nvPr>
            <p:ph type="title"/>
          </p:nvPr>
        </p:nvSpPr>
        <p:spPr>
          <a:xfrm>
            <a:off x="838200" y="375635"/>
            <a:ext cx="10515600" cy="1325563"/>
          </a:xfrm>
        </p:spPr>
        <p:txBody>
          <a:bodyPr/>
          <a:lstStyle/>
          <a:p>
            <a:pPr algn="ctr"/>
            <a:r>
              <a:rPr lang="en-IN" dirty="0">
                <a:latin typeface="Times New Roman" pitchFamily="18" charset="0"/>
                <a:cs typeface="Times New Roman" pitchFamily="18" charset="0"/>
              </a:rPr>
              <a:t>Architecture Diagram</a:t>
            </a:r>
          </a:p>
        </p:txBody>
      </p:sp>
      <p:pic>
        <p:nvPicPr>
          <p:cNvPr id="4" name="Picture 3">
            <a:extLst>
              <a:ext uri="{FF2B5EF4-FFF2-40B4-BE49-F238E27FC236}">
                <a16:creationId xmlns:a16="http://schemas.microsoft.com/office/drawing/2014/main" id="{F58A09AB-09A9-4B4B-98EF-FA1FF6B20932}"/>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5" name="image3.png" descr="ISO Logo">
            <a:extLst>
              <a:ext uri="{FF2B5EF4-FFF2-40B4-BE49-F238E27FC236}">
                <a16:creationId xmlns:a16="http://schemas.microsoft.com/office/drawing/2014/main" id="{0E7D1497-4F45-4C0D-81D5-AD3064D0B895}"/>
              </a:ext>
            </a:extLst>
          </p:cNvPr>
          <p:cNvPicPr/>
          <p:nvPr/>
        </p:nvPicPr>
        <p:blipFill>
          <a:blip r:embed="rId3"/>
          <a:srcRect/>
          <a:stretch>
            <a:fillRect/>
          </a:stretch>
        </p:blipFill>
        <p:spPr>
          <a:xfrm>
            <a:off x="9702166" y="102870"/>
            <a:ext cx="813435" cy="796925"/>
          </a:xfrm>
          <a:prstGeom prst="rect">
            <a:avLst/>
          </a:prstGeom>
        </p:spPr>
      </p:pic>
      <p:pic>
        <p:nvPicPr>
          <p:cNvPr id="1026" name="Picture 2">
            <a:extLst>
              <a:ext uri="{FF2B5EF4-FFF2-40B4-BE49-F238E27FC236}">
                <a16:creationId xmlns:a16="http://schemas.microsoft.com/office/drawing/2014/main" id="{1B79A3B9-D224-8FA7-55AE-B64806E21F0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42737" y="1825625"/>
            <a:ext cx="978297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3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825A-8AF5-43D9-A718-26A703A23E2B}"/>
              </a:ext>
            </a:extLst>
          </p:cNvPr>
          <p:cNvSpPr>
            <a:spLocks noGrp="1"/>
          </p:cNvSpPr>
          <p:nvPr>
            <p:ph type="title"/>
          </p:nvPr>
        </p:nvSpPr>
        <p:spPr>
          <a:xfrm>
            <a:off x="838200" y="102871"/>
            <a:ext cx="10515600" cy="1078948"/>
          </a:xfrm>
        </p:spPr>
        <p:txBody>
          <a:bodyPr/>
          <a:lstStyle/>
          <a:p>
            <a:pPr algn="ctr"/>
            <a:r>
              <a:rPr lang="en-IN" dirty="0"/>
              <a:t>  </a:t>
            </a:r>
            <a:r>
              <a:rPr lang="en-IN" dirty="0">
                <a:latin typeface="Times New Roman" pitchFamily="18" charset="0"/>
                <a:cs typeface="Times New Roman" pitchFamily="18" charset="0"/>
              </a:rPr>
              <a:t>System Requirement Specification</a:t>
            </a:r>
          </a:p>
        </p:txBody>
      </p:sp>
      <p:sp>
        <p:nvSpPr>
          <p:cNvPr id="3" name="Content Placeholder 2">
            <a:extLst>
              <a:ext uri="{FF2B5EF4-FFF2-40B4-BE49-F238E27FC236}">
                <a16:creationId xmlns:a16="http://schemas.microsoft.com/office/drawing/2014/main" id="{5E0E4B0C-E7D5-4BF1-A149-E087838C78A9}"/>
              </a:ext>
            </a:extLst>
          </p:cNvPr>
          <p:cNvSpPr>
            <a:spLocks noGrp="1"/>
          </p:cNvSpPr>
          <p:nvPr>
            <p:ph idx="1"/>
          </p:nvPr>
        </p:nvSpPr>
        <p:spPr>
          <a:xfrm>
            <a:off x="838200" y="1544128"/>
            <a:ext cx="10515600" cy="4632835"/>
          </a:xfrm>
        </p:spPr>
        <p:txBody>
          <a:bodyPr>
            <a:normAutofit/>
          </a:bodyPr>
          <a:lstStyle/>
          <a:p>
            <a:r>
              <a:rPr lang="en-US" dirty="0"/>
              <a:t>Front end : XML </a:t>
            </a:r>
          </a:p>
          <a:p>
            <a:endParaRPr lang="en-US" dirty="0"/>
          </a:p>
          <a:p>
            <a:r>
              <a:rPr lang="en-US" dirty="0"/>
              <a:t>Backend: JAVA </a:t>
            </a:r>
          </a:p>
          <a:p>
            <a:endParaRPr lang="en-US" dirty="0"/>
          </a:p>
          <a:p>
            <a:r>
              <a:rPr lang="en-US" dirty="0"/>
              <a:t>Hardware Requirement : Android Version 5.0 , 2/4gb RAM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3E5BB9A-107A-4237-BD82-FBAFF9F5C092}"/>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47969" y="175260"/>
            <a:ext cx="981075" cy="666750"/>
          </a:xfrm>
          <a:prstGeom prst="rect">
            <a:avLst/>
          </a:prstGeom>
          <a:noFill/>
          <a:ln>
            <a:noFill/>
          </a:ln>
        </p:spPr>
      </p:pic>
      <p:pic>
        <p:nvPicPr>
          <p:cNvPr id="5" name="image3.png" descr="ISO Logo">
            <a:extLst>
              <a:ext uri="{FF2B5EF4-FFF2-40B4-BE49-F238E27FC236}">
                <a16:creationId xmlns:a16="http://schemas.microsoft.com/office/drawing/2014/main" id="{21F881AA-7AB3-4567-AE6A-879C41963A23}"/>
              </a:ext>
            </a:extLst>
          </p:cNvPr>
          <p:cNvPicPr/>
          <p:nvPr/>
        </p:nvPicPr>
        <p:blipFill>
          <a:blip r:embed="rId3"/>
          <a:srcRect/>
          <a:stretch>
            <a:fillRect/>
          </a:stretch>
        </p:blipFill>
        <p:spPr>
          <a:xfrm>
            <a:off x="10444627" y="102870"/>
            <a:ext cx="813435" cy="796925"/>
          </a:xfrm>
          <a:prstGeom prst="rect">
            <a:avLst/>
          </a:prstGeom>
        </p:spPr>
      </p:pic>
    </p:spTree>
    <p:extLst>
      <p:ext uri="{BB962C8B-B14F-4D97-AF65-F5344CB8AC3E}">
        <p14:creationId xmlns:p14="http://schemas.microsoft.com/office/powerpoint/2010/main" val="170811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9F1F1-4002-4BFC-9483-B0E8CF5C8A1F}"/>
              </a:ext>
            </a:extLst>
          </p:cNvPr>
          <p:cNvSpPr>
            <a:spLocks noGrp="1"/>
          </p:cNvSpPr>
          <p:nvPr>
            <p:ph type="title"/>
          </p:nvPr>
        </p:nvSpPr>
        <p:spPr/>
        <p:txBody>
          <a:bodyPr/>
          <a:lstStyle/>
          <a:p>
            <a:pPr algn="ctr"/>
            <a:r>
              <a:rPr lang="en-IN" dirty="0">
                <a:latin typeface="Times New Roman" pitchFamily="18" charset="0"/>
                <a:cs typeface="Times New Roman" pitchFamily="18" charset="0"/>
              </a:rPr>
              <a:t>Module Explanation</a:t>
            </a:r>
          </a:p>
        </p:txBody>
      </p:sp>
      <p:sp>
        <p:nvSpPr>
          <p:cNvPr id="5" name="Content Placeholder 4">
            <a:extLst>
              <a:ext uri="{FF2B5EF4-FFF2-40B4-BE49-F238E27FC236}">
                <a16:creationId xmlns:a16="http://schemas.microsoft.com/office/drawing/2014/main" id="{E449A701-3CFC-48CE-92A9-779629683774}"/>
              </a:ext>
            </a:extLst>
          </p:cNvPr>
          <p:cNvSpPr>
            <a:spLocks noGrp="1"/>
          </p:cNvSpPr>
          <p:nvPr>
            <p:ph idx="1"/>
          </p:nvPr>
        </p:nvSpPr>
        <p:spPr>
          <a:xfrm>
            <a:off x="838199" y="1825625"/>
            <a:ext cx="9462477" cy="4667250"/>
          </a:xfrm>
        </p:spPr>
        <p:txBody>
          <a:bodyPr/>
          <a:lstStyle/>
          <a:p>
            <a:r>
              <a:rPr lang="en-IN" sz="1800" b="1" i="0" u="none" strike="noStrike" dirty="0">
                <a:solidFill>
                  <a:srgbClr val="000000"/>
                </a:solidFill>
                <a:effectLst/>
                <a:latin typeface="Times New Roman" panose="02020603050405020304" pitchFamily="18" charset="0"/>
              </a:rPr>
              <a:t>Importing data :</a:t>
            </a:r>
          </a:p>
          <a:p>
            <a:pPr marL="21158" rtl="0" fontAlgn="base">
              <a:spcBef>
                <a:spcPts val="8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We use </a:t>
            </a:r>
            <a:r>
              <a:rPr lang="en-IN" sz="1800" b="0" i="0" u="none" strike="noStrike" dirty="0">
                <a:solidFill>
                  <a:srgbClr val="538CD5"/>
                </a:solidFill>
                <a:effectLst/>
                <a:latin typeface="Times New Roman" panose="02020603050405020304" pitchFamily="18" charset="0"/>
              </a:rPr>
              <a:t>“pandas-</a:t>
            </a:r>
            <a:r>
              <a:rPr lang="en-IN" sz="1800" b="0" i="0" u="none" strike="noStrike" dirty="0" err="1">
                <a:solidFill>
                  <a:srgbClr val="538CD5"/>
                </a:solidFill>
                <a:effectLst/>
                <a:latin typeface="Times New Roman" panose="02020603050405020304" pitchFamily="18" charset="0"/>
              </a:rPr>
              <a:t>datareader</a:t>
            </a:r>
            <a:r>
              <a:rPr lang="en-IN" sz="1800" b="0" i="0" u="none" strike="noStrike" dirty="0">
                <a:solidFill>
                  <a:srgbClr val="538CD5"/>
                </a:solidFill>
                <a:effectLst/>
                <a:latin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library to import financial data form yahoo finance </a:t>
            </a:r>
            <a:r>
              <a:rPr lang="en-IN" sz="1800" b="0" i="0" u="none" strike="noStrike" dirty="0" err="1">
                <a:solidFill>
                  <a:srgbClr val="000000"/>
                </a:solidFill>
                <a:effectLst/>
                <a:latin typeface="Times New Roman" panose="02020603050405020304" pitchFamily="18" charset="0"/>
              </a:rPr>
              <a:t>api</a:t>
            </a:r>
            <a:r>
              <a:rPr lang="en-IN" sz="1800" b="0" i="0" u="none" strike="noStrike" dirty="0">
                <a:solidFill>
                  <a:srgbClr val="000000"/>
                </a:solidFill>
                <a:effectLst/>
                <a:latin typeface="Times New Roman" panose="02020603050405020304" pitchFamily="18" charset="0"/>
              </a:rPr>
              <a:t>.</a:t>
            </a:r>
            <a:endParaRPr lang="en-IN" sz="1800" b="0" i="0" u="none" strike="noStrike" dirty="0">
              <a:solidFill>
                <a:srgbClr val="000000"/>
              </a:solidFill>
              <a:effectLst/>
              <a:latin typeface="Arial" panose="020B0604020202020204" pitchFamily="34" charset="0"/>
            </a:endParaRPr>
          </a:p>
          <a:p>
            <a:pPr marL="21158" rtl="0" fontAlgn="base">
              <a:spcBef>
                <a:spcPts val="8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Yahoo finance is a website which has data of all the markets like crypto, stocks, crude oil…. etc.</a:t>
            </a:r>
            <a:endParaRPr lang="en-IN" sz="1800" b="0" i="0" u="none" strike="noStrike" dirty="0">
              <a:solidFill>
                <a:srgbClr val="000000"/>
              </a:solidFill>
              <a:effectLst/>
              <a:latin typeface="Arial" panose="020B0604020202020204" pitchFamily="34" charset="0"/>
            </a:endParaRPr>
          </a:p>
          <a:p>
            <a:pPr marL="21158" rtl="0" fontAlgn="base">
              <a:spcBef>
                <a:spcPts val="8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We predict the price of the particular crypto currency using it. </a:t>
            </a:r>
            <a:endParaRPr lang="en-IN" sz="1800" b="0" i="0" u="none" strike="noStrike" dirty="0">
              <a:solidFill>
                <a:srgbClr val="000000"/>
              </a:solidFill>
              <a:effectLst/>
              <a:latin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FB56E7C5-51C4-4D36-98DD-120F46EE972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7" name="image3.png" descr="ISO Logo">
            <a:extLst>
              <a:ext uri="{FF2B5EF4-FFF2-40B4-BE49-F238E27FC236}">
                <a16:creationId xmlns:a16="http://schemas.microsoft.com/office/drawing/2014/main" id="{2C662599-7778-40D5-965E-A4B4318CE08F}"/>
              </a:ext>
            </a:extLst>
          </p:cNvPr>
          <p:cNvPicPr/>
          <p:nvPr/>
        </p:nvPicPr>
        <p:blipFill>
          <a:blip r:embed="rId3"/>
          <a:srcRect/>
          <a:stretch>
            <a:fillRect/>
          </a:stretch>
        </p:blipFill>
        <p:spPr>
          <a:xfrm>
            <a:off x="9702166" y="102870"/>
            <a:ext cx="813435" cy="796925"/>
          </a:xfrm>
          <a:prstGeom prst="rect">
            <a:avLst/>
          </a:prstGeom>
        </p:spPr>
      </p:pic>
      <p:pic>
        <p:nvPicPr>
          <p:cNvPr id="2050" name="Picture 2">
            <a:extLst>
              <a:ext uri="{FF2B5EF4-FFF2-40B4-BE49-F238E27FC236}">
                <a16:creationId xmlns:a16="http://schemas.microsoft.com/office/drawing/2014/main" id="{DBA1F7A9-0778-D2F9-2C9D-24C66820B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847" y="3548184"/>
            <a:ext cx="9151816" cy="276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84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4F8F-3E4F-46F5-9EC7-5D7BB1E5B467}"/>
              </a:ext>
            </a:extLst>
          </p:cNvPr>
          <p:cNvSpPr>
            <a:spLocks noGrp="1"/>
          </p:cNvSpPr>
          <p:nvPr>
            <p:ph type="title"/>
          </p:nvPr>
        </p:nvSpPr>
        <p:spPr/>
        <p:txBody>
          <a:bodyPr/>
          <a:lstStyle/>
          <a:p>
            <a:pPr algn="ctr"/>
            <a:r>
              <a:rPr lang="en-IN" dirty="0">
                <a:latin typeface="Times New Roman" pitchFamily="18" charset="0"/>
                <a:cs typeface="Times New Roman" pitchFamily="18" charset="0"/>
              </a:rPr>
              <a:t>Module Explanation</a:t>
            </a:r>
          </a:p>
        </p:txBody>
      </p:sp>
      <p:sp>
        <p:nvSpPr>
          <p:cNvPr id="3" name="Content Placeholder 2">
            <a:extLst>
              <a:ext uri="{FF2B5EF4-FFF2-40B4-BE49-F238E27FC236}">
                <a16:creationId xmlns:a16="http://schemas.microsoft.com/office/drawing/2014/main" id="{3D3FA88B-4933-41C6-9C3D-1BA8894A7D44}"/>
              </a:ext>
            </a:extLst>
          </p:cNvPr>
          <p:cNvSpPr>
            <a:spLocks noGrp="1"/>
          </p:cNvSpPr>
          <p:nvPr>
            <p:ph idx="1"/>
          </p:nvPr>
        </p:nvSpPr>
        <p:spPr>
          <a:xfrm>
            <a:off x="838200" y="1825625"/>
            <a:ext cx="10515600" cy="4667250"/>
          </a:xfrm>
        </p:spPr>
        <p:txBody>
          <a:bodyPr>
            <a:normAutofit/>
          </a:bodyPr>
          <a:lstStyle/>
          <a:p>
            <a:r>
              <a:rPr lang="en-IN" sz="3600" b="1" i="0" u="none" strike="noStrike" dirty="0">
                <a:solidFill>
                  <a:srgbClr val="000000"/>
                </a:solidFill>
                <a:effectLst/>
                <a:latin typeface="Times New Roman" panose="02020603050405020304" pitchFamily="18" charset="0"/>
              </a:rPr>
              <a:t>Data pre-processing :</a:t>
            </a:r>
          </a:p>
          <a:p>
            <a:pPr marL="21158" rtl="0" fontAlgn="base">
              <a:spcBef>
                <a:spcPts val="800"/>
              </a:spcBef>
              <a:spcAft>
                <a:spcPts val="0"/>
              </a:spcAft>
              <a:buFont typeface="Arial" panose="020B0604020202020204" pitchFamily="34" charset="0"/>
              <a:buChar char="•"/>
            </a:pPr>
            <a:r>
              <a:rPr lang="en-IN" sz="4000" b="0" i="0" u="none" strike="noStrike" dirty="0">
                <a:solidFill>
                  <a:srgbClr val="273239"/>
                </a:solidFill>
                <a:effectLst/>
                <a:latin typeface="Bell MT" panose="02020503060305020303" pitchFamily="18" charset="0"/>
              </a:rPr>
              <a:t>Data pre-processing is a data mining technique which is used to transform the raw data in a useful and efficient format.</a:t>
            </a:r>
          </a:p>
          <a:p>
            <a:pPr marL="21158" rtl="0" fontAlgn="base">
              <a:spcBef>
                <a:spcPts val="800"/>
              </a:spcBef>
              <a:spcAft>
                <a:spcPts val="0"/>
              </a:spcAft>
              <a:buFont typeface="Arial" panose="020B0604020202020204" pitchFamily="34" charset="0"/>
              <a:buChar char="•"/>
            </a:pPr>
            <a:r>
              <a:rPr lang="en-IN" sz="4000" b="0" i="0" u="none" strike="noStrike" dirty="0">
                <a:solidFill>
                  <a:srgbClr val="273239"/>
                </a:solidFill>
                <a:effectLst/>
                <a:latin typeface="Bell MT" panose="02020503060305020303" pitchFamily="18" charset="0"/>
              </a:rPr>
              <a:t>So, to avoid wrong predictions of the cryptocurrencies, data has to be analyzed before giving input to the  machine learning model.</a:t>
            </a:r>
          </a:p>
          <a:p>
            <a:endParaRPr lang="en-IN" dirty="0"/>
          </a:p>
        </p:txBody>
      </p:sp>
      <p:pic>
        <p:nvPicPr>
          <p:cNvPr id="4" name="Picture 3">
            <a:extLst>
              <a:ext uri="{FF2B5EF4-FFF2-40B4-BE49-F238E27FC236}">
                <a16:creationId xmlns:a16="http://schemas.microsoft.com/office/drawing/2014/main" id="{88CFB31E-9532-43FA-8139-83A080D6C697}"/>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5" name="image3.png" descr="ISO Logo">
            <a:extLst>
              <a:ext uri="{FF2B5EF4-FFF2-40B4-BE49-F238E27FC236}">
                <a16:creationId xmlns:a16="http://schemas.microsoft.com/office/drawing/2014/main" id="{7A264549-77C7-4F65-9F1B-AF3CE442DE68}"/>
              </a:ext>
            </a:extLst>
          </p:cNvPr>
          <p:cNvPicPr/>
          <p:nvPr/>
        </p:nvPicPr>
        <p:blipFill>
          <a:blip r:embed="rId3"/>
          <a:srcRect/>
          <a:stretch>
            <a:fillRect/>
          </a:stretch>
        </p:blipFill>
        <p:spPr>
          <a:xfrm>
            <a:off x="9702166" y="102870"/>
            <a:ext cx="813435" cy="796925"/>
          </a:xfrm>
          <a:prstGeom prst="rect">
            <a:avLst/>
          </a:prstGeom>
        </p:spPr>
      </p:pic>
    </p:spTree>
    <p:extLst>
      <p:ext uri="{BB962C8B-B14F-4D97-AF65-F5344CB8AC3E}">
        <p14:creationId xmlns:p14="http://schemas.microsoft.com/office/powerpoint/2010/main" val="154429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FA74-793D-489A-B1D2-AC5F99F52A49}"/>
              </a:ext>
            </a:extLst>
          </p:cNvPr>
          <p:cNvSpPr>
            <a:spLocks noGrp="1"/>
          </p:cNvSpPr>
          <p:nvPr>
            <p:ph type="title"/>
          </p:nvPr>
        </p:nvSpPr>
        <p:spPr/>
        <p:txBody>
          <a:bodyPr/>
          <a:lstStyle/>
          <a:p>
            <a:pPr algn="ctr"/>
            <a:r>
              <a:rPr lang="en-IN" dirty="0">
                <a:latin typeface="Times New Roman" pitchFamily="18" charset="0"/>
                <a:cs typeface="Times New Roman" pitchFamily="18" charset="0"/>
              </a:rPr>
              <a:t>Module Explanation</a:t>
            </a:r>
          </a:p>
        </p:txBody>
      </p:sp>
      <p:sp>
        <p:nvSpPr>
          <p:cNvPr id="3" name="Content Placeholder 2">
            <a:extLst>
              <a:ext uri="{FF2B5EF4-FFF2-40B4-BE49-F238E27FC236}">
                <a16:creationId xmlns:a16="http://schemas.microsoft.com/office/drawing/2014/main" id="{5E133387-95FF-4A5B-B911-0307F35AA5DB}"/>
              </a:ext>
            </a:extLst>
          </p:cNvPr>
          <p:cNvSpPr>
            <a:spLocks noGrp="1"/>
          </p:cNvSpPr>
          <p:nvPr>
            <p:ph idx="1"/>
          </p:nvPr>
        </p:nvSpPr>
        <p:spPr>
          <a:xfrm>
            <a:off x="838200" y="1825624"/>
            <a:ext cx="10515600" cy="4857115"/>
          </a:xfrm>
        </p:spPr>
        <p:txBody>
          <a:bodyPr>
            <a:normAutofit fontScale="85000" lnSpcReduction="20000"/>
          </a:bodyPr>
          <a:lstStyle/>
          <a:p>
            <a:r>
              <a:rPr lang="en-IN" sz="3300" b="1" i="0" u="none" strike="noStrike" dirty="0">
                <a:solidFill>
                  <a:srgbClr val="000000"/>
                </a:solidFill>
                <a:effectLst/>
                <a:latin typeface="Times New Roman" panose="02020603050405020304" pitchFamily="18" charset="0"/>
              </a:rPr>
              <a:t>Training and Testing :</a:t>
            </a:r>
          </a:p>
          <a:p>
            <a:pPr marL="21158" rtl="0" fontAlgn="base">
              <a:spcBef>
                <a:spcPts val="800"/>
              </a:spcBef>
              <a:spcAft>
                <a:spcPts val="0"/>
              </a:spcAft>
              <a:buFont typeface="Arial" panose="020B0604020202020204" pitchFamily="34" charset="0"/>
              <a:buChar char="•"/>
            </a:pPr>
            <a:r>
              <a:rPr lang="en-IN" sz="3300" b="0" i="0" u="none" strike="noStrike" dirty="0">
                <a:solidFill>
                  <a:srgbClr val="292929"/>
                </a:solidFill>
                <a:effectLst/>
                <a:latin typeface="Times New Roman" panose="02020603050405020304" pitchFamily="18" charset="0"/>
              </a:rPr>
              <a:t>We split the data into two sets — training set and test set with 80% and 20% data respectively.</a:t>
            </a:r>
            <a:endParaRPr lang="en-IN" sz="3300" b="0" i="0" u="none" strike="noStrike" dirty="0">
              <a:solidFill>
                <a:srgbClr val="292929"/>
              </a:solidFill>
              <a:effectLst/>
              <a:latin typeface="Arial" panose="020B0604020202020204" pitchFamily="34" charset="0"/>
            </a:endParaRPr>
          </a:p>
          <a:p>
            <a:pPr marL="21158" rtl="0" fontAlgn="base">
              <a:spcBef>
                <a:spcPts val="800"/>
              </a:spcBef>
              <a:spcAft>
                <a:spcPts val="0"/>
              </a:spcAft>
              <a:buFont typeface="Arial" panose="020B0604020202020204" pitchFamily="34" charset="0"/>
              <a:buChar char="•"/>
            </a:pPr>
            <a:r>
              <a:rPr lang="en-IN" sz="3300" b="0" i="0" u="none" strike="noStrike" dirty="0">
                <a:solidFill>
                  <a:srgbClr val="202124"/>
                </a:solidFill>
                <a:effectLst/>
                <a:latin typeface="Times New Roman" panose="02020603050405020304" pitchFamily="18" charset="0"/>
              </a:rPr>
              <a:t>we use the training data to fit the model and testing data to test it.</a:t>
            </a:r>
            <a:endParaRPr lang="en-IN" sz="3300" b="0" i="0" u="none" strike="noStrike" dirty="0">
              <a:solidFill>
                <a:srgbClr val="202124"/>
              </a:solidFill>
              <a:effectLst/>
              <a:latin typeface="Arial" panose="020B0604020202020204" pitchFamily="34" charset="0"/>
            </a:endParaRPr>
          </a:p>
          <a:p>
            <a:pPr marL="21158" rtl="0" fontAlgn="base">
              <a:spcBef>
                <a:spcPts val="800"/>
              </a:spcBef>
              <a:spcAft>
                <a:spcPts val="0"/>
              </a:spcAft>
              <a:buFont typeface="Arial" panose="020B0604020202020204" pitchFamily="34" charset="0"/>
              <a:buChar char="•"/>
            </a:pPr>
            <a:r>
              <a:rPr lang="en-IN" sz="3300" b="0" i="0" u="none" strike="noStrike" dirty="0">
                <a:solidFill>
                  <a:srgbClr val="202124"/>
                </a:solidFill>
                <a:effectLst/>
                <a:latin typeface="Times New Roman" panose="02020603050405020304" pitchFamily="18" charset="0"/>
              </a:rPr>
              <a:t>Training and testing set is recorded using “</a:t>
            </a:r>
            <a:r>
              <a:rPr lang="en-IN" sz="3300" b="0" i="0" u="none" strike="noStrike" dirty="0" err="1">
                <a:solidFill>
                  <a:srgbClr val="202124"/>
                </a:solidFill>
                <a:effectLst/>
                <a:latin typeface="Times New Roman" panose="02020603050405020304" pitchFamily="18" charset="0"/>
              </a:rPr>
              <a:t>sk</a:t>
            </a:r>
            <a:r>
              <a:rPr lang="en-IN" sz="3300" b="0" i="0" u="none" strike="noStrike" dirty="0">
                <a:solidFill>
                  <a:srgbClr val="202124"/>
                </a:solidFill>
                <a:effectLst/>
                <a:latin typeface="Times New Roman" panose="02020603050405020304" pitchFamily="18" charset="0"/>
              </a:rPr>
              <a:t> learn” python library.</a:t>
            </a:r>
            <a:endParaRPr lang="en-IN" sz="3300" b="0" i="0" u="none" strike="noStrike" dirty="0">
              <a:solidFill>
                <a:srgbClr val="202124"/>
              </a:solidFill>
              <a:effectLst/>
              <a:latin typeface="Arial" panose="020B0604020202020204" pitchFamily="34" charset="0"/>
            </a:endParaRPr>
          </a:p>
          <a:p>
            <a:pPr marL="21158" rtl="0" fontAlgn="base">
              <a:spcBef>
                <a:spcPts val="800"/>
              </a:spcBef>
              <a:spcAft>
                <a:spcPts val="0"/>
              </a:spcAft>
              <a:buFont typeface="Arial" panose="020B0604020202020204" pitchFamily="34" charset="0"/>
              <a:buChar char="•"/>
            </a:pPr>
            <a:r>
              <a:rPr lang="en-IN" sz="3300" b="0" i="0" u="none" strike="noStrike" dirty="0">
                <a:solidFill>
                  <a:srgbClr val="202124"/>
                </a:solidFill>
                <a:effectLst/>
                <a:latin typeface="Times New Roman" panose="02020603050405020304" pitchFamily="18" charset="0"/>
              </a:rPr>
              <a:t>In our project we train 60 days data of the particular coin and predict 61</a:t>
            </a:r>
            <a:r>
              <a:rPr lang="en-IN" sz="3300" b="0" i="0" u="none" strike="noStrike" baseline="30000" dirty="0">
                <a:solidFill>
                  <a:srgbClr val="202124"/>
                </a:solidFill>
                <a:effectLst/>
                <a:latin typeface="Times New Roman" panose="02020603050405020304" pitchFamily="18" charset="0"/>
              </a:rPr>
              <a:t>st</a:t>
            </a:r>
            <a:r>
              <a:rPr lang="en-IN" sz="3300" b="0" i="0" u="none" strike="noStrike" dirty="0">
                <a:solidFill>
                  <a:srgbClr val="202124"/>
                </a:solidFill>
                <a:effectLst/>
                <a:latin typeface="Times New Roman" panose="02020603050405020304" pitchFamily="18" charset="0"/>
              </a:rPr>
              <a:t> day using it.</a:t>
            </a:r>
            <a:endParaRPr lang="en-IN" sz="3300" b="0" i="0" u="none" strike="noStrike" dirty="0">
              <a:solidFill>
                <a:srgbClr val="202124"/>
              </a:solidFill>
              <a:effectLst/>
              <a:latin typeface="Arial" panose="020B0604020202020204" pitchFamily="34" charset="0"/>
            </a:endParaRPr>
          </a:p>
          <a:p>
            <a:pPr marL="21158" rtl="0" fontAlgn="base">
              <a:spcBef>
                <a:spcPts val="800"/>
              </a:spcBef>
              <a:spcAft>
                <a:spcPts val="0"/>
              </a:spcAft>
              <a:buFont typeface="Arial" panose="020B0604020202020204" pitchFamily="34" charset="0"/>
              <a:buChar char="•"/>
            </a:pPr>
            <a:r>
              <a:rPr lang="en-IN" sz="3300" b="0" i="0" u="none" strike="noStrike" dirty="0">
                <a:solidFill>
                  <a:srgbClr val="202124"/>
                </a:solidFill>
                <a:effectLst/>
                <a:latin typeface="Times New Roman" panose="02020603050405020304" pitchFamily="18" charset="0"/>
              </a:rPr>
              <a:t>The below commands are used to test the data with actual results.</a:t>
            </a:r>
            <a:endParaRPr lang="en-IN" sz="3300" b="0" i="0" u="none" strike="noStrike" dirty="0">
              <a:solidFill>
                <a:srgbClr val="202124"/>
              </a:solidFill>
              <a:effectLst/>
              <a:latin typeface="Arial" panose="020B0604020202020204" pitchFamily="34" charset="0"/>
            </a:endParaRPr>
          </a:p>
          <a:p>
            <a:pPr marL="1303833" rtl="0">
              <a:spcBef>
                <a:spcPts val="0"/>
              </a:spcBef>
              <a:spcAft>
                <a:spcPts val="0"/>
              </a:spcAft>
            </a:pPr>
            <a:r>
              <a:rPr lang="en-IN" sz="3300" b="0" i="0" u="none" strike="noStrike" dirty="0" err="1">
                <a:solidFill>
                  <a:srgbClr val="FF0000"/>
                </a:solidFill>
                <a:effectLst/>
                <a:latin typeface="Times New Roman" panose="02020603050405020304" pitchFamily="18" charset="0"/>
              </a:rPr>
              <a:t>test_start</a:t>
            </a:r>
            <a:r>
              <a:rPr lang="en-IN" sz="3300" b="0" i="0" u="none" strike="noStrike" dirty="0">
                <a:solidFill>
                  <a:srgbClr val="FF0000"/>
                </a:solidFill>
                <a:effectLst/>
                <a:latin typeface="Times New Roman" panose="02020603050405020304" pitchFamily="18" charset="0"/>
              </a:rPr>
              <a:t> = </a:t>
            </a:r>
            <a:r>
              <a:rPr lang="en-IN" sz="3300" b="0" i="0" u="none" strike="noStrike" dirty="0" err="1">
                <a:solidFill>
                  <a:srgbClr val="FF0000"/>
                </a:solidFill>
                <a:effectLst/>
                <a:latin typeface="Times New Roman" panose="02020603050405020304" pitchFamily="18" charset="0"/>
              </a:rPr>
              <a:t>dt.datetime</a:t>
            </a:r>
            <a:r>
              <a:rPr lang="en-IN" sz="3300" b="0" i="0" u="none" strike="noStrike" dirty="0">
                <a:solidFill>
                  <a:srgbClr val="FF0000"/>
                </a:solidFill>
                <a:effectLst/>
                <a:latin typeface="Times New Roman" panose="02020603050405020304" pitchFamily="18" charset="0"/>
              </a:rPr>
              <a:t>(2021, 1, 1)</a:t>
            </a:r>
            <a:endParaRPr lang="en-IN" sz="3300" b="0" dirty="0">
              <a:effectLst/>
            </a:endParaRPr>
          </a:p>
          <a:p>
            <a:pPr marL="1303833" rtl="0">
              <a:spcBef>
                <a:spcPts val="0"/>
              </a:spcBef>
              <a:spcAft>
                <a:spcPts val="0"/>
              </a:spcAft>
            </a:pPr>
            <a:r>
              <a:rPr lang="en-IN" sz="3300" b="0" i="0" u="none" strike="noStrike" dirty="0" err="1">
                <a:solidFill>
                  <a:srgbClr val="FF0000"/>
                </a:solidFill>
                <a:effectLst/>
                <a:latin typeface="Times New Roman" panose="02020603050405020304" pitchFamily="18" charset="0"/>
              </a:rPr>
              <a:t>test_end</a:t>
            </a:r>
            <a:r>
              <a:rPr lang="en-IN" sz="3300" b="0" i="0" u="none" strike="noStrike" dirty="0">
                <a:solidFill>
                  <a:srgbClr val="FF0000"/>
                </a:solidFill>
                <a:effectLst/>
                <a:latin typeface="Times New Roman" panose="02020603050405020304" pitchFamily="18" charset="0"/>
              </a:rPr>
              <a:t> = </a:t>
            </a:r>
            <a:r>
              <a:rPr lang="en-IN" sz="3300" b="0" i="0" u="none" strike="noStrike" dirty="0" err="1">
                <a:solidFill>
                  <a:srgbClr val="FF0000"/>
                </a:solidFill>
                <a:effectLst/>
                <a:latin typeface="Times New Roman" panose="02020603050405020304" pitchFamily="18" charset="0"/>
              </a:rPr>
              <a:t>dt.datetime.now</a:t>
            </a:r>
            <a:r>
              <a:rPr lang="en-IN" sz="3300" b="0" i="0" u="none" strike="noStrike" dirty="0">
                <a:solidFill>
                  <a:srgbClr val="FF0000"/>
                </a:solidFill>
                <a:effectLst/>
                <a:latin typeface="Times New Roman" panose="02020603050405020304" pitchFamily="18" charset="0"/>
              </a:rPr>
              <a:t>()</a:t>
            </a:r>
            <a:endParaRPr lang="en-IN" sz="3300" b="0" dirty="0">
              <a:effectLst/>
            </a:endParaRPr>
          </a:p>
          <a:p>
            <a:pPr marL="1303833" rtl="0">
              <a:spcBef>
                <a:spcPts val="0"/>
              </a:spcBef>
              <a:spcAft>
                <a:spcPts val="0"/>
              </a:spcAft>
            </a:pPr>
            <a:r>
              <a:rPr lang="en-IN" sz="3300" b="0" i="0" u="none" strike="noStrike" dirty="0" err="1">
                <a:solidFill>
                  <a:srgbClr val="FF0000"/>
                </a:solidFill>
                <a:effectLst/>
                <a:latin typeface="Times New Roman" panose="02020603050405020304" pitchFamily="18" charset="0"/>
              </a:rPr>
              <a:t>test_data</a:t>
            </a:r>
            <a:r>
              <a:rPr lang="en-IN" sz="3300" b="0" i="0" u="none" strike="noStrike" dirty="0">
                <a:solidFill>
                  <a:srgbClr val="FF0000"/>
                </a:solidFill>
                <a:effectLst/>
                <a:latin typeface="Times New Roman" panose="02020603050405020304" pitchFamily="18" charset="0"/>
              </a:rPr>
              <a:t> = </a:t>
            </a:r>
            <a:r>
              <a:rPr lang="en-IN" sz="3300" b="0" i="0" u="none" strike="noStrike" dirty="0" err="1">
                <a:solidFill>
                  <a:srgbClr val="FF0000"/>
                </a:solidFill>
                <a:effectLst/>
                <a:latin typeface="Times New Roman" panose="02020603050405020304" pitchFamily="18" charset="0"/>
              </a:rPr>
              <a:t>web.DataReader</a:t>
            </a:r>
            <a:r>
              <a:rPr lang="en-IN" sz="3300" b="0" i="0" u="none" strike="noStrike" dirty="0">
                <a:solidFill>
                  <a:srgbClr val="FF0000"/>
                </a:solidFill>
                <a:effectLst/>
                <a:latin typeface="Times New Roman" panose="02020603050405020304" pitchFamily="18" charset="0"/>
              </a:rPr>
              <a:t>(f'{</a:t>
            </a:r>
            <a:r>
              <a:rPr lang="en-IN" sz="3300" b="0" i="0" u="none" strike="noStrike" dirty="0" err="1">
                <a:solidFill>
                  <a:srgbClr val="FF0000"/>
                </a:solidFill>
                <a:effectLst/>
                <a:latin typeface="Times New Roman" panose="02020603050405020304" pitchFamily="18" charset="0"/>
              </a:rPr>
              <a:t>crypto_currency</a:t>
            </a:r>
            <a:r>
              <a:rPr lang="en-IN" sz="3300" b="0" i="0" u="none" strike="noStrike" dirty="0">
                <a:solidFill>
                  <a:srgbClr val="FF0000"/>
                </a:solidFill>
                <a:effectLst/>
                <a:latin typeface="Times New Roman" panose="02020603050405020304" pitchFamily="18" charset="0"/>
              </a:rPr>
              <a:t>}-{</a:t>
            </a:r>
            <a:r>
              <a:rPr lang="en-IN" sz="3300" b="0" i="0" u="none" strike="noStrike" dirty="0" err="1">
                <a:solidFill>
                  <a:srgbClr val="FF0000"/>
                </a:solidFill>
                <a:effectLst/>
                <a:latin typeface="Times New Roman" panose="02020603050405020304" pitchFamily="18" charset="0"/>
              </a:rPr>
              <a:t>against_currency</a:t>
            </a:r>
            <a:r>
              <a:rPr lang="en-IN" sz="3300" b="0" i="0" u="none" strike="noStrike" dirty="0">
                <a:solidFill>
                  <a:srgbClr val="FF0000"/>
                </a:solidFill>
                <a:effectLst/>
                <a:latin typeface="Times New Roman" panose="02020603050405020304" pitchFamily="18" charset="0"/>
              </a:rPr>
              <a:t>}', 'yahoo', </a:t>
            </a:r>
            <a:r>
              <a:rPr lang="en-IN" sz="3300" b="0" i="0" u="none" strike="noStrike" dirty="0" err="1">
                <a:solidFill>
                  <a:srgbClr val="FF0000"/>
                </a:solidFill>
                <a:effectLst/>
                <a:latin typeface="Times New Roman" panose="02020603050405020304" pitchFamily="18" charset="0"/>
              </a:rPr>
              <a:t>test_start</a:t>
            </a:r>
            <a:r>
              <a:rPr lang="en-IN" sz="3300" b="0" i="0" u="none" strike="noStrike" dirty="0">
                <a:solidFill>
                  <a:srgbClr val="FF0000"/>
                </a:solidFill>
                <a:effectLst/>
                <a:latin typeface="Times New Roman" panose="02020603050405020304" pitchFamily="18" charset="0"/>
              </a:rPr>
              <a:t>, </a:t>
            </a:r>
            <a:r>
              <a:rPr lang="en-IN" sz="3300" b="0" i="0" u="none" strike="noStrike" dirty="0" err="1">
                <a:solidFill>
                  <a:srgbClr val="FF0000"/>
                </a:solidFill>
                <a:effectLst/>
                <a:latin typeface="Times New Roman" panose="02020603050405020304" pitchFamily="18" charset="0"/>
              </a:rPr>
              <a:t>test_end</a:t>
            </a:r>
            <a:r>
              <a:rPr lang="en-IN" sz="3300" b="0" i="0" u="none" strike="noStrike" dirty="0">
                <a:solidFill>
                  <a:srgbClr val="FF0000"/>
                </a:solidFill>
                <a:effectLst/>
                <a:latin typeface="Times New Roman" panose="02020603050405020304" pitchFamily="18" charset="0"/>
              </a:rPr>
              <a:t>)</a:t>
            </a:r>
            <a:endParaRPr lang="en-IN" sz="3300" b="0" dirty="0">
              <a:effectLst/>
            </a:endParaRPr>
          </a:p>
          <a:p>
            <a:pPr marL="0" indent="0">
              <a:buNone/>
            </a:pPr>
            <a:br>
              <a:rPr lang="en-IN" dirty="0"/>
            </a:br>
            <a:endParaRPr lang="en-IN" dirty="0"/>
          </a:p>
        </p:txBody>
      </p:sp>
      <p:pic>
        <p:nvPicPr>
          <p:cNvPr id="4" name="Picture 3">
            <a:extLst>
              <a:ext uri="{FF2B5EF4-FFF2-40B4-BE49-F238E27FC236}">
                <a16:creationId xmlns:a16="http://schemas.microsoft.com/office/drawing/2014/main" id="{CD43EDB6-F1BB-41B6-A482-B77EC01D9051}"/>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5" name="image3.png" descr="ISO Logo">
            <a:extLst>
              <a:ext uri="{FF2B5EF4-FFF2-40B4-BE49-F238E27FC236}">
                <a16:creationId xmlns:a16="http://schemas.microsoft.com/office/drawing/2014/main" id="{7E2E00E6-AA82-4120-B465-9377AF336EAF}"/>
              </a:ext>
            </a:extLst>
          </p:cNvPr>
          <p:cNvPicPr/>
          <p:nvPr/>
        </p:nvPicPr>
        <p:blipFill>
          <a:blip r:embed="rId3"/>
          <a:srcRect/>
          <a:stretch>
            <a:fillRect/>
          </a:stretch>
        </p:blipFill>
        <p:spPr>
          <a:xfrm>
            <a:off x="9702166" y="102870"/>
            <a:ext cx="813435" cy="796925"/>
          </a:xfrm>
          <a:prstGeom prst="rect">
            <a:avLst/>
          </a:prstGeom>
        </p:spPr>
      </p:pic>
    </p:spTree>
    <p:extLst>
      <p:ext uri="{BB962C8B-B14F-4D97-AF65-F5344CB8AC3E}">
        <p14:creationId xmlns:p14="http://schemas.microsoft.com/office/powerpoint/2010/main" val="239084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SOLUTION</a:t>
            </a:r>
          </a:p>
        </p:txBody>
      </p:sp>
      <p:sp>
        <p:nvSpPr>
          <p:cNvPr id="4" name="Date Placeholder 3">
            <a:extLst>
              <a:ext uri="{FF2B5EF4-FFF2-40B4-BE49-F238E27FC236}">
                <a16:creationId xmlns:a16="http://schemas.microsoft.com/office/drawing/2014/main" id="{EB3F1384-44FA-4F9A-AFB9-F535BBDA1D0D}"/>
              </a:ext>
            </a:extLst>
          </p:cNvPr>
          <p:cNvSpPr>
            <a:spLocks noGrp="1"/>
          </p:cNvSpPr>
          <p:nvPr>
            <p:ph type="dt" sz="half" idx="10"/>
          </p:nvPr>
        </p:nvSpPr>
        <p:spPr/>
        <p:txBody>
          <a:bodyPr/>
          <a:lstStyle/>
          <a:p>
            <a:fld id="{5B31C9A1-E333-4270-9553-17EA0BD1F078}" type="datetime5">
              <a:rPr lang="en-US" smtClean="0">
                <a:latin typeface="Times New Roman" panose="02020603050405020304" pitchFamily="18" charset="0"/>
                <a:cs typeface="Times New Roman" panose="02020603050405020304" pitchFamily="18" charset="0"/>
              </a:rPr>
              <a:pPr/>
              <a:t>9-Oct-22</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49AFBE7-3A3F-40A6-9C67-8892771EE85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9" name="image3.png" descr="ISO Logo">
            <a:extLst>
              <a:ext uri="{FF2B5EF4-FFF2-40B4-BE49-F238E27FC236}">
                <a16:creationId xmlns:a16="http://schemas.microsoft.com/office/drawing/2014/main" id="{293CB20D-A982-443B-9D8C-53EE3FCF1747}"/>
              </a:ext>
            </a:extLst>
          </p:cNvPr>
          <p:cNvPicPr/>
          <p:nvPr/>
        </p:nvPicPr>
        <p:blipFill>
          <a:blip r:embed="rId3"/>
          <a:srcRect/>
          <a:stretch>
            <a:fillRect/>
          </a:stretch>
        </p:blipFill>
        <p:spPr>
          <a:xfrm>
            <a:off x="9702166" y="102870"/>
            <a:ext cx="813435" cy="796925"/>
          </a:xfrm>
          <a:prstGeom prst="rect">
            <a:avLst/>
          </a:prstGeom>
        </p:spPr>
      </p:pic>
      <p:sp>
        <p:nvSpPr>
          <p:cNvPr id="7" name="Content Placeholder 6">
            <a:extLst>
              <a:ext uri="{FF2B5EF4-FFF2-40B4-BE49-F238E27FC236}">
                <a16:creationId xmlns:a16="http://schemas.microsoft.com/office/drawing/2014/main" id="{2FC79F97-5F7F-86FD-8CD8-B00B67CB089F}"/>
              </a:ext>
            </a:extLst>
          </p:cNvPr>
          <p:cNvSpPr>
            <a:spLocks noGrp="1"/>
          </p:cNvSpPr>
          <p:nvPr>
            <p:ph idx="1"/>
          </p:nvPr>
        </p:nvSpPr>
        <p:spPr>
          <a:xfrm>
            <a:off x="838200" y="1825624"/>
            <a:ext cx="10515600" cy="4530725"/>
          </a:xfrm>
        </p:spPr>
        <p:txBody>
          <a:bodyPr>
            <a:normAutofit lnSpcReduction="10000"/>
          </a:bodyPr>
          <a:lstStyle/>
          <a:p>
            <a:pPr marL="21158" algn="just" rtl="0" fontAlgn="base">
              <a:spcBef>
                <a:spcPts val="800"/>
              </a:spcBef>
              <a:spcAft>
                <a:spcPts val="0"/>
              </a:spcAft>
              <a:buFont typeface="Arial" panose="020B0604020202020204" pitchFamily="34" charset="0"/>
              <a:buChar char="•"/>
            </a:pPr>
            <a:r>
              <a:rPr lang="en-IN" sz="3200" b="0" i="0" u="none" strike="noStrike" dirty="0">
                <a:solidFill>
                  <a:srgbClr val="000000"/>
                </a:solidFill>
                <a:effectLst/>
                <a:latin typeface="Times New Roman" panose="02020603050405020304" pitchFamily="18" charset="0"/>
              </a:rPr>
              <a:t>Thus we have tested the correctness of the selected criteria combination on their effect on the price of Bitcoin. For our experiment, we used Multiple Linear Regression, Random Forests, and LSTM ML algorithms implemented with Python in Anaconda Data Science tool. </a:t>
            </a:r>
            <a:endParaRPr lang="en-IN" sz="3200" b="0" i="0" u="none" strike="noStrike" dirty="0">
              <a:solidFill>
                <a:srgbClr val="000000"/>
              </a:solidFill>
              <a:effectLst/>
              <a:latin typeface="Arial" panose="020B0604020202020204" pitchFamily="34" charset="0"/>
            </a:endParaRPr>
          </a:p>
          <a:p>
            <a:pPr marL="21158" algn="just" rtl="0" fontAlgn="base">
              <a:spcBef>
                <a:spcPts val="800"/>
              </a:spcBef>
              <a:spcAft>
                <a:spcPts val="0"/>
              </a:spcAft>
              <a:buFont typeface="Arial" panose="020B0604020202020204" pitchFamily="34" charset="0"/>
              <a:buChar char="•"/>
            </a:pPr>
            <a:r>
              <a:rPr lang="en-IN" sz="3200" b="0" i="0" u="none" strike="noStrike" dirty="0">
                <a:solidFill>
                  <a:srgbClr val="000000"/>
                </a:solidFill>
                <a:effectLst/>
                <a:latin typeface="Times New Roman" panose="02020603050405020304" pitchFamily="18" charset="0"/>
              </a:rPr>
              <a:t>As a result, we have found that selected combination of criterion can explain more than 70% of cryptocurrency price. On this base, we plan to study additional criteria which affect prices of cryptocurrencies to be able to forecast their prices more accurate. </a:t>
            </a:r>
            <a:endParaRPr lang="en-IN" sz="3200" b="0" i="0" u="none" strike="noStrike" dirty="0">
              <a:solidFill>
                <a:srgbClr val="000000"/>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24840"/>
            <a:ext cx="7804484" cy="955307"/>
          </a:xfrm>
        </p:spPr>
        <p:txBody>
          <a:bodyPr/>
          <a:lstStyle/>
          <a:p>
            <a:r>
              <a:rPr lang="en-US" dirty="0">
                <a:latin typeface="Times New Roman" panose="02020603050405020304" pitchFamily="18" charset="0"/>
                <a:cs typeface="Times New Roman" panose="02020603050405020304" pitchFamily="18" charset="0"/>
              </a:rPr>
              <a:t>		 REFERENCES</a:t>
            </a:r>
          </a:p>
        </p:txBody>
      </p:sp>
      <p:sp>
        <p:nvSpPr>
          <p:cNvPr id="4" name="Date Placeholder 3">
            <a:extLst>
              <a:ext uri="{FF2B5EF4-FFF2-40B4-BE49-F238E27FC236}">
                <a16:creationId xmlns:a16="http://schemas.microsoft.com/office/drawing/2014/main" id="{19D6004B-31AE-4CBB-9AD6-402671FBBAAE}"/>
              </a:ext>
            </a:extLst>
          </p:cNvPr>
          <p:cNvSpPr>
            <a:spLocks noGrp="1"/>
          </p:cNvSpPr>
          <p:nvPr>
            <p:ph type="dt" sz="half" idx="10"/>
          </p:nvPr>
        </p:nvSpPr>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9-Oct-22</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E36271-143A-4D09-A04F-36C4CBEF858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4757DECD-D1C6-49BA-BA57-528CB60047F2}"/>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6DFEACA-A5F6-4F61-BEAA-A3A841AB510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9" name="image3.png" descr="ISO Logo">
            <a:extLst>
              <a:ext uri="{FF2B5EF4-FFF2-40B4-BE49-F238E27FC236}">
                <a16:creationId xmlns:a16="http://schemas.microsoft.com/office/drawing/2014/main" id="{F59CCAD7-D388-4B9C-A033-7673346A13AD}"/>
              </a:ext>
            </a:extLst>
          </p:cNvPr>
          <p:cNvPicPr/>
          <p:nvPr/>
        </p:nvPicPr>
        <p:blipFill>
          <a:blip r:embed="rId3"/>
          <a:srcRect/>
          <a:stretch>
            <a:fillRect/>
          </a:stretch>
        </p:blipFill>
        <p:spPr>
          <a:xfrm>
            <a:off x="9702166" y="102870"/>
            <a:ext cx="813435" cy="796925"/>
          </a:xfrm>
          <a:prstGeom prst="rect">
            <a:avLst/>
          </a:prstGeom>
        </p:spPr>
      </p:pic>
      <p:sp>
        <p:nvSpPr>
          <p:cNvPr id="10" name="Content Placeholder 9">
            <a:extLst>
              <a:ext uri="{FF2B5EF4-FFF2-40B4-BE49-F238E27FC236}">
                <a16:creationId xmlns:a16="http://schemas.microsoft.com/office/drawing/2014/main" id="{BF8B82DA-B5F5-43AE-A334-64E4FB8DBB0B}"/>
              </a:ext>
            </a:extLst>
          </p:cNvPr>
          <p:cNvSpPr>
            <a:spLocks noGrp="1"/>
          </p:cNvSpPr>
          <p:nvPr>
            <p:ph idx="1"/>
          </p:nvPr>
        </p:nvSpPr>
        <p:spPr>
          <a:xfrm>
            <a:off x="838200" y="1708484"/>
            <a:ext cx="10515600" cy="4705651"/>
          </a:xfrm>
        </p:spPr>
        <p:txBody>
          <a:bodyPr>
            <a:normAutofit/>
          </a:bodyPr>
          <a:lstStyle/>
          <a:p>
            <a:endParaRPr lang="en-IN" dirty="0"/>
          </a:p>
        </p:txBody>
      </p:sp>
    </p:spTree>
    <p:extLst>
      <p:ext uri="{BB962C8B-B14F-4D97-AF65-F5344CB8AC3E}">
        <p14:creationId xmlns:p14="http://schemas.microsoft.com/office/powerpoint/2010/main" val="303506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OBJECTIVE</a:t>
            </a:r>
          </a:p>
        </p:txBody>
      </p:sp>
      <p:sp>
        <p:nvSpPr>
          <p:cNvPr id="3" name="Content Placeholder 2"/>
          <p:cNvSpPr>
            <a:spLocks noGrp="1"/>
          </p:cNvSpPr>
          <p:nvPr>
            <p:ph idx="1"/>
          </p:nvPr>
        </p:nvSpPr>
        <p:spPr/>
        <p:txBody>
          <a:bodyPr>
            <a:normAutofit/>
          </a:bodyPr>
          <a:lstStyle/>
          <a:p>
            <a:endParaRPr lang="en-US" b="0" i="0" dirty="0">
              <a:solidFill>
                <a:srgbClr val="000000"/>
              </a:solidFill>
              <a:effectLst/>
              <a:latin typeface="Open Sans"/>
            </a:endParaRPr>
          </a:p>
          <a:p>
            <a:pPr marL="0" indent="0">
              <a:buNone/>
            </a:pPr>
            <a:endParaRPr lang="en-US" b="0" i="0" dirty="0">
              <a:solidFill>
                <a:srgbClr val="000000"/>
              </a:solidFill>
              <a:effectLst/>
              <a:latin typeface="Open Sans"/>
            </a:endParaRPr>
          </a:p>
          <a:p>
            <a:r>
              <a:rPr lang="en-US" b="0" i="0" dirty="0">
                <a:solidFill>
                  <a:srgbClr val="000000"/>
                </a:solidFill>
                <a:effectLst/>
                <a:latin typeface="Open Sans"/>
              </a:rPr>
              <a:t>The key objective is to find out the current running prices of the crypto currencies .</a:t>
            </a:r>
          </a:p>
          <a:p>
            <a:pPr marL="0" indent="0">
              <a:buNone/>
            </a:pPr>
            <a:endParaRPr lang="en-US" b="0" i="0" dirty="0">
              <a:solidFill>
                <a:srgbClr val="000000"/>
              </a:solidFill>
              <a:effectLst/>
              <a:latin typeface="Open Sans"/>
            </a:endParaRPr>
          </a:p>
          <a:p>
            <a:r>
              <a:rPr lang="en-US" b="0" i="0" dirty="0">
                <a:solidFill>
                  <a:srgbClr val="000000"/>
                </a:solidFill>
                <a:effectLst/>
                <a:latin typeface="Open Sans"/>
              </a:rPr>
              <a:t>To make people aware more about the Crypto .</a:t>
            </a:r>
          </a:p>
          <a:p>
            <a:endParaRPr lang="en-US" b="0" i="0" dirty="0">
              <a:solidFill>
                <a:srgbClr val="000000"/>
              </a:solidFill>
              <a:effectLst/>
              <a:latin typeface="Open Sans"/>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B3F1384-44FA-4F9A-AFB9-F535BBDA1D0D}"/>
              </a:ext>
            </a:extLst>
          </p:cNvPr>
          <p:cNvSpPr>
            <a:spLocks noGrp="1"/>
          </p:cNvSpPr>
          <p:nvPr>
            <p:ph type="dt" sz="half" idx="10"/>
          </p:nvPr>
        </p:nvSpPr>
        <p:spPr/>
        <p:txBody>
          <a:bodyPr/>
          <a:lstStyle/>
          <a:p>
            <a:fld id="{5B31C9A1-E333-4270-9553-17EA0BD1F078}" type="datetime5">
              <a:rPr lang="en-US" smtClean="0">
                <a:latin typeface="Times New Roman" panose="02020603050405020304" pitchFamily="18" charset="0"/>
                <a:cs typeface="Times New Roman" panose="02020603050405020304" pitchFamily="18" charset="0"/>
              </a:rPr>
              <a:pPr/>
              <a:t>9-Oct-22</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49AFBE7-3A3F-40A6-9C67-8892771EE85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9" name="image3.png" descr="ISO Logo">
            <a:extLst>
              <a:ext uri="{FF2B5EF4-FFF2-40B4-BE49-F238E27FC236}">
                <a16:creationId xmlns:a16="http://schemas.microsoft.com/office/drawing/2014/main" id="{293CB20D-A982-443B-9D8C-53EE3FCF1747}"/>
              </a:ext>
            </a:extLst>
          </p:cNvPr>
          <p:cNvPicPr/>
          <p:nvPr/>
        </p:nvPicPr>
        <p:blipFill>
          <a:blip r:embed="rId3"/>
          <a:srcRect/>
          <a:stretch>
            <a:fillRect/>
          </a:stretch>
        </p:blipFill>
        <p:spPr>
          <a:xfrm>
            <a:off x="9702166" y="102870"/>
            <a:ext cx="813435" cy="796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SCOPE	</a:t>
            </a:r>
          </a:p>
        </p:txBody>
      </p:sp>
      <p:sp>
        <p:nvSpPr>
          <p:cNvPr id="3" name="Content Placeholder 2"/>
          <p:cNvSpPr>
            <a:spLocks noGrp="1"/>
          </p:cNvSpPr>
          <p:nvPr>
            <p:ph idx="1"/>
          </p:nvPr>
        </p:nvSpPr>
        <p:spPr/>
        <p:txBody>
          <a:bodyPr>
            <a:normAutofit fontScale="92500"/>
          </a:bodyPr>
          <a:lstStyle/>
          <a:p>
            <a:r>
              <a:rPr lang="en-US" sz="2600" dirty="0"/>
              <a:t>In this proposed project we designed a model to</a:t>
            </a:r>
            <a:r>
              <a:rPr lang="en-US" sz="2600" b="0" i="0" dirty="0">
                <a:solidFill>
                  <a:srgbClr val="000000"/>
                </a:solidFill>
                <a:effectLst/>
                <a:latin typeface="Open Sans"/>
              </a:rPr>
              <a:t> </a:t>
            </a:r>
            <a:r>
              <a:rPr lang="en-US" sz="2200" b="0" i="0" dirty="0">
                <a:solidFill>
                  <a:srgbClr val="000000"/>
                </a:solidFill>
                <a:effectLst/>
                <a:latin typeface="Open Sans"/>
              </a:rPr>
              <a:t>find out the current running prices of the crypto currencies .</a:t>
            </a:r>
            <a:endParaRPr lang="en-US" sz="2200" dirty="0"/>
          </a:p>
          <a:p>
            <a:endParaRPr lang="en-US" sz="2600" dirty="0"/>
          </a:p>
          <a:p>
            <a:r>
              <a:rPr lang="en-US" sz="2600" dirty="0"/>
              <a:t>This system is capable of providing most of the essential features required like prices , news and charts . </a:t>
            </a:r>
          </a:p>
          <a:p>
            <a:r>
              <a:rPr lang="en-US" sz="2600" dirty="0"/>
              <a:t>Nowadays, peoples are more conscious about their investment and their savings . So, investment plays a vital role towards the wellness of the people.</a:t>
            </a:r>
          </a:p>
          <a:p>
            <a:endParaRPr lang="en-US" sz="2600" dirty="0"/>
          </a:p>
          <a:p>
            <a:r>
              <a:rPr lang="en-US" sz="2600" dirty="0"/>
              <a:t>With the use of “Crypto Capsule App” and other relevant fields of information technology, it becomes feasible to detect </a:t>
            </a:r>
            <a:r>
              <a:rPr lang="en-US" sz="2200" b="0" i="0" dirty="0">
                <a:solidFill>
                  <a:srgbClr val="000000"/>
                </a:solidFill>
                <a:effectLst/>
                <a:latin typeface="Open Sans"/>
              </a:rPr>
              <a:t>the current running prices of the crypto currencies .</a:t>
            </a:r>
            <a:endParaRPr lang="en-US" sz="2200" dirty="0"/>
          </a:p>
          <a:p>
            <a:endParaRPr lang="en-US" dirty="0"/>
          </a:p>
        </p:txBody>
      </p:sp>
      <p:sp>
        <p:nvSpPr>
          <p:cNvPr id="4" name="Date Placeholder 3">
            <a:extLst>
              <a:ext uri="{FF2B5EF4-FFF2-40B4-BE49-F238E27FC236}">
                <a16:creationId xmlns:a16="http://schemas.microsoft.com/office/drawing/2014/main" id="{21D7B601-1D2D-4959-B3B6-34012D39F694}"/>
              </a:ext>
            </a:extLst>
          </p:cNvPr>
          <p:cNvSpPr>
            <a:spLocks noGrp="1"/>
          </p:cNvSpPr>
          <p:nvPr>
            <p:ph type="dt" sz="half" idx="10"/>
          </p:nvPr>
        </p:nvSpPr>
        <p:spPr/>
        <p:txBody>
          <a:bodyPr/>
          <a:lstStyle/>
          <a:p>
            <a:fld id="{BB647AB0-B34F-4BCE-AB99-36B18E66469A}" type="datetime5">
              <a:rPr lang="en-US" smtClean="0">
                <a:latin typeface="Times New Roman" panose="02020603050405020304" pitchFamily="18" charset="0"/>
                <a:cs typeface="Times New Roman" panose="02020603050405020304" pitchFamily="18" charset="0"/>
              </a:rPr>
              <a:pPr/>
              <a:t>9-Oct-22</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82B3252-DE51-48B3-B168-B5A6E4216D5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9F291B8B-E769-4BF0-A511-40F56AB9A4F4}"/>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pic>
        <p:nvPicPr>
          <p:cNvPr id="8" name="image3.png" descr="ISO Logo">
            <a:extLst>
              <a:ext uri="{FF2B5EF4-FFF2-40B4-BE49-F238E27FC236}">
                <a16:creationId xmlns:a16="http://schemas.microsoft.com/office/drawing/2014/main" id="{DACE110F-EE4D-4C7A-BF0B-CD79EAA82D70}"/>
              </a:ext>
            </a:extLst>
          </p:cNvPr>
          <p:cNvPicPr/>
          <p:nvPr/>
        </p:nvPicPr>
        <p:blipFill>
          <a:blip r:embed="rId2"/>
          <a:srcRect/>
          <a:stretch>
            <a:fillRect/>
          </a:stretch>
        </p:blipFill>
        <p:spPr>
          <a:xfrm>
            <a:off x="9702166" y="102870"/>
            <a:ext cx="813435" cy="796925"/>
          </a:xfrm>
          <a:prstGeom prst="rect">
            <a:avLst/>
          </a:prstGeom>
        </p:spPr>
      </p:pic>
      <p:pic>
        <p:nvPicPr>
          <p:cNvPr id="9" name="Picture 8">
            <a:extLst>
              <a:ext uri="{FF2B5EF4-FFF2-40B4-BE49-F238E27FC236}">
                <a16:creationId xmlns:a16="http://schemas.microsoft.com/office/drawing/2014/main" id="{76FCDA0A-DCBC-413E-A1D8-57F5C0F9B02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spTree>
    <p:extLst>
      <p:ext uri="{BB962C8B-B14F-4D97-AF65-F5344CB8AC3E}">
        <p14:creationId xmlns:p14="http://schemas.microsoft.com/office/powerpoint/2010/main" val="238268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261"/>
            <a:ext cx="10515600" cy="1543163"/>
          </a:xfrm>
        </p:spPr>
        <p:txBody>
          <a:bodyPr/>
          <a:lstStyle/>
          <a:p>
            <a:r>
              <a:rPr lang="en-US" dirty="0">
                <a:latin typeface="Times New Roman" panose="02020603050405020304" pitchFamily="18" charset="0"/>
                <a:cs typeface="Times New Roman" panose="02020603050405020304" pitchFamily="18" charset="0"/>
              </a:rPr>
              <a:t>			      ABSTRACT</a:t>
            </a:r>
          </a:p>
        </p:txBody>
      </p:sp>
      <p:sp>
        <p:nvSpPr>
          <p:cNvPr id="3" name="Content Placeholder 2"/>
          <p:cNvSpPr>
            <a:spLocks noGrp="1"/>
          </p:cNvSpPr>
          <p:nvPr>
            <p:ph idx="1"/>
          </p:nvPr>
        </p:nvSpPr>
        <p:spPr>
          <a:xfrm>
            <a:off x="838200" y="1897811"/>
            <a:ext cx="10515600" cy="4279152"/>
          </a:xfrm>
        </p:spPr>
        <p:txBody>
          <a:bodyPr>
            <a:normAutofit/>
          </a:bodyPr>
          <a:lstStyle/>
          <a:p>
            <a:pPr marL="0" indent="0">
              <a:buNone/>
            </a:pPr>
            <a:r>
              <a:rPr lang="en-IN" sz="3200" b="0" i="0" dirty="0">
                <a:solidFill>
                  <a:srgbClr val="202124"/>
                </a:solidFill>
                <a:effectLst/>
                <a:latin typeface="arial" panose="020B0604020202020204" pitchFamily="34" charset="0"/>
              </a:rPr>
              <a:t>Crypto Currency nowadays is in most demand and many people are investing in these currencies to get high returns. Many websites and applications provide us information about the rates of different cryptocurrencies available in the Crypto Market. In this article, we will be building a similar application in which we will be displaying the rates of different cryptocurrencies inside our application </a:t>
            </a:r>
            <a:r>
              <a:rPr lang="en-IN" sz="3200" b="0" i="0">
                <a:solidFill>
                  <a:srgbClr val="202124"/>
                </a:solidFill>
                <a:effectLst/>
                <a:latin typeface="arial" panose="020B0604020202020204" pitchFamily="34" charset="0"/>
              </a:rPr>
              <a:t>in Recycler View</a:t>
            </a:r>
            <a:r>
              <a:rPr lang="en-IN" sz="3200" b="0" i="0" dirty="0">
                <a:solidFill>
                  <a:srgbClr val="202124"/>
                </a:solidFill>
                <a:effectLst/>
                <a:latin typeface="arial" panose="020B0604020202020204" pitchFamily="34" charset="0"/>
              </a:rPr>
              <a:t>.</a:t>
            </a:r>
            <a:endParaRPr lang="en-US" sz="3200" b="0" i="0" dirty="0">
              <a:solidFill>
                <a:srgbClr val="202124"/>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4B536FA5-D177-4190-B6F8-0723D22CF8B3}"/>
              </a:ext>
            </a:extLst>
          </p:cNvPr>
          <p:cNvSpPr>
            <a:spLocks noGrp="1"/>
          </p:cNvSpPr>
          <p:nvPr>
            <p:ph type="dt" sz="half" idx="10"/>
          </p:nvPr>
        </p:nvSpPr>
        <p:spPr/>
        <p:txBody>
          <a:bodyPr/>
          <a:lstStyle/>
          <a:p>
            <a:fld id="{013A2310-A59C-4E87-856F-CAA3E63E73BA}" type="datetime5">
              <a:rPr lang="en-US" smtClean="0">
                <a:latin typeface="Times New Roman" panose="02020603050405020304" pitchFamily="18" charset="0"/>
                <a:cs typeface="Times New Roman" panose="02020603050405020304" pitchFamily="18" charset="0"/>
              </a:rPr>
              <a:pPr/>
              <a:t>9-Oct-22</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pic>
        <p:nvPicPr>
          <p:cNvPr id="8" name="image3.png" descr="ISO Logo">
            <a:extLst>
              <a:ext uri="{FF2B5EF4-FFF2-40B4-BE49-F238E27FC236}">
                <a16:creationId xmlns:a16="http://schemas.microsoft.com/office/drawing/2014/main" id="{32C23783-CDB9-4670-87D4-17DB66594969}"/>
              </a:ext>
            </a:extLst>
          </p:cNvPr>
          <p:cNvPicPr/>
          <p:nvPr/>
        </p:nvPicPr>
        <p:blipFill>
          <a:blip r:embed="rId2"/>
          <a:srcRect/>
          <a:stretch>
            <a:fillRect/>
          </a:stretch>
        </p:blipFill>
        <p:spPr>
          <a:xfrm>
            <a:off x="9702166" y="102870"/>
            <a:ext cx="813435" cy="796925"/>
          </a:xfrm>
          <a:prstGeom prst="rect">
            <a:avLst/>
          </a:prstGeom>
        </p:spPr>
      </p:pic>
      <p:pic>
        <p:nvPicPr>
          <p:cNvPr id="9" name="Picture 8">
            <a:extLst>
              <a:ext uri="{FF2B5EF4-FFF2-40B4-BE49-F238E27FC236}">
                <a16:creationId xmlns:a16="http://schemas.microsoft.com/office/drawing/2014/main" id="{67C2DBC2-0293-45E8-BDF7-3D6ACAF3EF7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24840"/>
            <a:ext cx="8229600" cy="1143000"/>
          </a:xfrm>
        </p:spPr>
        <p:txBody>
          <a:bodyPr/>
          <a:lstStyle/>
          <a:p>
            <a:r>
              <a:rPr lang="en-US"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1233577" y="1825625"/>
            <a:ext cx="9661586" cy="4351338"/>
          </a:xfrm>
        </p:spPr>
        <p:txBody>
          <a:bodyPr>
            <a:normAutofit/>
          </a:bodyPr>
          <a:lstStyle/>
          <a:p>
            <a:pPr marL="0" indent="0">
              <a:buNone/>
            </a:pPr>
            <a:r>
              <a:rPr lang="en-IN" sz="3200" dirty="0">
                <a:latin typeface="Times New Roman" panose="02020603050405020304" pitchFamily="18" charset="0"/>
                <a:cs typeface="Times New Roman" panose="02020603050405020304" pitchFamily="18" charset="0"/>
              </a:rPr>
              <a:t>We will be building a simple application in which we will be displaying the rates of different cryptocurrencies inside our app’s Recycler View. </a:t>
            </a:r>
          </a:p>
          <a:p>
            <a:pPr marL="0" indent="0">
              <a:buNone/>
            </a:pPr>
            <a:r>
              <a:rPr lang="en-IN" sz="3200" dirty="0">
                <a:latin typeface="Times New Roman" panose="02020603050405020304" pitchFamily="18" charset="0"/>
                <a:cs typeface="Times New Roman" panose="02020603050405020304" pitchFamily="18" charset="0"/>
              </a:rPr>
              <a:t>We are going to implement this project using the Java language.</a:t>
            </a:r>
          </a:p>
          <a:p>
            <a:pPr marL="0" indent="0">
              <a:buNone/>
            </a:pPr>
            <a:r>
              <a:rPr lang="en-IN" sz="3200" dirty="0">
                <a:latin typeface="Times New Roman" panose="02020603050405020304" pitchFamily="18" charset="0"/>
                <a:cs typeface="Times New Roman" panose="02020603050405020304" pitchFamily="18" charset="0"/>
              </a:rPr>
              <a:t>We are going to use Android Studio Software for the development of this project . </a:t>
            </a:r>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9D6004B-31AE-4CBB-9AD6-402671FBBAAE}"/>
              </a:ext>
            </a:extLst>
          </p:cNvPr>
          <p:cNvSpPr>
            <a:spLocks noGrp="1"/>
          </p:cNvSpPr>
          <p:nvPr>
            <p:ph type="dt" sz="half" idx="10"/>
          </p:nvPr>
        </p:nvSpPr>
        <p:spPr/>
        <p:txBody>
          <a:bodyPr/>
          <a:lstStyle/>
          <a:p>
            <a:fld id="{D5DA660A-7E6F-40E2-B0BB-120E5A03F938}" type="datetime5">
              <a:rPr lang="en-US" smtClean="0">
                <a:latin typeface="Times New Roman" panose="02020603050405020304" pitchFamily="18" charset="0"/>
                <a:cs typeface="Times New Roman" panose="02020603050405020304" pitchFamily="18" charset="0"/>
              </a:rPr>
              <a:pPr/>
              <a:t>9-Oct-22</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E36271-143A-4D09-A04F-36C4CBEF858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4757DECD-D1C6-49BA-BA57-528CB60047F2}"/>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6DFEACA-A5F6-4F61-BEAA-A3A841AB5109}"/>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9" name="image3.png" descr="ISO Logo">
            <a:extLst>
              <a:ext uri="{FF2B5EF4-FFF2-40B4-BE49-F238E27FC236}">
                <a16:creationId xmlns:a16="http://schemas.microsoft.com/office/drawing/2014/main" id="{F59CCAD7-D388-4B9C-A033-7673346A13AD}"/>
              </a:ext>
            </a:extLst>
          </p:cNvPr>
          <p:cNvPicPr/>
          <p:nvPr/>
        </p:nvPicPr>
        <p:blipFill>
          <a:blip r:embed="rId3"/>
          <a:srcRect/>
          <a:stretch>
            <a:fillRect/>
          </a:stretch>
        </p:blipFill>
        <p:spPr>
          <a:xfrm>
            <a:off x="9702166" y="102870"/>
            <a:ext cx="813435" cy="796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ISSUES</a:t>
            </a:r>
          </a:p>
        </p:txBody>
      </p:sp>
      <p:sp>
        <p:nvSpPr>
          <p:cNvPr id="3" name="Content Placeholder 2"/>
          <p:cNvSpPr>
            <a:spLocks noGrp="1"/>
          </p:cNvSpPr>
          <p:nvPr>
            <p:ph idx="1"/>
          </p:nvPr>
        </p:nvSpPr>
        <p:spPr>
          <a:xfrm>
            <a:off x="1544128" y="1825625"/>
            <a:ext cx="9523563" cy="4351338"/>
          </a:xfrm>
        </p:spPr>
        <p:txBody>
          <a:bodyPr>
            <a:normAutofit/>
          </a:bodyPr>
          <a:lstStyle/>
          <a:p>
            <a:pPr>
              <a:buFont typeface="Wingdings" panose="05000000000000000000" pitchFamily="2" charset="2"/>
              <a:buChar char="q"/>
            </a:pPr>
            <a:r>
              <a:rPr lang="en-IN" sz="3200" b="0" i="0" dirty="0">
                <a:solidFill>
                  <a:srgbClr val="000000"/>
                </a:solidFill>
                <a:effectLst/>
                <a:latin typeface="futura-pt"/>
              </a:rPr>
              <a:t>Blockchain has an environmental cost .</a:t>
            </a:r>
            <a:endParaRPr lang="en-US" sz="32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3200" b="0" i="0" dirty="0">
                <a:solidFill>
                  <a:srgbClr val="000000"/>
                </a:solidFill>
                <a:effectLst/>
                <a:latin typeface="futura-pt"/>
              </a:rPr>
              <a:t>Lack of regulation creates a risky environment</a:t>
            </a:r>
            <a:r>
              <a:rPr lang="en-US" sz="3200" dirty="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sz="3200" b="0" i="0" dirty="0">
                <a:solidFill>
                  <a:srgbClr val="000000"/>
                </a:solidFill>
                <a:effectLst/>
                <a:latin typeface="futura-pt"/>
              </a:rPr>
              <a:t>Its complexity means end users find it hard to appreciate the benefits</a:t>
            </a:r>
            <a:r>
              <a:rPr lang="en-US" sz="3200" b="0" i="0" dirty="0">
                <a:solidFill>
                  <a:srgbClr val="000000"/>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sz="3200" b="0" i="0" dirty="0">
                <a:solidFill>
                  <a:srgbClr val="000000"/>
                </a:solidFill>
                <a:effectLst/>
                <a:latin typeface="futura-pt"/>
              </a:rPr>
              <a:t>Blockchains can be slow and cumbersome</a:t>
            </a:r>
            <a:r>
              <a:rPr lang="en-US" sz="3200" dirty="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IN" sz="3200" b="0" i="0" dirty="0">
                <a:solidFill>
                  <a:srgbClr val="000000"/>
                </a:solidFill>
                <a:effectLst/>
                <a:latin typeface="futura-pt"/>
              </a:rPr>
              <a:t>The “Establishment” has a vested interest in blockchain failing</a:t>
            </a:r>
            <a:r>
              <a:rPr lang="en-US" sz="3200" b="0" i="0" dirty="0">
                <a:solidFill>
                  <a:srgbClr val="000000"/>
                </a:solidFill>
                <a:effectLst/>
                <a:latin typeface="Times New Roman" panose="02020603050405020304" pitchFamily="18" charset="0"/>
                <a:cs typeface="Times New Roman" panose="02020603050405020304" pitchFamily="18" charset="0"/>
              </a:rPr>
              <a:t> . </a:t>
            </a:r>
          </a:p>
          <a:p>
            <a:pPr marL="0" indent="0">
              <a:buNone/>
            </a:pPr>
            <a:endParaRPr lang="en-US" b="0" i="0" dirty="0">
              <a:solidFill>
                <a:srgbClr val="000000"/>
              </a:solidFill>
              <a:effectLst/>
              <a:latin typeface="Open Sans"/>
            </a:endParaRPr>
          </a:p>
        </p:txBody>
      </p:sp>
      <p:sp>
        <p:nvSpPr>
          <p:cNvPr id="4" name="Date Placeholder 3">
            <a:extLst>
              <a:ext uri="{FF2B5EF4-FFF2-40B4-BE49-F238E27FC236}">
                <a16:creationId xmlns:a16="http://schemas.microsoft.com/office/drawing/2014/main" id="{EB3F1384-44FA-4F9A-AFB9-F535BBDA1D0D}"/>
              </a:ext>
            </a:extLst>
          </p:cNvPr>
          <p:cNvSpPr>
            <a:spLocks noGrp="1"/>
          </p:cNvSpPr>
          <p:nvPr>
            <p:ph type="dt" sz="half" idx="10"/>
          </p:nvPr>
        </p:nvSpPr>
        <p:spPr/>
        <p:txBody>
          <a:bodyPr/>
          <a:lstStyle/>
          <a:p>
            <a:fld id="{5B31C9A1-E333-4270-9553-17EA0BD1F078}" type="datetime5">
              <a:rPr lang="en-US" smtClean="0">
                <a:latin typeface="Times New Roman" panose="02020603050405020304" pitchFamily="18" charset="0"/>
                <a:cs typeface="Times New Roman" panose="02020603050405020304" pitchFamily="18" charset="0"/>
              </a:rPr>
              <a:pPr/>
              <a:t>9-Oct-22</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49AFBE7-3A3F-40A6-9C67-8892771EE85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9" name="image3.png" descr="ISO Logo">
            <a:extLst>
              <a:ext uri="{FF2B5EF4-FFF2-40B4-BE49-F238E27FC236}">
                <a16:creationId xmlns:a16="http://schemas.microsoft.com/office/drawing/2014/main" id="{293CB20D-A982-443B-9D8C-53EE3FCF1747}"/>
              </a:ext>
            </a:extLst>
          </p:cNvPr>
          <p:cNvPicPr/>
          <p:nvPr/>
        </p:nvPicPr>
        <p:blipFill>
          <a:blip r:embed="rId3"/>
          <a:srcRect/>
          <a:stretch>
            <a:fillRect/>
          </a:stretch>
        </p:blipFill>
        <p:spPr>
          <a:xfrm>
            <a:off x="9702166" y="102870"/>
            <a:ext cx="813435" cy="796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857D-E5E5-4222-B1B7-BFF824E9981D}"/>
              </a:ext>
            </a:extLst>
          </p:cNvPr>
          <p:cNvSpPr>
            <a:spLocks noGrp="1"/>
          </p:cNvSpPr>
          <p:nvPr>
            <p:ph type="title"/>
          </p:nvPr>
        </p:nvSpPr>
        <p:spPr/>
        <p:txBody>
          <a:bodyPr/>
          <a:lstStyle/>
          <a:p>
            <a:pPr algn="ctr"/>
            <a:r>
              <a:rPr lang="en-IN" dirty="0">
                <a:latin typeface="Times New Roman" pitchFamily="18" charset="0"/>
                <a:cs typeface="Times New Roman" pitchFamily="18" charset="0"/>
              </a:rPr>
              <a:t>Proposed Methodology</a:t>
            </a:r>
          </a:p>
        </p:txBody>
      </p:sp>
      <p:sp>
        <p:nvSpPr>
          <p:cNvPr id="3" name="Content Placeholder 2">
            <a:extLst>
              <a:ext uri="{FF2B5EF4-FFF2-40B4-BE49-F238E27FC236}">
                <a16:creationId xmlns:a16="http://schemas.microsoft.com/office/drawing/2014/main" id="{98D0045B-0D82-49BE-B840-681968D15795}"/>
              </a:ext>
            </a:extLst>
          </p:cNvPr>
          <p:cNvSpPr>
            <a:spLocks noGrp="1"/>
          </p:cNvSpPr>
          <p:nvPr>
            <p:ph idx="1"/>
          </p:nvPr>
        </p:nvSpPr>
        <p:spPr>
          <a:xfrm>
            <a:off x="390769" y="1825625"/>
            <a:ext cx="11215077" cy="4762744"/>
          </a:xfrm>
        </p:spPr>
        <p:txBody>
          <a:bodyPr>
            <a:noAutofit/>
          </a:bodyPr>
          <a:lstStyle/>
          <a:p>
            <a:pPr marL="21158" algn="just" rtl="0" fontAlgn="base">
              <a:spcBef>
                <a:spcPts val="800"/>
              </a:spcBef>
              <a:spcAft>
                <a:spcPts val="0"/>
              </a:spcAft>
              <a:buFont typeface="Arial" panose="020B0604020202020204" pitchFamily="34" charset="0"/>
              <a:buChar char="•"/>
            </a:pPr>
            <a:r>
              <a:rPr lang="en-IN" b="0" i="0" u="none" strike="noStrike" dirty="0">
                <a:solidFill>
                  <a:srgbClr val="000000"/>
                </a:solidFill>
                <a:effectLst/>
                <a:latin typeface="Bahnschrift Light SemiCondensed" panose="020B0502040204020203" pitchFamily="34" charset="0"/>
              </a:rPr>
              <a:t>In our project we take 60 days movement of a particular cryptocurrency and predict the next day movement of that in the market.</a:t>
            </a:r>
          </a:p>
          <a:p>
            <a:pPr marL="84658" algn="just" rtl="0">
              <a:spcBef>
                <a:spcPts val="800"/>
              </a:spcBef>
              <a:spcAft>
                <a:spcPts val="0"/>
              </a:spcAft>
            </a:pPr>
            <a:r>
              <a:rPr lang="en-IN" b="0" i="0" u="none" strike="noStrike" dirty="0">
                <a:solidFill>
                  <a:srgbClr val="000000"/>
                </a:solidFill>
                <a:effectLst/>
                <a:latin typeface="Bahnschrift Light SemiCondensed" panose="020B0502040204020203" pitchFamily="34" charset="0"/>
              </a:rPr>
              <a:t>Example : we take 60 days chart of the bitcoin and predict the movement of it the in present day.</a:t>
            </a:r>
            <a:endParaRPr lang="en-IN" b="0" dirty="0">
              <a:effectLst/>
              <a:latin typeface="Bahnschrift Light SemiCondensed" panose="020B0502040204020203" pitchFamily="34" charset="0"/>
            </a:endParaRPr>
          </a:p>
          <a:p>
            <a:pPr marL="21158" algn="just" rtl="0" fontAlgn="base">
              <a:spcBef>
                <a:spcPts val="800"/>
              </a:spcBef>
              <a:spcAft>
                <a:spcPts val="0"/>
              </a:spcAft>
              <a:buFont typeface="Arial" panose="020B0604020202020204" pitchFamily="34" charset="0"/>
              <a:buChar char="•"/>
            </a:pPr>
            <a:r>
              <a:rPr lang="en-IN" b="0" i="0" u="none" strike="noStrike" dirty="0">
                <a:solidFill>
                  <a:srgbClr val="000000"/>
                </a:solidFill>
                <a:effectLst/>
                <a:latin typeface="Bahnschrift Light SemiCondensed" panose="020B0502040204020203" pitchFamily="34" charset="0"/>
              </a:rPr>
              <a:t>We use machine learning and deep learning in our project to predict the movement of cryptocurrency in the market.</a:t>
            </a:r>
          </a:p>
          <a:p>
            <a:pPr marL="21158" algn="just" rtl="0" fontAlgn="base">
              <a:spcBef>
                <a:spcPts val="800"/>
              </a:spcBef>
              <a:spcAft>
                <a:spcPts val="0"/>
              </a:spcAft>
              <a:buFont typeface="Arial" panose="020B0604020202020204" pitchFamily="34" charset="0"/>
              <a:buChar char="•"/>
            </a:pPr>
            <a:r>
              <a:rPr lang="en-IN" b="0" i="0" u="none" strike="noStrike" dirty="0">
                <a:solidFill>
                  <a:srgbClr val="000000"/>
                </a:solidFill>
                <a:effectLst/>
                <a:latin typeface="Bahnschrift Light SemiCondensed" panose="020B0502040204020203" pitchFamily="34" charset="0"/>
              </a:rPr>
              <a:t>We use many libraries of python like </a:t>
            </a:r>
          </a:p>
          <a:p>
            <a:pPr marL="84658" algn="just" rtl="0">
              <a:spcBef>
                <a:spcPts val="800"/>
              </a:spcBef>
              <a:spcAft>
                <a:spcPts val="0"/>
              </a:spcAft>
            </a:pPr>
            <a:r>
              <a:rPr lang="en-IN" b="0" i="0" u="none" strike="noStrike" dirty="0">
                <a:solidFill>
                  <a:srgbClr val="000000"/>
                </a:solidFill>
                <a:effectLst/>
                <a:latin typeface="Bahnschrift Light SemiCondensed" panose="020B0502040204020203" pitchFamily="34" charset="0"/>
              </a:rPr>
              <a:t>        Data science : NumPy, pandas, matplotlib</a:t>
            </a:r>
            <a:endParaRPr lang="en-IN" b="0" dirty="0">
              <a:effectLst/>
              <a:latin typeface="Bahnschrift Light SemiCondensed" panose="020B0502040204020203" pitchFamily="34" charset="0"/>
            </a:endParaRPr>
          </a:p>
          <a:p>
            <a:pPr marL="84658" algn="just" rtl="0">
              <a:spcBef>
                <a:spcPts val="800"/>
              </a:spcBef>
              <a:spcAft>
                <a:spcPts val="0"/>
              </a:spcAft>
            </a:pPr>
            <a:r>
              <a:rPr lang="en-IN" b="0" i="0" u="none" strike="noStrike" dirty="0">
                <a:solidFill>
                  <a:srgbClr val="000000"/>
                </a:solidFill>
                <a:effectLst/>
                <a:latin typeface="Bahnschrift Light SemiCondensed" panose="020B0502040204020203" pitchFamily="34" charset="0"/>
              </a:rPr>
              <a:t>        To get financial data : Pandas data reader </a:t>
            </a:r>
            <a:endParaRPr lang="en-IN" b="0" dirty="0">
              <a:effectLst/>
              <a:latin typeface="Bahnschrift Light SemiCondensed" panose="020B0502040204020203" pitchFamily="34" charset="0"/>
            </a:endParaRPr>
          </a:p>
          <a:p>
            <a:r>
              <a:rPr lang="en-IN" b="0" i="0" u="none" strike="noStrike" dirty="0">
                <a:solidFill>
                  <a:srgbClr val="000000"/>
                </a:solidFill>
                <a:effectLst/>
                <a:latin typeface="Bahnschrift Light SemiCondensed" panose="020B0502040204020203" pitchFamily="34" charset="0"/>
              </a:rPr>
              <a:t>        Machine learning : tenser flow, </a:t>
            </a:r>
            <a:r>
              <a:rPr lang="en-IN" b="0" i="0" u="none" strike="noStrike" dirty="0">
                <a:solidFill>
                  <a:srgbClr val="202124"/>
                </a:solidFill>
                <a:effectLst/>
                <a:latin typeface="Bahnschrift Light SemiCondensed" panose="020B0502040204020203" pitchFamily="34" charset="0"/>
              </a:rPr>
              <a:t>scikit-learn</a:t>
            </a:r>
            <a:endParaRPr lang="en-US" dirty="0">
              <a:latin typeface="Bahnschrift Light SemiCondensed" panose="020B0502040204020203" pitchFamily="34" charset="0"/>
            </a:endParaRPr>
          </a:p>
        </p:txBody>
      </p:sp>
      <p:pic>
        <p:nvPicPr>
          <p:cNvPr id="4" name="Picture 3">
            <a:extLst>
              <a:ext uri="{FF2B5EF4-FFF2-40B4-BE49-F238E27FC236}">
                <a16:creationId xmlns:a16="http://schemas.microsoft.com/office/drawing/2014/main" id="{AB238CEF-CBCC-4FFD-AA10-1EBEFB92C50C}"/>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5" name="image3.png" descr="ISO Logo">
            <a:extLst>
              <a:ext uri="{FF2B5EF4-FFF2-40B4-BE49-F238E27FC236}">
                <a16:creationId xmlns:a16="http://schemas.microsoft.com/office/drawing/2014/main" id="{BB5DFEAE-ECE8-4024-B3A7-59F9B9B49909}"/>
              </a:ext>
            </a:extLst>
          </p:cNvPr>
          <p:cNvPicPr/>
          <p:nvPr/>
        </p:nvPicPr>
        <p:blipFill>
          <a:blip r:embed="rId3"/>
          <a:srcRect/>
          <a:stretch>
            <a:fillRect/>
          </a:stretch>
        </p:blipFill>
        <p:spPr>
          <a:xfrm>
            <a:off x="9702166" y="102870"/>
            <a:ext cx="813435" cy="796925"/>
          </a:xfrm>
          <a:prstGeom prst="rect">
            <a:avLst/>
          </a:prstGeom>
        </p:spPr>
      </p:pic>
    </p:spTree>
    <p:extLst>
      <p:ext uri="{BB962C8B-B14F-4D97-AF65-F5344CB8AC3E}">
        <p14:creationId xmlns:p14="http://schemas.microsoft.com/office/powerpoint/2010/main" val="406722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857D-E5E5-4222-B1B7-BFF824E9981D}"/>
              </a:ext>
            </a:extLst>
          </p:cNvPr>
          <p:cNvSpPr>
            <a:spLocks noGrp="1"/>
          </p:cNvSpPr>
          <p:nvPr>
            <p:ph type="title"/>
          </p:nvPr>
        </p:nvSpPr>
        <p:spPr/>
        <p:txBody>
          <a:bodyPr anchor="t"/>
          <a:lstStyle/>
          <a:p>
            <a:pPr algn="ctr"/>
            <a:r>
              <a:rPr lang="en-IN" dirty="0">
                <a:latin typeface="Times New Roman" pitchFamily="18" charset="0"/>
                <a:cs typeface="Times New Roman" pitchFamily="18" charset="0"/>
              </a:rPr>
              <a:t>Expected Outcome</a:t>
            </a:r>
          </a:p>
        </p:txBody>
      </p:sp>
      <p:sp>
        <p:nvSpPr>
          <p:cNvPr id="3" name="Content Placeholder 2">
            <a:extLst>
              <a:ext uri="{FF2B5EF4-FFF2-40B4-BE49-F238E27FC236}">
                <a16:creationId xmlns:a16="http://schemas.microsoft.com/office/drawing/2014/main" id="{98D0045B-0D82-49BE-B840-681968D15795}"/>
              </a:ext>
            </a:extLst>
          </p:cNvPr>
          <p:cNvSpPr>
            <a:spLocks noGrp="1"/>
          </p:cNvSpPr>
          <p:nvPr>
            <p:ph sz="half" idx="1"/>
          </p:nvPr>
        </p:nvSpPr>
        <p:spPr/>
        <p:txBody>
          <a:bodyPr>
            <a:normAutofit/>
          </a:bodyPr>
          <a:lstStyle/>
          <a:p>
            <a:endParaRPr lang="en-US" dirty="0"/>
          </a:p>
          <a:p>
            <a:endParaRPr lang="en-US" dirty="0"/>
          </a:p>
        </p:txBody>
      </p:sp>
      <p:pic>
        <p:nvPicPr>
          <p:cNvPr id="4" name="Picture 3">
            <a:extLst>
              <a:ext uri="{FF2B5EF4-FFF2-40B4-BE49-F238E27FC236}">
                <a16:creationId xmlns:a16="http://schemas.microsoft.com/office/drawing/2014/main" id="{AB238CEF-CBCC-4FFD-AA10-1EBEFB92C50C}"/>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5" name="image3.png" descr="ISO Logo">
            <a:extLst>
              <a:ext uri="{FF2B5EF4-FFF2-40B4-BE49-F238E27FC236}">
                <a16:creationId xmlns:a16="http://schemas.microsoft.com/office/drawing/2014/main" id="{BB5DFEAE-ECE8-4024-B3A7-59F9B9B49909}"/>
              </a:ext>
            </a:extLst>
          </p:cNvPr>
          <p:cNvPicPr/>
          <p:nvPr/>
        </p:nvPicPr>
        <p:blipFill>
          <a:blip r:embed="rId3"/>
          <a:srcRect/>
          <a:stretch>
            <a:fillRect/>
          </a:stretch>
        </p:blipFill>
        <p:spPr>
          <a:xfrm>
            <a:off x="9702166" y="102870"/>
            <a:ext cx="813435" cy="796925"/>
          </a:xfrm>
          <a:prstGeom prst="rect">
            <a:avLst/>
          </a:prstGeom>
        </p:spPr>
      </p:pic>
      <p:pic>
        <p:nvPicPr>
          <p:cNvPr id="6" name="Picture 2">
            <a:extLst>
              <a:ext uri="{FF2B5EF4-FFF2-40B4-BE49-F238E27FC236}">
                <a16:creationId xmlns:a16="http://schemas.microsoft.com/office/drawing/2014/main" id="{519304AA-D820-7A8A-5AFD-D512367EA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632" y="1680919"/>
            <a:ext cx="5337906" cy="41456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E1BC0E74-080D-DF78-C62B-F87E3672788E}"/>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019801" y="1680920"/>
            <a:ext cx="4726354" cy="421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27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7232-736B-4A75-8983-A555BF5A0B34}"/>
              </a:ext>
            </a:extLst>
          </p:cNvPr>
          <p:cNvSpPr>
            <a:spLocks noGrp="1"/>
          </p:cNvSpPr>
          <p:nvPr>
            <p:ph type="title"/>
          </p:nvPr>
        </p:nvSpPr>
        <p:spPr/>
        <p:txBody>
          <a:bodyPr/>
          <a:lstStyle/>
          <a:p>
            <a:pPr algn="ctr"/>
            <a:r>
              <a:rPr lang="en-IN" dirty="0">
                <a:latin typeface="Times New Roman" pitchFamily="18" charset="0"/>
                <a:cs typeface="Times New Roman" pitchFamily="18" charset="0"/>
              </a:rPr>
              <a:t>Algorithm Used</a:t>
            </a:r>
          </a:p>
        </p:txBody>
      </p:sp>
      <p:sp>
        <p:nvSpPr>
          <p:cNvPr id="3" name="Content Placeholder 2">
            <a:extLst>
              <a:ext uri="{FF2B5EF4-FFF2-40B4-BE49-F238E27FC236}">
                <a16:creationId xmlns:a16="http://schemas.microsoft.com/office/drawing/2014/main" id="{0ED5DB03-E49C-475C-BFC5-E8D9CEF0C93C}"/>
              </a:ext>
            </a:extLst>
          </p:cNvPr>
          <p:cNvSpPr>
            <a:spLocks noGrp="1"/>
          </p:cNvSpPr>
          <p:nvPr>
            <p:ph idx="1"/>
          </p:nvPr>
        </p:nvSpPr>
        <p:spPr>
          <a:xfrm>
            <a:off x="838200" y="1825625"/>
            <a:ext cx="10515600" cy="4667250"/>
          </a:xfrm>
        </p:spPr>
        <p:txBody>
          <a:bodyPr>
            <a:normAutofit lnSpcReduction="10000"/>
          </a:bodyPr>
          <a:lstStyle/>
          <a:p>
            <a:pPr marL="21158" rtl="0" fontAlgn="base">
              <a:spcBef>
                <a:spcPts val="800"/>
              </a:spcBef>
              <a:spcAft>
                <a:spcPts val="0"/>
              </a:spcAft>
              <a:buFont typeface="Arial" panose="020B0604020202020204" pitchFamily="34" charset="0"/>
              <a:buChar char="•"/>
            </a:pPr>
            <a:r>
              <a:rPr lang="en-US" sz="3600" dirty="0"/>
              <a:t> </a:t>
            </a:r>
            <a:r>
              <a:rPr lang="en-IN" sz="3600" b="0" i="0" u="none" strike="noStrike" dirty="0">
                <a:solidFill>
                  <a:srgbClr val="292929"/>
                </a:solidFill>
                <a:effectLst/>
                <a:latin typeface="Times New Roman" panose="02020603050405020304" pitchFamily="18" charset="0"/>
              </a:rPr>
              <a:t>It works by using special gates to allow each LSTM layer to take information from both previous layers and the current layer.</a:t>
            </a:r>
            <a:endParaRPr lang="en-IN" sz="3600" b="0" i="0" u="none" strike="noStrike" dirty="0">
              <a:solidFill>
                <a:srgbClr val="292929"/>
              </a:solidFill>
              <a:effectLst/>
              <a:latin typeface="Arial" panose="020B0604020202020204" pitchFamily="34" charset="0"/>
            </a:endParaRPr>
          </a:p>
          <a:p>
            <a:pPr marL="21158" rtl="0" fontAlgn="base">
              <a:spcBef>
                <a:spcPts val="800"/>
              </a:spcBef>
              <a:spcAft>
                <a:spcPts val="0"/>
              </a:spcAft>
              <a:buFont typeface="Arial" panose="020B0604020202020204" pitchFamily="34" charset="0"/>
              <a:buChar char="•"/>
            </a:pPr>
            <a:r>
              <a:rPr lang="en-IN" sz="3600" b="0" i="0" u="none" strike="noStrike" dirty="0">
                <a:solidFill>
                  <a:srgbClr val="292929"/>
                </a:solidFill>
                <a:effectLst/>
                <a:latin typeface="Times New Roman" panose="02020603050405020304" pitchFamily="18" charset="0"/>
              </a:rPr>
              <a:t>The data goes through multiple gates and various activation functions and is passed through the LSTM cells. </a:t>
            </a:r>
            <a:endParaRPr lang="en-IN" sz="3600" b="0" i="0" u="none" strike="noStrike" dirty="0">
              <a:solidFill>
                <a:srgbClr val="292929"/>
              </a:solidFill>
              <a:effectLst/>
              <a:latin typeface="Arial" panose="020B0604020202020204" pitchFamily="34" charset="0"/>
            </a:endParaRPr>
          </a:p>
          <a:p>
            <a:pPr marL="21158" rtl="0" fontAlgn="base">
              <a:spcBef>
                <a:spcPts val="800"/>
              </a:spcBef>
              <a:spcAft>
                <a:spcPts val="0"/>
              </a:spcAft>
              <a:buFont typeface="Arial" panose="020B0604020202020204" pitchFamily="34" charset="0"/>
              <a:buChar char="•"/>
            </a:pPr>
            <a:r>
              <a:rPr lang="en-IN" sz="3600" b="0" i="0" u="none" strike="noStrike" dirty="0">
                <a:solidFill>
                  <a:srgbClr val="292929"/>
                </a:solidFill>
                <a:effectLst/>
                <a:latin typeface="Times New Roman" panose="02020603050405020304" pitchFamily="18" charset="0"/>
              </a:rPr>
              <a:t>The main advantage of this is that it allows each LSTM cell to remember patterns for a certain amount of time.</a:t>
            </a:r>
            <a:endParaRPr lang="en-IN" sz="3600" b="0" i="0" u="none" strike="noStrike" dirty="0">
              <a:solidFill>
                <a:srgbClr val="292929"/>
              </a:solidFill>
              <a:effectLst/>
              <a:latin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CE66B2AE-DF74-4F80-B55F-E8021F9CF544}"/>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76401" y="175260"/>
            <a:ext cx="981075" cy="666750"/>
          </a:xfrm>
          <a:prstGeom prst="rect">
            <a:avLst/>
          </a:prstGeom>
          <a:noFill/>
          <a:ln>
            <a:noFill/>
          </a:ln>
        </p:spPr>
      </p:pic>
      <p:pic>
        <p:nvPicPr>
          <p:cNvPr id="5" name="image3.png" descr="ISO Logo">
            <a:extLst>
              <a:ext uri="{FF2B5EF4-FFF2-40B4-BE49-F238E27FC236}">
                <a16:creationId xmlns:a16="http://schemas.microsoft.com/office/drawing/2014/main" id="{65FD97D7-E3D1-4319-91B4-09F764841F1D}"/>
              </a:ext>
            </a:extLst>
          </p:cNvPr>
          <p:cNvPicPr/>
          <p:nvPr/>
        </p:nvPicPr>
        <p:blipFill>
          <a:blip r:embed="rId3"/>
          <a:srcRect/>
          <a:stretch>
            <a:fillRect/>
          </a:stretch>
        </p:blipFill>
        <p:spPr>
          <a:xfrm>
            <a:off x="9702166" y="102870"/>
            <a:ext cx="813435" cy="796925"/>
          </a:xfrm>
          <a:prstGeom prst="rect">
            <a:avLst/>
          </a:prstGeom>
        </p:spPr>
      </p:pic>
    </p:spTree>
    <p:extLst>
      <p:ext uri="{BB962C8B-B14F-4D97-AF65-F5344CB8AC3E}">
        <p14:creationId xmlns:p14="http://schemas.microsoft.com/office/powerpoint/2010/main" val="2536636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3194</TotalTime>
  <Words>973</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Algerian</vt:lpstr>
      <vt:lpstr>Arial</vt:lpstr>
      <vt:lpstr>Arial</vt:lpstr>
      <vt:lpstr>Bahnschrift Light SemiCondensed</vt:lpstr>
      <vt:lpstr>Bell MT</vt:lpstr>
      <vt:lpstr>Calibri</vt:lpstr>
      <vt:lpstr>Calibri Light</vt:lpstr>
      <vt:lpstr>futura-pt</vt:lpstr>
      <vt:lpstr>Open Sans</vt:lpstr>
      <vt:lpstr>Times New Roman</vt:lpstr>
      <vt:lpstr>Wingdings</vt:lpstr>
      <vt:lpstr>Office Theme</vt:lpstr>
      <vt:lpstr>            “CRYPTO CAPSULE”</vt:lpstr>
      <vt:lpstr>    OBJECTIVE</vt:lpstr>
      <vt:lpstr>        SCOPE </vt:lpstr>
      <vt:lpstr>         ABSTRACT</vt:lpstr>
      <vt:lpstr>       INTRODUCTION</vt:lpstr>
      <vt:lpstr>         ISSUES</vt:lpstr>
      <vt:lpstr>Proposed Methodology</vt:lpstr>
      <vt:lpstr>Expected Outcome</vt:lpstr>
      <vt:lpstr>Algorithm Used</vt:lpstr>
      <vt:lpstr>Architecture Diagram</vt:lpstr>
      <vt:lpstr>  System Requirement Specification</vt:lpstr>
      <vt:lpstr>Module Explanation</vt:lpstr>
      <vt:lpstr>Module Explanation</vt:lpstr>
      <vt:lpstr>Module Explanation</vt:lpstr>
      <vt:lpstr>    SOLUTION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Explanation</dc:title>
  <dc:creator>HP</dc:creator>
  <cp:lastModifiedBy>Akhil Kumar</cp:lastModifiedBy>
  <cp:revision>77</cp:revision>
  <dcterms:created xsi:type="dcterms:W3CDTF">2020-11-17T04:14:37Z</dcterms:created>
  <dcterms:modified xsi:type="dcterms:W3CDTF">2022-10-09T16:29:18Z</dcterms:modified>
</cp:coreProperties>
</file>