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61" r:id="rId5"/>
    <p:sldId id="262" r:id="rId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0E14B-4041-4E64-9BA8-F48EFA7889F1}" v="9" dt="2022-03-29T10:27:18.205"/>
    <p1510:client id="{28812D1B-81C4-4FD6-A51D-0125EFC21C28}" v="240" dt="2022-03-29T09:37:17.5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714" y="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bg1"/>
                </a:solidFill>
                <a:latin typeface="Bookman Uralic"/>
                <a:cs typeface="Bookman Uralic"/>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bg1"/>
                </a:solidFill>
                <a:latin typeface="Bookman Uralic"/>
                <a:cs typeface="Bookman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bg1"/>
                </a:solidFill>
                <a:latin typeface="Bookman Uralic"/>
                <a:cs typeface="Bookman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787265" y="531114"/>
            <a:ext cx="2524759" cy="939800"/>
          </a:xfrm>
          <a:prstGeom prst="rect">
            <a:avLst/>
          </a:prstGeom>
        </p:spPr>
        <p:txBody>
          <a:bodyPr wrap="square" lIns="0" tIns="0" rIns="0" bIns="0">
            <a:spAutoFit/>
          </a:bodyPr>
          <a:lstStyle>
            <a:lvl1pPr>
              <a:defRPr sz="6000" b="1" i="0">
                <a:solidFill>
                  <a:schemeClr val="bg1"/>
                </a:solidFill>
                <a:latin typeface="Bookman Uralic"/>
                <a:cs typeface="Bookman Uralic"/>
              </a:defRPr>
            </a:lvl1pPr>
          </a:lstStyle>
          <a:p>
            <a:endParaRPr/>
          </a:p>
        </p:txBody>
      </p:sp>
      <p:sp>
        <p:nvSpPr>
          <p:cNvPr id="3" name="Holder 3"/>
          <p:cNvSpPr>
            <a:spLocks noGrp="1"/>
          </p:cNvSpPr>
          <p:nvPr>
            <p:ph type="body" idx="1"/>
          </p:nvPr>
        </p:nvSpPr>
        <p:spPr>
          <a:xfrm>
            <a:off x="807669" y="2444833"/>
            <a:ext cx="8986520" cy="2454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027419" cy="685647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3401" y="2295905"/>
            <a:ext cx="4736084" cy="2795637"/>
          </a:xfrm>
          <a:prstGeom prst="rect">
            <a:avLst/>
          </a:prstGeom>
        </p:spPr>
        <p:txBody>
          <a:bodyPr vert="horz" wrap="square" lIns="0" tIns="12700" rIns="0" bIns="0" rtlCol="0">
            <a:spAutoFit/>
          </a:bodyPr>
          <a:lstStyle/>
          <a:p>
            <a:pPr marL="12700" marR="5080" algn="ctr">
              <a:lnSpc>
                <a:spcPct val="100000"/>
              </a:lnSpc>
              <a:spcBef>
                <a:spcPts val="100"/>
              </a:spcBef>
            </a:pPr>
            <a:r>
              <a:rPr lang="en-IN" sz="5400" spc="-265" dirty="0">
                <a:solidFill>
                  <a:srgbClr val="FFFFFF"/>
                </a:solidFill>
                <a:latin typeface="Arial"/>
                <a:cs typeface="Arial"/>
              </a:rPr>
              <a:t>HACKERCAMP’22</a:t>
            </a:r>
          </a:p>
          <a:p>
            <a:pPr marL="12700" marR="5080" algn="ctr">
              <a:lnSpc>
                <a:spcPct val="100000"/>
              </a:lnSpc>
              <a:spcBef>
                <a:spcPts val="100"/>
              </a:spcBef>
            </a:pPr>
            <a:r>
              <a:rPr lang="en-IN" sz="3600" spc="-265" dirty="0">
                <a:solidFill>
                  <a:srgbClr val="FFFFFF"/>
                </a:solidFill>
                <a:latin typeface="Arial"/>
                <a:cs typeface="Arial"/>
              </a:rPr>
              <a:t>           By</a:t>
            </a:r>
          </a:p>
          <a:p>
            <a:pPr marL="12700" marR="5080" algn="ctr">
              <a:lnSpc>
                <a:spcPct val="100000"/>
              </a:lnSpc>
              <a:spcBef>
                <a:spcPts val="100"/>
              </a:spcBef>
            </a:pPr>
            <a:r>
              <a:rPr lang="en-IN" sz="3600" spc="-265" dirty="0">
                <a:solidFill>
                  <a:srgbClr val="FFFFFF"/>
                </a:solidFill>
                <a:latin typeface="Arial"/>
                <a:cs typeface="Arial"/>
              </a:rPr>
              <a:t>                       Ankit Kandpal</a:t>
            </a:r>
            <a:endParaRPr sz="3600" dirty="0">
              <a:latin typeface="Arial"/>
              <a:cs typeface="Arial"/>
            </a:endParaRPr>
          </a:p>
        </p:txBody>
      </p:sp>
      <p:pic>
        <p:nvPicPr>
          <p:cNvPr id="36" name="Picture 35">
            <a:extLst>
              <a:ext uri="{FF2B5EF4-FFF2-40B4-BE49-F238E27FC236}">
                <a16:creationId xmlns:a16="http://schemas.microsoft.com/office/drawing/2014/main" id="{1754F323-9315-4BD4-943D-47F44F4A1441}"/>
              </a:ext>
            </a:extLst>
          </p:cNvPr>
          <p:cNvPicPr>
            <a:picLocks noChangeAspect="1"/>
          </p:cNvPicPr>
          <p:nvPr/>
        </p:nvPicPr>
        <p:blipFill>
          <a:blip r:embed="rId3"/>
          <a:stretch>
            <a:fillRect/>
          </a:stretch>
        </p:blipFill>
        <p:spPr>
          <a:xfrm>
            <a:off x="5410200" y="609600"/>
            <a:ext cx="6506611" cy="53633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7932" y="2678938"/>
            <a:ext cx="2711450" cy="1001394"/>
          </a:xfrm>
          <a:prstGeom prst="rect">
            <a:avLst/>
          </a:prstGeom>
        </p:spPr>
        <p:txBody>
          <a:bodyPr vert="horz" wrap="square" lIns="0" tIns="13335" rIns="0" bIns="0" rtlCol="0">
            <a:spAutoFit/>
          </a:bodyPr>
          <a:lstStyle/>
          <a:p>
            <a:pPr marL="12700" marR="5080" indent="272415">
              <a:lnSpc>
                <a:spcPct val="100000"/>
              </a:lnSpc>
              <a:spcBef>
                <a:spcPts val="105"/>
              </a:spcBef>
            </a:pPr>
            <a:r>
              <a:rPr sz="3200" b="1" u="heavy" spc="-5" dirty="0">
                <a:solidFill>
                  <a:srgbClr val="FFFFFF"/>
                </a:solidFill>
                <a:uFill>
                  <a:solidFill>
                    <a:srgbClr val="FFFFFF"/>
                  </a:solidFill>
                </a:uFill>
                <a:latin typeface="Bookman Uralic"/>
                <a:cs typeface="Bookman Uralic"/>
              </a:rPr>
              <a:t>PROBLEM </a:t>
            </a:r>
            <a:r>
              <a:rPr sz="3200" b="1" spc="-5" dirty="0">
                <a:solidFill>
                  <a:srgbClr val="FFFFFF"/>
                </a:solidFill>
                <a:latin typeface="Bookman Uralic"/>
                <a:cs typeface="Bookman Uralic"/>
              </a:rPr>
              <a:t> </a:t>
            </a:r>
            <a:r>
              <a:rPr sz="3200" b="1" u="heavy" spc="-5" dirty="0">
                <a:solidFill>
                  <a:srgbClr val="FFFFFF"/>
                </a:solidFill>
                <a:uFill>
                  <a:solidFill>
                    <a:srgbClr val="FFFFFF"/>
                  </a:solidFill>
                </a:uFill>
                <a:latin typeface="Bookman Uralic"/>
                <a:cs typeface="Bookman Uralic"/>
              </a:rPr>
              <a:t>STATEMENT</a:t>
            </a:r>
            <a:endParaRPr sz="3200">
              <a:latin typeface="Bookman Uralic"/>
              <a:cs typeface="Bookman Uralic"/>
            </a:endParaRPr>
          </a:p>
        </p:txBody>
      </p:sp>
      <p:sp>
        <p:nvSpPr>
          <p:cNvPr id="3" name="object 3"/>
          <p:cNvSpPr/>
          <p:nvPr/>
        </p:nvSpPr>
        <p:spPr>
          <a:xfrm>
            <a:off x="4667250" y="1669542"/>
            <a:ext cx="0" cy="3520440"/>
          </a:xfrm>
          <a:custGeom>
            <a:avLst/>
            <a:gdLst/>
            <a:ahLst/>
            <a:cxnLst/>
            <a:rect l="l" t="t" r="r" b="b"/>
            <a:pathLst>
              <a:path h="3520440">
                <a:moveTo>
                  <a:pt x="0" y="0"/>
                </a:moveTo>
                <a:lnTo>
                  <a:pt x="0" y="3520440"/>
                </a:lnTo>
              </a:path>
            </a:pathLst>
          </a:custGeom>
          <a:ln w="19050">
            <a:solidFill>
              <a:srgbClr val="AC3DC1"/>
            </a:solidFill>
          </a:ln>
        </p:spPr>
        <p:txBody>
          <a:bodyPr wrap="square" lIns="0" tIns="0" rIns="0" bIns="0" rtlCol="0"/>
          <a:lstStyle/>
          <a:p>
            <a:endParaRPr/>
          </a:p>
        </p:txBody>
      </p:sp>
      <p:sp>
        <p:nvSpPr>
          <p:cNvPr id="4" name="object 4"/>
          <p:cNvSpPr txBox="1"/>
          <p:nvPr/>
        </p:nvSpPr>
        <p:spPr>
          <a:xfrm>
            <a:off x="5068061" y="1756409"/>
            <a:ext cx="6319520" cy="4446538"/>
          </a:xfrm>
          <a:prstGeom prst="rect">
            <a:avLst/>
          </a:prstGeom>
        </p:spPr>
        <p:txBody>
          <a:bodyPr vert="horz" wrap="square" lIns="0" tIns="85725" rIns="0" bIns="0" rtlCol="0">
            <a:spAutoFit/>
          </a:bodyPr>
          <a:lstStyle/>
          <a:p>
            <a:pPr marL="299085" marR="328930" indent="-287020">
              <a:lnSpc>
                <a:spcPct val="80000"/>
              </a:lnSpc>
              <a:spcBef>
                <a:spcPts val="675"/>
              </a:spcBef>
              <a:buFont typeface="Arial"/>
              <a:buChar char="•"/>
              <a:tabLst>
                <a:tab pos="299085" algn="l"/>
                <a:tab pos="299720" algn="l"/>
              </a:tabLst>
            </a:pPr>
            <a:r>
              <a:rPr sz="2400" b="1" u="heavy" spc="-5" dirty="0">
                <a:solidFill>
                  <a:srgbClr val="FFFFFF"/>
                </a:solidFill>
                <a:uFill>
                  <a:solidFill>
                    <a:srgbClr val="FFFFFF"/>
                  </a:solidFill>
                </a:uFill>
                <a:latin typeface="Carlito"/>
                <a:cs typeface="Carlito"/>
              </a:rPr>
              <a:t>Background</a:t>
            </a:r>
            <a:r>
              <a:rPr sz="2400" b="1" spc="-5" dirty="0">
                <a:solidFill>
                  <a:srgbClr val="FFFFFF"/>
                </a:solidFill>
                <a:latin typeface="Carlito"/>
                <a:cs typeface="Carlito"/>
              </a:rPr>
              <a:t>: </a:t>
            </a:r>
            <a:r>
              <a:rPr lang="en-IN" sz="2400" b="1" spc="-10" dirty="0">
                <a:solidFill>
                  <a:srgbClr val="FFFFFF"/>
                </a:solidFill>
                <a:latin typeface="Carlito"/>
                <a:cs typeface="Carlito"/>
              </a:rPr>
              <a:t>H</a:t>
            </a:r>
            <a:r>
              <a:rPr lang="en-IN" sz="2400" spc="-10" dirty="0">
                <a:solidFill>
                  <a:srgbClr val="FFFFFF"/>
                </a:solidFill>
                <a:latin typeface="Carlito"/>
                <a:cs typeface="Carlito"/>
              </a:rPr>
              <a:t>ealthy living is a way of living that helps you enjoying more aspects of your life. With increasing prevalence of life-style diseases in </a:t>
            </a:r>
            <a:r>
              <a:rPr lang="en-IN" sz="2400" spc="-10" dirty="0" err="1">
                <a:solidFill>
                  <a:srgbClr val="FFFFFF"/>
                </a:solidFill>
                <a:latin typeface="Carlito"/>
                <a:cs typeface="Carlito"/>
              </a:rPr>
              <a:t>india</a:t>
            </a:r>
            <a:r>
              <a:rPr lang="en-IN" sz="2400" spc="-10" dirty="0">
                <a:solidFill>
                  <a:srgbClr val="FFFFFF"/>
                </a:solidFill>
                <a:latin typeface="Carlito"/>
                <a:cs typeface="Carlito"/>
              </a:rPr>
              <a:t> , one out of four Indians is dying from non-communicable diseases such as diabetes, cardio-vascular ailments or cancer before age of seventy.</a:t>
            </a:r>
            <a:r>
              <a:rPr sz="2400" spc="-10" dirty="0">
                <a:solidFill>
                  <a:srgbClr val="FFFFFF"/>
                </a:solidFill>
                <a:latin typeface="Carlito"/>
                <a:cs typeface="Carlito"/>
              </a:rPr>
              <a:t> </a:t>
            </a:r>
            <a:endParaRPr lang="en-IN" sz="2400" spc="-10" dirty="0">
              <a:solidFill>
                <a:srgbClr val="FFFFFF"/>
              </a:solidFill>
              <a:latin typeface="Carlito"/>
              <a:cs typeface="Carlito"/>
            </a:endParaRPr>
          </a:p>
          <a:p>
            <a:pPr marL="299085" marR="328930" indent="-287020">
              <a:lnSpc>
                <a:spcPct val="80000"/>
              </a:lnSpc>
              <a:spcBef>
                <a:spcPts val="675"/>
              </a:spcBef>
              <a:buFont typeface="Arial"/>
              <a:buChar char="•"/>
              <a:tabLst>
                <a:tab pos="299085" algn="l"/>
                <a:tab pos="299720" algn="l"/>
              </a:tabLst>
            </a:pPr>
            <a:r>
              <a:rPr sz="2400" dirty="0">
                <a:solidFill>
                  <a:srgbClr val="FFFFFF"/>
                </a:solidFill>
                <a:latin typeface="Carlito"/>
                <a:cs typeface="Carlito"/>
              </a:rPr>
              <a:t>A</a:t>
            </a:r>
            <a:r>
              <a:rPr lang="en-IN" sz="2400" dirty="0">
                <a:solidFill>
                  <a:srgbClr val="FFFFFF"/>
                </a:solidFill>
                <a:latin typeface="Carlito"/>
                <a:cs typeface="Carlito"/>
              </a:rPr>
              <a:t> Healthy Signals is an application which send signals to the user when they are overwork or in the zone of unhealthy lifestyles</a:t>
            </a:r>
            <a:r>
              <a:rPr sz="2400" spc="-10" dirty="0">
                <a:solidFill>
                  <a:srgbClr val="FFFFFF"/>
                </a:solidFill>
                <a:latin typeface="Carlito"/>
                <a:cs typeface="Carlito"/>
              </a:rPr>
              <a:t>.</a:t>
            </a:r>
            <a:endParaRPr sz="2400" dirty="0">
              <a:latin typeface="Carlito"/>
              <a:cs typeface="Carlito"/>
            </a:endParaRPr>
          </a:p>
          <a:p>
            <a:pPr marL="299085" marR="5080" indent="-287020">
              <a:lnSpc>
                <a:spcPts val="2300"/>
              </a:lnSpc>
              <a:spcBef>
                <a:spcPts val="985"/>
              </a:spcBef>
              <a:buFont typeface="Arial"/>
              <a:buChar char="•"/>
              <a:tabLst>
                <a:tab pos="299085" algn="l"/>
                <a:tab pos="299720" algn="l"/>
              </a:tabLst>
            </a:pPr>
            <a:r>
              <a:rPr sz="2400" b="1" u="heavy" spc="-5" dirty="0">
                <a:solidFill>
                  <a:srgbClr val="FFFFFF"/>
                </a:solidFill>
                <a:uFill>
                  <a:solidFill>
                    <a:srgbClr val="FFFFFF"/>
                  </a:solidFill>
                </a:uFill>
                <a:latin typeface="Carlito"/>
                <a:cs typeface="Carlito"/>
              </a:rPr>
              <a:t>Objective</a:t>
            </a:r>
            <a:r>
              <a:rPr sz="2400" b="1" spc="-5" dirty="0">
                <a:solidFill>
                  <a:srgbClr val="FFFFFF"/>
                </a:solidFill>
                <a:latin typeface="Carlito"/>
                <a:cs typeface="Carlito"/>
              </a:rPr>
              <a:t>: </a:t>
            </a:r>
            <a:r>
              <a:rPr sz="2400" spc="-45" dirty="0">
                <a:solidFill>
                  <a:srgbClr val="FFFFFF"/>
                </a:solidFill>
                <a:latin typeface="Carlito"/>
                <a:cs typeface="Carlito"/>
              </a:rPr>
              <a:t>We </a:t>
            </a:r>
            <a:r>
              <a:rPr sz="2400" spc="-5" dirty="0">
                <a:solidFill>
                  <a:srgbClr val="FFFFFF"/>
                </a:solidFill>
                <a:latin typeface="Carlito"/>
                <a:cs typeface="Carlito"/>
              </a:rPr>
              <a:t>need </a:t>
            </a:r>
            <a:r>
              <a:rPr sz="2400" dirty="0">
                <a:solidFill>
                  <a:srgbClr val="FFFFFF"/>
                </a:solidFill>
                <a:latin typeface="Carlito"/>
                <a:cs typeface="Carlito"/>
              </a:rPr>
              <a:t>a </a:t>
            </a:r>
            <a:r>
              <a:rPr sz="2400" spc="-5" dirty="0">
                <a:solidFill>
                  <a:srgbClr val="FFFFFF"/>
                </a:solidFill>
                <a:latin typeface="Carlito"/>
                <a:cs typeface="Carlito"/>
              </a:rPr>
              <a:t>mobile/web </a:t>
            </a:r>
            <a:r>
              <a:rPr sz="2400" dirty="0">
                <a:solidFill>
                  <a:srgbClr val="FFFFFF"/>
                </a:solidFill>
                <a:latin typeface="Carlito"/>
                <a:cs typeface="Carlito"/>
              </a:rPr>
              <a:t>app </a:t>
            </a:r>
            <a:r>
              <a:rPr sz="2400" spc="-5" dirty="0">
                <a:solidFill>
                  <a:srgbClr val="FFFFFF"/>
                </a:solidFill>
                <a:latin typeface="Carlito"/>
                <a:cs typeface="Carlito"/>
              </a:rPr>
              <a:t>that </a:t>
            </a:r>
            <a:r>
              <a:rPr sz="2400" dirty="0">
                <a:solidFill>
                  <a:srgbClr val="FFFFFF"/>
                </a:solidFill>
                <a:latin typeface="Carlito"/>
                <a:cs typeface="Carlito"/>
              </a:rPr>
              <a:t>will  </a:t>
            </a:r>
            <a:r>
              <a:rPr sz="2400" spc="-5" dirty="0">
                <a:solidFill>
                  <a:srgbClr val="FFFFFF"/>
                </a:solidFill>
                <a:latin typeface="Carlito"/>
                <a:cs typeface="Carlito"/>
              </a:rPr>
              <a:t>allow sending </a:t>
            </a:r>
            <a:r>
              <a:rPr lang="en-IN" sz="2400" spc="-5" dirty="0">
                <a:solidFill>
                  <a:srgbClr val="FFFFFF"/>
                </a:solidFill>
                <a:latin typeface="Carlito"/>
                <a:cs typeface="Carlito"/>
              </a:rPr>
              <a:t>signals to the </a:t>
            </a:r>
            <a:r>
              <a:rPr sz="2400" spc="-5" dirty="0">
                <a:solidFill>
                  <a:srgbClr val="FFFFFF"/>
                </a:solidFill>
                <a:latin typeface="Carlito"/>
                <a:cs typeface="Carlito"/>
              </a:rPr>
              <a:t>user </a:t>
            </a:r>
            <a:r>
              <a:rPr lang="en-IN" sz="2400" spc="-5" dirty="0">
                <a:solidFill>
                  <a:srgbClr val="FFFFFF"/>
                </a:solidFill>
                <a:latin typeface="Carlito"/>
                <a:cs typeface="Carlito"/>
              </a:rPr>
              <a:t>when they are in unhealthy state or following unhealthy lifestyles</a:t>
            </a:r>
            <a:r>
              <a:rPr sz="2400" spc="-10" dirty="0">
                <a:solidFill>
                  <a:srgbClr val="FFFFFF"/>
                </a:solidFill>
                <a:latin typeface="Carlito"/>
                <a:cs typeface="Carlito"/>
              </a:rPr>
              <a:t>.</a:t>
            </a:r>
            <a:endParaRPr sz="2400" dirty="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3899" y="763321"/>
            <a:ext cx="8241030" cy="513715"/>
          </a:xfrm>
          <a:prstGeom prst="rect">
            <a:avLst/>
          </a:prstGeom>
        </p:spPr>
        <p:txBody>
          <a:bodyPr vert="horz" wrap="square" lIns="0" tIns="13335" rIns="0" bIns="0" rtlCol="0">
            <a:spAutoFit/>
          </a:bodyPr>
          <a:lstStyle/>
          <a:p>
            <a:pPr marL="12700">
              <a:lnSpc>
                <a:spcPct val="100000"/>
              </a:lnSpc>
              <a:spcBef>
                <a:spcPts val="105"/>
              </a:spcBef>
            </a:pPr>
            <a:r>
              <a:rPr sz="3200" u="heavy" dirty="0">
                <a:uFill>
                  <a:solidFill>
                    <a:srgbClr val="FFFFFF"/>
                  </a:solidFill>
                </a:uFill>
              </a:rPr>
              <a:t> </a:t>
            </a:r>
            <a:r>
              <a:rPr sz="3200" u="heavy" spc="-5" dirty="0">
                <a:uFill>
                  <a:solidFill>
                    <a:srgbClr val="FFFFFF"/>
                  </a:solidFill>
                </a:uFill>
              </a:rPr>
              <a:t>APPROACH </a:t>
            </a:r>
            <a:r>
              <a:rPr sz="3200" u="heavy" dirty="0">
                <a:uFill>
                  <a:solidFill>
                    <a:srgbClr val="FFFFFF"/>
                  </a:solidFill>
                </a:uFill>
              </a:rPr>
              <a:t>&amp; </a:t>
            </a:r>
            <a:r>
              <a:rPr sz="3200" u="heavy" spc="-5" dirty="0">
                <a:uFill>
                  <a:solidFill>
                    <a:srgbClr val="FFFFFF"/>
                  </a:solidFill>
                </a:uFill>
              </a:rPr>
              <a:t>TECH STACK</a:t>
            </a:r>
            <a:r>
              <a:rPr sz="3200" u="heavy" spc="-95" dirty="0">
                <a:uFill>
                  <a:solidFill>
                    <a:srgbClr val="FFFFFF"/>
                  </a:solidFill>
                </a:uFill>
              </a:rPr>
              <a:t> </a:t>
            </a:r>
            <a:r>
              <a:rPr sz="3200" u="heavy" dirty="0">
                <a:uFill>
                  <a:solidFill>
                    <a:srgbClr val="FFFFFF"/>
                  </a:solidFill>
                </a:uFill>
              </a:rPr>
              <a:t>USED</a:t>
            </a:r>
            <a:endParaRPr sz="3200" dirty="0"/>
          </a:p>
        </p:txBody>
      </p:sp>
      <p:sp>
        <p:nvSpPr>
          <p:cNvPr id="3" name="object 3"/>
          <p:cNvSpPr txBox="1"/>
          <p:nvPr/>
        </p:nvSpPr>
        <p:spPr>
          <a:xfrm>
            <a:off x="966622" y="1811528"/>
            <a:ext cx="9399270" cy="4880823"/>
          </a:xfrm>
          <a:prstGeom prst="rect">
            <a:avLst/>
          </a:prstGeom>
        </p:spPr>
        <p:txBody>
          <a:bodyPr vert="horz" wrap="square" lIns="0" tIns="12700" rIns="0" bIns="0" rtlCol="0">
            <a:spAutoFit/>
          </a:bodyPr>
          <a:lstStyle/>
          <a:p>
            <a:pPr marL="299085" marR="5080" indent="-287020">
              <a:lnSpc>
                <a:spcPct val="100000"/>
              </a:lnSpc>
              <a:spcBef>
                <a:spcPts val="100"/>
              </a:spcBef>
              <a:buFont typeface="Arial"/>
              <a:buChar char="•"/>
              <a:tabLst>
                <a:tab pos="299085" algn="l"/>
                <a:tab pos="299720" algn="l"/>
              </a:tabLst>
            </a:pPr>
            <a:r>
              <a:rPr lang="en-US" b="0" i="0" dirty="0">
                <a:solidFill>
                  <a:schemeClr val="bg1"/>
                </a:solidFill>
                <a:effectLst/>
                <a:latin typeface="Arial" panose="020B0604020202020204" pitchFamily="34" charset="0"/>
              </a:rPr>
              <a:t>Since the Problem statement emphasizes the problem of creating a solution to healthy lifestyles for a vast audience by generating signals and automating, as manual inputs are too tidy nowadays.</a:t>
            </a:r>
          </a:p>
          <a:p>
            <a:pPr marL="299085" marR="5080" indent="-287020">
              <a:lnSpc>
                <a:spcPct val="100000"/>
              </a:lnSpc>
              <a:spcBef>
                <a:spcPts val="100"/>
              </a:spcBef>
              <a:buFont typeface="Arial"/>
              <a:buChar char="•"/>
              <a:tabLst>
                <a:tab pos="299085" algn="l"/>
                <a:tab pos="299720" algn="l"/>
              </a:tabLst>
            </a:pPr>
            <a:endParaRPr lang="en-IN" spc="-5" dirty="0">
              <a:solidFill>
                <a:schemeClr val="bg1"/>
              </a:solidFill>
              <a:latin typeface="Carlito"/>
              <a:cs typeface="Carlito"/>
            </a:endParaRPr>
          </a:p>
          <a:p>
            <a:pPr marL="299085" marR="5080" indent="-287020">
              <a:lnSpc>
                <a:spcPct val="100000"/>
              </a:lnSpc>
              <a:spcBef>
                <a:spcPts val="100"/>
              </a:spcBef>
              <a:buFont typeface="Arial"/>
              <a:buChar char="•"/>
              <a:tabLst>
                <a:tab pos="299085" algn="l"/>
                <a:tab pos="299720" algn="l"/>
              </a:tabLst>
            </a:pPr>
            <a:r>
              <a:rPr lang="en-IN" sz="2000" spc="-5" dirty="0">
                <a:solidFill>
                  <a:srgbClr val="FFFFFF"/>
                </a:solidFill>
                <a:latin typeface="Carlito"/>
                <a:cs typeface="Carlito"/>
              </a:rPr>
              <a:t>Connects all the devices using Bluetooth which user uses on daily basis like pc, smart watches and their working laptops with the application Healthy Signals and using that try to collects data like how much duration a user continuously working , heartrate, distance walks, sleep time, blood pressure rate and stored all of these in database using these data we generates signals using some algorithms and also suggest some health oriented exercise and practices and also weekly and monthly health report.</a:t>
            </a:r>
          </a:p>
          <a:p>
            <a:pPr marL="299085" marR="5080" indent="-287020">
              <a:lnSpc>
                <a:spcPct val="100000"/>
              </a:lnSpc>
              <a:spcBef>
                <a:spcPts val="100"/>
              </a:spcBef>
              <a:buFont typeface="Arial"/>
              <a:buChar char="•"/>
              <a:tabLst>
                <a:tab pos="299085" algn="l"/>
                <a:tab pos="299720" algn="l"/>
              </a:tabLst>
            </a:pPr>
            <a:endParaRPr lang="en-IN" sz="1750" dirty="0">
              <a:latin typeface="Carlito"/>
              <a:cs typeface="Carlito"/>
            </a:endParaRPr>
          </a:p>
          <a:p>
            <a:pPr marL="299085" marR="5080" indent="-287020">
              <a:lnSpc>
                <a:spcPct val="100000"/>
              </a:lnSpc>
              <a:spcBef>
                <a:spcPts val="100"/>
              </a:spcBef>
              <a:buFont typeface="Arial"/>
              <a:buChar char="•"/>
              <a:tabLst>
                <a:tab pos="299085" algn="l"/>
                <a:tab pos="299720" algn="l"/>
              </a:tabLst>
            </a:pPr>
            <a:r>
              <a:rPr lang="en-IN" sz="2400" dirty="0">
                <a:solidFill>
                  <a:schemeClr val="bg2"/>
                </a:solidFill>
                <a:latin typeface="Carlito"/>
                <a:cs typeface="Carlito"/>
              </a:rPr>
              <a:t>TECH STACKS:-</a:t>
            </a:r>
            <a:r>
              <a:rPr lang="en-IN" sz="1750" dirty="0">
                <a:solidFill>
                  <a:schemeClr val="bg2"/>
                </a:solidFill>
                <a:latin typeface="Carlito"/>
                <a:cs typeface="Carlito"/>
              </a:rPr>
              <a:t> </a:t>
            </a:r>
            <a:r>
              <a:rPr lang="en-IN" sz="2000" dirty="0" err="1">
                <a:solidFill>
                  <a:schemeClr val="bg2"/>
                </a:solidFill>
                <a:latin typeface="Carlito"/>
                <a:cs typeface="Carlito"/>
              </a:rPr>
              <a:t>Reactjs</a:t>
            </a:r>
            <a:r>
              <a:rPr lang="en-IN" sz="2000" dirty="0">
                <a:solidFill>
                  <a:schemeClr val="bg2"/>
                </a:solidFill>
                <a:latin typeface="Carlito"/>
                <a:cs typeface="Carlito"/>
              </a:rPr>
              <a:t>, Nodejs, </a:t>
            </a:r>
            <a:r>
              <a:rPr lang="en-IN" sz="2000" dirty="0" err="1">
                <a:solidFill>
                  <a:schemeClr val="bg2"/>
                </a:solidFill>
                <a:latin typeface="Carlito"/>
                <a:cs typeface="Carlito"/>
              </a:rPr>
              <a:t>Expressjs</a:t>
            </a:r>
            <a:r>
              <a:rPr lang="en-IN" sz="2000" dirty="0">
                <a:solidFill>
                  <a:schemeClr val="bg2"/>
                </a:solidFill>
                <a:latin typeface="Carlito"/>
                <a:cs typeface="Carlito"/>
              </a:rPr>
              <a:t>, </a:t>
            </a:r>
            <a:r>
              <a:rPr lang="en-IN" sz="2000" dirty="0" err="1">
                <a:solidFill>
                  <a:schemeClr val="bg2"/>
                </a:solidFill>
                <a:latin typeface="Carlito"/>
                <a:cs typeface="Carlito"/>
              </a:rPr>
              <a:t>Mongodb</a:t>
            </a:r>
            <a:r>
              <a:rPr lang="en-IN" sz="1750" dirty="0">
                <a:solidFill>
                  <a:schemeClr val="bg2"/>
                </a:solidFill>
                <a:latin typeface="Carlito"/>
                <a:cs typeface="Carlito"/>
              </a:rPr>
              <a:t>.</a:t>
            </a:r>
          </a:p>
          <a:p>
            <a:pPr marL="299085" marR="5080" indent="-287020">
              <a:lnSpc>
                <a:spcPct val="100000"/>
              </a:lnSpc>
              <a:spcBef>
                <a:spcPts val="100"/>
              </a:spcBef>
              <a:buFont typeface="Arial"/>
              <a:buChar char="•"/>
              <a:tabLst>
                <a:tab pos="299085" algn="l"/>
                <a:tab pos="299720" algn="l"/>
              </a:tabLst>
            </a:pPr>
            <a:endParaRPr lang="en-IN" sz="1750" dirty="0">
              <a:latin typeface="Carlito"/>
              <a:cs typeface="Carlito"/>
            </a:endParaRPr>
          </a:p>
          <a:p>
            <a:pPr marL="299085" marR="5080" indent="-287020">
              <a:lnSpc>
                <a:spcPct val="100000"/>
              </a:lnSpc>
              <a:spcBef>
                <a:spcPts val="100"/>
              </a:spcBef>
              <a:buFont typeface="Arial"/>
              <a:buChar char="•"/>
              <a:tabLst>
                <a:tab pos="299085" algn="l"/>
                <a:tab pos="299720" algn="l"/>
              </a:tabLst>
            </a:pPr>
            <a:endParaRPr sz="1750" dirty="0">
              <a:latin typeface="Carlito"/>
              <a:cs typeface="Carlito"/>
            </a:endParaRPr>
          </a:p>
          <a:p>
            <a:pPr>
              <a:lnSpc>
                <a:spcPct val="100000"/>
              </a:lnSpc>
              <a:buClr>
                <a:srgbClr val="FFFFFF"/>
              </a:buClr>
              <a:buFont typeface="Arial"/>
              <a:buChar char="•"/>
            </a:pPr>
            <a:endParaRPr sz="1800" dirty="0">
              <a:latin typeface="Carlito"/>
              <a:cs typeface="Carlito"/>
            </a:endParaRPr>
          </a:p>
          <a:p>
            <a:pPr>
              <a:lnSpc>
                <a:spcPct val="100000"/>
              </a:lnSpc>
              <a:spcBef>
                <a:spcPts val="55"/>
              </a:spcBef>
              <a:buClr>
                <a:srgbClr val="FFFFFF"/>
              </a:buClr>
              <a:buFont typeface="Arial"/>
              <a:buChar char="•"/>
            </a:pPr>
            <a:endParaRPr sz="24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1229" y="88847"/>
            <a:ext cx="6623684" cy="505267"/>
          </a:xfrm>
          <a:prstGeom prst="rect">
            <a:avLst/>
          </a:prstGeom>
        </p:spPr>
        <p:txBody>
          <a:bodyPr vert="horz" wrap="square" lIns="0" tIns="12700" rIns="0" bIns="0" rtlCol="0" anchor="t">
            <a:spAutoFit/>
          </a:bodyPr>
          <a:lstStyle/>
          <a:p>
            <a:pPr marL="1644650" marR="5080" indent="-1632585" algn="l">
              <a:spcBef>
                <a:spcPts val="100"/>
              </a:spcBef>
              <a:tabLst>
                <a:tab pos="3669665" algn="l"/>
              </a:tabLst>
            </a:pPr>
            <a:r>
              <a:rPr sz="3200" u="heavy" dirty="0">
                <a:uFill>
                  <a:solidFill>
                    <a:srgbClr val="FFFFFF"/>
                  </a:solidFill>
                </a:uFill>
              </a:rPr>
              <a:t>FLOWCHART</a:t>
            </a:r>
            <a:r>
              <a:rPr sz="3200" u="heavy" spc="-35" dirty="0">
                <a:uFill>
                  <a:solidFill>
                    <a:srgbClr val="FFFFFF"/>
                  </a:solidFill>
                </a:uFill>
              </a:rPr>
              <a:t> </a:t>
            </a:r>
            <a:r>
              <a:rPr lang="en-IN" sz="3200" u="heavy" spc="-35" dirty="0">
                <a:uFill>
                  <a:solidFill>
                    <a:srgbClr val="FFFFFF"/>
                  </a:solidFill>
                </a:uFill>
              </a:rPr>
              <a:t>OF APPLICATION</a:t>
            </a:r>
            <a:endParaRPr lang="en-US" sz="3200" dirty="0"/>
          </a:p>
        </p:txBody>
      </p:sp>
      <p:pic>
        <p:nvPicPr>
          <p:cNvPr id="8" name="Picture 7">
            <a:extLst>
              <a:ext uri="{FF2B5EF4-FFF2-40B4-BE49-F238E27FC236}">
                <a16:creationId xmlns:a16="http://schemas.microsoft.com/office/drawing/2014/main" id="{AF20ED2E-D80A-4085-9322-B34F0A944870}"/>
              </a:ext>
            </a:extLst>
          </p:cNvPr>
          <p:cNvPicPr>
            <a:picLocks noChangeAspect="1"/>
          </p:cNvPicPr>
          <p:nvPr/>
        </p:nvPicPr>
        <p:blipFill>
          <a:blip r:embed="rId2"/>
          <a:stretch>
            <a:fillRect/>
          </a:stretch>
        </p:blipFill>
        <p:spPr>
          <a:xfrm>
            <a:off x="1524000" y="1266522"/>
            <a:ext cx="8915400" cy="46008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FB0D09-AD9D-477C-8A3F-AE9DF5083AA9}"/>
              </a:ext>
            </a:extLst>
          </p:cNvPr>
          <p:cNvSpPr>
            <a:spLocks noGrp="1"/>
          </p:cNvSpPr>
          <p:nvPr>
            <p:ph type="body" idx="1"/>
          </p:nvPr>
        </p:nvSpPr>
        <p:spPr>
          <a:xfrm>
            <a:off x="807669" y="2444832"/>
            <a:ext cx="8986520" cy="1477328"/>
          </a:xfrm>
        </p:spPr>
        <p:txBody>
          <a:bodyPr/>
          <a:lstStyle/>
          <a:p>
            <a:r>
              <a:rPr lang="en-IN" sz="8000" dirty="0">
                <a:solidFill>
                  <a:schemeClr val="bg1"/>
                </a:solidFill>
              </a:rPr>
              <a:t>            </a:t>
            </a:r>
            <a:r>
              <a:rPr lang="en-IN" sz="9600" dirty="0">
                <a:solidFill>
                  <a:schemeClr val="bg1"/>
                </a:solidFill>
              </a:rPr>
              <a:t>THANKS</a:t>
            </a:r>
          </a:p>
        </p:txBody>
      </p:sp>
    </p:spTree>
    <p:extLst>
      <p:ext uri="{BB962C8B-B14F-4D97-AF65-F5344CB8AC3E}">
        <p14:creationId xmlns:p14="http://schemas.microsoft.com/office/powerpoint/2010/main" val="51455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499</TotalTime>
  <Words>251</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Uralic</vt:lpstr>
      <vt:lpstr>Calibri</vt:lpstr>
      <vt:lpstr>Carlito</vt:lpstr>
      <vt:lpstr>Office Theme</vt:lpstr>
      <vt:lpstr>PowerPoint Presentation</vt:lpstr>
      <vt:lpstr>PowerPoint Presentation</vt:lpstr>
      <vt:lpstr> APPROACH &amp; TECH STACK USED</vt:lpstr>
      <vt:lpstr>FLOWCHART OF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2019</dc:title>
  <dc:creator>Dexter .</dc:creator>
  <cp:lastModifiedBy>Ankit Kandpal</cp:lastModifiedBy>
  <cp:revision>104</cp:revision>
  <dcterms:created xsi:type="dcterms:W3CDTF">2022-03-29T07:42:46Z</dcterms:created>
  <dcterms:modified xsi:type="dcterms:W3CDTF">2022-04-12T16:04:41Z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2022-03-25T00:00:00Z</vt:filetime>
  </property>
  <property fmtid="{D5CDD505-2E9C-101B-9397-08002B2CF9AE}" pid="3" name="Creator">
    <vt:lpwstr>Microsoft® PowerPoint® for Microsoft 365</vt:lpwstr>
  </property>
  <property fmtid="{D5CDD505-2E9C-101B-9397-08002B2CF9AE}" pid="4" name="LastSaved">
    <vt:filetime>2022-03-29T00:00:00Z</vt:filetime>
  </property>
</Properties>
</file>