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61" r:id="rId5"/>
    <p:sldId id="277" r:id="rId6"/>
    <p:sldId id="278" r:id="rId7"/>
    <p:sldId id="272" r:id="rId8"/>
    <p:sldId id="269" r:id="rId9"/>
    <p:sldId id="268" r:id="rId10"/>
    <p:sldId id="273" r:id="rId11"/>
    <p:sldId id="280" r:id="rId12"/>
    <p:sldId id="275" r:id="rId13"/>
    <p:sldId id="279" r:id="rId14"/>
    <p:sldId id="263" r:id="rId15"/>
    <p:sldId id="27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/>
    <p:restoredTop sz="82542"/>
  </p:normalViewPr>
  <p:slideViewPr>
    <p:cSldViewPr snapToGrid="0">
      <p:cViewPr varScale="1">
        <p:scale>
          <a:sx n="97" d="100"/>
          <a:sy n="97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646DF-C8B4-AA47-870D-D99AFB53871A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9804-83CB-884E-BC5F-B94849975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does Git do this?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Explanation:</a:t>
            </a:r>
            <a:r>
              <a:rPr lang="en-US" dirty="0"/>
              <a:t> You start by making changes to your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Next, you choose which of those changes you want to include in your next save point. Think of this as selecting the important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Then, you create a permanent snapshot of those selected changes, along with a message explaining what you did. This is like hitting "save" with a detailed note.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Finally, if you're working with others, you'll share your saved snapshots with a central location.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A simple flowchart illustrating the stages: "Your Files (Working)" -&gt; "Preparing Changes" -&gt; "Saving a Snapshot" -&gt; "(Sharing if needed)". Use descriptive icons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Git’s infrastructure is something called branching and merging. Let’s say you are developing a new feature of a program. This has many intermediate steps that you really do not want to permanently save the history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Visual:</a:t>
            </a:r>
            <a:r>
              <a:rPr lang="en-US" dirty="0"/>
              <a:t> A split image or icons representing individual work vs. collaboration.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9804-83CB-884E-BC5F-B94849975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BF54-FEFB-A02E-7F34-6286F35D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38C95-08E2-53EF-7007-190B48379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EE59-67BA-531B-0093-261E5DF1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C21-DD32-4893-52F9-43DDAF34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4F2B-B2B8-EC9E-44C3-B003D2D3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11C3-263D-885C-ACE2-9E63FDA9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E275D-BB39-427B-1AF7-EADDBB90A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1776-4192-7058-8F24-E4564059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F7F8-8406-540E-37D2-EA370F6D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082A3-7311-30EC-FDB7-9ACA89D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2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4E885-6D72-E637-D7D3-F6AD6AC9C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7A88D-480D-962A-7E22-286F08953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299-0A2D-B8EB-2C74-AD9E7610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6483-4E42-B4F7-F51D-C8BCFB4F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7FB7-EC16-7BED-3B19-19F9C963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B7D8-61EB-D053-2CB5-0E0B4942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6FAA-913A-D3E5-59F1-25820BE3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6075" indent="-346075">
              <a:buFontTx/>
              <a:buBlip>
                <a:blip r:embed="rId2"/>
              </a:buBlip>
              <a:tabLst/>
              <a:defRPr/>
            </a:lvl1pPr>
            <a:lvl2pPr marL="808038" indent="-350838">
              <a:buFontTx/>
              <a:buBlip>
                <a:blip r:embed="rId2"/>
              </a:buBlip>
              <a:tabLst/>
              <a:defRPr/>
            </a:lvl2pPr>
            <a:lvl3pPr marL="1270000" indent="-355600">
              <a:buFontTx/>
              <a:buBlip>
                <a:blip r:embed="rId2"/>
              </a:buBlip>
              <a:tabLst/>
              <a:defRPr/>
            </a:lvl3pPr>
            <a:lvl4pPr marL="1666875" indent="-295275">
              <a:buFontTx/>
              <a:buBlip>
                <a:blip r:embed="rId2"/>
              </a:buBlip>
              <a:tabLst/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455E-2602-11C6-E1EF-6CCEAD83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4FCA-C83A-9242-E158-317ACA2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491A-B182-0AE9-BD3B-7F70A194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with hexagons and text&#10;&#10;Description automatically generated">
            <a:extLst>
              <a:ext uri="{FF2B5EF4-FFF2-40B4-BE49-F238E27FC236}">
                <a16:creationId xmlns:a16="http://schemas.microsoft.com/office/drawing/2014/main" id="{8FF3BA78-8B92-92A2-4E01-D9C007868C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85" y="-59158"/>
            <a:ext cx="1674865" cy="16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E3A5-4222-82C3-A970-43EE2C83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FED3-2C67-F47A-5902-9B4F6239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1D3D-1A05-1A66-A275-D9222B17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A3F8-FC04-521B-8EE6-014F7F8C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3FDB-B484-F31A-0859-773FD25F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with hexagons and text&#10;&#10;Description automatically generated">
            <a:extLst>
              <a:ext uri="{FF2B5EF4-FFF2-40B4-BE49-F238E27FC236}">
                <a16:creationId xmlns:a16="http://schemas.microsoft.com/office/drawing/2014/main" id="{41D2833D-65F9-65BA-097F-4DEFEBAD3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85" y="-59158"/>
            <a:ext cx="1674865" cy="16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C76F-D15C-31F2-1F73-34164A9A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181E-2328-8A69-7945-127AFC149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670AE-1972-86A0-F276-4C30D877A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2CA2-7957-D465-0006-D0B9899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7695-6FCF-3999-177E-C76422E8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6FFF6-938D-787C-5612-B58EF5AA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D572-45A3-BD26-717C-CAF13E29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D070-F18B-F6A5-02AE-AE648129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DF01D-4F52-620E-80B1-C5F038D8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4286-5A08-AD8E-FD10-FABF30E13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F91-0F0F-EF6C-4633-CFB6BA4BE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F1A75-7B59-EEC6-A606-A4CDD4BD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8EE59-A58D-0CC6-B2A2-C749D4D8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4082C-158B-AA21-B14F-7D0B54AD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8BCA-16B0-4170-84C7-5CEEA5BD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EC1AF-8720-5510-3A98-AF6F0B8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88E2-CE25-8290-1CCE-A6DB1153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3711-3AD5-DE1C-89A2-C07D0C1B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93B99-71F6-940F-1021-B55C00AA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FA2FE-EC67-5335-C8D0-97F48BB0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21D5-5948-F9BC-FF7F-93A40D3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2717-A242-6B04-902D-A701ADD2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9D11-B78C-D098-B4A6-AE0A7564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1556-CAAC-634E-792B-843D8C4D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7F76-6AF2-5A4E-E4F4-DA5D704A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178B-0FEF-4E00-4BC4-A02A2D6F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EF9F-6627-EE85-2CDC-2FC0E38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623F-5B6D-68A9-AC0F-017FB019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6E6F8-2F8D-01C7-C289-0BA4053F2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5B404-CE64-232A-432F-04349505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BB72E-C501-1E04-062B-E5E7B8BB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7658-C043-9C7F-B718-C0D35580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677A6-9573-4E09-24B2-8A2F6084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DC9D-7D1F-EBCE-A815-A4990D96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D1CB4-FF3B-DAE7-8A9E-5F284D4C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E636-B112-9B5F-3419-D23D889CF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88269-DC14-704F-8AB8-5CA584F50E4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D1CE-A8E7-9112-B6CB-A06841BF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1828-BD62-D37D-571F-CAEBB0C42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5A3C7-16EA-4B46-A8F2-376FF64C16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with hexagons and text&#10;&#10;Description automatically generated">
            <a:extLst>
              <a:ext uri="{FF2B5EF4-FFF2-40B4-BE49-F238E27FC236}">
                <a16:creationId xmlns:a16="http://schemas.microsoft.com/office/drawing/2014/main" id="{0D2FCAEB-375E-2472-7EC6-123A3110631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85" y="-59158"/>
            <a:ext cx="1674865" cy="16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41D-432C-6BA6-0A7E-E937E9CB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880" y="1375316"/>
            <a:ext cx="9412633" cy="2852737"/>
          </a:xfrm>
        </p:spPr>
        <p:txBody>
          <a:bodyPr>
            <a:normAutofit/>
          </a:bodyPr>
          <a:lstStyle/>
          <a:p>
            <a:r>
              <a:rPr lang="en-US" sz="7200" dirty="0"/>
              <a:t>Version Control with Git</a:t>
            </a:r>
          </a:p>
        </p:txBody>
      </p:sp>
      <p:pic>
        <p:nvPicPr>
          <p:cNvPr id="11" name="Picture 10" descr="A black and white logo&#10;&#10;AI-generated content may be incorrect.">
            <a:extLst>
              <a:ext uri="{FF2B5EF4-FFF2-40B4-BE49-F238E27FC236}">
                <a16:creationId xmlns:a16="http://schemas.microsoft.com/office/drawing/2014/main" id="{0654E093-AB48-BEB8-0B12-BA51AF14B6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9035" r="54687"/>
          <a:stretch>
            <a:fillRect/>
          </a:stretch>
        </p:blipFill>
        <p:spPr>
          <a:xfrm>
            <a:off x="-596348" y="955213"/>
            <a:ext cx="4373219" cy="41002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771147-8E4E-4BFC-7B08-2F3142B3F5FF}"/>
              </a:ext>
            </a:extLst>
          </p:cNvPr>
          <p:cNvSpPr txBox="1"/>
          <p:nvPr/>
        </p:nvSpPr>
        <p:spPr>
          <a:xfrm>
            <a:off x="1399073" y="6252054"/>
            <a:ext cx="1089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tabLst>
                <a:tab pos="2971800" algn="ctr"/>
                <a:tab pos="5943600" algn="r"/>
              </a:tabLst>
            </a:pPr>
            <a:r>
              <a:rPr lang="en-US" sz="16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Alaska INBRE is an Institutional Development Award (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from the National Institute of General Medical Sciences of the National Institute of Health (NIH) under grant number P20GM103395. 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2B42347E-CF73-F432-BD49-25F54BC7C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" y="6253345"/>
            <a:ext cx="1271752" cy="582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ADA31B2-420B-4232-1284-28187571DD0B}"/>
              </a:ext>
            </a:extLst>
          </p:cNvPr>
          <p:cNvGrpSpPr/>
          <p:nvPr/>
        </p:nvGrpSpPr>
        <p:grpSpPr>
          <a:xfrm>
            <a:off x="179006" y="6163362"/>
            <a:ext cx="11833988" cy="48307"/>
            <a:chOff x="179006" y="6163362"/>
            <a:chExt cx="11833988" cy="4830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BD344D-F99C-ABAC-8E7A-758EBB6C21C2}"/>
                </a:ext>
              </a:extLst>
            </p:cNvPr>
            <p:cNvCxnSpPr/>
            <p:nvPr/>
          </p:nvCxnSpPr>
          <p:spPr>
            <a:xfrm>
              <a:off x="179006" y="6211669"/>
              <a:ext cx="11833988" cy="0"/>
            </a:xfrm>
            <a:prstGeom prst="line">
              <a:avLst/>
            </a:prstGeom>
            <a:ln>
              <a:solidFill>
                <a:srgbClr val="FCCF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8F7FDB-F844-DD63-D4D6-875C09E99171}"/>
                </a:ext>
              </a:extLst>
            </p:cNvPr>
            <p:cNvCxnSpPr/>
            <p:nvPr/>
          </p:nvCxnSpPr>
          <p:spPr>
            <a:xfrm>
              <a:off x="179006" y="6163362"/>
              <a:ext cx="11833988" cy="0"/>
            </a:xfrm>
            <a:prstGeom prst="line">
              <a:avLst/>
            </a:prstGeom>
            <a:ln>
              <a:solidFill>
                <a:srgbClr val="0F417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54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004B-D832-1EBE-9FC5-14B403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through Branching &amp; Merging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D7A68BC-F498-8730-F085-CCA216803FA3}"/>
              </a:ext>
            </a:extLst>
          </p:cNvPr>
          <p:cNvSpPr txBox="1">
            <a:spLocks/>
          </p:cNvSpPr>
          <p:nvPr/>
        </p:nvSpPr>
        <p:spPr>
          <a:xfrm>
            <a:off x="431321" y="5167311"/>
            <a:ext cx="11574564" cy="1726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/>
              <a:t>Branches</a:t>
            </a:r>
            <a:r>
              <a:rPr lang="en-US" sz="3200" dirty="0"/>
              <a:t> let multiple collaborators make updates at the same time to later </a:t>
            </a:r>
            <a:r>
              <a:rPr lang="en-US" sz="3200" b="1" dirty="0"/>
              <a:t>merge</a:t>
            </a:r>
            <a:r>
              <a:rPr lang="en-US" sz="3200" dirty="0"/>
              <a:t> into the main branch.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445EF-98E2-ADA3-08B0-80519B02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6"/>
          <a:stretch>
            <a:fillRect/>
          </a:stretch>
        </p:blipFill>
        <p:spPr>
          <a:xfrm>
            <a:off x="1573925" y="1690688"/>
            <a:ext cx="9044150" cy="3438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1EA2C-5BBA-1E5F-F129-914D4DAF4A73}"/>
              </a:ext>
            </a:extLst>
          </p:cNvPr>
          <p:cNvSpPr txBox="1"/>
          <p:nvPr/>
        </p:nvSpPr>
        <p:spPr>
          <a:xfrm>
            <a:off x="6952891" y="6455087"/>
            <a:ext cx="538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cpske.github.io</a:t>
            </a:r>
            <a:r>
              <a:rPr lang="en-US" dirty="0"/>
              <a:t>/ISP/git/branch-and-merge</a:t>
            </a:r>
          </a:p>
        </p:txBody>
      </p:sp>
    </p:spTree>
    <p:extLst>
      <p:ext uri="{BB962C8B-B14F-4D97-AF65-F5344CB8AC3E}">
        <p14:creationId xmlns:p14="http://schemas.microsoft.com/office/powerpoint/2010/main" val="4918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972C-018A-EC30-CB8B-7022A02B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CF60-44D7-0D05-41F4-9F68F9FA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through Branching &amp; Merging</a:t>
            </a:r>
          </a:p>
        </p:txBody>
      </p:sp>
      <p:pic>
        <p:nvPicPr>
          <p:cNvPr id="5" name="Picture 4" descr="A diagram of a cartoon octopus&#10;&#10;Description automatically generated">
            <a:extLst>
              <a:ext uri="{FF2B5EF4-FFF2-40B4-BE49-F238E27FC236}">
                <a16:creationId xmlns:a16="http://schemas.microsoft.com/office/drawing/2014/main" id="{C5C817C0-7D5E-3311-8D2F-A196584A0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35" y="1713065"/>
            <a:ext cx="8356729" cy="4532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1BA88C-C345-A8F1-2C22-5140F3BF0181}"/>
              </a:ext>
            </a:extLst>
          </p:cNvPr>
          <p:cNvSpPr txBox="1"/>
          <p:nvPr/>
        </p:nvSpPr>
        <p:spPr>
          <a:xfrm>
            <a:off x="2122098" y="6492875"/>
            <a:ext cx="1288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imperialcollegelondon.github.io</a:t>
            </a:r>
            <a:r>
              <a:rPr lang="en-US" dirty="0"/>
              <a:t>/</a:t>
            </a:r>
            <a:r>
              <a:rPr lang="en-US" dirty="0" err="1"/>
              <a:t>grad_school_git_course</a:t>
            </a:r>
            <a:r>
              <a:rPr lang="en-US" dirty="0"/>
              <a:t>/l1-03-branching-merging/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30E0-814D-5A91-9EB1-8CC14B5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B87F-1485-E18A-4123-F1AA11D2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Configuring Git on your instance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Git project management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Create a project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View the project history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Instruct Git what files to monitor and which to ignore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Connecting your local Git repository to a remote one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Create feature branches and merge edits with your main branch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Version control with Git in RStudio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0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FFCE-8014-AE68-D573-3A528589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F80F-2359-FD75-ECC1-B74F7E44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5" y="1508166"/>
            <a:ext cx="11163795" cy="51420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# Go to your home directory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# Clone the workshop git repository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https://github.com/drownlab/dsc_workshop_2025.git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# Move the folder Introduction-to-Git to your home directory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 dsc_workshop_2025/notebooks/Introduction-to-Git/ ~/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b="1" dirty="0"/>
              <a:t>Read the instructions well! </a:t>
            </a:r>
          </a:p>
        </p:txBody>
      </p:sp>
    </p:spTree>
    <p:extLst>
      <p:ext uri="{BB962C8B-B14F-4D97-AF65-F5344CB8AC3E}">
        <p14:creationId xmlns:p14="http://schemas.microsoft.com/office/powerpoint/2010/main" val="147553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3EAF-326C-E6A9-F76D-8B712BC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13D4-72D8-DFFC-C4F7-4517EEF5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https://swcarpentry.github.io/git-novice/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coderefinery.github.io</a:t>
            </a:r>
            <a:r>
              <a:rPr lang="en-US" dirty="0"/>
              <a:t>/git-intro/branches/</a:t>
            </a:r>
          </a:p>
          <a:p>
            <a:r>
              <a:rPr lang="en-US" dirty="0"/>
              <a:t>Using Git with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 https://</a:t>
            </a:r>
            <a:r>
              <a:rPr lang="en-US" dirty="0" err="1"/>
              <a:t>swcarpentry.github.io</a:t>
            </a:r>
            <a:r>
              <a:rPr lang="en-US" dirty="0"/>
              <a:t>/git-novice/14-supplemental-rstudio.html</a:t>
            </a:r>
          </a:p>
        </p:txBody>
      </p:sp>
    </p:spTree>
    <p:extLst>
      <p:ext uri="{BB962C8B-B14F-4D97-AF65-F5344CB8AC3E}">
        <p14:creationId xmlns:p14="http://schemas.microsoft.com/office/powerpoint/2010/main" val="306684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A2F3-A4AD-51BA-C097-C3A95F1C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6460E-1EF3-9DD7-E7F9-37F00025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3" y="365125"/>
            <a:ext cx="1159368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Why Use Version Control? </a:t>
            </a:r>
            <a:br>
              <a:rPr lang="en-US" sz="3600" dirty="0"/>
            </a:br>
            <a:r>
              <a:rPr lang="en-US" sz="3600" dirty="0"/>
              <a:t>The Power of Knowing Your Past (and Working Together)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3277B-285F-86CC-07EF-565F0709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958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Track Changes:</a:t>
            </a:r>
            <a:r>
              <a:rPr lang="en-US" dirty="0"/>
              <a:t> See exactly what was modified, when, and by whom. </a:t>
            </a:r>
          </a:p>
          <a:p>
            <a:r>
              <a:rPr lang="en-US" b="1" dirty="0"/>
              <a:t>Revert to Previous States:</a:t>
            </a:r>
            <a:r>
              <a:rPr lang="en-US" dirty="0"/>
              <a:t> Easily undo mistakes or go back to a working version. </a:t>
            </a:r>
          </a:p>
          <a:p>
            <a:r>
              <a:rPr lang="en-US" b="1" dirty="0"/>
              <a:t>Collaboration:</a:t>
            </a:r>
            <a:r>
              <a:rPr lang="en-US" dirty="0"/>
              <a:t> Multiple people can work on the same project simultaneously without chaos. </a:t>
            </a:r>
          </a:p>
          <a:p>
            <a:r>
              <a:rPr lang="en-US" b="1" dirty="0"/>
              <a:t>Branching and Merging:</a:t>
            </a:r>
            <a:r>
              <a:rPr lang="en-US" dirty="0"/>
              <a:t> Experiment with new features without affecting the main codebase. </a:t>
            </a:r>
          </a:p>
          <a:p>
            <a:r>
              <a:rPr lang="en-US" b="1" dirty="0"/>
              <a:t>Understanding Project History:</a:t>
            </a:r>
            <a:r>
              <a:rPr lang="en-US" dirty="0"/>
              <a:t> Learn how the project evolved and why certain decisions were made.</a:t>
            </a:r>
          </a:p>
        </p:txBody>
      </p:sp>
    </p:spTree>
    <p:extLst>
      <p:ext uri="{BB962C8B-B14F-4D97-AF65-F5344CB8AC3E}">
        <p14:creationId xmlns:p14="http://schemas.microsoft.com/office/powerpoint/2010/main" val="22852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13B2A9-5CA3-D0FB-3CDE-43272357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4" y="108410"/>
            <a:ext cx="4982423" cy="66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594A0A-DE21-B2D7-0F25-699D9D6291A6}"/>
              </a:ext>
            </a:extLst>
          </p:cNvPr>
          <p:cNvSpPr/>
          <p:nvPr/>
        </p:nvSpPr>
        <p:spPr>
          <a:xfrm>
            <a:off x="241540" y="2828835"/>
            <a:ext cx="5241215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3600" dirty="0"/>
              <a:t>Version control helps avoid this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37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58C7AC-7A8B-0AA8-D2CE-D4DE88D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98E26-5753-EA5F-6D9B-206A352F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825625"/>
            <a:ext cx="10918902" cy="435133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3200" dirty="0"/>
              <a:t>Practice of </a:t>
            </a:r>
            <a:r>
              <a:rPr lang="en-US" sz="3200" b="1" dirty="0"/>
              <a:t>controlling, organizing,</a:t>
            </a:r>
            <a:r>
              <a:rPr lang="en-US" sz="3200" dirty="0"/>
              <a:t> and </a:t>
            </a:r>
            <a:r>
              <a:rPr lang="en-US" sz="3200" b="1" dirty="0"/>
              <a:t>tracking</a:t>
            </a:r>
            <a:r>
              <a:rPr lang="en-US" sz="3200" dirty="0"/>
              <a:t> different versions of computer files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3200" dirty="0"/>
          </a:p>
          <a:p>
            <a:pPr>
              <a:lnSpc>
                <a:spcPct val="120000"/>
              </a:lnSpc>
            </a:pPr>
            <a:r>
              <a:rPr lang="en-US" dirty="0"/>
              <a:t>Allows you to revert to specific versions later</a:t>
            </a:r>
          </a:p>
          <a:p>
            <a:pPr>
              <a:lnSpc>
                <a:spcPct val="120000"/>
              </a:lnSpc>
            </a:pPr>
            <a:r>
              <a:rPr lang="en-US" dirty="0"/>
              <a:t>Essential for software development, but useful for any evolving digital work (manuscripts, data, etc.)</a:t>
            </a:r>
          </a:p>
          <a:p>
            <a:pPr>
              <a:lnSpc>
                <a:spcPct val="120000"/>
              </a:lnSpc>
            </a:pPr>
            <a:r>
              <a:rPr lang="en-US" dirty="0"/>
              <a:t>“</a:t>
            </a:r>
            <a:r>
              <a:rPr lang="en-US" dirty="0" err="1"/>
              <a:t>Ctrl+Z</a:t>
            </a:r>
            <a:r>
              <a:rPr lang="en-US" dirty="0"/>
              <a:t>” on steroids, with a complete history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7" name="Picture 6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7CA7224B-4AE2-2455-99FE-9D8FAA38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89" y="5169110"/>
            <a:ext cx="780705" cy="9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0BE8-31CD-C8F5-C577-1BB2DD87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15E61-8C5C-870C-42BE-F8C37D08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Developed in 2005 by Linus Torvalds, the creator of Linux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Every developer has a full copy of the repository</a:t>
            </a:r>
          </a:p>
          <a:p>
            <a:pPr lvl="1">
              <a:lnSpc>
                <a:spcPct val="150000"/>
              </a:lnSpc>
            </a:pPr>
            <a:r>
              <a:rPr lang="en-US" sz="2800" i="1" dirty="0"/>
              <a:t>With a full history of all changes made to files in the repository!</a:t>
            </a:r>
          </a:p>
          <a:p>
            <a:pPr>
              <a:lnSpc>
                <a:spcPct val="150000"/>
              </a:lnSpc>
            </a:pPr>
            <a:r>
              <a:rPr lang="en-US" dirty="0"/>
              <a:t>Widely used in the industry and academia</a:t>
            </a:r>
          </a:p>
          <a:p>
            <a:pPr>
              <a:lnSpc>
                <a:spcPct val="150000"/>
              </a:lnSpc>
            </a:pPr>
            <a:r>
              <a:rPr lang="en-US" dirty="0"/>
              <a:t>Open source and free!</a:t>
            </a:r>
          </a:p>
        </p:txBody>
      </p:sp>
    </p:spTree>
    <p:extLst>
      <p:ext uri="{BB962C8B-B14F-4D97-AF65-F5344CB8AC3E}">
        <p14:creationId xmlns:p14="http://schemas.microsoft.com/office/powerpoint/2010/main" val="396783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C177-B19E-3D44-5FED-51B8983C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do this?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2602529-DD30-43F8-E0E4-13297C44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Working Directory:</a:t>
            </a:r>
            <a:r>
              <a:rPr lang="en-US" sz="3200" dirty="0"/>
              <a:t> </a:t>
            </a:r>
            <a:r>
              <a:rPr lang="en-US" dirty="0"/>
              <a:t>Local files you see and edit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Staging Area:</a:t>
            </a:r>
            <a:r>
              <a:rPr lang="en-US" sz="3200" dirty="0"/>
              <a:t> </a:t>
            </a:r>
            <a:r>
              <a:rPr lang="en-US" dirty="0"/>
              <a:t>A temporary area to prepare changes for the next commit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Repository (.git directory):</a:t>
            </a:r>
            <a:r>
              <a:rPr lang="en-US" sz="3200" dirty="0"/>
              <a:t> </a:t>
            </a:r>
            <a:r>
              <a:rPr lang="en-US" dirty="0"/>
              <a:t>The hidden folder where Git stores all the history and metadata for your project </a:t>
            </a:r>
          </a:p>
          <a:p>
            <a:pPr>
              <a:lnSpc>
                <a:spcPct val="120000"/>
              </a:lnSpc>
            </a:pPr>
            <a:r>
              <a:rPr lang="en-US" sz="3200" b="1" dirty="0" err="1"/>
              <a:t>Github</a:t>
            </a:r>
            <a:r>
              <a:rPr lang="en-US" sz="3200" b="1" dirty="0"/>
              <a:t> Repository:</a:t>
            </a:r>
            <a:r>
              <a:rPr lang="en-US" sz="3200" dirty="0"/>
              <a:t> </a:t>
            </a:r>
            <a:r>
              <a:rPr lang="en-US" dirty="0"/>
              <a:t>A remote repository where you can push your committed data for sharing, collaborating, showcasing skills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4321-02B1-E5F2-9A8D-8C228A3D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these structures interact? 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D52F6BE-0ECC-76BD-3907-A1E1CA8F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3" y="1678153"/>
            <a:ext cx="8823201" cy="51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688-DCE8-5EB9-3553-0AA2372E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36A9-617E-7470-8544-924DA845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Web-based platform built around Git</a:t>
            </a:r>
          </a:p>
          <a:p>
            <a:pPr>
              <a:lnSpc>
                <a:spcPct val="120000"/>
              </a:lnSpc>
            </a:pPr>
            <a:r>
              <a:rPr lang="en-US" dirty="0"/>
              <a:t>A remote location for your tracked files</a:t>
            </a:r>
          </a:p>
          <a:p>
            <a:pPr>
              <a:lnSpc>
                <a:spcPct val="120000"/>
              </a:lnSpc>
            </a:pPr>
            <a:r>
              <a:rPr lang="en-US" dirty="0"/>
              <a:t>Allows teams to collaborate on code, track changes, and revert to previous versions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Beyond Version Control:</a:t>
            </a:r>
            <a:r>
              <a:rPr lang="en-US" dirty="0"/>
              <a:t> Also used for documentation, project management, and hosting websites (GitHub Pages)</a:t>
            </a:r>
          </a:p>
        </p:txBody>
      </p:sp>
    </p:spTree>
    <p:extLst>
      <p:ext uri="{BB962C8B-B14F-4D97-AF65-F5344CB8AC3E}">
        <p14:creationId xmlns:p14="http://schemas.microsoft.com/office/powerpoint/2010/main" val="243043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49B-8269-3942-165C-7D4C5029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&amp; Merging with 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16375-86FD-F1B0-55F9-20ECCA844630}"/>
              </a:ext>
            </a:extLst>
          </p:cNvPr>
          <p:cNvSpPr txBox="1"/>
          <p:nvPr/>
        </p:nvSpPr>
        <p:spPr>
          <a:xfrm>
            <a:off x="2529444" y="6519446"/>
            <a:ext cx="1110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haydar-ai.medium.com</a:t>
            </a:r>
            <a:r>
              <a:rPr lang="en-US" sz="1600" dirty="0"/>
              <a:t>/learning-how-to-git-merging-branches-and-resolving-conflict-61652834d4b0</a:t>
            </a:r>
          </a:p>
        </p:txBody>
      </p:sp>
      <p:pic>
        <p:nvPicPr>
          <p:cNvPr id="11" name="Picture 10" descr="A diagram of a diagram of a business&#10;&#10;AI-generated content may be incorrect.">
            <a:extLst>
              <a:ext uri="{FF2B5EF4-FFF2-40B4-BE49-F238E27FC236}">
                <a16:creationId xmlns:a16="http://schemas.microsoft.com/office/drawing/2014/main" id="{2CC80495-6990-D486-C838-819C1193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11" t="10721" r="21306" b="3024"/>
          <a:stretch>
            <a:fillRect/>
          </a:stretch>
        </p:blipFill>
        <p:spPr>
          <a:xfrm rot="16200000">
            <a:off x="2188699" y="1100967"/>
            <a:ext cx="1374312" cy="5316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FD1CA2-0320-397D-5C41-03BFADF3B227}"/>
              </a:ext>
            </a:extLst>
          </p:cNvPr>
          <p:cNvSpPr txBox="1"/>
          <p:nvPr/>
        </p:nvSpPr>
        <p:spPr>
          <a:xfrm>
            <a:off x="0" y="2524245"/>
            <a:ext cx="252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branch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02A5F1-D422-228B-1B7D-8634B44EFA60}"/>
              </a:ext>
            </a:extLst>
          </p:cNvPr>
          <p:cNvGrpSpPr/>
          <p:nvPr/>
        </p:nvGrpSpPr>
        <p:grpSpPr>
          <a:xfrm>
            <a:off x="6096000" y="2522639"/>
            <a:ext cx="5637905" cy="2648295"/>
            <a:chOff x="6096000" y="2522639"/>
            <a:chExt cx="5637905" cy="2648295"/>
          </a:xfrm>
        </p:grpSpPr>
        <p:pic>
          <p:nvPicPr>
            <p:cNvPr id="7" name="Picture 6" descr="A diagram of a diagram of a business&#10;&#10;AI-generated content may be incorrect.">
              <a:extLst>
                <a:ext uri="{FF2B5EF4-FFF2-40B4-BE49-F238E27FC236}">
                  <a16:creationId xmlns:a16="http://schemas.microsoft.com/office/drawing/2014/main" id="{40E03A6D-7A97-EDE8-8BEB-5AEF288B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1675" t="10721" r="56940" b="3024"/>
            <a:stretch>
              <a:fillRect/>
            </a:stretch>
          </p:blipFill>
          <p:spPr>
            <a:xfrm rot="16200000">
              <a:off x="8001723" y="1271639"/>
              <a:ext cx="1617653" cy="50865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DCCA49-0769-1DB1-4565-FDFF366F130E}"/>
                </a:ext>
              </a:extLst>
            </p:cNvPr>
            <p:cNvSpPr txBox="1"/>
            <p:nvPr/>
          </p:nvSpPr>
          <p:spPr>
            <a:xfrm>
              <a:off x="8227620" y="4647714"/>
              <a:ext cx="2529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Feature branch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A76A08-E933-56D3-8D0F-2C6BA3C8EC42}"/>
                </a:ext>
              </a:extLst>
            </p:cNvPr>
            <p:cNvSpPr txBox="1"/>
            <p:nvPr/>
          </p:nvSpPr>
          <p:spPr>
            <a:xfrm>
              <a:off x="6096000" y="2532908"/>
              <a:ext cx="2529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branch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C88025-915A-927B-2451-EAC0D77697FC}"/>
                </a:ext>
              </a:extLst>
            </p:cNvPr>
            <p:cNvSpPr txBox="1"/>
            <p:nvPr/>
          </p:nvSpPr>
          <p:spPr>
            <a:xfrm>
              <a:off x="9204461" y="2522639"/>
              <a:ext cx="2529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Merge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899C323-9192-722E-FF5D-D3FE5DA79D07}"/>
              </a:ext>
            </a:extLst>
          </p:cNvPr>
          <p:cNvSpPr txBox="1"/>
          <p:nvPr/>
        </p:nvSpPr>
        <p:spPr>
          <a:xfrm>
            <a:off x="552091" y="4528700"/>
            <a:ext cx="6331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Isolates development of new features from your main branch</a:t>
            </a:r>
          </a:p>
        </p:txBody>
      </p:sp>
    </p:spTree>
    <p:extLst>
      <p:ext uri="{BB962C8B-B14F-4D97-AF65-F5344CB8AC3E}">
        <p14:creationId xmlns:p14="http://schemas.microsoft.com/office/powerpoint/2010/main" val="238829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8BD1-70DC-D1C2-52CB-CD6B2C37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on projects</a:t>
            </a:r>
          </a:p>
        </p:txBody>
      </p:sp>
      <p:pic>
        <p:nvPicPr>
          <p:cNvPr id="6" name="Picture 5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F61C76A6-9817-AFEF-CF13-27FCD68E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21" y="1570748"/>
            <a:ext cx="6841068" cy="4922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9AD06-4E9A-F454-6893-CB33EF69C3BF}"/>
              </a:ext>
            </a:extLst>
          </p:cNvPr>
          <p:cNvSpPr txBox="1"/>
          <p:nvPr/>
        </p:nvSpPr>
        <p:spPr>
          <a:xfrm>
            <a:off x="7315988" y="4611231"/>
            <a:ext cx="45029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All contributors have a </a:t>
            </a:r>
            <a:r>
              <a:rPr lang="en-US" sz="2800" b="1" dirty="0"/>
              <a:t>local</a:t>
            </a:r>
            <a:r>
              <a:rPr lang="en-US" sz="2800" dirty="0"/>
              <a:t> copy of the Git repository. These stay in sync through a central </a:t>
            </a:r>
            <a:r>
              <a:rPr lang="en-US" sz="2800" b="1" dirty="0"/>
              <a:t>remote</a:t>
            </a:r>
            <a:r>
              <a:rPr lang="en-US" sz="2800" dirty="0"/>
              <a:t> repository hosted on GitHub.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C38F4-F66B-05A9-ACBD-351137AA5264}"/>
              </a:ext>
            </a:extLst>
          </p:cNvPr>
          <p:cNvSpPr/>
          <p:nvPr/>
        </p:nvSpPr>
        <p:spPr>
          <a:xfrm>
            <a:off x="4585648" y="1570748"/>
            <a:ext cx="1869743" cy="166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DEFE-0694-2526-B46C-9F4AEEE9A7F7}"/>
              </a:ext>
            </a:extLst>
          </p:cNvPr>
          <p:cNvSpPr/>
          <p:nvPr/>
        </p:nvSpPr>
        <p:spPr>
          <a:xfrm>
            <a:off x="3100317" y="1570748"/>
            <a:ext cx="1869743" cy="119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659C67D-1CBC-B24D-B4B2-D03E1C71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46" y="1906718"/>
            <a:ext cx="2006221" cy="11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36348</TotalTime>
  <Words>834</Words>
  <Application>Microsoft Macintosh PowerPoint</Application>
  <PresentationFormat>Widescreen</PresentationFormat>
  <Paragraphs>87</Paragraphs>
  <Slides>16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Menlo</vt:lpstr>
      <vt:lpstr>Wingdings</vt:lpstr>
      <vt:lpstr>Office Theme</vt:lpstr>
      <vt:lpstr>Version Control with Git</vt:lpstr>
      <vt:lpstr>PowerPoint Presentation</vt:lpstr>
      <vt:lpstr>What is Version Control?</vt:lpstr>
      <vt:lpstr>Version Control with Git</vt:lpstr>
      <vt:lpstr>How does Git do this?</vt:lpstr>
      <vt:lpstr>How do these structures interact? </vt:lpstr>
      <vt:lpstr>Github!</vt:lpstr>
      <vt:lpstr>Branching &amp; Merging with Git</vt:lpstr>
      <vt:lpstr>Collaborating on projects</vt:lpstr>
      <vt:lpstr>Collaborating through Branching &amp; Merging</vt:lpstr>
      <vt:lpstr>Collaborating through Branching &amp; Merging</vt:lpstr>
      <vt:lpstr>What we will work on today</vt:lpstr>
      <vt:lpstr>Getting started</vt:lpstr>
      <vt:lpstr>PowerPoint Presentation</vt:lpstr>
      <vt:lpstr>PowerPoint Presentation</vt:lpstr>
      <vt:lpstr>Why Use Version Control?  The Power of Knowing Your Past (and Working Together)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kirsten grond</dc:creator>
  <cp:lastModifiedBy>Kirsten Grond</cp:lastModifiedBy>
  <cp:revision>6</cp:revision>
  <dcterms:created xsi:type="dcterms:W3CDTF">2025-05-09T00:11:24Z</dcterms:created>
  <dcterms:modified xsi:type="dcterms:W3CDTF">2025-06-04T16:49:57Z</dcterms:modified>
</cp:coreProperties>
</file>