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08f5fe86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4808f5fe86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08f5fe86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4808f5fe86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08f5fe86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4808f5fe86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08f5fe86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4808f5fe86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08f5fe8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4808f5fe8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08f5fe86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4808f5fe86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08f5fe86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4808f5fe86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08f5fe86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808f5fe86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c616196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47c616196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08f5fe86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4808f5fe86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08f5fe86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4808f5fe86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808f5fe86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4808f5fe86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08f5fe86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4808f5fe86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08f5fe86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4808f5fe86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808f5fe86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4808f5fe86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808f5fe86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4808f5fe86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808f5fe86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4808f5fe86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08f5fe86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4808f5fe86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7c616196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47c616196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c616196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47c616196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c616196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47c616196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808f5fe86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4808f5fe86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808f5fe86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4808f5fe86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808f5fe86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4808f5fe86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808f5fe86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4808f5fe86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7c616196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47c616196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7c616196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47c616196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08f5fe86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4808f5fe86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08f5fe8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808f5fe8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08f5fe8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808f5fe8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08f5fe8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4808f5fe8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08f5fe8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4808f5fe8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08f5fe86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4808f5fe86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08f5fe86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4808f5fe86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3" name="Google Shape;83;p1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2940299" y="-942432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183005"/>
            <a:ext cx="3977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09160" y="1183005"/>
            <a:ext cx="3977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gif"/><Relationship Id="rId4" Type="http://schemas.openxmlformats.org/officeDocument/2006/relationships/image" Target="../media/image30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807440" y="2829311"/>
            <a:ext cx="7479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Trebuchet MS"/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Amine Kerkeni</a:t>
            </a:r>
            <a:r>
              <a:rPr b="0" i="0" lang="en-GB" sz="20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Head of Engineering</a:t>
            </a:r>
            <a:r>
              <a:rPr b="0" i="0" lang="en-GB" sz="20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InstaDeep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Trebuchet MS"/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ak</a:t>
            </a:r>
            <a:r>
              <a:rPr b="0" i="0" lang="en-GB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@instadeep.com</a:t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0" y="757525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40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Multi Layer Perceptron</a:t>
            </a:r>
            <a:br>
              <a:rPr b="1" lang="en-GB" sz="40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 i="0" sz="40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921525" y="2499091"/>
            <a:ext cx="541020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100031"/>
                </a:lnTo>
              </a:path>
            </a:pathLst>
          </a:custGeom>
          <a:noFill/>
          <a:ln cap="flat" cmpd="sng" w="9525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51" y="4292775"/>
            <a:ext cx="2229228" cy="6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A numerical example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952"/>
            <a:ext cx="8839201" cy="380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119990"/>
                </a:moveTo>
                <a:lnTo>
                  <a:pt x="120000" y="119990"/>
                </a:lnTo>
                <a:lnTo>
                  <a:pt x="120000" y="0"/>
                </a:lnTo>
                <a:lnTo>
                  <a:pt x="0" y="0"/>
                </a:lnTo>
                <a:lnTo>
                  <a:pt x="0" y="11999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-1" y="2044300"/>
            <a:ext cx="9144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0" lvl="0" marL="0" marR="5080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Neural Network with</a:t>
            </a:r>
            <a:r>
              <a:rPr lang="en-GB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Perceptron</a:t>
            </a:r>
            <a:endParaRPr b="0" i="0" sz="5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A Simple Perceptron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909952"/>
            <a:ext cx="5411795" cy="408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Multi Output Perceptron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909952"/>
            <a:ext cx="4920050" cy="408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A Neural Network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909952"/>
            <a:ext cx="6550632" cy="408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A Neural Network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909952"/>
            <a:ext cx="5488886" cy="408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A Deep Neural Network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909952"/>
            <a:ext cx="7749805" cy="408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119990"/>
                </a:moveTo>
                <a:lnTo>
                  <a:pt x="120000" y="119990"/>
                </a:lnTo>
                <a:lnTo>
                  <a:pt x="120000" y="0"/>
                </a:lnTo>
                <a:lnTo>
                  <a:pt x="0" y="0"/>
                </a:lnTo>
                <a:lnTo>
                  <a:pt x="0" y="11999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-1" y="2044300"/>
            <a:ext cx="9144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0" lvl="0" marL="0" marR="5080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Loss</a:t>
            </a:r>
            <a:endParaRPr b="0" i="0" sz="5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the Loss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1952"/>
            <a:ext cx="8839201" cy="337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399900" y="976624"/>
            <a:ext cx="8344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loss is the error between our prediction and the ground truth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the Loss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99900" y="976624"/>
            <a:ext cx="8344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empirical loss is the error measured on the whole dataset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763224"/>
            <a:ext cx="7556895" cy="29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119990"/>
                </a:moveTo>
                <a:lnTo>
                  <a:pt x="120000" y="119990"/>
                </a:lnTo>
                <a:lnTo>
                  <a:pt x="120000" y="0"/>
                </a:lnTo>
                <a:lnTo>
                  <a:pt x="0" y="0"/>
                </a:lnTo>
                <a:lnTo>
                  <a:pt x="0" y="11999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-1" y="2044300"/>
            <a:ext cx="9144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0" lvl="0" marL="0" marR="5080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Perceptron</a:t>
            </a:r>
            <a:endParaRPr b="0" i="0" sz="5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Cross Entropy Loss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399900" y="976624"/>
            <a:ext cx="8344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Used for models that </a:t>
            </a: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predictions between 0 and 1.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687024"/>
            <a:ext cx="7507098" cy="29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Mean Squared Error Loss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399900" y="976624"/>
            <a:ext cx="8344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Used for regression models that output </a:t>
            </a: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real numbers.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87024"/>
            <a:ext cx="8214651" cy="29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119990"/>
                </a:moveTo>
                <a:lnTo>
                  <a:pt x="120000" y="119990"/>
                </a:lnTo>
                <a:lnTo>
                  <a:pt x="120000" y="0"/>
                </a:lnTo>
                <a:lnTo>
                  <a:pt x="0" y="0"/>
                </a:lnTo>
                <a:lnTo>
                  <a:pt x="0" y="11999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-1" y="2044300"/>
            <a:ext cx="9144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0" lvl="0" marL="0" marR="5080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b="0" i="0" sz="5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Gradient Descent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t/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350" y="972875"/>
            <a:ext cx="5935799" cy="43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Gradient Descent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t/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399900" y="976628"/>
            <a:ext cx="83442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Deep learning datasets are usually huge: 106∼108 training examples. In consequence, computing the gradient on the full training dataset can be extremely costly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tackle this, a solution is the compute the gradient of a minibatch of samples and perform an update step with it</a:t>
            </a:r>
            <a:b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gradient is an unbiased estimation of the full gradient if the minibatch sampling is performed randomly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Stochastic Gradient Descent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t/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399900" y="976628"/>
            <a:ext cx="83442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5215"/>
            <a:ext cx="9144001" cy="300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The Learning Rate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t/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399900" y="976628"/>
            <a:ext cx="83442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32049"/>
            <a:ext cx="803890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SGD with Momentum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t/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399900" y="976628"/>
            <a:ext cx="83442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3177"/>
            <a:ext cx="9144001" cy="3463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Loss Optimization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275" y="1237050"/>
            <a:ext cx="3913375" cy="36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14752"/>
            <a:ext cx="4642475" cy="35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Backpropagation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952"/>
            <a:ext cx="8839199" cy="214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The Forward Propagation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50" y="934352"/>
            <a:ext cx="8591892" cy="40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Backpropagation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152"/>
            <a:ext cx="8839199" cy="342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Backpropagation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952"/>
            <a:ext cx="8839201" cy="406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Backpropagation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2" name="Google Shape;3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952"/>
            <a:ext cx="8839198" cy="363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119990"/>
                </a:moveTo>
                <a:lnTo>
                  <a:pt x="120000" y="119990"/>
                </a:lnTo>
                <a:lnTo>
                  <a:pt x="120000" y="0"/>
                </a:lnTo>
                <a:lnTo>
                  <a:pt x="0" y="0"/>
                </a:lnTo>
                <a:lnTo>
                  <a:pt x="0" y="11999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-1" y="2044300"/>
            <a:ext cx="9144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noAutofit/>
          </a:bodyPr>
          <a:lstStyle/>
          <a:p>
            <a:pPr indent="0" lvl="0" marL="0" marR="5080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GB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Problems</a:t>
            </a:r>
            <a:endParaRPr b="0" i="0" sz="5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Overfitting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8552"/>
            <a:ext cx="8839201" cy="363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Dropout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399900" y="1277727"/>
            <a:ext cx="8344200" cy="3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Dropout is to randomly set some activations to 0 </a:t>
            </a: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during training.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forces the network to avoid relying too much on a single activation.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Early Stopping</a:t>
            </a:r>
            <a:endParaRPr b="1" sz="3900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25" y="1341400"/>
            <a:ext cx="8156174" cy="3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The Forward Propagation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09952"/>
            <a:ext cx="8724760" cy="408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The Forward Propagation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152"/>
            <a:ext cx="8839202" cy="391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The Forward Propagation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952"/>
            <a:ext cx="8819537" cy="408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Activations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8552"/>
            <a:ext cx="8839201" cy="334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Activations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71952"/>
            <a:ext cx="8839203" cy="3226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399900" y="976624"/>
            <a:ext cx="8344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Activation functions main role is to introduce </a:t>
            </a:r>
            <a:r>
              <a:rPr b="1" lang="en-GB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non-linearity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409950" y="238252"/>
            <a:ext cx="8450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EFC"/>
              </a:buClr>
              <a:buFont typeface="Trebuchet MS"/>
              <a:buNone/>
            </a:pPr>
            <a:r>
              <a:rPr b="1" lang="en-GB" sz="3900">
                <a:solidFill>
                  <a:srgbClr val="008EFC"/>
                </a:solidFill>
                <a:latin typeface="Trebuchet MS"/>
                <a:ea typeface="Trebuchet MS"/>
                <a:cs typeface="Trebuchet MS"/>
                <a:sym typeface="Trebuchet MS"/>
              </a:rPr>
              <a:t>A numerical example</a:t>
            </a:r>
            <a:endParaRPr b="1" i="0" sz="3900" u="none" cap="none" strike="noStrike">
              <a:solidFill>
                <a:srgbClr val="008EF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152"/>
            <a:ext cx="8839203" cy="326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