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508743-DD2C-42A9-BBD3-E6994C71E52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CA534A-3F67-46B5-A9E7-E05FDC93341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164366-D197-42C8-9148-FBCD30D1389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8DDEEE-A983-4426-A11F-1C7C40923F9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17D4B5-26D9-490A-AECA-C58E307C03D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914400" y="2783520"/>
            <a:ext cx="5396400" cy="66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C0FC34-0E83-4406-B6AF-DA1E23EA35C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432FC1-6B46-4AB5-B8A4-0EF3EAED430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40E040-9624-42E2-B1E1-CA2FD37DA49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A127F9-AA3A-41EC-8FA4-CBC063F59FC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0ECBDF-CE0B-495E-8D5F-E891A6D7118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3AEA36-F319-4748-AB72-4B7694C6EAF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EAE035-F91B-4E73-87BC-D5E380A693F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F9679-04B2-4F11-8AAA-0E9F47F0511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458AD3-4316-45CF-85E6-614F9750CA2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E0B5F-8D22-4AEC-A192-0FD8DD35550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77712A-C583-4BB2-A407-13B151E1D43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48CCB-D41B-442A-A174-5DDADAD3DD1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914400" y="2783520"/>
            <a:ext cx="5396400" cy="66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3C97F-6FEE-42E9-A0F4-E86B3BBBC7D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F08F4E-DD34-4D5E-928B-447DC349FD8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07C44C-B7D5-4720-B8BA-283B1D7FD08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2AA9B9-6045-4B84-A895-D4BD28B682E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F3740-ADFF-4373-B43D-25339AB1CE1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C72DA9-F9A7-487E-BBE7-B92AAA81A43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FEDAF3-5221-4819-BBEF-AE69F4AF89A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14400" y="2783520"/>
            <a:ext cx="5396400" cy="66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62720" cy="5148000"/>
          </a:xfrm>
          <a:custGeom>
            <a:avLst/>
            <a:gdLst/>
            <a:ahLst/>
            <a:rect l="l" t="t" r="r" b="b"/>
            <a:pathLst>
              <a:path w="4014438" h="2258121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20419200">
            <a:off x="3612600" y="-660960"/>
            <a:ext cx="5242320" cy="5241960"/>
          </a:xfrm>
          <a:custGeom>
            <a:avLst/>
            <a:gdLst/>
            <a:ahLst/>
            <a:rect l="l" t="t" r="r" b="b"/>
            <a:pathLst>
              <a:path w="1376904" h="137685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>
            <a:solidFill>
              <a:srgbClr val="b5cf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2783520"/>
            <a:ext cx="5396400" cy="14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37;p7"/>
          <p:cNvSpPr/>
          <p:nvPr/>
        </p:nvSpPr>
        <p:spPr>
          <a:xfrm>
            <a:off x="0" y="0"/>
            <a:ext cx="9162720" cy="5142600"/>
          </a:xfrm>
          <a:custGeom>
            <a:avLst/>
            <a:gdLst/>
            <a:ahLst/>
            <a:rect l="l" t="t" r="r" b="b"/>
            <a:pathLst>
              <a:path w="4014438" h="2258121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58720" y="1123920"/>
            <a:ext cx="2594880" cy="6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1840" y="1200240"/>
            <a:ext cx="2331720" cy="30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53560" y="1200240"/>
            <a:ext cx="2331720" cy="30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BA6C9B8-F2F8-41E5-BA79-8AC0AE251413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50;p9"/>
          <p:cNvSpPr/>
          <p:nvPr/>
        </p:nvSpPr>
        <p:spPr>
          <a:xfrm>
            <a:off x="790200" y="-743400"/>
            <a:ext cx="2750040" cy="2750040"/>
          </a:xfrm>
          <a:custGeom>
            <a:avLst/>
            <a:gdLst/>
            <a:ahLst/>
            <a:rect l="l" t="t" r="r" b="b"/>
            <a:pathLst>
              <a:path w="1376904" h="137685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>
            <a:solidFill>
              <a:srgbClr val="b5cfd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58720" y="514440"/>
            <a:ext cx="2823840" cy="46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35D66B3-9FAA-401B-969D-7B0C78710B16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"/>
          <p:cNvSpPr/>
          <p:nvPr/>
        </p:nvSpPr>
        <p:spPr>
          <a:xfrm>
            <a:off x="3747240" y="3733920"/>
            <a:ext cx="56440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Студент: Каримзай Ахмад Халид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Группа: ИУ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7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И-75Б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Руководитель: Рязанова Наталья Юрьевна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Google Shape;70;p14"/>
          <p:cNvSpPr/>
          <p:nvPr/>
        </p:nvSpPr>
        <p:spPr>
          <a:xfrm>
            <a:off x="341280" y="758520"/>
            <a:ext cx="8627040" cy="8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500" spc="-1" strike="noStrike">
                <a:solidFill>
                  <a:srgbClr val="2e363d"/>
                </a:solidFill>
                <a:latin typeface="Times New Roman"/>
                <a:ea typeface="Encode Sans Semi Condensed"/>
              </a:rPr>
              <a:t>Курсовая работа по дисциплине «Операционные системы» на тему:</a:t>
            </a:r>
            <a:endParaRPr b="0" lang="en-US" sz="2500" spc="-1" strike="noStrike">
              <a:latin typeface="Arial"/>
            </a:endParaRPr>
          </a:p>
        </p:txBody>
      </p:sp>
      <p:graphicFrame>
        <p:nvGraphicFramePr>
          <p:cNvPr id="123" name="Table 3"/>
          <p:cNvGraphicFramePr/>
          <p:nvPr/>
        </p:nvGraphicFramePr>
        <p:xfrm>
          <a:off x="341280" y="2164680"/>
          <a:ext cx="8627040" cy="813600"/>
        </p:xfrm>
        <a:graphic>
          <a:graphicData uri="http://schemas.openxmlformats.org/drawingml/2006/table">
            <a:tbl>
              <a:tblPr/>
              <a:tblGrid>
                <a:gridCol w="8627040"/>
              </a:tblGrid>
              <a:tr h="813960">
                <a:tc>
                  <a:txBody>
                    <a:bodyPr lIns="68400" rIns="68400" tIns="0" bIns="0" anchor="t">
                      <a:noAutofit/>
                    </a:bodyPr>
                    <a:p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ahoma"/>
                        </a:rPr>
                        <a:t>Загружаемый модуль ядра, который сокрывает каталоги, файлы и сетевых сокетов в ОС Linux</a:t>
                      </a:r>
                      <a:endParaRPr b="0" lang="ru-RU" sz="2400" spc="-1" strike="noStrike" u="sng"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34000" y="869400"/>
            <a:ext cx="1445040" cy="46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2e363d"/>
                </a:solidFill>
                <a:latin typeface="Encode Sans Semi Condensed"/>
                <a:ea typeface="Encode Sans Semi Condensed"/>
              </a:rPr>
              <a:t>Вывод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9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189D57B-80E3-4D25-8820-EE45783D9994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0" name="TextBox 3"/>
          <p:cNvSpPr/>
          <p:nvPr/>
        </p:nvSpPr>
        <p:spPr>
          <a:xfrm>
            <a:off x="1134000" y="1317960"/>
            <a:ext cx="73224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 изучены подходы к реализации руткитов;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 изучен исходный текст ядра;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 определена функциональность реализуемого руткита;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 исследован механизм отображения процессов и сетевых сокетов;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 реализован руткит, который позволяет скрывать файлы, каталоги и сетевые сокеты.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00280" y="2169720"/>
            <a:ext cx="7543440" cy="8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2e363d"/>
                </a:solidFill>
                <a:latin typeface="Encode Sans Semi Condensed"/>
                <a:ea typeface="Encode Sans Semi Condensed"/>
              </a:rPr>
              <a:t>СПАСИБО ЗА ВНИМАНИЕ!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7600" y="1168200"/>
            <a:ext cx="227088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600" spc="-1" strike="noStrike">
                <a:solidFill>
                  <a:srgbClr val="2e363d"/>
                </a:solidFill>
                <a:latin typeface="Encode Sans Semi Condensed"/>
                <a:ea typeface="Encode Sans Semi Condensed"/>
              </a:rPr>
              <a:t>Цель работы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274200" y="1168200"/>
            <a:ext cx="5181840" cy="28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720000"/>
                <a:tab algn="l" pos="6480720"/>
              </a:tabLst>
            </a:pPr>
            <a:r>
              <a:rPr b="0" lang="ru-RU" sz="2000" spc="-1" strike="noStrike">
                <a:solidFill>
                  <a:srgbClr val="2e363d"/>
                </a:solidFill>
                <a:latin typeface="Times New Roman"/>
                <a:ea typeface="Calibri"/>
              </a:rPr>
              <a:t>Разработать загружаемый модуль ядра ОС Linux для сокрытия информация  о файлах и каталогах при обходи дерево каталогов и сетевых сокетах в ОС Linux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720000"/>
                <a:tab algn="l" pos="64807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Times New Roman"/>
                <a:ea typeface="Calibri"/>
              </a:rPr>
              <a:t>Среда разработки: ОС Linux с ядром версии 5.8.2 на архитектуре X86-64.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3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CD094CE-F7AC-456A-9687-4F00B5BA9574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94000" y="812160"/>
            <a:ext cx="2594880" cy="9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2e363d"/>
                </a:solidFill>
                <a:latin typeface="Encode Sans Semi Condensed"/>
                <a:ea typeface="Encode Sans Semi Condensed"/>
              </a:rPr>
              <a:t>Поставленные цели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501720" y="888120"/>
            <a:ext cx="5393880" cy="412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8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изучение подходов к реализации руткитов;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изучение исходного текста ядра;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определение функциональности реализуемого руткита;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исследование механизмов отображение процессов и сетевых сокетов;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реализация руткита.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4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0B5E096-B85B-4355-B527-41C3EE317FDF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58720" y="537120"/>
            <a:ext cx="2891520" cy="121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Руткиты и виды руткитов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565440" y="743760"/>
            <a:ext cx="501948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Karla"/>
                <a:ea typeface="Karla"/>
              </a:rPr>
              <a:t>1. Руткиты пользовательского уровня;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Karla"/>
                <a:ea typeface="Karla"/>
              </a:rPr>
              <a:t>2. Руткиты уровня ядра;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Karla"/>
                <a:ea typeface="Karla"/>
              </a:rPr>
              <a:t>3. Буткиты;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2e363d"/>
                </a:solidFill>
                <a:latin typeface="Karla"/>
                <a:ea typeface="Karla"/>
              </a:rPr>
              <a:t>4. Аппаратные руткиты.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5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A911467-F683-487C-ACB5-34F97951FBE2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1160" y="1211760"/>
            <a:ext cx="2891520" cy="121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Способы перехвата функций в ядре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6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ACAB75-1B38-4115-B07A-72C97A19D78E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4114800" y="997920"/>
            <a:ext cx="3886200" cy="173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1. Модификация таблицы системных вызовов;</a:t>
            </a:r>
            <a:endParaRPr b="0" lang="en-US" sz="18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2. Сплайсинг;</a:t>
            </a:r>
            <a:endParaRPr b="0" lang="en-US" sz="2000" spc="-1" strike="noStrike">
              <a:latin typeface="Arial"/>
            </a:endParaRPr>
          </a:p>
          <a:p>
            <a:r>
              <a:rPr b="0" lang="en-US" sz="2100" spc="-1" strike="noStrike">
                <a:latin typeface="Arial"/>
              </a:rPr>
              <a:t>3. Kprobes;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097000" y="723240"/>
            <a:ext cx="494964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Скрытие файлы и каталоги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Num" idx="7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5B845C8-BF82-4D70-908F-CC89B9B12CB4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8" name="Rectangle 2"/>
          <p:cNvSpPr/>
          <p:nvPr/>
        </p:nvSpPr>
        <p:spPr>
          <a:xfrm>
            <a:off x="175320" y="2221200"/>
            <a:ext cx="879300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28584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80000"/>
                </a:solidFill>
                <a:latin typeface="Courier New"/>
                <a:ea typeface="Times New Roman"/>
              </a:rPr>
              <a:t>#include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600" spc="-1" strike="noStrike">
                <a:solidFill>
                  <a:srgbClr val="008800"/>
                </a:solidFill>
                <a:latin typeface="Courier New"/>
                <a:ea typeface="Times New Roman"/>
              </a:rPr>
              <a:t>&lt;linux/dirent.h&gt;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Courier New"/>
                <a:ea typeface="Times New Roman"/>
              </a:rPr>
              <a:t>long getdetns(const struct pt_regs * regs);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097000" y="723240"/>
            <a:ext cx="494964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Скрытие сетевых сокетов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"/>
          </p:nvPr>
        </p:nvSpPr>
        <p:spPr>
          <a:xfrm>
            <a:off x="8456400" y="1296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767e85"/>
                </a:solidFill>
                <a:latin typeface="Karla"/>
                <a:ea typeface="Karl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F1D6302-0512-4BE8-BF71-74A19461A0B1}" type="slidenum">
              <a:rPr b="0" lang="en" sz="1200" spc="-1" strike="noStrike">
                <a:solidFill>
                  <a:srgbClr val="767e85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Rectangle 1"/>
          <p:cNvSpPr/>
          <p:nvPr/>
        </p:nvSpPr>
        <p:spPr>
          <a:xfrm>
            <a:off x="175320" y="2221200"/>
            <a:ext cx="879300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28584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80000"/>
                </a:solidFill>
                <a:latin typeface="Courier New"/>
                <a:ea typeface="Times New Roman"/>
              </a:rPr>
              <a:t>#include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0" lang="en-US" sz="1600" spc="-1" strike="noStrike">
                <a:solidFill>
                  <a:srgbClr val="008800"/>
                </a:solidFill>
                <a:latin typeface="Courier New"/>
                <a:ea typeface="Times New Roman"/>
              </a:rPr>
              <a:t>&lt;linux/tcp.h&gt;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Courier New"/>
                <a:ea typeface="Times New Roman"/>
              </a:rPr>
              <a:t>int tcp4_seq_show(struct </a:t>
            </a:r>
            <a:r>
              <a:rPr b="0" lang="en-US" sz="1400" spc="-1" strike="noStrike">
                <a:latin typeface="Courier New"/>
                <a:ea typeface="Times New Roman"/>
              </a:rPr>
              <a:t>seq_file *seq, void *v);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/>
          <p:nvPr/>
        </p:nvSpPr>
        <p:spPr>
          <a:xfrm>
            <a:off x="2148120" y="514440"/>
            <a:ext cx="484704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Резульать работы ЗМЯ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3" name="Text Placeholder 3"/>
          <p:cNvSpPr/>
          <p:nvPr/>
        </p:nvSpPr>
        <p:spPr>
          <a:xfrm>
            <a:off x="776520" y="1440360"/>
            <a:ext cx="7590240" cy="22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30120" algn="just">
              <a:lnSpc>
                <a:spcPct val="100000"/>
              </a:lnSpc>
              <a:buClr>
                <a:srgbClr val="2e363d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411560" y="1995120"/>
            <a:ext cx="6400440" cy="15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4"/>
          <p:cNvSpPr/>
          <p:nvPr/>
        </p:nvSpPr>
        <p:spPr>
          <a:xfrm>
            <a:off x="2148120" y="514440"/>
            <a:ext cx="484704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Рез</a:t>
            </a: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уль</a:t>
            </a: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ать </a:t>
            </a: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раб</a:t>
            </a: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от</a:t>
            </a: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ы </a:t>
            </a: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ЗМ</a:t>
            </a:r>
            <a:r>
              <a:rPr b="1" lang="ru-RU" sz="26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Я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6" name="Text Placeholder 1"/>
          <p:cNvSpPr/>
          <p:nvPr/>
        </p:nvSpPr>
        <p:spPr>
          <a:xfrm>
            <a:off x="776520" y="1440360"/>
            <a:ext cx="7590240" cy="22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30120" algn="just">
              <a:lnSpc>
                <a:spcPct val="100000"/>
              </a:lnSpc>
              <a:buClr>
                <a:srgbClr val="2e363d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2e363d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225800" y="1294920"/>
            <a:ext cx="6771960" cy="29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Application>LibreOffice/7.3.7.2$Linux_X86_64 LibreOffice_project/30$Build-2</Application>
  <AppVersion>15.0000</AppVersion>
  <Words>507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2022-12-16T11:15:12Z</dcterms:modified>
  <cp:revision>137</cp:revision>
  <dc:subject/>
  <dc:title>Моделирование приземления самолета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(16:9)</vt:lpwstr>
  </property>
  <property fmtid="{D5CDD505-2E9C-101B-9397-08002B2CF9AE}" pid="4" name="Slides">
    <vt:i4>15</vt:i4>
  </property>
</Properties>
</file>