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6" r:id="rId2"/>
    <p:sldId id="437" r:id="rId3"/>
    <p:sldId id="438" r:id="rId4"/>
    <p:sldId id="439" r:id="rId5"/>
    <p:sldId id="440" r:id="rId6"/>
    <p:sldId id="458" r:id="rId7"/>
    <p:sldId id="460" r:id="rId8"/>
    <p:sldId id="329" r:id="rId9"/>
    <p:sldId id="330" r:id="rId10"/>
    <p:sldId id="331" r:id="rId11"/>
    <p:sldId id="293" r:id="rId12"/>
    <p:sldId id="294" r:id="rId13"/>
    <p:sldId id="295" r:id="rId14"/>
    <p:sldId id="296" r:id="rId15"/>
    <p:sldId id="297" r:id="rId16"/>
    <p:sldId id="332" r:id="rId17"/>
    <p:sldId id="337" r:id="rId18"/>
    <p:sldId id="339" r:id="rId19"/>
    <p:sldId id="338" r:id="rId20"/>
    <p:sldId id="342" r:id="rId21"/>
    <p:sldId id="461" r:id="rId22"/>
    <p:sldId id="46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5DBCAA-E56E-4A29-899F-CA334E5AF888}" type="datetime8">
              <a:rPr lang="en-US"/>
              <a:pPr/>
              <a:t>3/13/2022 5:41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B7B90-7063-4140-BA50-6266746E001C}" type="slidenum">
              <a:rPr lang="en-US"/>
              <a:pPr/>
              <a:t>3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F8B00-B4FE-4A20-9879-158654B63ABD}" type="slidenum">
              <a:rPr lang="en-US"/>
              <a:pPr/>
              <a:t>6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3775F-4B52-44D3-9835-2A66A7A050F0}" type="slidenum">
              <a:rPr lang="en-US"/>
              <a:pPr/>
              <a:t>17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2AD22-9AAB-45EE-9D9C-1D85B08097EE}" type="slidenum">
              <a:rPr lang="en-US"/>
              <a:pPr/>
              <a:t>18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1BE5D-374F-4DBC-932B-A6997232CE65}" type="slidenum">
              <a:rPr lang="en-US"/>
              <a:pPr/>
              <a:t>19</a:t>
            </a:fld>
            <a:endParaRPr lang="en-US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03C7B-73D3-4453-A83E-981F3FCC5FBC}" type="slidenum">
              <a:rPr lang="en-US"/>
              <a:pPr/>
              <a:t>20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pic>
        <p:nvPicPr>
          <p:cNvPr id="9" name="Picture 12" descr="brutus w_typ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6858000" y="1524000"/>
            <a:ext cx="2133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967D-37C4-4C31-92F0-B6755DFAB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DB4E-9ADC-40FB-B05F-15DCFD629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8094-0350-400A-B16E-03287A157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5100" y="26988"/>
            <a:ext cx="9555163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 122, Spring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18263"/>
            <a:ext cx="914400" cy="3825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Intro </a:t>
            </a:r>
            <a:fld id="{8A520A72-14FD-42CC-811C-4A9B56DFEB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DFB-D5A3-4D90-A69E-E1609B562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FD08-C512-4AE2-96D1-B4C6704CA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DD40-55A3-45BF-8B80-33B3902B9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4427-5AE0-44E7-A370-FAC78F955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8C10B-EAC1-4E01-9B56-32863A2F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EFAF-49D4-4227-BE16-158378E7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FB70-8254-4060-9370-57E33D61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0DD5-CB3D-4645-B9AB-C8B736A88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67898CF-4241-424D-B22C-001CC68E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1" descr="brutus w_type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010400" y="152400"/>
            <a:ext cx="1524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6/6d/Transitive-Closure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Transitive-Closure.PNG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jpeg"/><Relationship Id="rId4" Type="http://schemas.openxmlformats.org/officeDocument/2006/relationships/hyperlink" Target="http://loki.cs.brown.edu:8081/webae/images/cover-large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Algorithms 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Programming – Part 2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600" dirty="0"/>
              <a:t>CSE 680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3600" dirty="0"/>
              <a:t>Prof. Roger Crawfis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LCS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>
              <a:buFontTx/>
              <a:buNone/>
            </a:pPr>
            <a:r>
              <a:rPr lang="en-US" altLang="zh-TW">
                <a:ea typeface="PMingLiU" pitchFamily="18" charset="-120"/>
              </a:rPr>
              <a:t>Another example: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PMingLiU" pitchFamily="18" charset="-120"/>
              </a:rPr>
              <a:t>        Sequence 1: algorithm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PMingLiU" pitchFamily="18" charset="-120"/>
              </a:rPr>
              <a:t>        Sequence 2: alignment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PMingLiU" pitchFamily="18" charset="-120"/>
              </a:rPr>
              <a:t>One of its LCS is algm.</a:t>
            </a:r>
          </a:p>
        </p:txBody>
      </p:sp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1219200" y="4494213"/>
            <a:ext cx="5334000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800">
                <a:latin typeface="Courier New" pitchFamily="49" charset="0"/>
                <a:ea typeface="PMingLiU" pitchFamily="18" charset="-120"/>
              </a:rPr>
              <a:t>a l g o r i t h m</a:t>
            </a:r>
          </a:p>
          <a:p>
            <a:pPr algn="l" eaLnBrk="1" hangingPunct="1">
              <a:spcBef>
                <a:spcPct val="50000"/>
              </a:spcBef>
            </a:pPr>
            <a:endParaRPr kumimoji="1" lang="en-US" altLang="zh-TW" sz="2800">
              <a:latin typeface="Courier New" pitchFamily="49" charset="0"/>
              <a:ea typeface="PMingLiU" pitchFamily="18" charset="-12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TW" sz="2800">
                <a:latin typeface="Courier New" pitchFamily="49" charset="0"/>
                <a:ea typeface="PMingLiU" pitchFamily="18" charset="-120"/>
              </a:rPr>
              <a:t>a l i g n m e n t</a:t>
            </a:r>
          </a:p>
        </p:txBody>
      </p:sp>
      <p:sp>
        <p:nvSpPr>
          <p:cNvPr id="471045" name="Line 5"/>
          <p:cNvSpPr>
            <a:spLocks noChangeShapeType="1"/>
          </p:cNvSpPr>
          <p:nvPr/>
        </p:nvSpPr>
        <p:spPr bwMode="auto">
          <a:xfrm>
            <a:off x="1406525" y="4953000"/>
            <a:ext cx="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046" name="Line 6"/>
          <p:cNvSpPr>
            <a:spLocks noChangeShapeType="1"/>
          </p:cNvSpPr>
          <p:nvPr/>
        </p:nvSpPr>
        <p:spPr bwMode="auto">
          <a:xfrm>
            <a:off x="1828800" y="4953000"/>
            <a:ext cx="0" cy="83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047" name="Line 7"/>
          <p:cNvSpPr>
            <a:spLocks noChangeShapeType="1"/>
          </p:cNvSpPr>
          <p:nvPr/>
        </p:nvSpPr>
        <p:spPr bwMode="auto">
          <a:xfrm>
            <a:off x="2208213" y="4951413"/>
            <a:ext cx="457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048" name="Line 8"/>
          <p:cNvSpPr>
            <a:spLocks noChangeShapeType="1"/>
          </p:cNvSpPr>
          <p:nvPr/>
        </p:nvSpPr>
        <p:spPr bwMode="auto">
          <a:xfrm flipH="1">
            <a:off x="2209800" y="49530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049" name="Line 9"/>
          <p:cNvSpPr>
            <a:spLocks noChangeShapeType="1"/>
          </p:cNvSpPr>
          <p:nvPr/>
        </p:nvSpPr>
        <p:spPr bwMode="auto">
          <a:xfrm>
            <a:off x="3962400" y="4953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050" name="Line 10"/>
          <p:cNvSpPr>
            <a:spLocks noChangeShapeType="1"/>
          </p:cNvSpPr>
          <p:nvPr/>
        </p:nvSpPr>
        <p:spPr bwMode="auto">
          <a:xfrm flipH="1">
            <a:off x="3505200" y="4953000"/>
            <a:ext cx="13716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every subsequence of </a:t>
            </a:r>
            <a:r>
              <a:rPr lang="en-US" i="1"/>
              <a:t>X</a:t>
            </a:r>
            <a:r>
              <a:rPr lang="en-US"/>
              <a:t>, check whether it’s a subsequence of </a:t>
            </a:r>
            <a:r>
              <a:rPr lang="en-US" i="1"/>
              <a:t>Y </a:t>
            </a:r>
            <a:r>
              <a:rPr lang="en-US"/>
              <a:t>.</a:t>
            </a:r>
          </a:p>
          <a:p>
            <a:r>
              <a:rPr lang="en-US">
                <a:solidFill>
                  <a:srgbClr val="CC3300"/>
                </a:solidFill>
              </a:rPr>
              <a:t>Time:</a:t>
            </a:r>
            <a:r>
              <a:rPr lang="en-US"/>
              <a:t> </a:t>
            </a:r>
            <a:r>
              <a:rPr lang="el-GR">
                <a:cs typeface="Times New Roman" pitchFamily="18" charset="0"/>
              </a:rPr>
              <a:t>Θ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2</a:t>
            </a:r>
            <a:r>
              <a:rPr lang="en-US" i="1" baseline="30000"/>
              <a:t>m</a:t>
            </a:r>
            <a:r>
              <a:rPr lang="en-US"/>
              <a:t>).</a:t>
            </a:r>
          </a:p>
          <a:p>
            <a:pPr lvl="1"/>
            <a:r>
              <a:rPr lang="en-US"/>
              <a:t>2</a:t>
            </a:r>
            <a:r>
              <a:rPr lang="en-US" i="1" baseline="30000"/>
              <a:t>m</a:t>
            </a:r>
            <a:r>
              <a:rPr lang="en-US" i="1"/>
              <a:t> </a:t>
            </a:r>
            <a:r>
              <a:rPr lang="en-US"/>
              <a:t>subsequences of </a:t>
            </a:r>
            <a:r>
              <a:rPr lang="en-US" i="1"/>
              <a:t>X </a:t>
            </a:r>
            <a:r>
              <a:rPr lang="en-US"/>
              <a:t>to check.</a:t>
            </a:r>
          </a:p>
          <a:p>
            <a:pPr lvl="1"/>
            <a:r>
              <a:rPr lang="en-US"/>
              <a:t>Each subsequence takes </a:t>
            </a:r>
            <a:r>
              <a:rPr lang="el-GR">
                <a:cs typeface="Times New Roman" pitchFamily="18" charset="0"/>
              </a:rPr>
              <a:t>Θ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/>
              <a:t>time to check: </a:t>
            </a:r>
            <a:br>
              <a:rPr lang="en-US"/>
            </a:br>
            <a:r>
              <a:rPr lang="en-US"/>
              <a:t>scan </a:t>
            </a:r>
            <a:r>
              <a:rPr lang="en-US" i="1"/>
              <a:t>Y </a:t>
            </a:r>
            <a:r>
              <a:rPr lang="en-US"/>
              <a:t>for first letter, for second, and so 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Substructure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581400"/>
            <a:ext cx="8001000" cy="1981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accent6"/>
                </a:solidFill>
              </a:rPr>
              <a:t>Notation:</a:t>
            </a:r>
            <a:endParaRPr lang="en-US" sz="2400" b="1" i="1" dirty="0">
              <a:solidFill>
                <a:schemeClr val="accent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 dirty="0"/>
              <a:t>	prefix </a:t>
            </a:r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en-US" sz="2800" dirty="0"/>
              <a:t>= </a:t>
            </a:r>
            <a:r>
              <a:rPr lang="en-US" sz="2800" dirty="0">
                <a:sym typeface="Symbol" pitchFamily="18" charset="2"/>
              </a:rPr>
              <a:t>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i="1" dirty="0"/>
              <a:t>,...,x</a:t>
            </a:r>
            <a:r>
              <a:rPr lang="en-US" sz="2800" i="1" baseline="-25000" dirty="0"/>
              <a:t>i</a:t>
            </a:r>
            <a:r>
              <a:rPr lang="en-US" sz="2800" dirty="0">
                <a:sym typeface="Symbol" pitchFamily="18" charset="2"/>
              </a:rPr>
              <a:t></a:t>
            </a:r>
            <a:r>
              <a:rPr lang="en-US" sz="2800" i="1" dirty="0"/>
              <a:t> </a:t>
            </a:r>
            <a:r>
              <a:rPr lang="en-US" sz="2800" dirty="0"/>
              <a:t>is the first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letters of </a:t>
            </a:r>
            <a:r>
              <a:rPr lang="en-US" sz="2800" i="1" dirty="0"/>
              <a:t>X.</a:t>
            </a:r>
            <a:endParaRPr lang="en-US" sz="2800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41325" y="3317875"/>
            <a:ext cx="8016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85800" y="1676400"/>
            <a:ext cx="7848600" cy="15183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u="none" dirty="0">
                <a:solidFill>
                  <a:schemeClr val="accent6"/>
                </a:solidFill>
              </a:rPr>
              <a:t>Theorem</a:t>
            </a:r>
            <a:r>
              <a:rPr lang="en-US" b="1" i="1" u="none" dirty="0">
                <a:solidFill>
                  <a:schemeClr val="tx1"/>
                </a:solidFill>
              </a:rPr>
              <a:t> </a:t>
            </a:r>
          </a:p>
          <a:p>
            <a:r>
              <a:rPr lang="en-US" u="none" dirty="0"/>
              <a:t>Let </a:t>
            </a:r>
            <a:r>
              <a:rPr lang="en-US" i="1" u="none" dirty="0"/>
              <a:t>Z </a:t>
            </a:r>
            <a:r>
              <a:rPr lang="en-US" u="none" dirty="0"/>
              <a:t>= </a:t>
            </a:r>
            <a:r>
              <a:rPr lang="en-US" u="none" dirty="0">
                <a:solidFill>
                  <a:srgbClr val="010000"/>
                </a:solidFill>
                <a:sym typeface="Symbol" pitchFamily="18" charset="2"/>
              </a:rPr>
              <a:t></a:t>
            </a:r>
            <a:r>
              <a:rPr lang="en-US" i="1" u="none" dirty="0"/>
              <a:t>z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i="1" u="none" dirty="0"/>
              <a:t>, . . . ,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u="none" dirty="0">
                <a:solidFill>
                  <a:srgbClr val="010000"/>
                </a:solidFill>
                <a:sym typeface="Symbol" pitchFamily="18" charset="2"/>
              </a:rPr>
              <a:t></a:t>
            </a:r>
            <a:r>
              <a:rPr lang="en-US" u="none" dirty="0"/>
              <a:t> be any LCS of </a:t>
            </a:r>
            <a:r>
              <a:rPr lang="en-US" i="1" u="none" dirty="0"/>
              <a:t>X </a:t>
            </a:r>
            <a:r>
              <a:rPr lang="en-US" u="none" dirty="0"/>
              <a:t>and </a:t>
            </a:r>
            <a:r>
              <a:rPr lang="en-US" i="1" u="none" dirty="0"/>
              <a:t>Y </a:t>
            </a:r>
            <a:r>
              <a:rPr lang="en-US" u="none" dirty="0"/>
              <a:t>.</a:t>
            </a:r>
          </a:p>
          <a:p>
            <a:r>
              <a:rPr lang="en-US" u="none" dirty="0"/>
              <a:t>1. If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/>
              <a:t>=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u="none" dirty="0"/>
              <a:t>, then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i="1" u="none" dirty="0"/>
              <a:t> </a:t>
            </a:r>
            <a:r>
              <a:rPr lang="en-US" u="none" dirty="0"/>
              <a:t>=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/>
              <a:t>=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i="1" u="none" dirty="0"/>
              <a:t> </a:t>
            </a:r>
            <a:r>
              <a:rPr lang="en-US" u="none" dirty="0"/>
              <a:t>and </a:t>
            </a:r>
            <a:r>
              <a:rPr lang="en-US" i="1" u="none" dirty="0"/>
              <a:t>Z</a:t>
            </a:r>
            <a:r>
              <a:rPr lang="en-US" sz="2800" i="1" u="none" baseline="-25000" dirty="0">
                <a:solidFill>
                  <a:srgbClr val="010000"/>
                </a:solidFill>
              </a:rPr>
              <a:t>k-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 is an LCS of </a:t>
            </a:r>
            <a:r>
              <a:rPr lang="en-US" i="1" u="none" dirty="0"/>
              <a:t>X</a:t>
            </a:r>
            <a:r>
              <a:rPr lang="en-US" sz="2800" i="1" u="none" baseline="-25000" dirty="0">
                <a:solidFill>
                  <a:srgbClr val="010000"/>
                </a:solidFill>
              </a:rPr>
              <a:t>m-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 and </a:t>
            </a:r>
            <a:r>
              <a:rPr lang="en-US" i="1" u="none" dirty="0"/>
              <a:t>Y</a:t>
            </a:r>
            <a:r>
              <a:rPr lang="en-US" sz="2800" i="1" u="none" baseline="-25000" dirty="0">
                <a:solidFill>
                  <a:srgbClr val="010000"/>
                </a:solidFill>
              </a:rPr>
              <a:t>n-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.</a:t>
            </a:r>
          </a:p>
          <a:p>
            <a:r>
              <a:rPr lang="en-US" u="none" dirty="0"/>
              <a:t>2. If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>
                <a:sym typeface="Symbol" pitchFamily="18" charset="2"/>
              </a:rPr>
              <a:t></a:t>
            </a:r>
            <a:r>
              <a:rPr lang="en-US" u="none" dirty="0"/>
              <a:t>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u="none" dirty="0"/>
              <a:t>, then either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i="1" u="none" dirty="0"/>
              <a:t> </a:t>
            </a:r>
            <a:r>
              <a:rPr lang="en-US" u="none" dirty="0">
                <a:sym typeface="Symbol" pitchFamily="18" charset="2"/>
              </a:rPr>
              <a:t></a:t>
            </a:r>
            <a:r>
              <a:rPr lang="en-US" u="none" dirty="0"/>
              <a:t>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/>
              <a:t>and </a:t>
            </a:r>
            <a:r>
              <a:rPr lang="en-US" i="1" u="none" dirty="0"/>
              <a:t>Z </a:t>
            </a:r>
            <a:r>
              <a:rPr lang="en-US" u="none" dirty="0"/>
              <a:t>is an LCS of </a:t>
            </a:r>
            <a:r>
              <a:rPr lang="en-US" i="1" u="none" dirty="0"/>
              <a:t>X</a:t>
            </a:r>
            <a:r>
              <a:rPr lang="en-US" sz="2800" i="1" u="none" baseline="-25000" dirty="0">
                <a:solidFill>
                  <a:srgbClr val="010000"/>
                </a:solidFill>
              </a:rPr>
              <a:t>m-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 and </a:t>
            </a:r>
            <a:r>
              <a:rPr lang="en-US" i="1" u="none" dirty="0"/>
              <a:t>Y </a:t>
            </a:r>
            <a:r>
              <a:rPr lang="en-US" u="none" dirty="0"/>
              <a:t>.</a:t>
            </a:r>
          </a:p>
          <a:p>
            <a:r>
              <a:rPr lang="en-US" u="none" dirty="0"/>
              <a:t>3.                               or 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i="1" u="none" dirty="0"/>
              <a:t> </a:t>
            </a:r>
            <a:r>
              <a:rPr lang="en-US" u="none" dirty="0">
                <a:sym typeface="Symbol" pitchFamily="18" charset="2"/>
              </a:rPr>
              <a:t></a:t>
            </a:r>
            <a:r>
              <a:rPr lang="en-US" u="none" dirty="0"/>
              <a:t>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i="1" u="none" dirty="0"/>
              <a:t> </a:t>
            </a:r>
            <a:r>
              <a:rPr lang="en-US" u="none" dirty="0"/>
              <a:t>and</a:t>
            </a:r>
            <a:r>
              <a:rPr lang="en-US" dirty="0"/>
              <a:t> </a:t>
            </a:r>
            <a:r>
              <a:rPr lang="en-US" i="1" u="none" dirty="0"/>
              <a:t>Z </a:t>
            </a:r>
            <a:r>
              <a:rPr lang="en-US" u="none" dirty="0"/>
              <a:t>is an LCS of </a:t>
            </a:r>
            <a:r>
              <a:rPr lang="en-US" i="1" u="none" dirty="0"/>
              <a:t>X </a:t>
            </a:r>
            <a:r>
              <a:rPr lang="en-US" u="none" dirty="0"/>
              <a:t>and </a:t>
            </a:r>
            <a:r>
              <a:rPr lang="en-US" i="1" u="none" dirty="0"/>
              <a:t>Y</a:t>
            </a:r>
            <a:r>
              <a:rPr lang="en-US" sz="2800" i="1" u="none" baseline="-25000" dirty="0">
                <a:solidFill>
                  <a:srgbClr val="010000"/>
                </a:solidFill>
              </a:rPr>
              <a:t>n-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Substructure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467600" cy="1981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Proof:</a:t>
            </a:r>
            <a:r>
              <a:rPr lang="en-US" sz="2000" b="1" dirty="0">
                <a:solidFill>
                  <a:srgbClr val="CC33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(case 1: </a:t>
            </a:r>
            <a:r>
              <a:rPr lang="en-US" sz="2000" i="1" dirty="0" err="1">
                <a:solidFill>
                  <a:schemeClr val="tx1"/>
                </a:solidFill>
              </a:rPr>
              <a:t>x</a:t>
            </a:r>
            <a:r>
              <a:rPr lang="en-US" sz="2400" i="1" baseline="-25000" dirty="0" err="1"/>
              <a:t>m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i="1" dirty="0" err="1">
                <a:solidFill>
                  <a:schemeClr val="tx1"/>
                </a:solidFill>
              </a:rPr>
              <a:t>y</a:t>
            </a:r>
            <a:r>
              <a:rPr lang="en-US" sz="2400" i="1" baseline="-25000" dirty="0" err="1"/>
              <a:t>n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Any sequence </a:t>
            </a:r>
            <a:r>
              <a:rPr lang="en-US" sz="2000" i="1" dirty="0">
                <a:solidFill>
                  <a:schemeClr val="tx1"/>
                </a:solidFill>
              </a:rPr>
              <a:t>Z’</a:t>
            </a:r>
            <a:r>
              <a:rPr lang="en-US" sz="2000" dirty="0">
                <a:solidFill>
                  <a:schemeClr val="tx1"/>
                </a:solidFill>
              </a:rPr>
              <a:t> that does not end in </a:t>
            </a:r>
            <a:r>
              <a:rPr lang="en-US" sz="2000" i="1" dirty="0" err="1">
                <a:solidFill>
                  <a:schemeClr val="tx1"/>
                </a:solidFill>
              </a:rPr>
              <a:t>x</a:t>
            </a:r>
            <a:r>
              <a:rPr lang="en-US" sz="2400" i="1" baseline="-25000" dirty="0" err="1"/>
              <a:t>m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i="1" dirty="0" err="1">
                <a:solidFill>
                  <a:schemeClr val="tx1"/>
                </a:solidFill>
              </a:rPr>
              <a:t>y</a:t>
            </a:r>
            <a:r>
              <a:rPr lang="en-US" sz="2400" i="1" baseline="-25000" dirty="0" err="1"/>
              <a:t>n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can be made longer by adding </a:t>
            </a:r>
            <a:r>
              <a:rPr lang="en-US" sz="2000" i="1" dirty="0" err="1">
                <a:solidFill>
                  <a:schemeClr val="tx1"/>
                </a:solidFill>
              </a:rPr>
              <a:t>x</a:t>
            </a:r>
            <a:r>
              <a:rPr lang="en-US" sz="2400" i="1" baseline="-25000" dirty="0" err="1"/>
              <a:t>m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i="1" dirty="0" err="1">
                <a:solidFill>
                  <a:schemeClr val="tx1"/>
                </a:solidFill>
              </a:rPr>
              <a:t>y</a:t>
            </a:r>
            <a:r>
              <a:rPr lang="en-US" sz="2400" i="1" baseline="-25000" dirty="0" err="1"/>
              <a:t>n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to the end. Therefore,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sz="2000" dirty="0">
                <a:solidFill>
                  <a:schemeClr val="tx1"/>
                </a:solidFill>
              </a:rPr>
              <a:t>longest common subsequence (LCS)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must end in </a:t>
            </a:r>
            <a:r>
              <a:rPr lang="en-US" sz="2000" i="1" dirty="0" err="1">
                <a:solidFill>
                  <a:schemeClr val="tx1"/>
                </a:solidFill>
              </a:rPr>
              <a:t>x</a:t>
            </a:r>
            <a:r>
              <a:rPr lang="en-US" sz="2400" i="1" baseline="-25000" dirty="0" err="1"/>
              <a:t>m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i="1" dirty="0" err="1">
                <a:solidFill>
                  <a:schemeClr val="tx1"/>
                </a:solidFill>
              </a:rPr>
              <a:t>y</a:t>
            </a:r>
            <a:r>
              <a:rPr lang="en-US" sz="2400" i="1" baseline="-25000" dirty="0" err="1"/>
              <a:t>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400" i="1" baseline="-25000" dirty="0"/>
              <a:t>k-</a:t>
            </a:r>
            <a:r>
              <a:rPr lang="en-US" sz="2400" baseline="-25000" dirty="0"/>
              <a:t>1</a:t>
            </a:r>
            <a:r>
              <a:rPr lang="en-US" sz="2000" dirty="0">
                <a:solidFill>
                  <a:schemeClr val="tx1"/>
                </a:solidFill>
              </a:rPr>
              <a:t> is a common subsequence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400" i="1" baseline="-25000" dirty="0"/>
              <a:t>m-</a:t>
            </a:r>
            <a:r>
              <a:rPr lang="en-US" sz="2400" baseline="-25000" dirty="0"/>
              <a:t>1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400" i="1" baseline="-25000" dirty="0"/>
              <a:t>n-</a:t>
            </a:r>
            <a:r>
              <a:rPr lang="en-US" sz="2400" baseline="-25000" dirty="0"/>
              <a:t>1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sz="2000" dirty="0">
                <a:solidFill>
                  <a:schemeClr val="tx1"/>
                </a:solidFill>
              </a:rPr>
              <a:t>there is no longer CS of </a:t>
            </a:r>
            <a:r>
              <a:rPr lang="en-US" sz="2000" i="1" dirty="0">
                <a:solidFill>
                  <a:schemeClr val="tx1"/>
                </a:solidFill>
              </a:rPr>
              <a:t>X</a:t>
            </a:r>
            <a:r>
              <a:rPr lang="en-US" sz="2400" i="1" baseline="-25000" dirty="0"/>
              <a:t>m-</a:t>
            </a:r>
            <a:r>
              <a:rPr lang="en-US" sz="2400" baseline="-25000" dirty="0"/>
              <a:t>1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Y</a:t>
            </a:r>
            <a:r>
              <a:rPr lang="en-US" sz="2400" i="1" baseline="-25000" dirty="0"/>
              <a:t>n-</a:t>
            </a:r>
            <a:r>
              <a:rPr lang="en-US" sz="2400" baseline="-25000" dirty="0"/>
              <a:t>1</a:t>
            </a:r>
            <a:r>
              <a:rPr lang="en-US" sz="2000" dirty="0"/>
              <a:t>, or </a:t>
            </a:r>
            <a:r>
              <a:rPr lang="en-US" sz="2000" i="1" dirty="0"/>
              <a:t>Z</a:t>
            </a:r>
            <a:r>
              <a:rPr lang="en-US" sz="2000" dirty="0"/>
              <a:t> would not be an LCS.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41325" y="3317875"/>
            <a:ext cx="8016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685800" y="1676400"/>
            <a:ext cx="7696200" cy="15183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u="none" dirty="0">
                <a:solidFill>
                  <a:schemeClr val="accent6"/>
                </a:solidFill>
              </a:rPr>
              <a:t>Theorem</a:t>
            </a:r>
            <a:r>
              <a:rPr lang="en-US" b="1" i="1" u="none" dirty="0">
                <a:solidFill>
                  <a:srgbClr val="CC3300"/>
                </a:solidFill>
              </a:rPr>
              <a:t> </a:t>
            </a:r>
          </a:p>
          <a:p>
            <a:r>
              <a:rPr lang="en-US" u="none" dirty="0"/>
              <a:t>Let </a:t>
            </a:r>
            <a:r>
              <a:rPr lang="en-US" i="1" u="none" dirty="0"/>
              <a:t>Z </a:t>
            </a:r>
            <a:r>
              <a:rPr lang="en-US" u="none" dirty="0"/>
              <a:t>= </a:t>
            </a:r>
            <a:r>
              <a:rPr lang="en-US" u="none" dirty="0">
                <a:solidFill>
                  <a:srgbClr val="010000"/>
                </a:solidFill>
                <a:sym typeface="Symbol" pitchFamily="18" charset="2"/>
              </a:rPr>
              <a:t></a:t>
            </a:r>
            <a:r>
              <a:rPr lang="en-US" i="1" u="none" dirty="0"/>
              <a:t>z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i="1" u="none" dirty="0"/>
              <a:t>, . . . ,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u="none" dirty="0">
                <a:solidFill>
                  <a:srgbClr val="010000"/>
                </a:solidFill>
                <a:sym typeface="Symbol" pitchFamily="18" charset="2"/>
              </a:rPr>
              <a:t></a:t>
            </a:r>
            <a:r>
              <a:rPr lang="en-US" u="none" dirty="0"/>
              <a:t> be any LCS of </a:t>
            </a:r>
            <a:r>
              <a:rPr lang="en-US" i="1" u="none" dirty="0"/>
              <a:t>X </a:t>
            </a:r>
            <a:r>
              <a:rPr lang="en-US" u="none" dirty="0"/>
              <a:t>and </a:t>
            </a:r>
            <a:r>
              <a:rPr lang="en-US" i="1" u="none" dirty="0"/>
              <a:t>Y </a:t>
            </a:r>
            <a:r>
              <a:rPr lang="en-US" u="none" dirty="0"/>
              <a:t>.</a:t>
            </a:r>
          </a:p>
          <a:p>
            <a:r>
              <a:rPr lang="en-US" u="none" dirty="0"/>
              <a:t>1. If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/>
              <a:t>=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u="none" dirty="0"/>
              <a:t>, then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i="1" u="none" dirty="0"/>
              <a:t> </a:t>
            </a:r>
            <a:r>
              <a:rPr lang="en-US" u="none" dirty="0"/>
              <a:t>=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/>
              <a:t>=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i="1" u="none" dirty="0"/>
              <a:t> </a:t>
            </a:r>
            <a:r>
              <a:rPr lang="en-US" u="none" dirty="0"/>
              <a:t>and </a:t>
            </a:r>
            <a:r>
              <a:rPr lang="en-US" i="1" u="none" dirty="0"/>
              <a:t>Z</a:t>
            </a:r>
            <a:r>
              <a:rPr lang="en-US" sz="2800" i="1" u="none" baseline="-25000" dirty="0">
                <a:solidFill>
                  <a:srgbClr val="010000"/>
                </a:solidFill>
              </a:rPr>
              <a:t>k-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 is an LCS of </a:t>
            </a:r>
            <a:r>
              <a:rPr lang="en-US" i="1" u="none" dirty="0"/>
              <a:t>X</a:t>
            </a:r>
            <a:r>
              <a:rPr lang="en-US" sz="2800" i="1" u="none" baseline="-25000" dirty="0">
                <a:solidFill>
                  <a:srgbClr val="010000"/>
                </a:solidFill>
              </a:rPr>
              <a:t>m-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 and </a:t>
            </a:r>
            <a:r>
              <a:rPr lang="en-US" i="1" u="none" dirty="0"/>
              <a:t>Y</a:t>
            </a:r>
            <a:r>
              <a:rPr lang="en-US" sz="2800" i="1" u="none" baseline="-25000" dirty="0">
                <a:solidFill>
                  <a:srgbClr val="010000"/>
                </a:solidFill>
              </a:rPr>
              <a:t>n-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.</a:t>
            </a:r>
          </a:p>
          <a:p>
            <a:r>
              <a:rPr lang="en-US" u="none" dirty="0"/>
              <a:t>2. If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>
                <a:sym typeface="Symbol" pitchFamily="18" charset="2"/>
              </a:rPr>
              <a:t></a:t>
            </a:r>
            <a:r>
              <a:rPr lang="en-US" u="none" dirty="0"/>
              <a:t>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u="none" dirty="0"/>
              <a:t>, then either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i="1" u="none" dirty="0"/>
              <a:t> </a:t>
            </a:r>
            <a:r>
              <a:rPr lang="en-US" u="none" dirty="0">
                <a:sym typeface="Symbol" pitchFamily="18" charset="2"/>
              </a:rPr>
              <a:t></a:t>
            </a:r>
            <a:r>
              <a:rPr lang="en-US" u="none" dirty="0"/>
              <a:t>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/>
              <a:t>and </a:t>
            </a:r>
            <a:r>
              <a:rPr lang="en-US" i="1" u="none" dirty="0"/>
              <a:t>Z </a:t>
            </a:r>
            <a:r>
              <a:rPr lang="en-US" u="none" dirty="0"/>
              <a:t>is an LCS of </a:t>
            </a:r>
            <a:r>
              <a:rPr lang="en-US" i="1" u="none" dirty="0"/>
              <a:t>X</a:t>
            </a:r>
            <a:r>
              <a:rPr lang="en-US" sz="2800" i="1" u="none" baseline="-25000" dirty="0">
                <a:solidFill>
                  <a:srgbClr val="010000"/>
                </a:solidFill>
              </a:rPr>
              <a:t>m-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 and </a:t>
            </a:r>
            <a:r>
              <a:rPr lang="en-US" i="1" u="none" dirty="0"/>
              <a:t>Y </a:t>
            </a:r>
            <a:r>
              <a:rPr lang="en-US" u="none" dirty="0"/>
              <a:t>.</a:t>
            </a:r>
          </a:p>
          <a:p>
            <a:r>
              <a:rPr lang="en-US" u="none" dirty="0"/>
              <a:t>3.                               or 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i="1" u="none" dirty="0"/>
              <a:t> </a:t>
            </a:r>
            <a:r>
              <a:rPr lang="en-US" u="none" dirty="0">
                <a:sym typeface="Symbol" pitchFamily="18" charset="2"/>
              </a:rPr>
              <a:t></a:t>
            </a:r>
            <a:r>
              <a:rPr lang="en-US" u="none" dirty="0"/>
              <a:t>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i="1" u="none" dirty="0"/>
              <a:t> </a:t>
            </a:r>
            <a:r>
              <a:rPr lang="en-US" u="none" dirty="0"/>
              <a:t>and</a:t>
            </a:r>
            <a:r>
              <a:rPr lang="en-US" dirty="0"/>
              <a:t> </a:t>
            </a:r>
            <a:r>
              <a:rPr lang="en-US" i="1" u="none" dirty="0"/>
              <a:t>Z </a:t>
            </a:r>
            <a:r>
              <a:rPr lang="en-US" u="none" dirty="0"/>
              <a:t>is an LCS of </a:t>
            </a:r>
            <a:r>
              <a:rPr lang="en-US" i="1" u="none" dirty="0"/>
              <a:t>X </a:t>
            </a:r>
            <a:r>
              <a:rPr lang="en-US" u="none" dirty="0"/>
              <a:t>and </a:t>
            </a:r>
            <a:r>
              <a:rPr lang="en-US" i="1" u="none" dirty="0"/>
              <a:t>Y</a:t>
            </a:r>
            <a:r>
              <a:rPr lang="en-US" sz="2800" i="1" u="none" baseline="-25000" dirty="0">
                <a:solidFill>
                  <a:srgbClr val="010000"/>
                </a:solidFill>
              </a:rPr>
              <a:t>n-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Substructure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05200"/>
            <a:ext cx="7467600" cy="19812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sz="2400" b="1" dirty="0">
                <a:solidFill>
                  <a:schemeClr val="accent6"/>
                </a:solidFill>
              </a:rPr>
              <a:t>Proof: </a:t>
            </a:r>
            <a:r>
              <a:rPr lang="en-US" sz="2400" dirty="0">
                <a:solidFill>
                  <a:schemeClr val="tx1"/>
                </a:solidFill>
              </a:rPr>
              <a:t>(case 2: </a:t>
            </a:r>
            <a:r>
              <a:rPr lang="en-US" sz="2400" i="1" dirty="0" err="1">
                <a:solidFill>
                  <a:schemeClr val="tx1"/>
                </a:solidFill>
              </a:rPr>
              <a:t>x</a:t>
            </a:r>
            <a:r>
              <a:rPr lang="en-US" sz="2400" i="1" baseline="-25000" dirty="0" err="1"/>
              <a:t>m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y</a:t>
            </a:r>
            <a:r>
              <a:rPr lang="en-US" sz="2400" i="1" baseline="-25000" dirty="0" err="1"/>
              <a:t>n</a:t>
            </a:r>
            <a:r>
              <a:rPr lang="en-US" sz="2400" dirty="0"/>
              <a:t>, and</a:t>
            </a:r>
            <a:r>
              <a:rPr lang="en-US" sz="2400" i="1" baseline="-25000" dirty="0"/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z</a:t>
            </a:r>
            <a:r>
              <a:rPr lang="en-US" sz="2400" i="1" baseline="-25000" dirty="0" err="1"/>
              <a:t>k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x</a:t>
            </a:r>
            <a:r>
              <a:rPr lang="en-US" sz="2400" i="1" baseline="-25000" dirty="0" err="1"/>
              <a:t>m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Since </a:t>
            </a:r>
            <a:r>
              <a:rPr lang="en-US" sz="2400" i="1" dirty="0">
                <a:solidFill>
                  <a:schemeClr val="tx1"/>
                </a:solidFill>
              </a:rPr>
              <a:t>Z </a:t>
            </a:r>
            <a:r>
              <a:rPr lang="en-US" sz="2400" dirty="0">
                <a:solidFill>
                  <a:schemeClr val="tx1"/>
                </a:solidFill>
              </a:rPr>
              <a:t>does not end in </a:t>
            </a:r>
            <a:r>
              <a:rPr lang="en-US" sz="2400" i="1" dirty="0" err="1">
                <a:solidFill>
                  <a:schemeClr val="tx1"/>
                </a:solidFill>
              </a:rPr>
              <a:t>x</a:t>
            </a:r>
            <a:r>
              <a:rPr lang="en-US" sz="2800" i="1" baseline="-25000" dirty="0" err="1"/>
              <a:t>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marL="457200" indent="-457200">
              <a:buFont typeface="Wingdings" pitchFamily="2" charset="2"/>
              <a:buAutoNum type="arabicParenBoth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Z</a:t>
            </a:r>
            <a:r>
              <a:rPr lang="en-US" sz="2400" dirty="0">
                <a:solidFill>
                  <a:schemeClr val="tx1"/>
                </a:solidFill>
              </a:rPr>
              <a:t> is a common subsequence of 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800" i="1" baseline="-25000" dirty="0"/>
              <a:t>m-</a:t>
            </a:r>
            <a:r>
              <a:rPr lang="en-US" sz="2800" baseline="-25000" dirty="0"/>
              <a:t>1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</a:p>
          <a:p>
            <a:pPr marL="457200" indent="-457200">
              <a:buFont typeface="Wingdings" pitchFamily="2" charset="2"/>
              <a:buAutoNum type="arabicParenBoth"/>
            </a:pPr>
            <a:r>
              <a:rPr lang="en-US" sz="2400" dirty="0">
                <a:solidFill>
                  <a:schemeClr val="tx1"/>
                </a:solidFill>
              </a:rPr>
              <a:t>there is no longer CS of 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800" i="1" baseline="-25000" dirty="0"/>
              <a:t>m-</a:t>
            </a:r>
            <a:r>
              <a:rPr lang="en-US" sz="2800" baseline="-25000" dirty="0"/>
              <a:t>1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dirty="0"/>
              <a:t>, or </a:t>
            </a:r>
            <a:r>
              <a:rPr lang="en-US" sz="2400" i="1" dirty="0"/>
              <a:t>Z</a:t>
            </a:r>
            <a:r>
              <a:rPr lang="en-US" sz="2400" dirty="0"/>
              <a:t> would not be an LCS.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41325" y="3317875"/>
            <a:ext cx="8016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1676400"/>
            <a:ext cx="7696200" cy="15183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u="none" dirty="0">
                <a:solidFill>
                  <a:srgbClr val="CC3300"/>
                </a:solidFill>
              </a:rPr>
              <a:t>Theorem </a:t>
            </a:r>
          </a:p>
          <a:p>
            <a:r>
              <a:rPr lang="en-US" u="none" dirty="0"/>
              <a:t>Let </a:t>
            </a:r>
            <a:r>
              <a:rPr lang="en-US" i="1" u="none" dirty="0"/>
              <a:t>Z </a:t>
            </a:r>
            <a:r>
              <a:rPr lang="en-US" u="none" dirty="0"/>
              <a:t>= </a:t>
            </a:r>
            <a:r>
              <a:rPr lang="en-US" u="none" dirty="0">
                <a:solidFill>
                  <a:srgbClr val="010000"/>
                </a:solidFill>
                <a:sym typeface="Symbol" pitchFamily="18" charset="2"/>
              </a:rPr>
              <a:t></a:t>
            </a:r>
            <a:r>
              <a:rPr lang="en-US" i="1" u="none" dirty="0"/>
              <a:t>z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i="1" u="none" dirty="0"/>
              <a:t>, . . . ,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u="none" dirty="0">
                <a:solidFill>
                  <a:srgbClr val="010000"/>
                </a:solidFill>
                <a:sym typeface="Symbol" pitchFamily="18" charset="2"/>
              </a:rPr>
              <a:t></a:t>
            </a:r>
            <a:r>
              <a:rPr lang="en-US" u="none" dirty="0"/>
              <a:t> be any LCS of </a:t>
            </a:r>
            <a:r>
              <a:rPr lang="en-US" i="1" u="none" dirty="0"/>
              <a:t>X </a:t>
            </a:r>
            <a:r>
              <a:rPr lang="en-US" u="none" dirty="0"/>
              <a:t>and </a:t>
            </a:r>
            <a:r>
              <a:rPr lang="en-US" i="1" u="none" dirty="0"/>
              <a:t>Y </a:t>
            </a:r>
            <a:r>
              <a:rPr lang="en-US" u="none" dirty="0"/>
              <a:t>.</a:t>
            </a:r>
          </a:p>
          <a:p>
            <a:r>
              <a:rPr lang="en-US" u="none" dirty="0"/>
              <a:t>1. If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/>
              <a:t>=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u="none" dirty="0"/>
              <a:t>, then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i="1" u="none" dirty="0"/>
              <a:t> </a:t>
            </a:r>
            <a:r>
              <a:rPr lang="en-US" u="none" dirty="0"/>
              <a:t>=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/>
              <a:t>=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i="1" u="none" dirty="0"/>
              <a:t> </a:t>
            </a:r>
            <a:r>
              <a:rPr lang="en-US" u="none" dirty="0"/>
              <a:t>and </a:t>
            </a:r>
            <a:r>
              <a:rPr lang="en-US" i="1" u="none" dirty="0"/>
              <a:t>Z</a:t>
            </a:r>
            <a:r>
              <a:rPr lang="en-US" sz="2800" i="1" u="none" baseline="-25000" dirty="0">
                <a:solidFill>
                  <a:srgbClr val="010000"/>
                </a:solidFill>
              </a:rPr>
              <a:t>k-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 is an LCS of </a:t>
            </a:r>
            <a:r>
              <a:rPr lang="en-US" i="1" u="none" dirty="0"/>
              <a:t>X</a:t>
            </a:r>
            <a:r>
              <a:rPr lang="en-US" sz="2800" i="1" u="none" baseline="-25000" dirty="0">
                <a:solidFill>
                  <a:srgbClr val="010000"/>
                </a:solidFill>
              </a:rPr>
              <a:t>m-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 and </a:t>
            </a:r>
            <a:r>
              <a:rPr lang="en-US" i="1" u="none" dirty="0"/>
              <a:t>Y</a:t>
            </a:r>
            <a:r>
              <a:rPr lang="en-US" sz="2800" i="1" u="none" baseline="-25000" dirty="0">
                <a:solidFill>
                  <a:srgbClr val="010000"/>
                </a:solidFill>
              </a:rPr>
              <a:t>n-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.</a:t>
            </a:r>
          </a:p>
          <a:p>
            <a:r>
              <a:rPr lang="en-US" u="none" dirty="0"/>
              <a:t>2. If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>
                <a:sym typeface="Symbol" pitchFamily="18" charset="2"/>
              </a:rPr>
              <a:t></a:t>
            </a:r>
            <a:r>
              <a:rPr lang="en-US" u="none" dirty="0"/>
              <a:t>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u="none" dirty="0"/>
              <a:t>, then either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i="1" u="none" dirty="0"/>
              <a:t> </a:t>
            </a:r>
            <a:r>
              <a:rPr lang="en-US" u="none" dirty="0">
                <a:sym typeface="Symbol" pitchFamily="18" charset="2"/>
              </a:rPr>
              <a:t></a:t>
            </a:r>
            <a:r>
              <a:rPr lang="en-US" u="none" dirty="0"/>
              <a:t> </a:t>
            </a:r>
            <a:r>
              <a:rPr lang="en-US" i="1" u="none" dirty="0" err="1"/>
              <a:t>x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m</a:t>
            </a:r>
            <a:r>
              <a:rPr lang="en-US" i="1" u="none" dirty="0"/>
              <a:t> </a:t>
            </a:r>
            <a:r>
              <a:rPr lang="en-US" u="none" dirty="0"/>
              <a:t>and </a:t>
            </a:r>
            <a:r>
              <a:rPr lang="en-US" i="1" u="none" dirty="0"/>
              <a:t>Z </a:t>
            </a:r>
            <a:r>
              <a:rPr lang="en-US" u="none" dirty="0"/>
              <a:t>is an LCS of </a:t>
            </a:r>
            <a:r>
              <a:rPr lang="en-US" i="1" u="none" dirty="0"/>
              <a:t>X</a:t>
            </a:r>
            <a:r>
              <a:rPr lang="en-US" sz="2800" i="1" u="none" baseline="-25000" dirty="0">
                <a:solidFill>
                  <a:srgbClr val="010000"/>
                </a:solidFill>
              </a:rPr>
              <a:t>m-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 and </a:t>
            </a:r>
            <a:r>
              <a:rPr lang="en-US" i="1" u="none" dirty="0"/>
              <a:t>Y </a:t>
            </a:r>
            <a:r>
              <a:rPr lang="en-US" u="none" dirty="0"/>
              <a:t>.</a:t>
            </a:r>
          </a:p>
          <a:p>
            <a:r>
              <a:rPr lang="en-US" u="none" dirty="0"/>
              <a:t>3.                               or  </a:t>
            </a:r>
            <a:r>
              <a:rPr lang="en-US" i="1" u="none" dirty="0" err="1"/>
              <a:t>z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k</a:t>
            </a:r>
            <a:r>
              <a:rPr lang="en-US" i="1" u="none" dirty="0"/>
              <a:t> </a:t>
            </a:r>
            <a:r>
              <a:rPr lang="en-US" u="none" dirty="0">
                <a:sym typeface="Symbol" pitchFamily="18" charset="2"/>
              </a:rPr>
              <a:t></a:t>
            </a:r>
            <a:r>
              <a:rPr lang="en-US" u="none" dirty="0"/>
              <a:t> </a:t>
            </a:r>
            <a:r>
              <a:rPr lang="en-US" i="1" u="none" dirty="0" err="1"/>
              <a:t>y</a:t>
            </a:r>
            <a:r>
              <a:rPr lang="en-US" sz="2800" i="1" u="none" baseline="-25000" dirty="0" err="1">
                <a:solidFill>
                  <a:srgbClr val="010000"/>
                </a:solidFill>
              </a:rPr>
              <a:t>n</a:t>
            </a:r>
            <a:r>
              <a:rPr lang="en-US" i="1" u="none" dirty="0"/>
              <a:t> </a:t>
            </a:r>
            <a:r>
              <a:rPr lang="en-US" u="none" dirty="0"/>
              <a:t>and</a:t>
            </a:r>
            <a:r>
              <a:rPr lang="en-US" dirty="0"/>
              <a:t> </a:t>
            </a:r>
            <a:r>
              <a:rPr lang="en-US" i="1" u="none" dirty="0"/>
              <a:t>Z </a:t>
            </a:r>
            <a:r>
              <a:rPr lang="en-US" u="none" dirty="0"/>
              <a:t>is an LCS of </a:t>
            </a:r>
            <a:r>
              <a:rPr lang="en-US" i="1" u="none" dirty="0"/>
              <a:t>X </a:t>
            </a:r>
            <a:r>
              <a:rPr lang="en-US" u="none" dirty="0"/>
              <a:t>and </a:t>
            </a:r>
            <a:r>
              <a:rPr lang="en-US" i="1" u="none" dirty="0"/>
              <a:t>Y</a:t>
            </a:r>
            <a:r>
              <a:rPr lang="en-US" sz="2800" i="1" u="none" baseline="-25000" dirty="0">
                <a:solidFill>
                  <a:srgbClr val="010000"/>
                </a:solidFill>
              </a:rPr>
              <a:t>n-</a:t>
            </a:r>
            <a:r>
              <a:rPr lang="en-US" sz="2800" u="none" baseline="-25000" dirty="0">
                <a:solidFill>
                  <a:srgbClr val="010000"/>
                </a:solidFill>
              </a:rPr>
              <a:t>1</a:t>
            </a:r>
            <a:r>
              <a:rPr lang="en-US" u="none" dirty="0"/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Define </a:t>
            </a:r>
            <a:r>
              <a:rPr lang="en-US" sz="2800" i="1" dirty="0"/>
              <a:t>c</a:t>
            </a:r>
            <a:r>
              <a:rPr lang="en-US" sz="2800" dirty="0"/>
              <a:t>[</a:t>
            </a:r>
            <a:r>
              <a:rPr lang="en-US" sz="2800" i="1" dirty="0" err="1"/>
              <a:t>i</a:t>
            </a:r>
            <a:r>
              <a:rPr lang="en-US" sz="2800" i="1" dirty="0"/>
              <a:t>, j</a:t>
            </a:r>
            <a:r>
              <a:rPr lang="en-US" sz="2800" dirty="0"/>
              <a:t>] = length of LCS of </a:t>
            </a:r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j</a:t>
            </a:r>
            <a:r>
              <a:rPr lang="en-US" sz="2800" i="1" dirty="0"/>
              <a:t> </a:t>
            </a:r>
            <a:r>
              <a:rPr lang="en-US" sz="2800" dirty="0"/>
              <a:t>. </a:t>
            </a:r>
          </a:p>
          <a:p>
            <a:r>
              <a:rPr lang="en-US" sz="2800" dirty="0"/>
              <a:t>We want </a:t>
            </a:r>
            <a:r>
              <a:rPr lang="en-US" sz="2800" i="1" dirty="0"/>
              <a:t>c</a:t>
            </a:r>
            <a:r>
              <a:rPr lang="en-US" sz="2800" dirty="0"/>
              <a:t>[</a:t>
            </a:r>
            <a:r>
              <a:rPr lang="en-US" sz="2800" i="1" dirty="0" err="1"/>
              <a:t>m,n</a:t>
            </a:r>
            <a:r>
              <a:rPr lang="en-US" sz="2800" dirty="0"/>
              <a:t>].</a:t>
            </a:r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143000" y="2895600"/>
          <a:ext cx="7086600" cy="1376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6921360" imgH="1396800" progId="Equation.3">
                  <p:embed/>
                </p:oleObj>
              </mc:Choice>
              <mc:Fallback>
                <p:oleObj name="Equation" r:id="rId3" imgW="6921360" imgH="1396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7086600" cy="1376039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How to compute LCS?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>
                <a:ea typeface="PMingLiU" pitchFamily="18" charset="-120"/>
              </a:rPr>
              <a:t>Let A</a:t>
            </a:r>
            <a:r>
              <a:rPr lang="en-US" altLang="zh-TW" sz="2000" i="1">
                <a:ea typeface="PMingLiU" pitchFamily="18" charset="-120"/>
              </a:rPr>
              <a:t>=a</a:t>
            </a:r>
            <a:r>
              <a:rPr lang="en-US" altLang="zh-TW" sz="2000" i="1" baseline="-25000">
                <a:ea typeface="PMingLiU" pitchFamily="18" charset="-120"/>
              </a:rPr>
              <a:t>1</a:t>
            </a:r>
            <a:r>
              <a:rPr lang="en-US" altLang="zh-TW" sz="2000" i="1">
                <a:ea typeface="PMingLiU" pitchFamily="18" charset="-120"/>
              </a:rPr>
              <a:t>a</a:t>
            </a:r>
            <a:r>
              <a:rPr lang="en-US" altLang="zh-TW" sz="2000" i="1" baseline="-25000">
                <a:ea typeface="PMingLiU" pitchFamily="18" charset="-120"/>
              </a:rPr>
              <a:t>2</a:t>
            </a:r>
            <a:r>
              <a:rPr lang="en-US" altLang="zh-TW" sz="2000" i="1">
                <a:ea typeface="PMingLiU" pitchFamily="18" charset="-120"/>
              </a:rPr>
              <a:t>…a</a:t>
            </a:r>
            <a:r>
              <a:rPr lang="en-US" altLang="zh-TW" sz="2000" i="1" baseline="-25000">
                <a:ea typeface="PMingLiU" pitchFamily="18" charset="-120"/>
              </a:rPr>
              <a:t>m </a:t>
            </a:r>
            <a:r>
              <a:rPr lang="en-US" altLang="zh-TW" sz="2000">
                <a:ea typeface="PMingLiU" pitchFamily="18" charset="-120"/>
              </a:rPr>
              <a:t>and </a:t>
            </a:r>
            <a:r>
              <a:rPr lang="en-US" altLang="zh-TW" sz="2000" i="1">
                <a:ea typeface="PMingLiU" pitchFamily="18" charset="-120"/>
              </a:rPr>
              <a:t>B=b</a:t>
            </a:r>
            <a:r>
              <a:rPr lang="en-US" altLang="zh-TW" sz="2000" i="1" baseline="-25000">
                <a:ea typeface="PMingLiU" pitchFamily="18" charset="-120"/>
              </a:rPr>
              <a:t>1</a:t>
            </a:r>
            <a:r>
              <a:rPr lang="en-US" altLang="zh-TW" sz="2000" i="1">
                <a:ea typeface="PMingLiU" pitchFamily="18" charset="-120"/>
              </a:rPr>
              <a:t>b</a:t>
            </a:r>
            <a:r>
              <a:rPr lang="en-US" altLang="zh-TW" sz="2000" i="1" baseline="-25000">
                <a:ea typeface="PMingLiU" pitchFamily="18" charset="-120"/>
              </a:rPr>
              <a:t>2</a:t>
            </a:r>
            <a:r>
              <a:rPr lang="en-US" altLang="zh-TW" sz="2000" i="1">
                <a:ea typeface="PMingLiU" pitchFamily="18" charset="-120"/>
              </a:rPr>
              <a:t>…b</a:t>
            </a:r>
            <a:r>
              <a:rPr lang="en-US" altLang="zh-TW" sz="2000" i="1" baseline="-25000">
                <a:ea typeface="PMingLiU" pitchFamily="18" charset="-120"/>
              </a:rPr>
              <a:t>n</a:t>
            </a:r>
            <a:r>
              <a:rPr lang="en-US" altLang="zh-TW" sz="2000" i="1">
                <a:ea typeface="PMingLiU" pitchFamily="18" charset="-120"/>
              </a:rPr>
              <a:t> .</a:t>
            </a:r>
          </a:p>
          <a:p>
            <a:r>
              <a:rPr lang="en-US" altLang="zh-TW" sz="2000" i="1">
                <a:ea typeface="PMingLiU" pitchFamily="18" charset="-120"/>
              </a:rPr>
              <a:t>len</a:t>
            </a:r>
            <a:r>
              <a:rPr lang="en-US" altLang="zh-TW" sz="2000">
                <a:ea typeface="PMingLiU" pitchFamily="18" charset="-120"/>
              </a:rPr>
              <a:t>(</a:t>
            </a:r>
            <a:r>
              <a:rPr lang="en-US" altLang="zh-TW" sz="2000" i="1">
                <a:ea typeface="PMingLiU" pitchFamily="18" charset="-120"/>
              </a:rPr>
              <a:t>i, j</a:t>
            </a:r>
            <a:r>
              <a:rPr lang="en-US" altLang="zh-TW" sz="2000">
                <a:ea typeface="PMingLiU" pitchFamily="18" charset="-120"/>
              </a:rPr>
              <a:t>): the length of an LCS between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	   </a:t>
            </a:r>
            <a:r>
              <a:rPr lang="en-US" altLang="zh-TW" sz="2000" i="1">
                <a:ea typeface="PMingLiU" pitchFamily="18" charset="-120"/>
              </a:rPr>
              <a:t>a</a:t>
            </a:r>
            <a:r>
              <a:rPr lang="en-US" altLang="zh-TW" sz="2000" i="1" baseline="-25000">
                <a:ea typeface="PMingLiU" pitchFamily="18" charset="-120"/>
              </a:rPr>
              <a:t>1</a:t>
            </a:r>
            <a:r>
              <a:rPr lang="en-US" altLang="zh-TW" sz="2000" i="1">
                <a:ea typeface="PMingLiU" pitchFamily="18" charset="-120"/>
              </a:rPr>
              <a:t>a</a:t>
            </a:r>
            <a:r>
              <a:rPr lang="en-US" altLang="zh-TW" sz="2000" i="1" baseline="-25000">
                <a:ea typeface="PMingLiU" pitchFamily="18" charset="-120"/>
              </a:rPr>
              <a:t>2</a:t>
            </a:r>
            <a:r>
              <a:rPr lang="en-US" altLang="zh-TW" sz="2000" i="1">
                <a:ea typeface="PMingLiU" pitchFamily="18" charset="-120"/>
              </a:rPr>
              <a:t>…a</a:t>
            </a:r>
            <a:r>
              <a:rPr lang="en-US" altLang="zh-TW" sz="2000" i="1" baseline="-25000">
                <a:ea typeface="PMingLiU" pitchFamily="18" charset="-120"/>
              </a:rPr>
              <a:t>i </a:t>
            </a:r>
            <a:r>
              <a:rPr lang="en-US" altLang="zh-TW" sz="2000">
                <a:ea typeface="PMingLiU" pitchFamily="18" charset="-120"/>
              </a:rPr>
              <a:t>and </a:t>
            </a:r>
            <a:r>
              <a:rPr lang="en-US" altLang="zh-TW" sz="2000" i="1">
                <a:ea typeface="PMingLiU" pitchFamily="18" charset="-120"/>
              </a:rPr>
              <a:t>b</a:t>
            </a:r>
            <a:r>
              <a:rPr lang="en-US" altLang="zh-TW" sz="2000" i="1" baseline="-25000">
                <a:ea typeface="PMingLiU" pitchFamily="18" charset="-120"/>
              </a:rPr>
              <a:t>1</a:t>
            </a:r>
            <a:r>
              <a:rPr lang="en-US" altLang="zh-TW" sz="2000" i="1">
                <a:ea typeface="PMingLiU" pitchFamily="18" charset="-120"/>
              </a:rPr>
              <a:t>b</a:t>
            </a:r>
            <a:r>
              <a:rPr lang="en-US" altLang="zh-TW" sz="2000" i="1" baseline="-25000">
                <a:ea typeface="PMingLiU" pitchFamily="18" charset="-120"/>
              </a:rPr>
              <a:t>2</a:t>
            </a:r>
            <a:r>
              <a:rPr lang="en-US" altLang="zh-TW" sz="2000" i="1">
                <a:ea typeface="PMingLiU" pitchFamily="18" charset="-120"/>
              </a:rPr>
              <a:t>…b</a:t>
            </a:r>
            <a:r>
              <a:rPr lang="en-US" altLang="zh-TW" sz="2000" i="1" baseline="-25000">
                <a:ea typeface="PMingLiU" pitchFamily="18" charset="-120"/>
              </a:rPr>
              <a:t>j</a:t>
            </a:r>
          </a:p>
          <a:p>
            <a:r>
              <a:rPr lang="en-US" altLang="zh-TW" sz="2000">
                <a:ea typeface="PMingLiU" pitchFamily="18" charset="-120"/>
              </a:rPr>
              <a:t>With proper initializations, </a:t>
            </a:r>
            <a:r>
              <a:rPr lang="en-US" altLang="zh-TW" sz="2000" i="1">
                <a:ea typeface="PMingLiU" pitchFamily="18" charset="-120"/>
              </a:rPr>
              <a:t>len</a:t>
            </a:r>
            <a:r>
              <a:rPr lang="en-US" altLang="zh-TW" sz="2000">
                <a:ea typeface="PMingLiU" pitchFamily="18" charset="-120"/>
              </a:rPr>
              <a:t>(</a:t>
            </a:r>
            <a:r>
              <a:rPr lang="en-US" altLang="zh-TW" sz="2000" i="1">
                <a:ea typeface="PMingLiU" pitchFamily="18" charset="-120"/>
              </a:rPr>
              <a:t>i, j</a:t>
            </a:r>
            <a:r>
              <a:rPr lang="en-US" altLang="zh-TW" sz="2000">
                <a:ea typeface="PMingLiU" pitchFamily="18" charset="-120"/>
              </a:rPr>
              <a:t>) can be computed as follows.</a:t>
            </a:r>
            <a:endParaRPr lang="en-US" altLang="zh-TW">
              <a:ea typeface="PMingLiU" pitchFamily="18" charset="-120"/>
            </a:endParaRPr>
          </a:p>
          <a:p>
            <a:endParaRPr lang="en-US" altLang="zh-TW">
              <a:ea typeface="PMingLiU" pitchFamily="18" charset="-120"/>
            </a:endParaRPr>
          </a:p>
          <a:p>
            <a:endParaRPr lang="en-US" altLang="zh-TW">
              <a:ea typeface="PMingLiU" pitchFamily="18" charset="-120"/>
            </a:endParaRPr>
          </a:p>
        </p:txBody>
      </p:sp>
      <p:graphicFrame>
        <p:nvGraphicFramePr>
          <p:cNvPr id="465924" name="Object 4"/>
          <p:cNvGraphicFramePr>
            <a:graphicFrameLocks noChangeAspect="1"/>
          </p:cNvGraphicFramePr>
          <p:nvPr/>
        </p:nvGraphicFramePr>
        <p:xfrm>
          <a:off x="914400" y="3276600"/>
          <a:ext cx="690562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3" imgW="7150127" imgH="1409964" progId="Word.Document.8">
                  <p:embed/>
                </p:oleObj>
              </mc:Choice>
              <mc:Fallback>
                <p:oleObj name="Document" r:id="rId3" imgW="7150127" imgH="140996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6905625" cy="13636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28575">
                        <a:solidFill>
                          <a:srgbClr val="A5002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70000"/>
              </a:lnSpc>
            </a:pPr>
            <a:r>
              <a:rPr lang="en-US" sz="2400" dirty="0"/>
              <a:t>Compute the </a:t>
            </a:r>
            <a:r>
              <a:rPr lang="en-US" sz="2400" b="1" dirty="0"/>
              <a:t>transitive closure</a:t>
            </a:r>
            <a:r>
              <a:rPr lang="en-US" sz="2400" dirty="0"/>
              <a:t> of a directed graph</a:t>
            </a:r>
          </a:p>
          <a:p>
            <a:pPr marL="914400" lvl="1" indent="-514350">
              <a:lnSpc>
                <a:spcPct val="70000"/>
              </a:lnSpc>
            </a:pPr>
            <a:r>
              <a:rPr lang="en-US" sz="2000" dirty="0"/>
              <a:t>If there exists a path (non-trivial) from node </a:t>
            </a:r>
            <a:r>
              <a:rPr lang="en-US" sz="2000" i="1" dirty="0" err="1"/>
              <a:t>i</a:t>
            </a:r>
            <a:r>
              <a:rPr lang="en-US" sz="2000" dirty="0"/>
              <a:t> to node</a:t>
            </a:r>
            <a:r>
              <a:rPr lang="en-US" sz="2000" i="1" dirty="0"/>
              <a:t> j</a:t>
            </a:r>
            <a:r>
              <a:rPr lang="en-US" sz="2000" dirty="0"/>
              <a:t>, then add an edge to the resulting graph.</a:t>
            </a:r>
          </a:p>
          <a:p>
            <a:pPr marL="914400" lvl="1" indent="-514350">
              <a:lnSpc>
                <a:spcPct val="70000"/>
              </a:lnSpc>
            </a:pPr>
            <a:r>
              <a:rPr lang="en-US" sz="2000" dirty="0"/>
              <a:t>Also called the </a:t>
            </a:r>
            <a:r>
              <a:rPr lang="en-US" sz="2000" b="1" dirty="0" err="1"/>
              <a:t>reachability</a:t>
            </a:r>
            <a:r>
              <a:rPr lang="en-US" sz="2000" dirty="0"/>
              <a:t>: If </a:t>
            </a:r>
            <a:r>
              <a:rPr lang="en-US" sz="2000" i="1" dirty="0"/>
              <a:t>a</a:t>
            </a:r>
            <a:r>
              <a:rPr lang="en-US" sz="2000" dirty="0"/>
              <a:t> can reach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can reach </a:t>
            </a:r>
            <a:r>
              <a:rPr lang="en-US" sz="2000" i="1" dirty="0"/>
              <a:t>c</a:t>
            </a:r>
            <a:r>
              <a:rPr lang="en-US" sz="2000" dirty="0"/>
              <a:t>, then </a:t>
            </a:r>
            <a:r>
              <a:rPr lang="en-US" sz="2000" i="1" dirty="0"/>
              <a:t>a</a:t>
            </a:r>
            <a:r>
              <a:rPr lang="en-US" sz="2000" dirty="0"/>
              <a:t> can reach </a:t>
            </a:r>
            <a:r>
              <a:rPr lang="en-US" sz="2000" i="1" dirty="0"/>
              <a:t>c</a:t>
            </a:r>
            <a:r>
              <a:rPr lang="en-US" sz="2000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265218" name="Picture 2" descr="File:Transitive-Closur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124200"/>
            <a:ext cx="3733800" cy="2489200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143000" y="5791200"/>
            <a:ext cx="6190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Wikipedia.org: </a:t>
            </a:r>
            <a:r>
              <a:rPr lang="en-US" sz="1400" i="1" dirty="0">
                <a:hlinkClick r:id="rId5"/>
              </a:rPr>
              <a:t>http://en.wikipedia.org/wiki/File:Transitive-Closure.PNG</a:t>
            </a:r>
            <a:endParaRPr lang="en-US" sz="1400" i="1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7119937" cy="914400"/>
          </a:xfrm>
        </p:spPr>
        <p:txBody>
          <a:bodyPr/>
          <a:lstStyle/>
          <a:p>
            <a:r>
              <a:rPr lang="en-US" dirty="0" err="1"/>
              <a:t>Warshall’s</a:t>
            </a:r>
            <a:r>
              <a:rPr lang="en-US" dirty="0"/>
              <a:t>  Algorithm</a:t>
            </a:r>
            <a:endParaRPr lang="en-US" sz="28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 the </a:t>
            </a:r>
            <a:r>
              <a:rPr lang="en-US" sz="2000" dirty="0" err="1"/>
              <a:t>k</a:t>
            </a:r>
            <a:r>
              <a:rPr lang="en-US" sz="2000" u="sng" baseline="30000" dirty="0" err="1"/>
              <a:t>th</a:t>
            </a:r>
            <a:r>
              <a:rPr lang="en-US" sz="2000" dirty="0"/>
              <a:t> iteration, the algorithm determines for every pair of vertices </a:t>
            </a:r>
            <a:r>
              <a:rPr lang="en-US" sz="2000" i="1" dirty="0" err="1"/>
              <a:t>i</a:t>
            </a:r>
            <a:r>
              <a:rPr lang="en-US" sz="2000" i="1" dirty="0"/>
              <a:t>, j  </a:t>
            </a:r>
            <a:r>
              <a:rPr lang="en-US" sz="2000" dirty="0"/>
              <a:t>if a path exists from </a:t>
            </a:r>
            <a:r>
              <a:rPr lang="en-US" sz="2000" i="1" dirty="0" err="1"/>
              <a:t>i</a:t>
            </a:r>
            <a:r>
              <a:rPr lang="en-US" sz="2000" dirty="0"/>
              <a:t> and </a:t>
            </a:r>
            <a:r>
              <a:rPr lang="en-US" sz="2000" i="1" dirty="0"/>
              <a:t>j</a:t>
            </a:r>
            <a:r>
              <a:rPr lang="en-US" sz="2000" dirty="0"/>
              <a:t> with just vertices </a:t>
            </a:r>
            <a:r>
              <a:rPr lang="en-US" sz="2000" i="1" dirty="0"/>
              <a:t>1,…,k </a:t>
            </a:r>
            <a:r>
              <a:rPr lang="en-US" sz="2000" dirty="0"/>
              <a:t>allowed as intermediate nodes.</a:t>
            </a:r>
          </a:p>
          <a:p>
            <a:pPr>
              <a:buFontTx/>
              <a:buChar char="•"/>
            </a:pPr>
            <a:endParaRPr lang="en-US" sz="2000" dirty="0"/>
          </a:p>
          <a:p>
            <a:pPr lvl="4">
              <a:buNone/>
            </a:pPr>
            <a:r>
              <a:rPr lang="en-US" sz="1400" dirty="0"/>
              <a:t>R(k-1)[</a:t>
            </a:r>
            <a:r>
              <a:rPr lang="en-US" sz="1400" dirty="0" err="1"/>
              <a:t>i,j</a:t>
            </a:r>
            <a:r>
              <a:rPr lang="en-US" sz="1400" dirty="0"/>
              <a:t>]                            	(path using just 1 ,…,k-1)</a:t>
            </a:r>
          </a:p>
          <a:p>
            <a:pPr lvl="1">
              <a:buNone/>
            </a:pPr>
            <a:r>
              <a:rPr lang="en-US" sz="1600" dirty="0"/>
              <a:t> R(k)[</a:t>
            </a:r>
            <a:r>
              <a:rPr lang="en-US" sz="1600" dirty="0" err="1"/>
              <a:t>i,j</a:t>
            </a:r>
            <a:r>
              <a:rPr lang="en-US" sz="1600" dirty="0"/>
              <a:t>] =            or </a:t>
            </a:r>
          </a:p>
          <a:p>
            <a:pPr lvl="4">
              <a:buNone/>
            </a:pPr>
            <a:r>
              <a:rPr lang="en-US" sz="1400" dirty="0"/>
              <a:t> R(k-1)[</a:t>
            </a:r>
            <a:r>
              <a:rPr lang="en-US" sz="1400" dirty="0" err="1"/>
              <a:t>i,k</a:t>
            </a:r>
            <a:r>
              <a:rPr lang="en-US" sz="1400" dirty="0"/>
              <a:t>]  and R(k-1)[</a:t>
            </a:r>
            <a:r>
              <a:rPr lang="en-US" sz="1400" dirty="0" err="1"/>
              <a:t>k,j</a:t>
            </a:r>
            <a:r>
              <a:rPr lang="en-US" sz="1400" dirty="0"/>
              <a:t>]    	(path from </a:t>
            </a:r>
            <a:r>
              <a:rPr lang="en-US" sz="1400" dirty="0" err="1"/>
              <a:t>i</a:t>
            </a:r>
            <a:r>
              <a:rPr lang="en-US" sz="1400" dirty="0"/>
              <a:t> to k </a:t>
            </a:r>
          </a:p>
          <a:p>
            <a:pPr lvl="4">
              <a:buNone/>
            </a:pPr>
            <a:r>
              <a:rPr lang="en-US" sz="1400" dirty="0"/>
              <a:t>                                                          and from k to j</a:t>
            </a:r>
          </a:p>
          <a:p>
            <a:pPr lvl="4">
              <a:buNone/>
            </a:pPr>
            <a:r>
              <a:rPr lang="en-US" sz="1400" dirty="0"/>
              <a:t>                                                          using just 1 ,…,k-1)</a:t>
            </a:r>
          </a:p>
        </p:txBody>
      </p:sp>
      <p:sp>
        <p:nvSpPr>
          <p:cNvPr id="403460" name="Oval 4"/>
          <p:cNvSpPr>
            <a:spLocks noChangeArrowheads="1"/>
          </p:cNvSpPr>
          <p:nvPr/>
        </p:nvSpPr>
        <p:spPr bwMode="auto">
          <a:xfrm>
            <a:off x="7620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2590800" y="571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olidFill>
                  <a:schemeClr val="bg2"/>
                </a:solidFill>
              </a:rPr>
              <a:t>j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03462" name="Oval 6"/>
          <p:cNvSpPr>
            <a:spLocks noChangeArrowheads="1"/>
          </p:cNvSpPr>
          <p:nvPr/>
        </p:nvSpPr>
        <p:spPr bwMode="auto">
          <a:xfrm>
            <a:off x="31242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i="1">
                <a:solidFill>
                  <a:schemeClr val="bg2"/>
                </a:solidFill>
              </a:rPr>
              <a:t>k</a:t>
            </a:r>
          </a:p>
        </p:txBody>
      </p:sp>
      <p:cxnSp>
        <p:nvCxnSpPr>
          <p:cNvPr id="403463" name="AutoShape 7"/>
          <p:cNvCxnSpPr>
            <a:cxnSpLocks noChangeShapeType="1"/>
            <a:stCxn id="403460" idx="5"/>
            <a:endCxn id="403461" idx="1"/>
          </p:cNvCxnSpPr>
          <p:nvPr/>
        </p:nvCxnSpPr>
        <p:spPr bwMode="auto">
          <a:xfrm rot="16200000" flipH="1">
            <a:off x="1316038" y="4440238"/>
            <a:ext cx="1101725" cy="155892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</p:spPr>
      </p:cxnSp>
      <p:cxnSp>
        <p:nvCxnSpPr>
          <p:cNvPr id="403464" name="AutoShape 8"/>
          <p:cNvCxnSpPr>
            <a:cxnSpLocks noChangeShapeType="1"/>
            <a:stCxn id="403460" idx="7"/>
            <a:endCxn id="403462" idx="2"/>
          </p:cNvCxnSpPr>
          <p:nvPr/>
        </p:nvCxnSpPr>
        <p:spPr bwMode="auto">
          <a:xfrm rot="16200000">
            <a:off x="1944687" y="3219451"/>
            <a:ext cx="322263" cy="2036762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403465" name="AutoShape 9"/>
          <p:cNvCxnSpPr>
            <a:cxnSpLocks noChangeShapeType="1"/>
          </p:cNvCxnSpPr>
          <p:nvPr/>
        </p:nvCxnSpPr>
        <p:spPr bwMode="auto">
          <a:xfrm rot="5400000">
            <a:off x="2362200" y="4724400"/>
            <a:ext cx="1447800" cy="533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1981200" y="2514600"/>
            <a:ext cx="5966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9600" dirty="0">
                <a:solidFill>
                  <a:srgbClr val="FF9933"/>
                </a:solidFill>
              </a:rPr>
              <a:t>{</a:t>
            </a:r>
            <a:endParaRPr lang="en-US" sz="1600" dirty="0">
              <a:solidFill>
                <a:srgbClr val="FF9933"/>
              </a:solidFill>
            </a:endParaRPr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auto">
          <a:xfrm>
            <a:off x="4419600" y="4876800"/>
            <a:ext cx="37338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6"/>
                </a:solidFill>
              </a:rPr>
              <a:t>Initial condition?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Warshall’s</a:t>
            </a:r>
            <a:r>
              <a:rPr lang="en-US" dirty="0"/>
              <a:t>  Algorithm</a:t>
            </a:r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Constructs transitive closure T as the last matrix in the sequence of n-by-n matrices  R(0), … , R(k), … , R(n)  where</a:t>
            </a:r>
          </a:p>
          <a:p>
            <a:r>
              <a:rPr lang="en-US" sz="2000" dirty="0"/>
              <a:t>R(k)[</a:t>
            </a:r>
            <a:r>
              <a:rPr lang="en-US" sz="2000" dirty="0" err="1"/>
              <a:t>i,j</a:t>
            </a:r>
            <a:r>
              <a:rPr lang="en-US" sz="2000" dirty="0"/>
              <a:t>] = 1 </a:t>
            </a:r>
            <a:r>
              <a:rPr lang="en-US" sz="2000" dirty="0" err="1"/>
              <a:t>iff</a:t>
            </a:r>
            <a:r>
              <a:rPr lang="en-US" sz="2000" dirty="0"/>
              <a:t> there is nontrivial path from </a:t>
            </a:r>
            <a:r>
              <a:rPr lang="en-US" sz="2000" dirty="0" err="1"/>
              <a:t>i</a:t>
            </a:r>
            <a:r>
              <a:rPr lang="en-US" sz="2000" dirty="0"/>
              <a:t> to j  with only the first k vertices allowed as intermediate </a:t>
            </a:r>
          </a:p>
          <a:p>
            <a:r>
              <a:rPr lang="en-US" sz="2000" dirty="0"/>
              <a:t>Note that R(0) = A (adjacency matrix), R(n) = T  (transitive closure) </a:t>
            </a:r>
          </a:p>
          <a:p>
            <a:r>
              <a:rPr lang="en-US" sz="2000" dirty="0"/>
              <a:t>Example: Path’s with only node 1 allowed.</a:t>
            </a:r>
          </a:p>
          <a:p>
            <a:endParaRPr lang="en-US" sz="2000" dirty="0"/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905000" y="4267200"/>
            <a:ext cx="1447800" cy="1295400"/>
            <a:chOff x="576" y="1824"/>
            <a:chExt cx="1392" cy="1296"/>
          </a:xfrm>
        </p:grpSpPr>
        <p:sp>
          <p:nvSpPr>
            <p:cNvPr id="437253" name="Oval 1029"/>
            <p:cNvSpPr>
              <a:spLocks noChangeArrowheads="1"/>
            </p:cNvSpPr>
            <p:nvPr/>
          </p:nvSpPr>
          <p:spPr bwMode="auto">
            <a:xfrm>
              <a:off x="1392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437254" name="Oval 1030"/>
            <p:cNvSpPr>
              <a:spLocks noChangeArrowheads="1"/>
            </p:cNvSpPr>
            <p:nvPr/>
          </p:nvSpPr>
          <p:spPr bwMode="auto">
            <a:xfrm>
              <a:off x="1776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437255" name="Oval 1031"/>
            <p:cNvSpPr>
              <a:spLocks noChangeArrowheads="1"/>
            </p:cNvSpPr>
            <p:nvPr/>
          </p:nvSpPr>
          <p:spPr bwMode="auto">
            <a:xfrm>
              <a:off x="720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437256" name="Oval 1032"/>
            <p:cNvSpPr>
              <a:spLocks noChangeArrowheads="1"/>
            </p:cNvSpPr>
            <p:nvPr/>
          </p:nvSpPr>
          <p:spPr bwMode="auto">
            <a:xfrm>
              <a:off x="576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37257" name="Line 1033"/>
            <p:cNvSpPr>
              <a:spLocks noChangeShapeType="1"/>
            </p:cNvSpPr>
            <p:nvPr/>
          </p:nvSpPr>
          <p:spPr bwMode="auto">
            <a:xfrm flipV="1">
              <a:off x="768" y="1968"/>
              <a:ext cx="624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437258" name="AutoShape 1034"/>
            <p:cNvCxnSpPr>
              <a:cxnSpLocks noChangeShapeType="1"/>
            </p:cNvCxnSpPr>
            <p:nvPr/>
          </p:nvCxnSpPr>
          <p:spPr bwMode="auto">
            <a:xfrm flipV="1">
              <a:off x="912" y="2976"/>
              <a:ext cx="892" cy="2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37259" name="AutoShape 1035"/>
            <p:cNvCxnSpPr>
              <a:cxnSpLocks noChangeShapeType="1"/>
              <a:stCxn id="437254" idx="1"/>
              <a:endCxn id="437255" idx="7"/>
            </p:cNvCxnSpPr>
            <p:nvPr/>
          </p:nvCxnSpPr>
          <p:spPr bwMode="auto">
            <a:xfrm rot="16200000" flipH="1" flipV="1">
              <a:off x="1296" y="2448"/>
              <a:ext cx="96" cy="920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37260" name="Line 1036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96" cy="6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3" name="Group 1037"/>
          <p:cNvGrpSpPr>
            <a:grpSpLocks/>
          </p:cNvGrpSpPr>
          <p:nvPr/>
        </p:nvGrpSpPr>
        <p:grpSpPr bwMode="auto">
          <a:xfrm>
            <a:off x="4648200" y="4114800"/>
            <a:ext cx="1524000" cy="1295400"/>
            <a:chOff x="2928" y="1824"/>
            <a:chExt cx="1392" cy="1296"/>
          </a:xfrm>
        </p:grpSpPr>
        <p:sp>
          <p:nvSpPr>
            <p:cNvPr id="437262" name="Oval 1038"/>
            <p:cNvSpPr>
              <a:spLocks noChangeArrowheads="1"/>
            </p:cNvSpPr>
            <p:nvPr/>
          </p:nvSpPr>
          <p:spPr bwMode="auto">
            <a:xfrm>
              <a:off x="3744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437263" name="Oval 1039"/>
            <p:cNvSpPr>
              <a:spLocks noChangeArrowheads="1"/>
            </p:cNvSpPr>
            <p:nvPr/>
          </p:nvSpPr>
          <p:spPr bwMode="auto">
            <a:xfrm>
              <a:off x="4128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437264" name="Oval 1040"/>
            <p:cNvSpPr>
              <a:spLocks noChangeArrowheads="1"/>
            </p:cNvSpPr>
            <p:nvPr/>
          </p:nvSpPr>
          <p:spPr bwMode="auto">
            <a:xfrm>
              <a:off x="3072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437265" name="Oval 1041"/>
            <p:cNvSpPr>
              <a:spLocks noChangeArrowheads="1"/>
            </p:cNvSpPr>
            <p:nvPr/>
          </p:nvSpPr>
          <p:spPr bwMode="auto">
            <a:xfrm>
              <a:off x="2928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37266" name="Line 1042"/>
            <p:cNvSpPr>
              <a:spLocks noChangeShapeType="1"/>
            </p:cNvSpPr>
            <p:nvPr/>
          </p:nvSpPr>
          <p:spPr bwMode="auto">
            <a:xfrm flipV="1">
              <a:off x="3120" y="1968"/>
              <a:ext cx="624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437267" name="AutoShape 1043"/>
            <p:cNvCxnSpPr>
              <a:cxnSpLocks noChangeShapeType="1"/>
            </p:cNvCxnSpPr>
            <p:nvPr/>
          </p:nvCxnSpPr>
          <p:spPr bwMode="auto">
            <a:xfrm flipV="1">
              <a:off x="3264" y="2976"/>
              <a:ext cx="892" cy="2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37268" name="AutoShape 1044"/>
            <p:cNvCxnSpPr>
              <a:cxnSpLocks noChangeShapeType="1"/>
              <a:stCxn id="437263" idx="1"/>
              <a:endCxn id="437264" idx="7"/>
            </p:cNvCxnSpPr>
            <p:nvPr/>
          </p:nvCxnSpPr>
          <p:spPr bwMode="auto">
            <a:xfrm rot="16200000" flipH="1" flipV="1">
              <a:off x="3648" y="2448"/>
              <a:ext cx="96" cy="920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37269" name="Line 1045"/>
            <p:cNvSpPr>
              <a:spLocks noChangeShapeType="1"/>
            </p:cNvSpPr>
            <p:nvPr/>
          </p:nvSpPr>
          <p:spPr bwMode="auto">
            <a:xfrm flipH="1" flipV="1">
              <a:off x="3024" y="2256"/>
              <a:ext cx="96" cy="6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37270" name="Line 1046"/>
            <p:cNvSpPr>
              <a:spLocks noChangeShapeType="1"/>
            </p:cNvSpPr>
            <p:nvPr/>
          </p:nvSpPr>
          <p:spPr bwMode="auto">
            <a:xfrm flipV="1">
              <a:off x="3168" y="2016"/>
              <a:ext cx="624" cy="9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437303" name="Line 1079"/>
          <p:cNvSpPr>
            <a:spLocks noChangeShapeType="1"/>
          </p:cNvSpPr>
          <p:nvPr/>
        </p:nvSpPr>
        <p:spPr bwMode="auto">
          <a:xfrm flipV="1">
            <a:off x="4953000" y="42672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0" name="Right Arrow 69"/>
          <p:cNvSpPr/>
          <p:nvPr/>
        </p:nvSpPr>
        <p:spPr bwMode="auto">
          <a:xfrm>
            <a:off x="3505200" y="4724400"/>
            <a:ext cx="914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0/1 Knapsack Problem</a:t>
            </a:r>
          </a:p>
        </p:txBody>
      </p:sp>
      <p:sp>
        <p:nvSpPr>
          <p:cNvPr id="185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Given: A set S of </a:t>
            </a:r>
            <a:r>
              <a:rPr lang="en-US" sz="2400" i="1" dirty="0"/>
              <a:t>n</a:t>
            </a:r>
            <a:r>
              <a:rPr lang="en-US" sz="2400" dirty="0"/>
              <a:t> items, with each item </a:t>
            </a:r>
            <a:r>
              <a:rPr lang="en-US" sz="2400" i="1" dirty="0" err="1"/>
              <a:t>i</a:t>
            </a:r>
            <a:r>
              <a:rPr lang="en-US" sz="2400" dirty="0"/>
              <a:t> having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 - a positive weight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</a:t>
            </a:r>
            <a:r>
              <a:rPr lang="en-US" sz="2000" baseline="-25000" dirty="0"/>
              <a:t>i</a:t>
            </a:r>
            <a:r>
              <a:rPr lang="en-US" sz="2000" dirty="0"/>
              <a:t> - a positive benefit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Goal: Choose items with maximum total benefit but with weight at most W.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If we are </a:t>
            </a:r>
            <a:r>
              <a:rPr lang="en-US" sz="2400" b="1" dirty="0"/>
              <a:t>not</a:t>
            </a:r>
            <a:r>
              <a:rPr lang="en-US" sz="2400" dirty="0"/>
              <a:t> allowed to take fractional amounts, then this is the </a:t>
            </a:r>
            <a:r>
              <a:rPr lang="en-US" sz="2400" b="1" dirty="0"/>
              <a:t>0/1 knapsack problem</a:t>
            </a:r>
            <a:r>
              <a:rPr lang="en-US" sz="24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this case, we let T</a:t>
            </a:r>
            <a:r>
              <a:rPr lang="en-US" sz="2000" baseline="-25000" dirty="0"/>
              <a:t> </a:t>
            </a:r>
            <a:r>
              <a:rPr lang="en-US" sz="2000" dirty="0"/>
              <a:t>denote the set of items we take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Objective: maximize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Constraint:</a:t>
            </a:r>
          </a:p>
        </p:txBody>
      </p:sp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4191000" y="4343400"/>
          <a:ext cx="8175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1" name="Equation" r:id="rId3" imgW="330120" imgH="342720" progId="Equation.3">
                  <p:embed/>
                </p:oleObj>
              </mc:Choice>
              <mc:Fallback>
                <p:oleObj name="Equation" r:id="rId3" imgW="33012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81756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3048000" y="5257800"/>
          <a:ext cx="16367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2" name="Equation" r:id="rId5" imgW="660240" imgH="342720" progId="Equation.3">
                  <p:embed/>
                </p:oleObj>
              </mc:Choice>
              <mc:Fallback>
                <p:oleObj name="Equation" r:id="rId5" imgW="660240" imgH="342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257800"/>
                        <a:ext cx="163671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Warshall’s</a:t>
            </a:r>
            <a:r>
              <a:rPr lang="en-US" dirty="0"/>
              <a:t> Algorithm</a:t>
            </a:r>
          </a:p>
        </p:txBody>
      </p:sp>
      <p:pic>
        <p:nvPicPr>
          <p:cNvPr id="419843" name="Picture 3" descr="8_2a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447800"/>
            <a:ext cx="8077200" cy="3343275"/>
          </a:xfrm>
          <a:solidFill>
            <a:schemeClr val="tx1"/>
          </a:solidFill>
          <a:ln/>
        </p:spPr>
      </p:pic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457200" y="5105400"/>
            <a:ext cx="586740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609600" y="4953000"/>
            <a:ext cx="7848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Time efficiency: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Warshall’s</a:t>
            </a:r>
            <a:r>
              <a:rPr lang="en-US" dirty="0"/>
              <a:t> 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example:</a:t>
            </a:r>
          </a:p>
        </p:txBody>
      </p:sp>
      <p:sp>
        <p:nvSpPr>
          <p:cNvPr id="4" name="Text Box 1074"/>
          <p:cNvSpPr txBox="1">
            <a:spLocks noChangeArrowheads="1"/>
          </p:cNvSpPr>
          <p:nvPr/>
        </p:nvSpPr>
        <p:spPr bwMode="auto">
          <a:xfrm>
            <a:off x="685800" y="4724400"/>
            <a:ext cx="984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2"/>
                </a:solidFill>
              </a:rPr>
              <a:t>     </a:t>
            </a:r>
            <a:r>
              <a:rPr lang="en-US" sz="1800" i="1" dirty="0">
                <a:solidFill>
                  <a:schemeClr val="bg2"/>
                </a:solidFill>
              </a:rPr>
              <a:t>R</a:t>
            </a:r>
            <a:r>
              <a:rPr lang="en-US" sz="1800" baseline="30000" dirty="0">
                <a:solidFill>
                  <a:schemeClr val="bg2"/>
                </a:solidFill>
              </a:rPr>
              <a:t>(0)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</a:rPr>
              <a:t>0  0  1  0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</a:rPr>
              <a:t>1  0  0  1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</a:rPr>
              <a:t>0  0  0  0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</a:rPr>
              <a:t>0  1  0  0</a:t>
            </a:r>
          </a:p>
        </p:txBody>
      </p:sp>
      <p:sp>
        <p:nvSpPr>
          <p:cNvPr id="5" name="Text Box 1075"/>
          <p:cNvSpPr txBox="1">
            <a:spLocks noChangeArrowheads="1"/>
          </p:cNvSpPr>
          <p:nvPr/>
        </p:nvSpPr>
        <p:spPr bwMode="auto">
          <a:xfrm>
            <a:off x="2133600" y="4724400"/>
            <a:ext cx="984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2"/>
                </a:solidFill>
              </a:rPr>
              <a:t>     </a:t>
            </a:r>
            <a:r>
              <a:rPr lang="en-US" sz="1800" i="1" dirty="0">
                <a:solidFill>
                  <a:schemeClr val="bg2"/>
                </a:solidFill>
              </a:rPr>
              <a:t>R</a:t>
            </a:r>
            <a:r>
              <a:rPr lang="en-US" sz="1800" baseline="30000" dirty="0">
                <a:solidFill>
                  <a:schemeClr val="bg2"/>
                </a:solidFill>
              </a:rPr>
              <a:t>(1)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</a:rPr>
              <a:t>0  0  1  0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</a:rPr>
              <a:t>1  0</a:t>
            </a:r>
            <a:r>
              <a:rPr lang="en-US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1800" dirty="0">
                <a:solidFill>
                  <a:schemeClr val="bg2"/>
                </a:solidFill>
              </a:rPr>
              <a:t>  1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</a:rPr>
              <a:t>0  0  0  0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</a:rPr>
              <a:t>0  1  0  0</a:t>
            </a:r>
            <a:endParaRPr lang="en-US" sz="1800" b="1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Text Box 1076"/>
          <p:cNvSpPr txBox="1">
            <a:spLocks noChangeArrowheads="1"/>
          </p:cNvSpPr>
          <p:nvPr/>
        </p:nvSpPr>
        <p:spPr bwMode="auto">
          <a:xfrm>
            <a:off x="3886200" y="4724400"/>
            <a:ext cx="984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2"/>
                </a:solidFill>
              </a:rPr>
              <a:t>     </a:t>
            </a:r>
            <a:r>
              <a:rPr lang="en-US" sz="1800" i="1">
                <a:solidFill>
                  <a:schemeClr val="bg2"/>
                </a:solidFill>
              </a:rPr>
              <a:t>R</a:t>
            </a:r>
            <a:r>
              <a:rPr lang="en-US" sz="1800" baseline="30000">
                <a:solidFill>
                  <a:schemeClr val="bg2"/>
                </a:solidFill>
              </a:rPr>
              <a:t>(2)</a:t>
            </a:r>
          </a:p>
          <a:p>
            <a:pPr algn="l"/>
            <a:r>
              <a:rPr lang="en-US" sz="1800">
                <a:solidFill>
                  <a:schemeClr val="bg2"/>
                </a:solidFill>
              </a:rPr>
              <a:t>0  0  1  0</a:t>
            </a:r>
          </a:p>
          <a:p>
            <a:pPr algn="l"/>
            <a:r>
              <a:rPr lang="en-US" sz="1800">
                <a:solidFill>
                  <a:schemeClr val="bg2"/>
                </a:solidFill>
              </a:rPr>
              <a:t>1  0  1  1</a:t>
            </a:r>
          </a:p>
          <a:p>
            <a:pPr algn="l"/>
            <a:r>
              <a:rPr lang="en-US" sz="1800">
                <a:solidFill>
                  <a:schemeClr val="bg2"/>
                </a:solidFill>
              </a:rPr>
              <a:t>0  0  0  0</a:t>
            </a:r>
          </a:p>
          <a:p>
            <a:pPr algn="l"/>
            <a:r>
              <a:rPr 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sz="1800">
                <a:solidFill>
                  <a:schemeClr val="bg2"/>
                </a:solidFill>
              </a:rPr>
              <a:t> 1  </a:t>
            </a:r>
            <a:r>
              <a:rPr 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1  1</a:t>
            </a:r>
          </a:p>
        </p:txBody>
      </p:sp>
      <p:sp>
        <p:nvSpPr>
          <p:cNvPr id="7" name="Text Box 1077"/>
          <p:cNvSpPr txBox="1">
            <a:spLocks noChangeArrowheads="1"/>
          </p:cNvSpPr>
          <p:nvPr/>
        </p:nvSpPr>
        <p:spPr bwMode="auto">
          <a:xfrm>
            <a:off x="5943600" y="4724400"/>
            <a:ext cx="984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2"/>
                </a:solidFill>
              </a:rPr>
              <a:t>     </a:t>
            </a:r>
            <a:r>
              <a:rPr lang="en-US" sz="1800" i="1">
                <a:solidFill>
                  <a:schemeClr val="bg2"/>
                </a:solidFill>
              </a:rPr>
              <a:t>R</a:t>
            </a:r>
            <a:r>
              <a:rPr lang="en-US" sz="1800" baseline="30000">
                <a:solidFill>
                  <a:schemeClr val="bg2"/>
                </a:solidFill>
              </a:rPr>
              <a:t>(3)</a:t>
            </a:r>
          </a:p>
          <a:p>
            <a:pPr algn="l"/>
            <a:r>
              <a:rPr lang="en-US" sz="1800">
                <a:solidFill>
                  <a:schemeClr val="bg2"/>
                </a:solidFill>
              </a:rPr>
              <a:t>0  0  1  0</a:t>
            </a:r>
          </a:p>
          <a:p>
            <a:pPr algn="l"/>
            <a:r>
              <a:rPr lang="en-US" sz="1800">
                <a:solidFill>
                  <a:schemeClr val="bg2"/>
                </a:solidFill>
              </a:rPr>
              <a:t>1  0  1  1</a:t>
            </a:r>
          </a:p>
          <a:p>
            <a:pPr algn="l"/>
            <a:r>
              <a:rPr lang="en-US" sz="1800">
                <a:solidFill>
                  <a:schemeClr val="bg2"/>
                </a:solidFill>
              </a:rPr>
              <a:t>0  0  0  0</a:t>
            </a:r>
          </a:p>
          <a:p>
            <a:pPr algn="l"/>
            <a:r>
              <a:rPr lang="en-US" sz="1800">
                <a:solidFill>
                  <a:schemeClr val="bg2"/>
                </a:solidFill>
              </a:rPr>
              <a:t>1  1  1  1</a:t>
            </a:r>
            <a:endParaRPr lang="en-US" sz="1800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Text Box 1078"/>
          <p:cNvSpPr txBox="1">
            <a:spLocks noChangeArrowheads="1"/>
          </p:cNvSpPr>
          <p:nvPr/>
        </p:nvSpPr>
        <p:spPr bwMode="auto">
          <a:xfrm>
            <a:off x="7772400" y="4724400"/>
            <a:ext cx="984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bg2"/>
                </a:solidFill>
              </a:rPr>
              <a:t>     </a:t>
            </a:r>
            <a:r>
              <a:rPr lang="en-US" sz="1800" i="1">
                <a:solidFill>
                  <a:schemeClr val="bg2"/>
                </a:solidFill>
              </a:rPr>
              <a:t>R</a:t>
            </a:r>
            <a:r>
              <a:rPr lang="en-US" sz="1800" baseline="30000">
                <a:solidFill>
                  <a:schemeClr val="bg2"/>
                </a:solidFill>
              </a:rPr>
              <a:t>(4)</a:t>
            </a:r>
          </a:p>
          <a:p>
            <a:pPr algn="l"/>
            <a:r>
              <a:rPr lang="en-US" sz="1800">
                <a:solidFill>
                  <a:schemeClr val="bg2"/>
                </a:solidFill>
              </a:rPr>
              <a:t>0  0  1  0</a:t>
            </a:r>
          </a:p>
          <a:p>
            <a:pPr algn="l"/>
            <a:r>
              <a:rPr lang="en-US" sz="1800">
                <a:solidFill>
                  <a:schemeClr val="bg2"/>
                </a:solidFill>
              </a:rPr>
              <a:t>1  </a:t>
            </a:r>
            <a:r>
              <a:rPr 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1800">
                <a:solidFill>
                  <a:schemeClr val="bg2"/>
                </a:solidFill>
              </a:rPr>
              <a:t>  1  1</a:t>
            </a:r>
          </a:p>
          <a:p>
            <a:pPr algn="l"/>
            <a:r>
              <a:rPr lang="en-US" sz="1800">
                <a:solidFill>
                  <a:schemeClr val="bg2"/>
                </a:solidFill>
              </a:rPr>
              <a:t>0  0  0  0</a:t>
            </a:r>
          </a:p>
          <a:p>
            <a:pPr algn="l"/>
            <a:r>
              <a:rPr lang="en-US" sz="1800">
                <a:solidFill>
                  <a:schemeClr val="bg2"/>
                </a:solidFill>
              </a:rPr>
              <a:t>1  1  1  1</a:t>
            </a:r>
            <a:endParaRPr lang="en-US" sz="1800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9" name="Group 1028"/>
          <p:cNvGrpSpPr>
            <a:grpSpLocks/>
          </p:cNvGrpSpPr>
          <p:nvPr/>
        </p:nvGrpSpPr>
        <p:grpSpPr bwMode="auto">
          <a:xfrm>
            <a:off x="381000" y="3200400"/>
            <a:ext cx="1447800" cy="1295400"/>
            <a:chOff x="576" y="1824"/>
            <a:chExt cx="1392" cy="1296"/>
          </a:xfrm>
        </p:grpSpPr>
        <p:sp>
          <p:nvSpPr>
            <p:cNvPr id="10" name="Oval 1029"/>
            <p:cNvSpPr>
              <a:spLocks noChangeArrowheads="1"/>
            </p:cNvSpPr>
            <p:nvPr/>
          </p:nvSpPr>
          <p:spPr bwMode="auto">
            <a:xfrm>
              <a:off x="1392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" name="Oval 1030"/>
            <p:cNvSpPr>
              <a:spLocks noChangeArrowheads="1"/>
            </p:cNvSpPr>
            <p:nvPr/>
          </p:nvSpPr>
          <p:spPr bwMode="auto">
            <a:xfrm>
              <a:off x="1776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2" name="Oval 1031"/>
            <p:cNvSpPr>
              <a:spLocks noChangeArrowheads="1"/>
            </p:cNvSpPr>
            <p:nvPr/>
          </p:nvSpPr>
          <p:spPr bwMode="auto">
            <a:xfrm>
              <a:off x="720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3" name="Oval 1032"/>
            <p:cNvSpPr>
              <a:spLocks noChangeArrowheads="1"/>
            </p:cNvSpPr>
            <p:nvPr/>
          </p:nvSpPr>
          <p:spPr bwMode="auto">
            <a:xfrm>
              <a:off x="576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4" name="Line 1033"/>
            <p:cNvSpPr>
              <a:spLocks noChangeShapeType="1"/>
            </p:cNvSpPr>
            <p:nvPr/>
          </p:nvSpPr>
          <p:spPr bwMode="auto">
            <a:xfrm flipV="1">
              <a:off x="768" y="1968"/>
              <a:ext cx="624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15" name="AutoShape 1034"/>
            <p:cNvCxnSpPr>
              <a:cxnSpLocks noChangeShapeType="1"/>
            </p:cNvCxnSpPr>
            <p:nvPr/>
          </p:nvCxnSpPr>
          <p:spPr bwMode="auto">
            <a:xfrm flipV="1">
              <a:off x="912" y="2976"/>
              <a:ext cx="892" cy="2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1035"/>
            <p:cNvCxnSpPr>
              <a:cxnSpLocks noChangeShapeType="1"/>
              <a:stCxn id="11" idx="1"/>
              <a:endCxn id="12" idx="7"/>
            </p:cNvCxnSpPr>
            <p:nvPr/>
          </p:nvCxnSpPr>
          <p:spPr bwMode="auto">
            <a:xfrm rot="16200000" flipH="1" flipV="1">
              <a:off x="1296" y="2448"/>
              <a:ext cx="96" cy="920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" name="Line 1036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96" cy="6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8" name="Group 1037"/>
          <p:cNvGrpSpPr>
            <a:grpSpLocks/>
          </p:cNvGrpSpPr>
          <p:nvPr/>
        </p:nvGrpSpPr>
        <p:grpSpPr bwMode="auto">
          <a:xfrm>
            <a:off x="1905000" y="3200400"/>
            <a:ext cx="1524000" cy="1295400"/>
            <a:chOff x="2928" y="1824"/>
            <a:chExt cx="1392" cy="1296"/>
          </a:xfrm>
        </p:grpSpPr>
        <p:sp>
          <p:nvSpPr>
            <p:cNvPr id="19" name="Oval 1038"/>
            <p:cNvSpPr>
              <a:spLocks noChangeArrowheads="1"/>
            </p:cNvSpPr>
            <p:nvPr/>
          </p:nvSpPr>
          <p:spPr bwMode="auto">
            <a:xfrm>
              <a:off x="3744" y="182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0" name="Oval 1039"/>
            <p:cNvSpPr>
              <a:spLocks noChangeArrowheads="1"/>
            </p:cNvSpPr>
            <p:nvPr/>
          </p:nvSpPr>
          <p:spPr bwMode="auto">
            <a:xfrm>
              <a:off x="4128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1" name="Oval 1040"/>
            <p:cNvSpPr>
              <a:spLocks noChangeArrowheads="1"/>
            </p:cNvSpPr>
            <p:nvPr/>
          </p:nvSpPr>
          <p:spPr bwMode="auto">
            <a:xfrm>
              <a:off x="3072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2" name="Oval 1041"/>
            <p:cNvSpPr>
              <a:spLocks noChangeArrowheads="1"/>
            </p:cNvSpPr>
            <p:nvPr/>
          </p:nvSpPr>
          <p:spPr bwMode="auto">
            <a:xfrm>
              <a:off x="2928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3" name="Line 1042"/>
            <p:cNvSpPr>
              <a:spLocks noChangeShapeType="1"/>
            </p:cNvSpPr>
            <p:nvPr/>
          </p:nvSpPr>
          <p:spPr bwMode="auto">
            <a:xfrm flipV="1">
              <a:off x="3120" y="1968"/>
              <a:ext cx="624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24" name="AutoShape 1043"/>
            <p:cNvCxnSpPr>
              <a:cxnSpLocks noChangeShapeType="1"/>
            </p:cNvCxnSpPr>
            <p:nvPr/>
          </p:nvCxnSpPr>
          <p:spPr bwMode="auto">
            <a:xfrm flipV="1">
              <a:off x="3264" y="2976"/>
              <a:ext cx="892" cy="2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5" name="AutoShape 1044"/>
            <p:cNvCxnSpPr>
              <a:cxnSpLocks noChangeShapeType="1"/>
              <a:stCxn id="20" idx="1"/>
              <a:endCxn id="21" idx="7"/>
            </p:cNvCxnSpPr>
            <p:nvPr/>
          </p:nvCxnSpPr>
          <p:spPr bwMode="auto">
            <a:xfrm rot="16200000" flipH="1" flipV="1">
              <a:off x="3648" y="2448"/>
              <a:ext cx="96" cy="920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" name="Line 1045"/>
            <p:cNvSpPr>
              <a:spLocks noChangeShapeType="1"/>
            </p:cNvSpPr>
            <p:nvPr/>
          </p:nvSpPr>
          <p:spPr bwMode="auto">
            <a:xfrm flipH="1" flipV="1">
              <a:off x="3024" y="2256"/>
              <a:ext cx="96" cy="67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" name="Line 1046"/>
            <p:cNvSpPr>
              <a:spLocks noChangeShapeType="1"/>
            </p:cNvSpPr>
            <p:nvPr/>
          </p:nvSpPr>
          <p:spPr bwMode="auto">
            <a:xfrm flipV="1">
              <a:off x="3168" y="2016"/>
              <a:ext cx="624" cy="9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8" name="Group 1047"/>
          <p:cNvGrpSpPr>
            <a:grpSpLocks/>
          </p:cNvGrpSpPr>
          <p:nvPr/>
        </p:nvGrpSpPr>
        <p:grpSpPr bwMode="auto">
          <a:xfrm>
            <a:off x="7543800" y="3200400"/>
            <a:ext cx="1327150" cy="1263650"/>
            <a:chOff x="4752" y="1776"/>
            <a:chExt cx="836" cy="796"/>
          </a:xfrm>
        </p:grpSpPr>
        <p:sp>
          <p:nvSpPr>
            <p:cNvPr id="29" name="Oval 1048"/>
            <p:cNvSpPr>
              <a:spLocks noChangeArrowheads="1"/>
            </p:cNvSpPr>
            <p:nvPr/>
          </p:nvSpPr>
          <p:spPr bwMode="auto">
            <a:xfrm>
              <a:off x="5242" y="1776"/>
              <a:ext cx="115" cy="118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30" name="Oval 1049"/>
            <p:cNvSpPr>
              <a:spLocks noChangeArrowheads="1"/>
            </p:cNvSpPr>
            <p:nvPr/>
          </p:nvSpPr>
          <p:spPr bwMode="auto">
            <a:xfrm>
              <a:off x="5473" y="2395"/>
              <a:ext cx="115" cy="118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31" name="Oval 1050"/>
            <p:cNvSpPr>
              <a:spLocks noChangeArrowheads="1"/>
            </p:cNvSpPr>
            <p:nvPr/>
          </p:nvSpPr>
          <p:spPr bwMode="auto">
            <a:xfrm>
              <a:off x="4838" y="2454"/>
              <a:ext cx="116" cy="118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32" name="Oval 1051"/>
            <p:cNvSpPr>
              <a:spLocks noChangeArrowheads="1"/>
            </p:cNvSpPr>
            <p:nvPr/>
          </p:nvSpPr>
          <p:spPr bwMode="auto">
            <a:xfrm>
              <a:off x="4752" y="1923"/>
              <a:ext cx="115" cy="118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33" name="Line 1052"/>
            <p:cNvSpPr>
              <a:spLocks noChangeShapeType="1"/>
            </p:cNvSpPr>
            <p:nvPr/>
          </p:nvSpPr>
          <p:spPr bwMode="auto">
            <a:xfrm flipV="1">
              <a:off x="4867" y="1864"/>
              <a:ext cx="375" cy="8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34" name="AutoShape 1053"/>
            <p:cNvCxnSpPr>
              <a:cxnSpLocks noChangeShapeType="1"/>
            </p:cNvCxnSpPr>
            <p:nvPr/>
          </p:nvCxnSpPr>
          <p:spPr bwMode="auto">
            <a:xfrm flipV="1">
              <a:off x="4954" y="2484"/>
              <a:ext cx="536" cy="17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" name="AutoShape 1054"/>
            <p:cNvCxnSpPr>
              <a:cxnSpLocks noChangeShapeType="1"/>
              <a:stCxn id="30" idx="1"/>
              <a:endCxn id="31" idx="7"/>
            </p:cNvCxnSpPr>
            <p:nvPr/>
          </p:nvCxnSpPr>
          <p:spPr bwMode="auto">
            <a:xfrm rot="16200000" flipH="1" flipV="1">
              <a:off x="5184" y="2165"/>
              <a:ext cx="59" cy="553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" name="Line 1055"/>
            <p:cNvSpPr>
              <a:spLocks noChangeShapeType="1"/>
            </p:cNvSpPr>
            <p:nvPr/>
          </p:nvSpPr>
          <p:spPr bwMode="auto">
            <a:xfrm flipH="1" flipV="1">
              <a:off x="4810" y="2041"/>
              <a:ext cx="57" cy="4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7" name="Line 1056"/>
            <p:cNvSpPr>
              <a:spLocks noChangeShapeType="1"/>
            </p:cNvSpPr>
            <p:nvPr/>
          </p:nvSpPr>
          <p:spPr bwMode="auto">
            <a:xfrm flipV="1">
              <a:off x="4896" y="1894"/>
              <a:ext cx="375" cy="5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8" name="Line 1057"/>
            <p:cNvSpPr>
              <a:spLocks noChangeShapeType="1"/>
            </p:cNvSpPr>
            <p:nvPr/>
          </p:nvSpPr>
          <p:spPr bwMode="auto">
            <a:xfrm flipH="1" flipV="1">
              <a:off x="5300" y="1894"/>
              <a:ext cx="230" cy="50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39" name="AutoShape 1058"/>
            <p:cNvCxnSpPr>
              <a:cxnSpLocks noChangeShapeType="1"/>
              <a:stCxn id="31" idx="2"/>
              <a:endCxn id="31" idx="3"/>
            </p:cNvCxnSpPr>
            <p:nvPr/>
          </p:nvCxnSpPr>
          <p:spPr bwMode="auto">
            <a:xfrm rot="10800000" flipH="1" flipV="1">
              <a:off x="4838" y="2513"/>
              <a:ext cx="17" cy="42"/>
            </a:xfrm>
            <a:prstGeom prst="curvedConnector4">
              <a:avLst>
                <a:gd name="adj1" fmla="val -514287"/>
                <a:gd name="adj2" fmla="val 35294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0" name="AutoShape 1059"/>
            <p:cNvCxnSpPr>
              <a:cxnSpLocks noChangeShapeType="1"/>
              <a:stCxn id="30" idx="7"/>
              <a:endCxn id="30" idx="6"/>
            </p:cNvCxnSpPr>
            <p:nvPr/>
          </p:nvCxnSpPr>
          <p:spPr bwMode="auto">
            <a:xfrm rot="5400000" flipV="1">
              <a:off x="5559" y="2424"/>
              <a:ext cx="42" cy="17"/>
            </a:xfrm>
            <a:prstGeom prst="curvedConnector4">
              <a:avLst>
                <a:gd name="adj1" fmla="val -252940"/>
                <a:gd name="adj2" fmla="val 6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1" name="Line 1060"/>
            <p:cNvSpPr>
              <a:spLocks noChangeShapeType="1"/>
            </p:cNvSpPr>
            <p:nvPr/>
          </p:nvSpPr>
          <p:spPr bwMode="auto">
            <a:xfrm flipH="1" flipV="1">
              <a:off x="4867" y="2012"/>
              <a:ext cx="635" cy="38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42" name="Group 1061"/>
          <p:cNvGrpSpPr>
            <a:grpSpLocks/>
          </p:cNvGrpSpPr>
          <p:nvPr/>
        </p:nvGrpSpPr>
        <p:grpSpPr bwMode="auto">
          <a:xfrm>
            <a:off x="5715000" y="3124200"/>
            <a:ext cx="1524000" cy="1295400"/>
            <a:chOff x="3600" y="1824"/>
            <a:chExt cx="960" cy="816"/>
          </a:xfrm>
        </p:grpSpPr>
        <p:sp>
          <p:nvSpPr>
            <p:cNvPr id="43" name="Oval 1062"/>
            <p:cNvSpPr>
              <a:spLocks noChangeArrowheads="1"/>
            </p:cNvSpPr>
            <p:nvPr/>
          </p:nvSpPr>
          <p:spPr bwMode="auto">
            <a:xfrm>
              <a:off x="4163" y="1824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44" name="Oval 1063"/>
            <p:cNvSpPr>
              <a:spLocks noChangeArrowheads="1"/>
            </p:cNvSpPr>
            <p:nvPr/>
          </p:nvSpPr>
          <p:spPr bwMode="auto">
            <a:xfrm>
              <a:off x="4428" y="2459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45" name="Oval 1064"/>
            <p:cNvSpPr>
              <a:spLocks noChangeArrowheads="1"/>
            </p:cNvSpPr>
            <p:nvPr/>
          </p:nvSpPr>
          <p:spPr bwMode="auto">
            <a:xfrm>
              <a:off x="3699" y="2519"/>
              <a:ext cx="133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46" name="Oval 1065"/>
            <p:cNvSpPr>
              <a:spLocks noChangeArrowheads="1"/>
            </p:cNvSpPr>
            <p:nvPr/>
          </p:nvSpPr>
          <p:spPr bwMode="auto">
            <a:xfrm>
              <a:off x="3600" y="1975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47" name="Line 1066"/>
            <p:cNvSpPr>
              <a:spLocks noChangeShapeType="1"/>
            </p:cNvSpPr>
            <p:nvPr/>
          </p:nvSpPr>
          <p:spPr bwMode="auto">
            <a:xfrm flipV="1">
              <a:off x="3732" y="1915"/>
              <a:ext cx="431" cy="9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48" name="AutoShape 1067"/>
            <p:cNvCxnSpPr>
              <a:cxnSpLocks noChangeShapeType="1"/>
            </p:cNvCxnSpPr>
            <p:nvPr/>
          </p:nvCxnSpPr>
          <p:spPr bwMode="auto">
            <a:xfrm flipV="1">
              <a:off x="3832" y="2549"/>
              <a:ext cx="615" cy="1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1068"/>
            <p:cNvCxnSpPr>
              <a:cxnSpLocks noChangeShapeType="1"/>
              <a:stCxn id="44" idx="1"/>
              <a:endCxn id="45" idx="7"/>
            </p:cNvCxnSpPr>
            <p:nvPr/>
          </p:nvCxnSpPr>
          <p:spPr bwMode="auto">
            <a:xfrm rot="16200000" flipH="1" flipV="1">
              <a:off x="4099" y="2189"/>
              <a:ext cx="61" cy="635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0" name="Line 1069"/>
            <p:cNvSpPr>
              <a:spLocks noChangeShapeType="1"/>
            </p:cNvSpPr>
            <p:nvPr/>
          </p:nvSpPr>
          <p:spPr bwMode="auto">
            <a:xfrm flipH="1" flipV="1">
              <a:off x="3666" y="2096"/>
              <a:ext cx="66" cy="42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" name="Line 1070"/>
            <p:cNvSpPr>
              <a:spLocks noChangeShapeType="1"/>
            </p:cNvSpPr>
            <p:nvPr/>
          </p:nvSpPr>
          <p:spPr bwMode="auto">
            <a:xfrm flipV="1">
              <a:off x="3766" y="1945"/>
              <a:ext cx="430" cy="5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52" name="AutoShape 1071"/>
            <p:cNvCxnSpPr>
              <a:cxnSpLocks noChangeShapeType="1"/>
              <a:stCxn id="44" idx="7"/>
              <a:endCxn id="44" idx="6"/>
            </p:cNvCxnSpPr>
            <p:nvPr/>
          </p:nvCxnSpPr>
          <p:spPr bwMode="auto">
            <a:xfrm rot="5400000" flipV="1">
              <a:off x="4529" y="2488"/>
              <a:ext cx="43" cy="19"/>
            </a:xfrm>
            <a:prstGeom prst="curvedConnector4">
              <a:avLst>
                <a:gd name="adj1" fmla="val -252940"/>
                <a:gd name="adj2" fmla="val 6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3" name="Line 1072"/>
            <p:cNvSpPr>
              <a:spLocks noChangeShapeType="1"/>
            </p:cNvSpPr>
            <p:nvPr/>
          </p:nvSpPr>
          <p:spPr bwMode="auto">
            <a:xfrm flipH="1" flipV="1">
              <a:off x="3732" y="2066"/>
              <a:ext cx="729" cy="3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4" name="Line 1073"/>
            <p:cNvSpPr>
              <a:spLocks noChangeShapeType="1"/>
            </p:cNvSpPr>
            <p:nvPr/>
          </p:nvSpPr>
          <p:spPr bwMode="auto">
            <a:xfrm flipH="1" flipV="1">
              <a:off x="4224" y="1920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55" name="Line 1079"/>
          <p:cNvSpPr>
            <a:spLocks noChangeShapeType="1"/>
          </p:cNvSpPr>
          <p:nvPr/>
        </p:nvSpPr>
        <p:spPr bwMode="auto">
          <a:xfrm flipV="1">
            <a:off x="2209800" y="335280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56" name="Group 1080"/>
          <p:cNvGrpSpPr>
            <a:grpSpLocks/>
          </p:cNvGrpSpPr>
          <p:nvPr/>
        </p:nvGrpSpPr>
        <p:grpSpPr bwMode="auto">
          <a:xfrm>
            <a:off x="3733800" y="3200400"/>
            <a:ext cx="1524000" cy="1295400"/>
            <a:chOff x="2352" y="1872"/>
            <a:chExt cx="960" cy="816"/>
          </a:xfrm>
        </p:grpSpPr>
        <p:sp>
          <p:nvSpPr>
            <p:cNvPr id="57" name="Oval 1081"/>
            <p:cNvSpPr>
              <a:spLocks noChangeArrowheads="1"/>
            </p:cNvSpPr>
            <p:nvPr/>
          </p:nvSpPr>
          <p:spPr bwMode="auto">
            <a:xfrm>
              <a:off x="2915" y="1872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58" name="Oval 1082"/>
            <p:cNvSpPr>
              <a:spLocks noChangeArrowheads="1"/>
            </p:cNvSpPr>
            <p:nvPr/>
          </p:nvSpPr>
          <p:spPr bwMode="auto">
            <a:xfrm>
              <a:off x="3180" y="2507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59" name="Oval 1083"/>
            <p:cNvSpPr>
              <a:spLocks noChangeArrowheads="1"/>
            </p:cNvSpPr>
            <p:nvPr/>
          </p:nvSpPr>
          <p:spPr bwMode="auto">
            <a:xfrm>
              <a:off x="2451" y="2567"/>
              <a:ext cx="133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60" name="Oval 1084"/>
            <p:cNvSpPr>
              <a:spLocks noChangeArrowheads="1"/>
            </p:cNvSpPr>
            <p:nvPr/>
          </p:nvSpPr>
          <p:spPr bwMode="auto">
            <a:xfrm>
              <a:off x="2352" y="2023"/>
              <a:ext cx="132" cy="121"/>
            </a:xfrm>
            <a:prstGeom prst="ellipse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61" name="Line 1085"/>
            <p:cNvSpPr>
              <a:spLocks noChangeShapeType="1"/>
            </p:cNvSpPr>
            <p:nvPr/>
          </p:nvSpPr>
          <p:spPr bwMode="auto">
            <a:xfrm flipV="1">
              <a:off x="2484" y="1963"/>
              <a:ext cx="431" cy="9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62" name="AutoShape 1086"/>
            <p:cNvCxnSpPr>
              <a:cxnSpLocks noChangeShapeType="1"/>
            </p:cNvCxnSpPr>
            <p:nvPr/>
          </p:nvCxnSpPr>
          <p:spPr bwMode="auto">
            <a:xfrm flipV="1">
              <a:off x="2584" y="2597"/>
              <a:ext cx="615" cy="18"/>
            </a:xfrm>
            <a:prstGeom prst="curvedConnector4">
              <a:avLst>
                <a:gd name="adj1" fmla="val -338"/>
                <a:gd name="adj2" fmla="val -51428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1087"/>
            <p:cNvCxnSpPr>
              <a:cxnSpLocks noChangeShapeType="1"/>
              <a:stCxn id="58" idx="1"/>
              <a:endCxn id="59" idx="7"/>
            </p:cNvCxnSpPr>
            <p:nvPr/>
          </p:nvCxnSpPr>
          <p:spPr bwMode="auto">
            <a:xfrm rot="16200000" flipH="1" flipV="1">
              <a:off x="2851" y="2237"/>
              <a:ext cx="61" cy="635"/>
            </a:xfrm>
            <a:prstGeom prst="curvedConnector3">
              <a:avLst>
                <a:gd name="adj1" fmla="val -179167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Line 1088"/>
            <p:cNvSpPr>
              <a:spLocks noChangeShapeType="1"/>
            </p:cNvSpPr>
            <p:nvPr/>
          </p:nvSpPr>
          <p:spPr bwMode="auto">
            <a:xfrm flipH="1" flipV="1">
              <a:off x="2418" y="2144"/>
              <a:ext cx="66" cy="42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5" name="Line 1089"/>
            <p:cNvSpPr>
              <a:spLocks noChangeShapeType="1"/>
            </p:cNvSpPr>
            <p:nvPr/>
          </p:nvSpPr>
          <p:spPr bwMode="auto">
            <a:xfrm flipV="1">
              <a:off x="2518" y="1993"/>
              <a:ext cx="430" cy="5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66" name="AutoShape 1090"/>
            <p:cNvCxnSpPr>
              <a:cxnSpLocks noChangeShapeType="1"/>
              <a:stCxn id="58" idx="7"/>
              <a:endCxn id="58" idx="6"/>
            </p:cNvCxnSpPr>
            <p:nvPr/>
          </p:nvCxnSpPr>
          <p:spPr bwMode="auto">
            <a:xfrm rot="5400000" flipV="1">
              <a:off x="3281" y="2536"/>
              <a:ext cx="43" cy="19"/>
            </a:xfrm>
            <a:prstGeom prst="curvedConnector4">
              <a:avLst>
                <a:gd name="adj1" fmla="val -252940"/>
                <a:gd name="adj2" fmla="val 61428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7" name="Line 1091"/>
            <p:cNvSpPr>
              <a:spLocks noChangeShapeType="1"/>
            </p:cNvSpPr>
            <p:nvPr/>
          </p:nvSpPr>
          <p:spPr bwMode="auto">
            <a:xfrm flipH="1" flipV="1">
              <a:off x="2484" y="2114"/>
              <a:ext cx="729" cy="3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" name="Line 1092"/>
            <p:cNvSpPr>
              <a:spLocks noChangeShapeType="1"/>
            </p:cNvSpPr>
            <p:nvPr/>
          </p:nvSpPr>
          <p:spPr bwMode="auto">
            <a:xfrm flipH="1" flipV="1">
              <a:off x="3024" y="2016"/>
              <a:ext cx="24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67E82-CE07-4EB0-9023-5498E55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40767-83A9-40B8-AF52-26B83D4F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Matrix Chaining optimization</a:t>
            </a:r>
          </a:p>
          <a:p>
            <a:pPr lvl="1"/>
            <a:r>
              <a:rPr lang="en-US" altLang="zh-CN" dirty="0"/>
              <a:t>Longest Common Subsequence</a:t>
            </a:r>
          </a:p>
          <a:p>
            <a:pPr lvl="1"/>
            <a:r>
              <a:rPr lang="en-US" altLang="zh-CN"/>
              <a:t>0-1 </a:t>
            </a:r>
            <a:r>
              <a:rPr lang="en-US" altLang="zh-CN" dirty="0"/>
              <a:t>Knapsack Problem</a:t>
            </a:r>
          </a:p>
          <a:p>
            <a:pPr lvl="1"/>
            <a:r>
              <a:rPr lang="en-US" altLang="zh-CN" dirty="0"/>
              <a:t>Transitive Closure of a direct graph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93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6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Given: A set S of n items, with each item </a:t>
            </a:r>
            <a:r>
              <a:rPr lang="en-US" sz="2400" dirty="0" err="1"/>
              <a:t>i</a:t>
            </a:r>
            <a:r>
              <a:rPr lang="en-US" sz="2400" dirty="0"/>
              <a:t> having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</a:t>
            </a:r>
            <a:r>
              <a:rPr lang="en-US" sz="2000" baseline="-25000" dirty="0"/>
              <a:t>i</a:t>
            </a:r>
            <a:r>
              <a:rPr lang="en-US" sz="2000" dirty="0"/>
              <a:t> - a positive “benefit”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 - a positive “weight”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Goal: Choose items with maximum total benefit but with weight at most W.</a:t>
            </a:r>
          </a:p>
        </p:txBody>
      </p:sp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3581400" y="3429000"/>
            <a:ext cx="885825" cy="1262063"/>
            <a:chOff x="3474" y="61"/>
            <a:chExt cx="558" cy="795"/>
          </a:xfrm>
        </p:grpSpPr>
        <p:sp>
          <p:nvSpPr>
            <p:cNvPr id="186466" name="Freeform 98"/>
            <p:cNvSpPr>
              <a:spLocks/>
            </p:cNvSpPr>
            <p:nvPr/>
          </p:nvSpPr>
          <p:spPr bwMode="auto">
            <a:xfrm>
              <a:off x="3478" y="66"/>
              <a:ext cx="540" cy="774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692" y="30"/>
                </a:cxn>
                <a:cxn ang="0">
                  <a:pos x="693" y="29"/>
                </a:cxn>
                <a:cxn ang="0">
                  <a:pos x="696" y="26"/>
                </a:cxn>
                <a:cxn ang="0">
                  <a:pos x="703" y="23"/>
                </a:cxn>
                <a:cxn ang="0">
                  <a:pos x="711" y="19"/>
                </a:cxn>
                <a:cxn ang="0">
                  <a:pos x="720" y="15"/>
                </a:cxn>
                <a:cxn ang="0">
                  <a:pos x="732" y="10"/>
                </a:cxn>
                <a:cxn ang="0">
                  <a:pos x="746" y="7"/>
                </a:cxn>
                <a:cxn ang="0">
                  <a:pos x="761" y="3"/>
                </a:cxn>
                <a:cxn ang="0">
                  <a:pos x="776" y="1"/>
                </a:cxn>
                <a:cxn ang="0">
                  <a:pos x="793" y="0"/>
                </a:cxn>
                <a:cxn ang="0">
                  <a:pos x="810" y="1"/>
                </a:cxn>
                <a:cxn ang="0">
                  <a:pos x="829" y="4"/>
                </a:cxn>
                <a:cxn ang="0">
                  <a:pos x="848" y="9"/>
                </a:cxn>
                <a:cxn ang="0">
                  <a:pos x="867" y="18"/>
                </a:cxn>
                <a:cxn ang="0">
                  <a:pos x="886" y="30"/>
                </a:cxn>
                <a:cxn ang="0">
                  <a:pos x="906" y="45"/>
                </a:cxn>
                <a:cxn ang="0">
                  <a:pos x="920" y="1640"/>
                </a:cxn>
                <a:cxn ang="0">
                  <a:pos x="918" y="1641"/>
                </a:cxn>
                <a:cxn ang="0">
                  <a:pos x="914" y="1642"/>
                </a:cxn>
                <a:cxn ang="0">
                  <a:pos x="907" y="1645"/>
                </a:cxn>
                <a:cxn ang="0">
                  <a:pos x="898" y="1648"/>
                </a:cxn>
                <a:cxn ang="0">
                  <a:pos x="887" y="1651"/>
                </a:cxn>
                <a:cxn ang="0">
                  <a:pos x="874" y="1656"/>
                </a:cxn>
                <a:cxn ang="0">
                  <a:pos x="859" y="1661"/>
                </a:cxn>
                <a:cxn ang="0">
                  <a:pos x="841" y="1664"/>
                </a:cxn>
                <a:cxn ang="0">
                  <a:pos x="822" y="1669"/>
                </a:cxn>
                <a:cxn ang="0">
                  <a:pos x="802" y="1672"/>
                </a:cxn>
                <a:cxn ang="0">
                  <a:pos x="780" y="1676"/>
                </a:cxn>
                <a:cxn ang="0">
                  <a:pos x="758" y="1678"/>
                </a:cxn>
                <a:cxn ang="0">
                  <a:pos x="734" y="1679"/>
                </a:cxn>
                <a:cxn ang="0">
                  <a:pos x="710" y="1680"/>
                </a:cxn>
                <a:cxn ang="0">
                  <a:pos x="685" y="1679"/>
                </a:cxn>
                <a:cxn ang="0">
                  <a:pos x="659" y="1677"/>
                </a:cxn>
                <a:cxn ang="0">
                  <a:pos x="20" y="1632"/>
                </a:cxn>
                <a:cxn ang="0">
                  <a:pos x="0" y="129"/>
                </a:cxn>
              </a:cxnLst>
              <a:rect l="0" t="0" r="r" b="b"/>
              <a:pathLst>
                <a:path w="920" h="1680">
                  <a:moveTo>
                    <a:pt x="0" y="129"/>
                  </a:moveTo>
                  <a:lnTo>
                    <a:pt x="692" y="30"/>
                  </a:lnTo>
                  <a:lnTo>
                    <a:pt x="693" y="29"/>
                  </a:lnTo>
                  <a:lnTo>
                    <a:pt x="696" y="26"/>
                  </a:lnTo>
                  <a:lnTo>
                    <a:pt x="703" y="23"/>
                  </a:lnTo>
                  <a:lnTo>
                    <a:pt x="711" y="19"/>
                  </a:lnTo>
                  <a:lnTo>
                    <a:pt x="720" y="15"/>
                  </a:lnTo>
                  <a:lnTo>
                    <a:pt x="732" y="10"/>
                  </a:lnTo>
                  <a:lnTo>
                    <a:pt x="746" y="7"/>
                  </a:lnTo>
                  <a:lnTo>
                    <a:pt x="761" y="3"/>
                  </a:lnTo>
                  <a:lnTo>
                    <a:pt x="776" y="1"/>
                  </a:lnTo>
                  <a:lnTo>
                    <a:pt x="793" y="0"/>
                  </a:lnTo>
                  <a:lnTo>
                    <a:pt x="810" y="1"/>
                  </a:lnTo>
                  <a:lnTo>
                    <a:pt x="829" y="4"/>
                  </a:lnTo>
                  <a:lnTo>
                    <a:pt x="848" y="9"/>
                  </a:lnTo>
                  <a:lnTo>
                    <a:pt x="867" y="18"/>
                  </a:lnTo>
                  <a:lnTo>
                    <a:pt x="886" y="30"/>
                  </a:lnTo>
                  <a:lnTo>
                    <a:pt x="906" y="45"/>
                  </a:lnTo>
                  <a:lnTo>
                    <a:pt x="920" y="1640"/>
                  </a:lnTo>
                  <a:lnTo>
                    <a:pt x="918" y="1641"/>
                  </a:lnTo>
                  <a:lnTo>
                    <a:pt x="914" y="1642"/>
                  </a:lnTo>
                  <a:lnTo>
                    <a:pt x="907" y="1645"/>
                  </a:lnTo>
                  <a:lnTo>
                    <a:pt x="898" y="1648"/>
                  </a:lnTo>
                  <a:lnTo>
                    <a:pt x="887" y="1651"/>
                  </a:lnTo>
                  <a:lnTo>
                    <a:pt x="874" y="1656"/>
                  </a:lnTo>
                  <a:lnTo>
                    <a:pt x="859" y="1661"/>
                  </a:lnTo>
                  <a:lnTo>
                    <a:pt x="841" y="1664"/>
                  </a:lnTo>
                  <a:lnTo>
                    <a:pt x="822" y="1669"/>
                  </a:lnTo>
                  <a:lnTo>
                    <a:pt x="802" y="1672"/>
                  </a:lnTo>
                  <a:lnTo>
                    <a:pt x="780" y="1676"/>
                  </a:lnTo>
                  <a:lnTo>
                    <a:pt x="758" y="1678"/>
                  </a:lnTo>
                  <a:lnTo>
                    <a:pt x="734" y="1679"/>
                  </a:lnTo>
                  <a:lnTo>
                    <a:pt x="710" y="1680"/>
                  </a:lnTo>
                  <a:lnTo>
                    <a:pt x="685" y="1679"/>
                  </a:lnTo>
                  <a:lnTo>
                    <a:pt x="659" y="1677"/>
                  </a:lnTo>
                  <a:lnTo>
                    <a:pt x="20" y="1632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67" name="Freeform 99"/>
            <p:cNvSpPr>
              <a:spLocks/>
            </p:cNvSpPr>
            <p:nvPr/>
          </p:nvSpPr>
          <p:spPr bwMode="auto">
            <a:xfrm>
              <a:off x="3474" y="85"/>
              <a:ext cx="436" cy="752"/>
            </a:xfrm>
            <a:custGeom>
              <a:avLst/>
              <a:gdLst/>
              <a:ahLst/>
              <a:cxnLst>
                <a:cxn ang="0">
                  <a:pos x="703" y="0"/>
                </a:cxn>
                <a:cxn ang="0">
                  <a:pos x="743" y="1632"/>
                </a:cxn>
                <a:cxn ang="0">
                  <a:pos x="21" y="1602"/>
                </a:cxn>
                <a:cxn ang="0">
                  <a:pos x="0" y="106"/>
                </a:cxn>
                <a:cxn ang="0">
                  <a:pos x="703" y="0"/>
                </a:cxn>
              </a:cxnLst>
              <a:rect l="0" t="0" r="r" b="b"/>
              <a:pathLst>
                <a:path w="743" h="1632">
                  <a:moveTo>
                    <a:pt x="703" y="0"/>
                  </a:moveTo>
                  <a:lnTo>
                    <a:pt x="743" y="1632"/>
                  </a:lnTo>
                  <a:lnTo>
                    <a:pt x="21" y="1602"/>
                  </a:lnTo>
                  <a:lnTo>
                    <a:pt x="0" y="10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68" name="Freeform 100"/>
            <p:cNvSpPr>
              <a:spLocks/>
            </p:cNvSpPr>
            <p:nvPr/>
          </p:nvSpPr>
          <p:spPr bwMode="auto">
            <a:xfrm>
              <a:off x="3886" y="73"/>
              <a:ext cx="85" cy="783"/>
            </a:xfrm>
            <a:custGeom>
              <a:avLst/>
              <a:gdLst/>
              <a:ahLst/>
              <a:cxnLst>
                <a:cxn ang="0">
                  <a:pos x="75" y="10"/>
                </a:cxn>
                <a:cxn ang="0">
                  <a:pos x="75" y="80"/>
                </a:cxn>
                <a:cxn ang="0">
                  <a:pos x="77" y="264"/>
                </a:cxn>
                <a:cxn ang="0">
                  <a:pos x="81" y="526"/>
                </a:cxn>
                <a:cxn ang="0">
                  <a:pos x="88" y="825"/>
                </a:cxn>
                <a:cxn ang="0">
                  <a:pos x="96" y="1126"/>
                </a:cxn>
                <a:cxn ang="0">
                  <a:pos x="108" y="1387"/>
                </a:cxn>
                <a:cxn ang="0">
                  <a:pos x="123" y="1574"/>
                </a:cxn>
                <a:cxn ang="0">
                  <a:pos x="144" y="1646"/>
                </a:cxn>
                <a:cxn ang="0">
                  <a:pos x="31" y="1701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10" y="19"/>
                </a:cxn>
                <a:cxn ang="0">
                  <a:pos x="21" y="13"/>
                </a:cxn>
                <a:cxn ang="0">
                  <a:pos x="35" y="6"/>
                </a:cxn>
                <a:cxn ang="0">
                  <a:pos x="47" y="2"/>
                </a:cxn>
                <a:cxn ang="0">
                  <a:pos x="59" y="0"/>
                </a:cxn>
                <a:cxn ang="0">
                  <a:pos x="69" y="2"/>
                </a:cxn>
                <a:cxn ang="0">
                  <a:pos x="75" y="10"/>
                </a:cxn>
              </a:cxnLst>
              <a:rect l="0" t="0" r="r" b="b"/>
              <a:pathLst>
                <a:path w="144" h="1701">
                  <a:moveTo>
                    <a:pt x="75" y="10"/>
                  </a:moveTo>
                  <a:lnTo>
                    <a:pt x="75" y="80"/>
                  </a:lnTo>
                  <a:lnTo>
                    <a:pt x="77" y="264"/>
                  </a:lnTo>
                  <a:lnTo>
                    <a:pt x="81" y="526"/>
                  </a:lnTo>
                  <a:lnTo>
                    <a:pt x="88" y="825"/>
                  </a:lnTo>
                  <a:lnTo>
                    <a:pt x="96" y="1126"/>
                  </a:lnTo>
                  <a:lnTo>
                    <a:pt x="108" y="1387"/>
                  </a:lnTo>
                  <a:lnTo>
                    <a:pt x="123" y="1574"/>
                  </a:lnTo>
                  <a:lnTo>
                    <a:pt x="144" y="1646"/>
                  </a:lnTo>
                  <a:lnTo>
                    <a:pt x="31" y="1701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19"/>
                  </a:lnTo>
                  <a:lnTo>
                    <a:pt x="21" y="13"/>
                  </a:lnTo>
                  <a:lnTo>
                    <a:pt x="35" y="6"/>
                  </a:lnTo>
                  <a:lnTo>
                    <a:pt x="47" y="2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5" y="10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69" name="Freeform 101"/>
            <p:cNvSpPr>
              <a:spLocks/>
            </p:cNvSpPr>
            <p:nvPr/>
          </p:nvSpPr>
          <p:spPr bwMode="auto">
            <a:xfrm>
              <a:off x="3906" y="188"/>
              <a:ext cx="124" cy="51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6" y="20"/>
                </a:cxn>
                <a:cxn ang="0">
                  <a:pos x="11" y="19"/>
                </a:cxn>
                <a:cxn ang="0">
                  <a:pos x="19" y="17"/>
                </a:cxn>
                <a:cxn ang="0">
                  <a:pos x="31" y="14"/>
                </a:cxn>
                <a:cxn ang="0">
                  <a:pos x="43" y="12"/>
                </a:cxn>
                <a:cxn ang="0">
                  <a:pos x="58" y="10"/>
                </a:cxn>
                <a:cxn ang="0">
                  <a:pos x="74" y="6"/>
                </a:cxn>
                <a:cxn ang="0">
                  <a:pos x="92" y="4"/>
                </a:cxn>
                <a:cxn ang="0">
                  <a:pos x="109" y="3"/>
                </a:cxn>
                <a:cxn ang="0">
                  <a:pos x="127" y="0"/>
                </a:cxn>
                <a:cxn ang="0">
                  <a:pos x="145" y="0"/>
                </a:cxn>
                <a:cxn ang="0">
                  <a:pos x="161" y="0"/>
                </a:cxn>
                <a:cxn ang="0">
                  <a:pos x="176" y="2"/>
                </a:cxn>
                <a:cxn ang="0">
                  <a:pos x="190" y="5"/>
                </a:cxn>
                <a:cxn ang="0">
                  <a:pos x="201" y="9"/>
                </a:cxn>
                <a:cxn ang="0">
                  <a:pos x="210" y="14"/>
                </a:cxn>
                <a:cxn ang="0">
                  <a:pos x="206" y="101"/>
                </a:cxn>
                <a:cxn ang="0">
                  <a:pos x="203" y="101"/>
                </a:cxn>
                <a:cxn ang="0">
                  <a:pos x="198" y="100"/>
                </a:cxn>
                <a:cxn ang="0">
                  <a:pos x="188" y="98"/>
                </a:cxn>
                <a:cxn ang="0">
                  <a:pos x="177" y="97"/>
                </a:cxn>
                <a:cxn ang="0">
                  <a:pos x="163" y="96"/>
                </a:cxn>
                <a:cxn ang="0">
                  <a:pos x="147" y="95"/>
                </a:cxn>
                <a:cxn ang="0">
                  <a:pos x="130" y="94"/>
                </a:cxn>
                <a:cxn ang="0">
                  <a:pos x="111" y="93"/>
                </a:cxn>
                <a:cxn ang="0">
                  <a:pos x="93" y="91"/>
                </a:cxn>
                <a:cxn ang="0">
                  <a:pos x="74" y="93"/>
                </a:cxn>
                <a:cxn ang="0">
                  <a:pos x="57" y="93"/>
                </a:cxn>
                <a:cxn ang="0">
                  <a:pos x="41" y="95"/>
                </a:cxn>
                <a:cxn ang="0">
                  <a:pos x="27" y="97"/>
                </a:cxn>
                <a:cxn ang="0">
                  <a:pos x="15" y="101"/>
                </a:cxn>
                <a:cxn ang="0">
                  <a:pos x="5" y="105"/>
                </a:cxn>
                <a:cxn ang="0">
                  <a:pos x="0" y="111"/>
                </a:cxn>
                <a:cxn ang="0">
                  <a:pos x="4" y="20"/>
                </a:cxn>
              </a:cxnLst>
              <a:rect l="0" t="0" r="r" b="b"/>
              <a:pathLst>
                <a:path w="210" h="111">
                  <a:moveTo>
                    <a:pt x="4" y="20"/>
                  </a:moveTo>
                  <a:lnTo>
                    <a:pt x="6" y="20"/>
                  </a:lnTo>
                  <a:lnTo>
                    <a:pt x="11" y="19"/>
                  </a:lnTo>
                  <a:lnTo>
                    <a:pt x="19" y="17"/>
                  </a:lnTo>
                  <a:lnTo>
                    <a:pt x="31" y="14"/>
                  </a:lnTo>
                  <a:lnTo>
                    <a:pt x="43" y="12"/>
                  </a:lnTo>
                  <a:lnTo>
                    <a:pt x="58" y="10"/>
                  </a:lnTo>
                  <a:lnTo>
                    <a:pt x="74" y="6"/>
                  </a:lnTo>
                  <a:lnTo>
                    <a:pt x="92" y="4"/>
                  </a:lnTo>
                  <a:lnTo>
                    <a:pt x="109" y="3"/>
                  </a:lnTo>
                  <a:lnTo>
                    <a:pt x="127" y="0"/>
                  </a:lnTo>
                  <a:lnTo>
                    <a:pt x="145" y="0"/>
                  </a:lnTo>
                  <a:lnTo>
                    <a:pt x="161" y="0"/>
                  </a:lnTo>
                  <a:lnTo>
                    <a:pt x="176" y="2"/>
                  </a:lnTo>
                  <a:lnTo>
                    <a:pt x="190" y="5"/>
                  </a:lnTo>
                  <a:lnTo>
                    <a:pt x="201" y="9"/>
                  </a:lnTo>
                  <a:lnTo>
                    <a:pt x="210" y="14"/>
                  </a:lnTo>
                  <a:lnTo>
                    <a:pt x="206" y="101"/>
                  </a:lnTo>
                  <a:lnTo>
                    <a:pt x="203" y="101"/>
                  </a:lnTo>
                  <a:lnTo>
                    <a:pt x="198" y="100"/>
                  </a:lnTo>
                  <a:lnTo>
                    <a:pt x="188" y="98"/>
                  </a:lnTo>
                  <a:lnTo>
                    <a:pt x="177" y="97"/>
                  </a:lnTo>
                  <a:lnTo>
                    <a:pt x="163" y="96"/>
                  </a:lnTo>
                  <a:lnTo>
                    <a:pt x="147" y="95"/>
                  </a:lnTo>
                  <a:lnTo>
                    <a:pt x="130" y="94"/>
                  </a:lnTo>
                  <a:lnTo>
                    <a:pt x="111" y="93"/>
                  </a:lnTo>
                  <a:lnTo>
                    <a:pt x="93" y="91"/>
                  </a:lnTo>
                  <a:lnTo>
                    <a:pt x="74" y="93"/>
                  </a:lnTo>
                  <a:lnTo>
                    <a:pt x="57" y="93"/>
                  </a:lnTo>
                  <a:lnTo>
                    <a:pt x="41" y="95"/>
                  </a:lnTo>
                  <a:lnTo>
                    <a:pt x="27" y="97"/>
                  </a:lnTo>
                  <a:lnTo>
                    <a:pt x="15" y="101"/>
                  </a:lnTo>
                  <a:lnTo>
                    <a:pt x="5" y="105"/>
                  </a:lnTo>
                  <a:lnTo>
                    <a:pt x="0" y="111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70" name="Freeform 102"/>
            <p:cNvSpPr>
              <a:spLocks/>
            </p:cNvSpPr>
            <p:nvPr/>
          </p:nvSpPr>
          <p:spPr bwMode="auto">
            <a:xfrm>
              <a:off x="3946" y="188"/>
              <a:ext cx="65" cy="44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3"/>
                </a:cxn>
                <a:cxn ang="0">
                  <a:pos x="12" y="17"/>
                </a:cxn>
                <a:cxn ang="0">
                  <a:pos x="24" y="23"/>
                </a:cxn>
                <a:cxn ang="0">
                  <a:pos x="38" y="31"/>
                </a:cxn>
                <a:cxn ang="0">
                  <a:pos x="51" y="42"/>
                </a:cxn>
                <a:cxn ang="0">
                  <a:pos x="62" y="55"/>
                </a:cxn>
                <a:cxn ang="0">
                  <a:pos x="69" y="71"/>
                </a:cxn>
                <a:cxn ang="0">
                  <a:pos x="69" y="88"/>
                </a:cxn>
                <a:cxn ang="0">
                  <a:pos x="109" y="94"/>
                </a:cxn>
                <a:cxn ang="0">
                  <a:pos x="104" y="8"/>
                </a:cxn>
                <a:cxn ang="0">
                  <a:pos x="102" y="7"/>
                </a:cxn>
                <a:cxn ang="0">
                  <a:pos x="96" y="5"/>
                </a:cxn>
                <a:cxn ang="0">
                  <a:pos x="87" y="2"/>
                </a:cxn>
                <a:cxn ang="0">
                  <a:pos x="75" y="1"/>
                </a:cxn>
                <a:cxn ang="0">
                  <a:pos x="60" y="0"/>
                </a:cxn>
                <a:cxn ang="0">
                  <a:pos x="41" y="1"/>
                </a:cxn>
                <a:cxn ang="0">
                  <a:pos x="22" y="5"/>
                </a:cxn>
                <a:cxn ang="0">
                  <a:pos x="0" y="12"/>
                </a:cxn>
              </a:cxnLst>
              <a:rect l="0" t="0" r="r" b="b"/>
              <a:pathLst>
                <a:path w="109" h="94">
                  <a:moveTo>
                    <a:pt x="0" y="12"/>
                  </a:moveTo>
                  <a:lnTo>
                    <a:pt x="3" y="13"/>
                  </a:lnTo>
                  <a:lnTo>
                    <a:pt x="12" y="17"/>
                  </a:lnTo>
                  <a:lnTo>
                    <a:pt x="24" y="23"/>
                  </a:lnTo>
                  <a:lnTo>
                    <a:pt x="38" y="31"/>
                  </a:lnTo>
                  <a:lnTo>
                    <a:pt x="51" y="42"/>
                  </a:lnTo>
                  <a:lnTo>
                    <a:pt x="62" y="55"/>
                  </a:lnTo>
                  <a:lnTo>
                    <a:pt x="69" y="71"/>
                  </a:lnTo>
                  <a:lnTo>
                    <a:pt x="69" y="88"/>
                  </a:lnTo>
                  <a:lnTo>
                    <a:pt x="109" y="94"/>
                  </a:lnTo>
                  <a:lnTo>
                    <a:pt x="104" y="8"/>
                  </a:lnTo>
                  <a:lnTo>
                    <a:pt x="102" y="7"/>
                  </a:lnTo>
                  <a:lnTo>
                    <a:pt x="96" y="5"/>
                  </a:lnTo>
                  <a:lnTo>
                    <a:pt x="87" y="2"/>
                  </a:lnTo>
                  <a:lnTo>
                    <a:pt x="75" y="1"/>
                  </a:lnTo>
                  <a:lnTo>
                    <a:pt x="60" y="0"/>
                  </a:lnTo>
                  <a:lnTo>
                    <a:pt x="41" y="1"/>
                  </a:lnTo>
                  <a:lnTo>
                    <a:pt x="22" y="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71" name="Freeform 103"/>
            <p:cNvSpPr>
              <a:spLocks/>
            </p:cNvSpPr>
            <p:nvPr/>
          </p:nvSpPr>
          <p:spPr bwMode="auto">
            <a:xfrm>
              <a:off x="3905" y="269"/>
              <a:ext cx="123" cy="18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7" y="7"/>
                </a:cxn>
                <a:cxn ang="0">
                  <a:pos x="12" y="7"/>
                </a:cxn>
                <a:cxn ang="0">
                  <a:pos x="20" y="5"/>
                </a:cxn>
                <a:cxn ang="0">
                  <a:pos x="31" y="4"/>
                </a:cxn>
                <a:cxn ang="0">
                  <a:pos x="44" y="4"/>
                </a:cxn>
                <a:cxn ang="0">
                  <a:pos x="59" y="3"/>
                </a:cxn>
                <a:cxn ang="0">
                  <a:pos x="75" y="2"/>
                </a:cxn>
                <a:cxn ang="0">
                  <a:pos x="92" y="1"/>
                </a:cxn>
                <a:cxn ang="0">
                  <a:pos x="110" y="1"/>
                </a:cxn>
                <a:cxn ang="0">
                  <a:pos x="128" y="0"/>
                </a:cxn>
                <a:cxn ang="0">
                  <a:pos x="145" y="0"/>
                </a:cxn>
                <a:cxn ang="0">
                  <a:pos x="162" y="1"/>
                </a:cxn>
                <a:cxn ang="0">
                  <a:pos x="176" y="1"/>
                </a:cxn>
                <a:cxn ang="0">
                  <a:pos x="190" y="2"/>
                </a:cxn>
                <a:cxn ang="0">
                  <a:pos x="202" y="3"/>
                </a:cxn>
                <a:cxn ang="0">
                  <a:pos x="211" y="5"/>
                </a:cxn>
                <a:cxn ang="0">
                  <a:pos x="206" y="35"/>
                </a:cxn>
                <a:cxn ang="0">
                  <a:pos x="204" y="35"/>
                </a:cxn>
                <a:cxn ang="0">
                  <a:pos x="198" y="35"/>
                </a:cxn>
                <a:cxn ang="0">
                  <a:pos x="189" y="34"/>
                </a:cxn>
                <a:cxn ang="0">
                  <a:pos x="178" y="34"/>
                </a:cxn>
                <a:cxn ang="0">
                  <a:pos x="164" y="33"/>
                </a:cxn>
                <a:cxn ang="0">
                  <a:pos x="148" y="33"/>
                </a:cxn>
                <a:cxn ang="0">
                  <a:pos x="130" y="33"/>
                </a:cxn>
                <a:cxn ang="0">
                  <a:pos x="112" y="32"/>
                </a:cxn>
                <a:cxn ang="0">
                  <a:pos x="94" y="32"/>
                </a:cxn>
                <a:cxn ang="0">
                  <a:pos x="75" y="32"/>
                </a:cxn>
                <a:cxn ang="0">
                  <a:pos x="58" y="32"/>
                </a:cxn>
                <a:cxn ang="0">
                  <a:pos x="42" y="33"/>
                </a:cxn>
                <a:cxn ang="0">
                  <a:pos x="28" y="34"/>
                </a:cxn>
                <a:cxn ang="0">
                  <a:pos x="15" y="35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5" y="7"/>
                </a:cxn>
              </a:cxnLst>
              <a:rect l="0" t="0" r="r" b="b"/>
              <a:pathLst>
                <a:path w="211" h="39">
                  <a:moveTo>
                    <a:pt x="5" y="7"/>
                  </a:moveTo>
                  <a:lnTo>
                    <a:pt x="7" y="7"/>
                  </a:lnTo>
                  <a:lnTo>
                    <a:pt x="12" y="7"/>
                  </a:lnTo>
                  <a:lnTo>
                    <a:pt x="20" y="5"/>
                  </a:lnTo>
                  <a:lnTo>
                    <a:pt x="31" y="4"/>
                  </a:lnTo>
                  <a:lnTo>
                    <a:pt x="44" y="4"/>
                  </a:lnTo>
                  <a:lnTo>
                    <a:pt x="59" y="3"/>
                  </a:lnTo>
                  <a:lnTo>
                    <a:pt x="75" y="2"/>
                  </a:lnTo>
                  <a:lnTo>
                    <a:pt x="92" y="1"/>
                  </a:lnTo>
                  <a:lnTo>
                    <a:pt x="110" y="1"/>
                  </a:lnTo>
                  <a:lnTo>
                    <a:pt x="128" y="0"/>
                  </a:lnTo>
                  <a:lnTo>
                    <a:pt x="145" y="0"/>
                  </a:lnTo>
                  <a:lnTo>
                    <a:pt x="162" y="1"/>
                  </a:lnTo>
                  <a:lnTo>
                    <a:pt x="176" y="1"/>
                  </a:lnTo>
                  <a:lnTo>
                    <a:pt x="190" y="2"/>
                  </a:lnTo>
                  <a:lnTo>
                    <a:pt x="202" y="3"/>
                  </a:lnTo>
                  <a:lnTo>
                    <a:pt x="211" y="5"/>
                  </a:lnTo>
                  <a:lnTo>
                    <a:pt x="206" y="35"/>
                  </a:lnTo>
                  <a:lnTo>
                    <a:pt x="204" y="35"/>
                  </a:lnTo>
                  <a:lnTo>
                    <a:pt x="198" y="35"/>
                  </a:lnTo>
                  <a:lnTo>
                    <a:pt x="189" y="34"/>
                  </a:lnTo>
                  <a:lnTo>
                    <a:pt x="178" y="34"/>
                  </a:lnTo>
                  <a:lnTo>
                    <a:pt x="164" y="33"/>
                  </a:lnTo>
                  <a:lnTo>
                    <a:pt x="148" y="33"/>
                  </a:lnTo>
                  <a:lnTo>
                    <a:pt x="130" y="33"/>
                  </a:lnTo>
                  <a:lnTo>
                    <a:pt x="112" y="32"/>
                  </a:lnTo>
                  <a:lnTo>
                    <a:pt x="94" y="32"/>
                  </a:lnTo>
                  <a:lnTo>
                    <a:pt x="75" y="32"/>
                  </a:lnTo>
                  <a:lnTo>
                    <a:pt x="58" y="32"/>
                  </a:lnTo>
                  <a:lnTo>
                    <a:pt x="42" y="33"/>
                  </a:lnTo>
                  <a:lnTo>
                    <a:pt x="28" y="34"/>
                  </a:lnTo>
                  <a:lnTo>
                    <a:pt x="15" y="35"/>
                  </a:lnTo>
                  <a:lnTo>
                    <a:pt x="6" y="37"/>
                  </a:lnTo>
                  <a:lnTo>
                    <a:pt x="0" y="39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72" name="Freeform 104"/>
            <p:cNvSpPr>
              <a:spLocks/>
            </p:cNvSpPr>
            <p:nvPr/>
          </p:nvSpPr>
          <p:spPr bwMode="auto">
            <a:xfrm>
              <a:off x="3945" y="269"/>
              <a:ext cx="65" cy="1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4"/>
                </a:cxn>
                <a:cxn ang="0">
                  <a:pos x="12" y="6"/>
                </a:cxn>
                <a:cxn ang="0">
                  <a:pos x="25" y="8"/>
                </a:cxn>
                <a:cxn ang="0">
                  <a:pos x="38" y="11"/>
                </a:cxn>
                <a:cxn ang="0">
                  <a:pos x="51" y="15"/>
                </a:cxn>
                <a:cxn ang="0">
                  <a:pos x="61" y="19"/>
                </a:cxn>
                <a:cxn ang="0">
                  <a:pos x="68" y="25"/>
                </a:cxn>
                <a:cxn ang="0">
                  <a:pos x="68" y="31"/>
                </a:cxn>
                <a:cxn ang="0">
                  <a:pos x="110" y="33"/>
                </a:cxn>
                <a:cxn ang="0">
                  <a:pos x="105" y="2"/>
                </a:cxn>
                <a:cxn ang="0">
                  <a:pos x="103" y="2"/>
                </a:cxn>
                <a:cxn ang="0">
                  <a:pos x="97" y="1"/>
                </a:cxn>
                <a:cxn ang="0">
                  <a:pos x="88" y="1"/>
                </a:cxn>
                <a:cxn ang="0">
                  <a:pos x="75" y="0"/>
                </a:cxn>
                <a:cxn ang="0">
                  <a:pos x="59" y="0"/>
                </a:cxn>
                <a:cxn ang="0">
                  <a:pos x="42" y="0"/>
                </a:cxn>
                <a:cxn ang="0">
                  <a:pos x="22" y="2"/>
                </a:cxn>
                <a:cxn ang="0">
                  <a:pos x="0" y="4"/>
                </a:cxn>
              </a:cxnLst>
              <a:rect l="0" t="0" r="r" b="b"/>
              <a:pathLst>
                <a:path w="110" h="33">
                  <a:moveTo>
                    <a:pt x="0" y="4"/>
                  </a:moveTo>
                  <a:lnTo>
                    <a:pt x="4" y="4"/>
                  </a:lnTo>
                  <a:lnTo>
                    <a:pt x="12" y="6"/>
                  </a:lnTo>
                  <a:lnTo>
                    <a:pt x="25" y="8"/>
                  </a:lnTo>
                  <a:lnTo>
                    <a:pt x="38" y="11"/>
                  </a:lnTo>
                  <a:lnTo>
                    <a:pt x="51" y="15"/>
                  </a:lnTo>
                  <a:lnTo>
                    <a:pt x="61" y="19"/>
                  </a:lnTo>
                  <a:lnTo>
                    <a:pt x="68" y="25"/>
                  </a:lnTo>
                  <a:lnTo>
                    <a:pt x="68" y="31"/>
                  </a:lnTo>
                  <a:lnTo>
                    <a:pt x="110" y="33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88" y="1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73" name="Freeform 105"/>
            <p:cNvSpPr>
              <a:spLocks/>
            </p:cNvSpPr>
            <p:nvPr/>
          </p:nvSpPr>
          <p:spPr bwMode="auto">
            <a:xfrm>
              <a:off x="3909" y="722"/>
              <a:ext cx="118" cy="29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6" y="27"/>
                </a:cxn>
                <a:cxn ang="0">
                  <a:pos x="11" y="26"/>
                </a:cxn>
                <a:cxn ang="0">
                  <a:pos x="19" y="24"/>
                </a:cxn>
                <a:cxn ang="0">
                  <a:pos x="29" y="21"/>
                </a:cxn>
                <a:cxn ang="0">
                  <a:pos x="42" y="19"/>
                </a:cxn>
                <a:cxn ang="0">
                  <a:pos x="57" y="17"/>
                </a:cxn>
                <a:cxn ang="0">
                  <a:pos x="72" y="13"/>
                </a:cxn>
                <a:cxn ang="0">
                  <a:pos x="88" y="11"/>
                </a:cxn>
                <a:cxn ang="0">
                  <a:pos x="105" y="8"/>
                </a:cxn>
                <a:cxn ang="0">
                  <a:pos x="122" y="5"/>
                </a:cxn>
                <a:cxn ang="0">
                  <a:pos x="138" y="3"/>
                </a:cxn>
                <a:cxn ang="0">
                  <a:pos x="155" y="2"/>
                </a:cxn>
                <a:cxn ang="0">
                  <a:pos x="169" y="1"/>
                </a:cxn>
                <a:cxn ang="0">
                  <a:pos x="183" y="0"/>
                </a:cxn>
                <a:cxn ang="0">
                  <a:pos x="194" y="0"/>
                </a:cxn>
                <a:cxn ang="0">
                  <a:pos x="203" y="1"/>
                </a:cxn>
                <a:cxn ang="0">
                  <a:pos x="199" y="32"/>
                </a:cxn>
                <a:cxn ang="0">
                  <a:pos x="197" y="32"/>
                </a:cxn>
                <a:cxn ang="0">
                  <a:pos x="191" y="33"/>
                </a:cxn>
                <a:cxn ang="0">
                  <a:pos x="183" y="33"/>
                </a:cxn>
                <a:cxn ang="0">
                  <a:pos x="172" y="34"/>
                </a:cxn>
                <a:cxn ang="0">
                  <a:pos x="158" y="35"/>
                </a:cxn>
                <a:cxn ang="0">
                  <a:pos x="142" y="36"/>
                </a:cxn>
                <a:cxn ang="0">
                  <a:pos x="126" y="39"/>
                </a:cxn>
                <a:cxn ang="0">
                  <a:pos x="108" y="41"/>
                </a:cxn>
                <a:cxn ang="0">
                  <a:pos x="90" y="42"/>
                </a:cxn>
                <a:cxn ang="0">
                  <a:pos x="73" y="44"/>
                </a:cxn>
                <a:cxn ang="0">
                  <a:pos x="57" y="47"/>
                </a:cxn>
                <a:cxn ang="0">
                  <a:pos x="40" y="50"/>
                </a:cxn>
                <a:cxn ang="0">
                  <a:pos x="27" y="53"/>
                </a:cxn>
                <a:cxn ang="0">
                  <a:pos x="15" y="55"/>
                </a:cxn>
                <a:cxn ang="0">
                  <a:pos x="6" y="58"/>
                </a:cxn>
                <a:cxn ang="0">
                  <a:pos x="0" y="61"/>
                </a:cxn>
                <a:cxn ang="0">
                  <a:pos x="4" y="27"/>
                </a:cxn>
              </a:cxnLst>
              <a:rect l="0" t="0" r="r" b="b"/>
              <a:pathLst>
                <a:path w="203" h="61">
                  <a:moveTo>
                    <a:pt x="4" y="27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9" y="24"/>
                  </a:lnTo>
                  <a:lnTo>
                    <a:pt x="29" y="21"/>
                  </a:lnTo>
                  <a:lnTo>
                    <a:pt x="42" y="19"/>
                  </a:lnTo>
                  <a:lnTo>
                    <a:pt x="57" y="17"/>
                  </a:lnTo>
                  <a:lnTo>
                    <a:pt x="72" y="13"/>
                  </a:lnTo>
                  <a:lnTo>
                    <a:pt x="88" y="11"/>
                  </a:lnTo>
                  <a:lnTo>
                    <a:pt x="105" y="8"/>
                  </a:lnTo>
                  <a:lnTo>
                    <a:pt x="122" y="5"/>
                  </a:lnTo>
                  <a:lnTo>
                    <a:pt x="138" y="3"/>
                  </a:lnTo>
                  <a:lnTo>
                    <a:pt x="155" y="2"/>
                  </a:lnTo>
                  <a:lnTo>
                    <a:pt x="169" y="1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3" y="1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1" y="33"/>
                  </a:lnTo>
                  <a:lnTo>
                    <a:pt x="183" y="33"/>
                  </a:lnTo>
                  <a:lnTo>
                    <a:pt x="172" y="34"/>
                  </a:lnTo>
                  <a:lnTo>
                    <a:pt x="158" y="35"/>
                  </a:lnTo>
                  <a:lnTo>
                    <a:pt x="142" y="36"/>
                  </a:lnTo>
                  <a:lnTo>
                    <a:pt x="126" y="39"/>
                  </a:lnTo>
                  <a:lnTo>
                    <a:pt x="108" y="41"/>
                  </a:lnTo>
                  <a:lnTo>
                    <a:pt x="90" y="42"/>
                  </a:lnTo>
                  <a:lnTo>
                    <a:pt x="73" y="44"/>
                  </a:lnTo>
                  <a:lnTo>
                    <a:pt x="57" y="47"/>
                  </a:lnTo>
                  <a:lnTo>
                    <a:pt x="40" y="50"/>
                  </a:lnTo>
                  <a:lnTo>
                    <a:pt x="27" y="53"/>
                  </a:lnTo>
                  <a:lnTo>
                    <a:pt x="15" y="55"/>
                  </a:lnTo>
                  <a:lnTo>
                    <a:pt x="6" y="58"/>
                  </a:lnTo>
                  <a:lnTo>
                    <a:pt x="0" y="61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74" name="Freeform 106"/>
            <p:cNvSpPr>
              <a:spLocks/>
            </p:cNvSpPr>
            <p:nvPr/>
          </p:nvSpPr>
          <p:spPr bwMode="auto">
            <a:xfrm>
              <a:off x="3947" y="724"/>
              <a:ext cx="63" cy="1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" y="15"/>
                </a:cxn>
                <a:cxn ang="0">
                  <a:pos x="11" y="15"/>
                </a:cxn>
                <a:cxn ang="0">
                  <a:pos x="23" y="16"/>
                </a:cxn>
                <a:cxn ang="0">
                  <a:pos x="37" y="17"/>
                </a:cxn>
                <a:cxn ang="0">
                  <a:pos x="49" y="20"/>
                </a:cxn>
                <a:cxn ang="0">
                  <a:pos x="60" y="23"/>
                </a:cxn>
                <a:cxn ang="0">
                  <a:pos x="67" y="28"/>
                </a:cxn>
                <a:cxn ang="0">
                  <a:pos x="67" y="33"/>
                </a:cxn>
                <a:cxn ang="0">
                  <a:pos x="106" y="31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3" y="0"/>
                </a:cxn>
                <a:cxn ang="0">
                  <a:pos x="84" y="0"/>
                </a:cxn>
                <a:cxn ang="0">
                  <a:pos x="72" y="1"/>
                </a:cxn>
                <a:cxn ang="0">
                  <a:pos x="57" y="3"/>
                </a:cxn>
                <a:cxn ang="0">
                  <a:pos x="40" y="6"/>
                </a:cxn>
                <a:cxn ang="0">
                  <a:pos x="21" y="9"/>
                </a:cxn>
                <a:cxn ang="0">
                  <a:pos x="0" y="15"/>
                </a:cxn>
              </a:cxnLst>
              <a:rect l="0" t="0" r="r" b="b"/>
              <a:pathLst>
                <a:path w="106" h="33">
                  <a:moveTo>
                    <a:pt x="0" y="15"/>
                  </a:moveTo>
                  <a:lnTo>
                    <a:pt x="3" y="15"/>
                  </a:lnTo>
                  <a:lnTo>
                    <a:pt x="11" y="15"/>
                  </a:lnTo>
                  <a:lnTo>
                    <a:pt x="23" y="16"/>
                  </a:lnTo>
                  <a:lnTo>
                    <a:pt x="37" y="17"/>
                  </a:lnTo>
                  <a:lnTo>
                    <a:pt x="49" y="20"/>
                  </a:lnTo>
                  <a:lnTo>
                    <a:pt x="60" y="23"/>
                  </a:lnTo>
                  <a:lnTo>
                    <a:pt x="67" y="28"/>
                  </a:lnTo>
                  <a:lnTo>
                    <a:pt x="67" y="33"/>
                  </a:lnTo>
                  <a:lnTo>
                    <a:pt x="106" y="3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72" y="1"/>
                  </a:lnTo>
                  <a:lnTo>
                    <a:pt x="57" y="3"/>
                  </a:lnTo>
                  <a:lnTo>
                    <a:pt x="40" y="6"/>
                  </a:lnTo>
                  <a:lnTo>
                    <a:pt x="21" y="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77" name="Freeform 109"/>
            <p:cNvSpPr>
              <a:spLocks/>
            </p:cNvSpPr>
            <p:nvPr/>
          </p:nvSpPr>
          <p:spPr bwMode="auto">
            <a:xfrm>
              <a:off x="3546" y="822"/>
              <a:ext cx="472" cy="34"/>
            </a:xfrm>
            <a:custGeom>
              <a:avLst/>
              <a:gdLst/>
              <a:ahLst/>
              <a:cxnLst>
                <a:cxn ang="0">
                  <a:pos x="3" y="30"/>
                </a:cxn>
                <a:cxn ang="0">
                  <a:pos x="26" y="28"/>
                </a:cxn>
                <a:cxn ang="0">
                  <a:pos x="72" y="25"/>
                </a:cxn>
                <a:cxn ang="0">
                  <a:pos x="137" y="24"/>
                </a:cxn>
                <a:cxn ang="0">
                  <a:pos x="219" y="25"/>
                </a:cxn>
                <a:cxn ang="0">
                  <a:pos x="315" y="31"/>
                </a:cxn>
                <a:cxn ang="0">
                  <a:pos x="426" y="43"/>
                </a:cxn>
                <a:cxn ang="0">
                  <a:pos x="547" y="62"/>
                </a:cxn>
                <a:cxn ang="0">
                  <a:pos x="613" y="75"/>
                </a:cxn>
                <a:cxn ang="0">
                  <a:pos x="626" y="72"/>
                </a:cxn>
                <a:cxn ang="0">
                  <a:pos x="652" y="69"/>
                </a:cxn>
                <a:cxn ang="0">
                  <a:pos x="684" y="63"/>
                </a:cxn>
                <a:cxn ang="0">
                  <a:pos x="719" y="55"/>
                </a:cxn>
                <a:cxn ang="0">
                  <a:pos x="752" y="44"/>
                </a:cxn>
                <a:cxn ang="0">
                  <a:pos x="780" y="29"/>
                </a:cxn>
                <a:cxn ang="0">
                  <a:pos x="798" y="10"/>
                </a:cxn>
                <a:cxn ang="0">
                  <a:pos x="801" y="0"/>
                </a:cxn>
                <a:cxn ang="0">
                  <a:pos x="791" y="5"/>
                </a:cxn>
                <a:cxn ang="0">
                  <a:pos x="774" y="10"/>
                </a:cxn>
                <a:cxn ang="0">
                  <a:pos x="748" y="17"/>
                </a:cxn>
                <a:cxn ang="0">
                  <a:pos x="720" y="25"/>
                </a:cxn>
                <a:cxn ang="0">
                  <a:pos x="689" y="32"/>
                </a:cxn>
                <a:cxn ang="0">
                  <a:pos x="656" y="37"/>
                </a:cxn>
                <a:cxn ang="0">
                  <a:pos x="625" y="38"/>
                </a:cxn>
                <a:cxn ang="0">
                  <a:pos x="606" y="36"/>
                </a:cxn>
                <a:cxn ang="0">
                  <a:pos x="569" y="32"/>
                </a:cxn>
                <a:cxn ang="0">
                  <a:pos x="504" y="26"/>
                </a:cxn>
                <a:cxn ang="0">
                  <a:pos x="419" y="20"/>
                </a:cxn>
                <a:cxn ang="0">
                  <a:pos x="322" y="14"/>
                </a:cxn>
                <a:cxn ang="0">
                  <a:pos x="221" y="11"/>
                </a:cxn>
                <a:cxn ang="0">
                  <a:pos x="122" y="14"/>
                </a:cxn>
                <a:cxn ang="0">
                  <a:pos x="35" y="22"/>
                </a:cxn>
              </a:cxnLst>
              <a:rect l="0" t="0" r="r" b="b"/>
              <a:pathLst>
                <a:path w="803" h="75">
                  <a:moveTo>
                    <a:pt x="0" y="30"/>
                  </a:moveTo>
                  <a:lnTo>
                    <a:pt x="3" y="30"/>
                  </a:lnTo>
                  <a:lnTo>
                    <a:pt x="11" y="29"/>
                  </a:lnTo>
                  <a:lnTo>
                    <a:pt x="26" y="28"/>
                  </a:lnTo>
                  <a:lnTo>
                    <a:pt x="47" y="26"/>
                  </a:lnTo>
                  <a:lnTo>
                    <a:pt x="72" y="25"/>
                  </a:lnTo>
                  <a:lnTo>
                    <a:pt x="102" y="24"/>
                  </a:lnTo>
                  <a:lnTo>
                    <a:pt x="137" y="24"/>
                  </a:lnTo>
                  <a:lnTo>
                    <a:pt x="176" y="24"/>
                  </a:lnTo>
                  <a:lnTo>
                    <a:pt x="219" y="25"/>
                  </a:lnTo>
                  <a:lnTo>
                    <a:pt x="265" y="28"/>
                  </a:lnTo>
                  <a:lnTo>
                    <a:pt x="315" y="31"/>
                  </a:lnTo>
                  <a:lnTo>
                    <a:pt x="369" y="36"/>
                  </a:lnTo>
                  <a:lnTo>
                    <a:pt x="426" y="43"/>
                  </a:lnTo>
                  <a:lnTo>
                    <a:pt x="485" y="52"/>
                  </a:lnTo>
                  <a:lnTo>
                    <a:pt x="547" y="62"/>
                  </a:lnTo>
                  <a:lnTo>
                    <a:pt x="610" y="75"/>
                  </a:lnTo>
                  <a:lnTo>
                    <a:pt x="613" y="75"/>
                  </a:lnTo>
                  <a:lnTo>
                    <a:pt x="618" y="74"/>
                  </a:lnTo>
                  <a:lnTo>
                    <a:pt x="626" y="72"/>
                  </a:lnTo>
                  <a:lnTo>
                    <a:pt x="638" y="71"/>
                  </a:lnTo>
                  <a:lnTo>
                    <a:pt x="652" y="69"/>
                  </a:lnTo>
                  <a:lnTo>
                    <a:pt x="668" y="67"/>
                  </a:lnTo>
                  <a:lnTo>
                    <a:pt x="684" y="63"/>
                  </a:lnTo>
                  <a:lnTo>
                    <a:pt x="701" y="60"/>
                  </a:lnTo>
                  <a:lnTo>
                    <a:pt x="719" y="55"/>
                  </a:lnTo>
                  <a:lnTo>
                    <a:pt x="736" y="49"/>
                  </a:lnTo>
                  <a:lnTo>
                    <a:pt x="752" y="44"/>
                  </a:lnTo>
                  <a:lnTo>
                    <a:pt x="767" y="37"/>
                  </a:lnTo>
                  <a:lnTo>
                    <a:pt x="780" y="29"/>
                  </a:lnTo>
                  <a:lnTo>
                    <a:pt x="790" y="21"/>
                  </a:lnTo>
                  <a:lnTo>
                    <a:pt x="798" y="10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2"/>
                  </a:lnTo>
                  <a:lnTo>
                    <a:pt x="791" y="5"/>
                  </a:lnTo>
                  <a:lnTo>
                    <a:pt x="783" y="7"/>
                  </a:lnTo>
                  <a:lnTo>
                    <a:pt x="774" y="10"/>
                  </a:lnTo>
                  <a:lnTo>
                    <a:pt x="762" y="14"/>
                  </a:lnTo>
                  <a:lnTo>
                    <a:pt x="748" y="17"/>
                  </a:lnTo>
                  <a:lnTo>
                    <a:pt x="735" y="22"/>
                  </a:lnTo>
                  <a:lnTo>
                    <a:pt x="720" y="25"/>
                  </a:lnTo>
                  <a:lnTo>
                    <a:pt x="705" y="29"/>
                  </a:lnTo>
                  <a:lnTo>
                    <a:pt x="689" y="32"/>
                  </a:lnTo>
                  <a:lnTo>
                    <a:pt x="672" y="34"/>
                  </a:lnTo>
                  <a:lnTo>
                    <a:pt x="656" y="37"/>
                  </a:lnTo>
                  <a:lnTo>
                    <a:pt x="640" y="38"/>
                  </a:lnTo>
                  <a:lnTo>
                    <a:pt x="625" y="38"/>
                  </a:lnTo>
                  <a:lnTo>
                    <a:pt x="610" y="37"/>
                  </a:lnTo>
                  <a:lnTo>
                    <a:pt x="606" y="36"/>
                  </a:lnTo>
                  <a:lnTo>
                    <a:pt x="592" y="34"/>
                  </a:lnTo>
                  <a:lnTo>
                    <a:pt x="569" y="32"/>
                  </a:lnTo>
                  <a:lnTo>
                    <a:pt x="540" y="29"/>
                  </a:lnTo>
                  <a:lnTo>
                    <a:pt x="504" y="26"/>
                  </a:lnTo>
                  <a:lnTo>
                    <a:pt x="464" y="23"/>
                  </a:lnTo>
                  <a:lnTo>
                    <a:pt x="419" y="20"/>
                  </a:lnTo>
                  <a:lnTo>
                    <a:pt x="372" y="16"/>
                  </a:lnTo>
                  <a:lnTo>
                    <a:pt x="322" y="14"/>
                  </a:lnTo>
                  <a:lnTo>
                    <a:pt x="272" y="11"/>
                  </a:lnTo>
                  <a:lnTo>
                    <a:pt x="221" y="11"/>
                  </a:lnTo>
                  <a:lnTo>
                    <a:pt x="170" y="11"/>
                  </a:lnTo>
                  <a:lnTo>
                    <a:pt x="122" y="14"/>
                  </a:lnTo>
                  <a:lnTo>
                    <a:pt x="77" y="17"/>
                  </a:lnTo>
                  <a:lnTo>
                    <a:pt x="35" y="2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78" name="Freeform 110"/>
            <p:cNvSpPr>
              <a:spLocks/>
            </p:cNvSpPr>
            <p:nvPr/>
          </p:nvSpPr>
          <p:spPr bwMode="auto">
            <a:xfrm>
              <a:off x="4018" y="104"/>
              <a:ext cx="14" cy="7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526"/>
                </a:cxn>
                <a:cxn ang="0">
                  <a:pos x="15" y="1460"/>
                </a:cxn>
                <a:cxn ang="0">
                  <a:pos x="18" y="1287"/>
                </a:cxn>
                <a:cxn ang="0">
                  <a:pos x="22" y="1043"/>
                </a:cxn>
                <a:cxn ang="0">
                  <a:pos x="25" y="762"/>
                </a:cxn>
                <a:cxn ang="0">
                  <a:pos x="25" y="482"/>
                </a:cxn>
                <a:cxn ang="0">
                  <a:pos x="23" y="238"/>
                </a:cxn>
                <a:cxn ang="0">
                  <a:pos x="15" y="65"/>
                </a:cxn>
                <a:cxn ang="0">
                  <a:pos x="0" y="0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3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79" name="Freeform 111"/>
            <p:cNvSpPr>
              <a:spLocks/>
            </p:cNvSpPr>
            <p:nvPr/>
          </p:nvSpPr>
          <p:spPr bwMode="auto">
            <a:xfrm>
              <a:off x="3895" y="112"/>
              <a:ext cx="15" cy="7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526"/>
                </a:cxn>
                <a:cxn ang="0">
                  <a:pos x="15" y="1460"/>
                </a:cxn>
                <a:cxn ang="0">
                  <a:pos x="18" y="1287"/>
                </a:cxn>
                <a:cxn ang="0">
                  <a:pos x="22" y="1043"/>
                </a:cxn>
                <a:cxn ang="0">
                  <a:pos x="25" y="762"/>
                </a:cxn>
                <a:cxn ang="0">
                  <a:pos x="25" y="482"/>
                </a:cxn>
                <a:cxn ang="0">
                  <a:pos x="23" y="238"/>
                </a:cxn>
                <a:cxn ang="0">
                  <a:pos x="15" y="65"/>
                </a:cxn>
                <a:cxn ang="0">
                  <a:pos x="0" y="0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4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80" name="Freeform 112"/>
            <p:cNvSpPr>
              <a:spLocks/>
            </p:cNvSpPr>
            <p:nvPr/>
          </p:nvSpPr>
          <p:spPr bwMode="auto">
            <a:xfrm>
              <a:off x="3885" y="61"/>
              <a:ext cx="136" cy="38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2"/>
                </a:cxn>
                <a:cxn ang="0">
                  <a:pos x="9" y="29"/>
                </a:cxn>
                <a:cxn ang="0">
                  <a:pos x="21" y="26"/>
                </a:cxn>
                <a:cxn ang="0">
                  <a:pos x="34" y="20"/>
                </a:cxn>
                <a:cxn ang="0">
                  <a:pos x="52" y="15"/>
                </a:cxn>
                <a:cxn ang="0">
                  <a:pos x="70" y="9"/>
                </a:cxn>
                <a:cxn ang="0">
                  <a:pos x="91" y="5"/>
                </a:cxn>
                <a:cxn ang="0">
                  <a:pos x="112" y="1"/>
                </a:cxn>
                <a:cxn ang="0">
                  <a:pos x="132" y="0"/>
                </a:cxn>
                <a:cxn ang="0">
                  <a:pos x="153" y="1"/>
                </a:cxn>
                <a:cxn ang="0">
                  <a:pos x="173" y="5"/>
                </a:cxn>
                <a:cxn ang="0">
                  <a:pos x="191" y="12"/>
                </a:cxn>
                <a:cxn ang="0">
                  <a:pos x="206" y="22"/>
                </a:cxn>
                <a:cxn ang="0">
                  <a:pos x="219" y="37"/>
                </a:cxn>
                <a:cxn ang="0">
                  <a:pos x="228" y="57"/>
                </a:cxn>
                <a:cxn ang="0">
                  <a:pos x="233" y="82"/>
                </a:cxn>
                <a:cxn ang="0">
                  <a:pos x="231" y="81"/>
                </a:cxn>
                <a:cxn ang="0">
                  <a:pos x="230" y="77"/>
                </a:cxn>
                <a:cxn ang="0">
                  <a:pos x="227" y="73"/>
                </a:cxn>
                <a:cxn ang="0">
                  <a:pos x="222" y="67"/>
                </a:cxn>
                <a:cxn ang="0">
                  <a:pos x="215" y="60"/>
                </a:cxn>
                <a:cxn ang="0">
                  <a:pos x="207" y="53"/>
                </a:cxn>
                <a:cxn ang="0">
                  <a:pos x="197" y="46"/>
                </a:cxn>
                <a:cxn ang="0">
                  <a:pos x="185" y="38"/>
                </a:cxn>
                <a:cxn ang="0">
                  <a:pos x="170" y="32"/>
                </a:cxn>
                <a:cxn ang="0">
                  <a:pos x="154" y="27"/>
                </a:cxn>
                <a:cxn ang="0">
                  <a:pos x="135" y="22"/>
                </a:cxn>
                <a:cxn ang="0">
                  <a:pos x="114" y="20"/>
                </a:cxn>
                <a:cxn ang="0">
                  <a:pos x="90" y="20"/>
                </a:cxn>
                <a:cxn ang="0">
                  <a:pos x="62" y="21"/>
                </a:cxn>
                <a:cxn ang="0">
                  <a:pos x="32" y="26"/>
                </a:cxn>
                <a:cxn ang="0">
                  <a:pos x="0" y="34"/>
                </a:cxn>
              </a:cxnLst>
              <a:rect l="0" t="0" r="r" b="b"/>
              <a:pathLst>
                <a:path w="233" h="82">
                  <a:moveTo>
                    <a:pt x="0" y="34"/>
                  </a:moveTo>
                  <a:lnTo>
                    <a:pt x="2" y="32"/>
                  </a:lnTo>
                  <a:lnTo>
                    <a:pt x="9" y="29"/>
                  </a:lnTo>
                  <a:lnTo>
                    <a:pt x="21" y="26"/>
                  </a:lnTo>
                  <a:lnTo>
                    <a:pt x="34" y="20"/>
                  </a:lnTo>
                  <a:lnTo>
                    <a:pt x="52" y="15"/>
                  </a:lnTo>
                  <a:lnTo>
                    <a:pt x="70" y="9"/>
                  </a:lnTo>
                  <a:lnTo>
                    <a:pt x="91" y="5"/>
                  </a:lnTo>
                  <a:lnTo>
                    <a:pt x="112" y="1"/>
                  </a:lnTo>
                  <a:lnTo>
                    <a:pt x="132" y="0"/>
                  </a:lnTo>
                  <a:lnTo>
                    <a:pt x="153" y="1"/>
                  </a:lnTo>
                  <a:lnTo>
                    <a:pt x="173" y="5"/>
                  </a:lnTo>
                  <a:lnTo>
                    <a:pt x="191" y="12"/>
                  </a:lnTo>
                  <a:lnTo>
                    <a:pt x="206" y="22"/>
                  </a:lnTo>
                  <a:lnTo>
                    <a:pt x="219" y="37"/>
                  </a:lnTo>
                  <a:lnTo>
                    <a:pt x="228" y="57"/>
                  </a:lnTo>
                  <a:lnTo>
                    <a:pt x="233" y="82"/>
                  </a:lnTo>
                  <a:lnTo>
                    <a:pt x="231" y="81"/>
                  </a:lnTo>
                  <a:lnTo>
                    <a:pt x="230" y="77"/>
                  </a:lnTo>
                  <a:lnTo>
                    <a:pt x="227" y="73"/>
                  </a:lnTo>
                  <a:lnTo>
                    <a:pt x="222" y="67"/>
                  </a:lnTo>
                  <a:lnTo>
                    <a:pt x="215" y="60"/>
                  </a:lnTo>
                  <a:lnTo>
                    <a:pt x="207" y="53"/>
                  </a:lnTo>
                  <a:lnTo>
                    <a:pt x="197" y="46"/>
                  </a:lnTo>
                  <a:lnTo>
                    <a:pt x="185" y="38"/>
                  </a:lnTo>
                  <a:lnTo>
                    <a:pt x="170" y="32"/>
                  </a:lnTo>
                  <a:lnTo>
                    <a:pt x="154" y="27"/>
                  </a:lnTo>
                  <a:lnTo>
                    <a:pt x="135" y="22"/>
                  </a:lnTo>
                  <a:lnTo>
                    <a:pt x="114" y="20"/>
                  </a:lnTo>
                  <a:lnTo>
                    <a:pt x="90" y="20"/>
                  </a:lnTo>
                  <a:lnTo>
                    <a:pt x="62" y="21"/>
                  </a:lnTo>
                  <a:lnTo>
                    <a:pt x="32" y="2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0"/>
          <p:cNvGrpSpPr>
            <a:grpSpLocks/>
          </p:cNvGrpSpPr>
          <p:nvPr/>
        </p:nvGrpSpPr>
        <p:grpSpPr bwMode="auto">
          <a:xfrm>
            <a:off x="2971800" y="3733800"/>
            <a:ext cx="762000" cy="947738"/>
            <a:chOff x="2496" y="48"/>
            <a:chExt cx="614" cy="837"/>
          </a:xfrm>
        </p:grpSpPr>
        <p:sp>
          <p:nvSpPr>
            <p:cNvPr id="186475" name="Freeform 107"/>
            <p:cNvSpPr>
              <a:spLocks/>
            </p:cNvSpPr>
            <p:nvPr/>
          </p:nvSpPr>
          <p:spPr bwMode="auto">
            <a:xfrm>
              <a:off x="2702" y="76"/>
              <a:ext cx="408" cy="95"/>
            </a:xfrm>
            <a:custGeom>
              <a:avLst/>
              <a:gdLst/>
              <a:ahLst/>
              <a:cxnLst>
                <a:cxn ang="0">
                  <a:pos x="693" y="0"/>
                </a:cxn>
                <a:cxn ang="0">
                  <a:pos x="81" y="91"/>
                </a:cxn>
                <a:cxn ang="0">
                  <a:pos x="78" y="91"/>
                </a:cxn>
                <a:cxn ang="0">
                  <a:pos x="68" y="92"/>
                </a:cxn>
                <a:cxn ang="0">
                  <a:pos x="53" y="96"/>
                </a:cxn>
                <a:cxn ang="0">
                  <a:pos x="37" y="104"/>
                </a:cxn>
                <a:cxn ang="0">
                  <a:pos x="20" y="118"/>
                </a:cxn>
                <a:cxn ang="0">
                  <a:pos x="8" y="139"/>
                </a:cxn>
                <a:cxn ang="0">
                  <a:pos x="0" y="168"/>
                </a:cxn>
                <a:cxn ang="0">
                  <a:pos x="0" y="208"/>
                </a:cxn>
                <a:cxn ang="0">
                  <a:pos x="0" y="204"/>
                </a:cxn>
                <a:cxn ang="0">
                  <a:pos x="0" y="195"/>
                </a:cxn>
                <a:cxn ang="0">
                  <a:pos x="2" y="181"/>
                </a:cxn>
                <a:cxn ang="0">
                  <a:pos x="5" y="164"/>
                </a:cxn>
                <a:cxn ang="0">
                  <a:pos x="13" y="148"/>
                </a:cxn>
                <a:cxn ang="0">
                  <a:pos x="25" y="132"/>
                </a:cxn>
                <a:cxn ang="0">
                  <a:pos x="43" y="118"/>
                </a:cxn>
                <a:cxn ang="0">
                  <a:pos x="68" y="110"/>
                </a:cxn>
                <a:cxn ang="0">
                  <a:pos x="73" y="109"/>
                </a:cxn>
                <a:cxn ang="0">
                  <a:pos x="89" y="106"/>
                </a:cxn>
                <a:cxn ang="0">
                  <a:pos x="116" y="102"/>
                </a:cxn>
                <a:cxn ang="0">
                  <a:pos x="149" y="96"/>
                </a:cxn>
                <a:cxn ang="0">
                  <a:pos x="191" y="89"/>
                </a:cxn>
                <a:cxn ang="0">
                  <a:pos x="236" y="82"/>
                </a:cxn>
                <a:cxn ang="0">
                  <a:pos x="286" y="73"/>
                </a:cxn>
                <a:cxn ang="0">
                  <a:pos x="339" y="65"/>
                </a:cxn>
                <a:cxn ang="0">
                  <a:pos x="392" y="56"/>
                </a:cxn>
                <a:cxn ang="0">
                  <a:pos x="447" y="46"/>
                </a:cxn>
                <a:cxn ang="0">
                  <a:pos x="500" y="37"/>
                </a:cxn>
                <a:cxn ang="0">
                  <a:pos x="549" y="28"/>
                </a:cxn>
                <a:cxn ang="0">
                  <a:pos x="594" y="20"/>
                </a:cxn>
                <a:cxn ang="0">
                  <a:pos x="634" y="12"/>
                </a:cxn>
                <a:cxn ang="0">
                  <a:pos x="668" y="6"/>
                </a:cxn>
                <a:cxn ang="0">
                  <a:pos x="693" y="0"/>
                </a:cxn>
              </a:cxnLst>
              <a:rect l="0" t="0" r="r" b="b"/>
              <a:pathLst>
                <a:path w="693" h="208">
                  <a:moveTo>
                    <a:pt x="693" y="0"/>
                  </a:moveTo>
                  <a:lnTo>
                    <a:pt x="81" y="91"/>
                  </a:lnTo>
                  <a:lnTo>
                    <a:pt x="78" y="91"/>
                  </a:lnTo>
                  <a:lnTo>
                    <a:pt x="68" y="92"/>
                  </a:lnTo>
                  <a:lnTo>
                    <a:pt x="53" y="96"/>
                  </a:lnTo>
                  <a:lnTo>
                    <a:pt x="37" y="104"/>
                  </a:lnTo>
                  <a:lnTo>
                    <a:pt x="20" y="118"/>
                  </a:lnTo>
                  <a:lnTo>
                    <a:pt x="8" y="139"/>
                  </a:lnTo>
                  <a:lnTo>
                    <a:pt x="0" y="168"/>
                  </a:lnTo>
                  <a:lnTo>
                    <a:pt x="0" y="208"/>
                  </a:lnTo>
                  <a:lnTo>
                    <a:pt x="0" y="204"/>
                  </a:lnTo>
                  <a:lnTo>
                    <a:pt x="0" y="195"/>
                  </a:lnTo>
                  <a:lnTo>
                    <a:pt x="2" y="181"/>
                  </a:lnTo>
                  <a:lnTo>
                    <a:pt x="5" y="164"/>
                  </a:lnTo>
                  <a:lnTo>
                    <a:pt x="13" y="148"/>
                  </a:lnTo>
                  <a:lnTo>
                    <a:pt x="25" y="132"/>
                  </a:lnTo>
                  <a:lnTo>
                    <a:pt x="43" y="118"/>
                  </a:lnTo>
                  <a:lnTo>
                    <a:pt x="68" y="110"/>
                  </a:lnTo>
                  <a:lnTo>
                    <a:pt x="73" y="109"/>
                  </a:lnTo>
                  <a:lnTo>
                    <a:pt x="89" y="106"/>
                  </a:lnTo>
                  <a:lnTo>
                    <a:pt x="116" y="102"/>
                  </a:lnTo>
                  <a:lnTo>
                    <a:pt x="149" y="96"/>
                  </a:lnTo>
                  <a:lnTo>
                    <a:pt x="191" y="89"/>
                  </a:lnTo>
                  <a:lnTo>
                    <a:pt x="236" y="82"/>
                  </a:lnTo>
                  <a:lnTo>
                    <a:pt x="286" y="73"/>
                  </a:lnTo>
                  <a:lnTo>
                    <a:pt x="339" y="65"/>
                  </a:lnTo>
                  <a:lnTo>
                    <a:pt x="392" y="56"/>
                  </a:lnTo>
                  <a:lnTo>
                    <a:pt x="447" y="46"/>
                  </a:lnTo>
                  <a:lnTo>
                    <a:pt x="500" y="37"/>
                  </a:lnTo>
                  <a:lnTo>
                    <a:pt x="549" y="28"/>
                  </a:lnTo>
                  <a:lnTo>
                    <a:pt x="594" y="20"/>
                  </a:lnTo>
                  <a:lnTo>
                    <a:pt x="634" y="12"/>
                  </a:lnTo>
                  <a:lnTo>
                    <a:pt x="668" y="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76" name="Freeform 108"/>
            <p:cNvSpPr>
              <a:spLocks/>
            </p:cNvSpPr>
            <p:nvPr/>
          </p:nvSpPr>
          <p:spPr bwMode="auto">
            <a:xfrm>
              <a:off x="2701" y="204"/>
              <a:ext cx="58" cy="6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273"/>
                </a:cxn>
                <a:cxn ang="0">
                  <a:pos x="30" y="1277"/>
                </a:cxn>
                <a:cxn ang="0">
                  <a:pos x="29" y="1288"/>
                </a:cxn>
                <a:cxn ang="0">
                  <a:pos x="29" y="1304"/>
                </a:cxn>
                <a:cxn ang="0">
                  <a:pos x="33" y="1322"/>
                </a:cxn>
                <a:cxn ang="0">
                  <a:pos x="40" y="1341"/>
                </a:cxn>
                <a:cxn ang="0">
                  <a:pos x="52" y="1357"/>
                </a:cxn>
                <a:cxn ang="0">
                  <a:pos x="72" y="1367"/>
                </a:cxn>
                <a:cxn ang="0">
                  <a:pos x="98" y="1372"/>
                </a:cxn>
                <a:cxn ang="0">
                  <a:pos x="94" y="1374"/>
                </a:cxn>
                <a:cxn ang="0">
                  <a:pos x="82" y="1378"/>
                </a:cxn>
                <a:cxn ang="0">
                  <a:pos x="66" y="1380"/>
                </a:cxn>
                <a:cxn ang="0">
                  <a:pos x="48" y="1376"/>
                </a:cxn>
                <a:cxn ang="0">
                  <a:pos x="30" y="1364"/>
                </a:cxn>
                <a:cxn ang="0">
                  <a:pos x="14" y="1337"/>
                </a:cxn>
                <a:cxn ang="0">
                  <a:pos x="5" y="1292"/>
                </a:cxn>
                <a:cxn ang="0">
                  <a:pos x="3" y="1228"/>
                </a:cxn>
                <a:cxn ang="0">
                  <a:pos x="0" y="0"/>
                </a:cxn>
              </a:cxnLst>
              <a:rect l="0" t="0" r="r" b="b"/>
              <a:pathLst>
                <a:path w="98" h="1380">
                  <a:moveTo>
                    <a:pt x="0" y="0"/>
                  </a:moveTo>
                  <a:lnTo>
                    <a:pt x="30" y="1273"/>
                  </a:lnTo>
                  <a:lnTo>
                    <a:pt x="30" y="1277"/>
                  </a:lnTo>
                  <a:lnTo>
                    <a:pt x="29" y="1288"/>
                  </a:lnTo>
                  <a:lnTo>
                    <a:pt x="29" y="1304"/>
                  </a:lnTo>
                  <a:lnTo>
                    <a:pt x="33" y="1322"/>
                  </a:lnTo>
                  <a:lnTo>
                    <a:pt x="40" y="1341"/>
                  </a:lnTo>
                  <a:lnTo>
                    <a:pt x="52" y="1357"/>
                  </a:lnTo>
                  <a:lnTo>
                    <a:pt x="72" y="1367"/>
                  </a:lnTo>
                  <a:lnTo>
                    <a:pt x="98" y="1372"/>
                  </a:lnTo>
                  <a:lnTo>
                    <a:pt x="94" y="1374"/>
                  </a:lnTo>
                  <a:lnTo>
                    <a:pt x="82" y="1378"/>
                  </a:lnTo>
                  <a:lnTo>
                    <a:pt x="66" y="1380"/>
                  </a:lnTo>
                  <a:lnTo>
                    <a:pt x="48" y="1376"/>
                  </a:lnTo>
                  <a:lnTo>
                    <a:pt x="30" y="1364"/>
                  </a:lnTo>
                  <a:lnTo>
                    <a:pt x="14" y="1337"/>
                  </a:lnTo>
                  <a:lnTo>
                    <a:pt x="5" y="1292"/>
                  </a:lnTo>
                  <a:lnTo>
                    <a:pt x="3" y="1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81" name="Freeform 113"/>
            <p:cNvSpPr>
              <a:spLocks/>
            </p:cNvSpPr>
            <p:nvPr/>
          </p:nvSpPr>
          <p:spPr bwMode="auto">
            <a:xfrm>
              <a:off x="2514" y="54"/>
              <a:ext cx="567" cy="815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727" y="31"/>
                </a:cxn>
                <a:cxn ang="0">
                  <a:pos x="728" y="30"/>
                </a:cxn>
                <a:cxn ang="0">
                  <a:pos x="733" y="28"/>
                </a:cxn>
                <a:cxn ang="0">
                  <a:pos x="739" y="24"/>
                </a:cxn>
                <a:cxn ang="0">
                  <a:pos x="747" y="21"/>
                </a:cxn>
                <a:cxn ang="0">
                  <a:pos x="758" y="16"/>
                </a:cxn>
                <a:cxn ang="0">
                  <a:pos x="770" y="12"/>
                </a:cxn>
                <a:cxn ang="0">
                  <a:pos x="784" y="7"/>
                </a:cxn>
                <a:cxn ang="0">
                  <a:pos x="800" y="4"/>
                </a:cxn>
                <a:cxn ang="0">
                  <a:pos x="816" y="1"/>
                </a:cxn>
                <a:cxn ang="0">
                  <a:pos x="834" y="0"/>
                </a:cxn>
                <a:cxn ang="0">
                  <a:pos x="853" y="1"/>
                </a:cxn>
                <a:cxn ang="0">
                  <a:pos x="872" y="5"/>
                </a:cxn>
                <a:cxn ang="0">
                  <a:pos x="893" y="10"/>
                </a:cxn>
                <a:cxn ang="0">
                  <a:pos x="913" y="20"/>
                </a:cxn>
                <a:cxn ang="0">
                  <a:pos x="933" y="31"/>
                </a:cxn>
                <a:cxn ang="0">
                  <a:pos x="954" y="47"/>
                </a:cxn>
                <a:cxn ang="0">
                  <a:pos x="968" y="1727"/>
                </a:cxn>
                <a:cxn ang="0">
                  <a:pos x="967" y="1728"/>
                </a:cxn>
                <a:cxn ang="0">
                  <a:pos x="962" y="1729"/>
                </a:cxn>
                <a:cxn ang="0">
                  <a:pos x="955" y="1731"/>
                </a:cxn>
                <a:cxn ang="0">
                  <a:pos x="945" y="1735"/>
                </a:cxn>
                <a:cxn ang="0">
                  <a:pos x="933" y="1739"/>
                </a:cxn>
                <a:cxn ang="0">
                  <a:pos x="919" y="1743"/>
                </a:cxn>
                <a:cxn ang="0">
                  <a:pos x="903" y="1747"/>
                </a:cxn>
                <a:cxn ang="0">
                  <a:pos x="885" y="1752"/>
                </a:cxn>
                <a:cxn ang="0">
                  <a:pos x="865" y="1757"/>
                </a:cxn>
                <a:cxn ang="0">
                  <a:pos x="843" y="1760"/>
                </a:cxn>
                <a:cxn ang="0">
                  <a:pos x="822" y="1764"/>
                </a:cxn>
                <a:cxn ang="0">
                  <a:pos x="797" y="1767"/>
                </a:cxn>
                <a:cxn ang="0">
                  <a:pos x="772" y="1768"/>
                </a:cxn>
                <a:cxn ang="0">
                  <a:pos x="747" y="1769"/>
                </a:cxn>
                <a:cxn ang="0">
                  <a:pos x="720" y="1768"/>
                </a:cxn>
                <a:cxn ang="0">
                  <a:pos x="694" y="1766"/>
                </a:cxn>
                <a:cxn ang="0">
                  <a:pos x="22" y="1719"/>
                </a:cxn>
                <a:cxn ang="0">
                  <a:pos x="0" y="136"/>
                </a:cxn>
              </a:cxnLst>
              <a:rect l="0" t="0" r="r" b="b"/>
              <a:pathLst>
                <a:path w="968" h="1769">
                  <a:moveTo>
                    <a:pt x="0" y="136"/>
                  </a:moveTo>
                  <a:lnTo>
                    <a:pt x="727" y="31"/>
                  </a:lnTo>
                  <a:lnTo>
                    <a:pt x="728" y="30"/>
                  </a:lnTo>
                  <a:lnTo>
                    <a:pt x="733" y="28"/>
                  </a:lnTo>
                  <a:lnTo>
                    <a:pt x="739" y="24"/>
                  </a:lnTo>
                  <a:lnTo>
                    <a:pt x="747" y="21"/>
                  </a:lnTo>
                  <a:lnTo>
                    <a:pt x="758" y="16"/>
                  </a:lnTo>
                  <a:lnTo>
                    <a:pt x="770" y="12"/>
                  </a:lnTo>
                  <a:lnTo>
                    <a:pt x="784" y="7"/>
                  </a:lnTo>
                  <a:lnTo>
                    <a:pt x="800" y="4"/>
                  </a:lnTo>
                  <a:lnTo>
                    <a:pt x="816" y="1"/>
                  </a:lnTo>
                  <a:lnTo>
                    <a:pt x="834" y="0"/>
                  </a:lnTo>
                  <a:lnTo>
                    <a:pt x="853" y="1"/>
                  </a:lnTo>
                  <a:lnTo>
                    <a:pt x="872" y="5"/>
                  </a:lnTo>
                  <a:lnTo>
                    <a:pt x="893" y="10"/>
                  </a:lnTo>
                  <a:lnTo>
                    <a:pt x="913" y="20"/>
                  </a:lnTo>
                  <a:lnTo>
                    <a:pt x="933" y="31"/>
                  </a:lnTo>
                  <a:lnTo>
                    <a:pt x="954" y="47"/>
                  </a:lnTo>
                  <a:lnTo>
                    <a:pt x="968" y="1727"/>
                  </a:lnTo>
                  <a:lnTo>
                    <a:pt x="967" y="1728"/>
                  </a:lnTo>
                  <a:lnTo>
                    <a:pt x="962" y="1729"/>
                  </a:lnTo>
                  <a:lnTo>
                    <a:pt x="955" y="1731"/>
                  </a:lnTo>
                  <a:lnTo>
                    <a:pt x="945" y="1735"/>
                  </a:lnTo>
                  <a:lnTo>
                    <a:pt x="933" y="1739"/>
                  </a:lnTo>
                  <a:lnTo>
                    <a:pt x="919" y="1743"/>
                  </a:lnTo>
                  <a:lnTo>
                    <a:pt x="903" y="1747"/>
                  </a:lnTo>
                  <a:lnTo>
                    <a:pt x="885" y="1752"/>
                  </a:lnTo>
                  <a:lnTo>
                    <a:pt x="865" y="1757"/>
                  </a:lnTo>
                  <a:lnTo>
                    <a:pt x="843" y="1760"/>
                  </a:lnTo>
                  <a:lnTo>
                    <a:pt x="822" y="1764"/>
                  </a:lnTo>
                  <a:lnTo>
                    <a:pt x="797" y="1767"/>
                  </a:lnTo>
                  <a:lnTo>
                    <a:pt x="772" y="1768"/>
                  </a:lnTo>
                  <a:lnTo>
                    <a:pt x="747" y="1769"/>
                  </a:lnTo>
                  <a:lnTo>
                    <a:pt x="720" y="1768"/>
                  </a:lnTo>
                  <a:lnTo>
                    <a:pt x="694" y="1766"/>
                  </a:lnTo>
                  <a:lnTo>
                    <a:pt x="22" y="1719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82" name="Freeform 114"/>
            <p:cNvSpPr>
              <a:spLocks/>
            </p:cNvSpPr>
            <p:nvPr/>
          </p:nvSpPr>
          <p:spPr bwMode="auto">
            <a:xfrm>
              <a:off x="2510" y="73"/>
              <a:ext cx="458" cy="792"/>
            </a:xfrm>
            <a:custGeom>
              <a:avLst/>
              <a:gdLst/>
              <a:ahLst/>
              <a:cxnLst>
                <a:cxn ang="0">
                  <a:pos x="738" y="0"/>
                </a:cxn>
                <a:cxn ang="0">
                  <a:pos x="781" y="1718"/>
                </a:cxn>
                <a:cxn ang="0">
                  <a:pos x="21" y="1686"/>
                </a:cxn>
                <a:cxn ang="0">
                  <a:pos x="0" y="111"/>
                </a:cxn>
                <a:cxn ang="0">
                  <a:pos x="738" y="0"/>
                </a:cxn>
              </a:cxnLst>
              <a:rect l="0" t="0" r="r" b="b"/>
              <a:pathLst>
                <a:path w="781" h="1718">
                  <a:moveTo>
                    <a:pt x="738" y="0"/>
                  </a:moveTo>
                  <a:lnTo>
                    <a:pt x="781" y="1718"/>
                  </a:lnTo>
                  <a:lnTo>
                    <a:pt x="21" y="1686"/>
                  </a:lnTo>
                  <a:lnTo>
                    <a:pt x="0" y="11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83" name="Freeform 115"/>
            <p:cNvSpPr>
              <a:spLocks/>
            </p:cNvSpPr>
            <p:nvPr/>
          </p:nvSpPr>
          <p:spPr bwMode="auto">
            <a:xfrm>
              <a:off x="2938" y="61"/>
              <a:ext cx="90" cy="824"/>
            </a:xfrm>
            <a:custGeom>
              <a:avLst/>
              <a:gdLst/>
              <a:ahLst/>
              <a:cxnLst>
                <a:cxn ang="0">
                  <a:pos x="79" y="12"/>
                </a:cxn>
                <a:cxn ang="0">
                  <a:pos x="79" y="85"/>
                </a:cxn>
                <a:cxn ang="0">
                  <a:pos x="81" y="280"/>
                </a:cxn>
                <a:cxn ang="0">
                  <a:pos x="86" y="555"/>
                </a:cxn>
                <a:cxn ang="0">
                  <a:pos x="92" y="870"/>
                </a:cxn>
                <a:cxn ang="0">
                  <a:pos x="101" y="1186"/>
                </a:cxn>
                <a:cxn ang="0">
                  <a:pos x="114" y="1462"/>
                </a:cxn>
                <a:cxn ang="0">
                  <a:pos x="131" y="1658"/>
                </a:cxn>
                <a:cxn ang="0">
                  <a:pos x="152" y="1732"/>
                </a:cxn>
                <a:cxn ang="0">
                  <a:pos x="33" y="1791"/>
                </a:cxn>
                <a:cxn ang="0">
                  <a:pos x="0" y="28"/>
                </a:cxn>
                <a:cxn ang="0">
                  <a:pos x="3" y="25"/>
                </a:cxn>
                <a:cxn ang="0">
                  <a:pos x="11" y="21"/>
                </a:cxn>
                <a:cxn ang="0">
                  <a:pos x="23" y="14"/>
                </a:cxn>
                <a:cxn ang="0">
                  <a:pos x="37" y="7"/>
                </a:cxn>
                <a:cxn ang="0">
                  <a:pos x="50" y="2"/>
                </a:cxn>
                <a:cxn ang="0">
                  <a:pos x="63" y="0"/>
                </a:cxn>
                <a:cxn ang="0">
                  <a:pos x="73" y="4"/>
                </a:cxn>
                <a:cxn ang="0">
                  <a:pos x="79" y="12"/>
                </a:cxn>
              </a:cxnLst>
              <a:rect l="0" t="0" r="r" b="b"/>
              <a:pathLst>
                <a:path w="152" h="1791">
                  <a:moveTo>
                    <a:pt x="79" y="12"/>
                  </a:moveTo>
                  <a:lnTo>
                    <a:pt x="79" y="85"/>
                  </a:lnTo>
                  <a:lnTo>
                    <a:pt x="81" y="280"/>
                  </a:lnTo>
                  <a:lnTo>
                    <a:pt x="86" y="555"/>
                  </a:lnTo>
                  <a:lnTo>
                    <a:pt x="92" y="870"/>
                  </a:lnTo>
                  <a:lnTo>
                    <a:pt x="101" y="1186"/>
                  </a:lnTo>
                  <a:lnTo>
                    <a:pt x="114" y="1462"/>
                  </a:lnTo>
                  <a:lnTo>
                    <a:pt x="131" y="1658"/>
                  </a:lnTo>
                  <a:lnTo>
                    <a:pt x="152" y="1732"/>
                  </a:lnTo>
                  <a:lnTo>
                    <a:pt x="33" y="1791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1"/>
                  </a:lnTo>
                  <a:lnTo>
                    <a:pt x="23" y="14"/>
                  </a:lnTo>
                  <a:lnTo>
                    <a:pt x="37" y="7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73" y="4"/>
                  </a:lnTo>
                  <a:lnTo>
                    <a:pt x="79" y="12"/>
                  </a:lnTo>
                  <a:close/>
                </a:path>
              </a:pathLst>
            </a:custGeom>
            <a:solidFill>
              <a:srgbClr val="007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84" name="Freeform 116"/>
            <p:cNvSpPr>
              <a:spLocks/>
            </p:cNvSpPr>
            <p:nvPr/>
          </p:nvSpPr>
          <p:spPr bwMode="auto">
            <a:xfrm>
              <a:off x="2961" y="182"/>
              <a:ext cx="129" cy="53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6" y="20"/>
                </a:cxn>
                <a:cxn ang="0">
                  <a:pos x="12" y="18"/>
                </a:cxn>
                <a:cxn ang="0">
                  <a:pos x="20" y="17"/>
                </a:cxn>
                <a:cxn ang="0">
                  <a:pos x="32" y="15"/>
                </a:cxn>
                <a:cxn ang="0">
                  <a:pos x="46" y="11"/>
                </a:cxn>
                <a:cxn ang="0">
                  <a:pos x="61" y="9"/>
                </a:cxn>
                <a:cxn ang="0">
                  <a:pos x="78" y="7"/>
                </a:cxn>
                <a:cxn ang="0">
                  <a:pos x="96" y="3"/>
                </a:cxn>
                <a:cxn ang="0">
                  <a:pos x="115" y="2"/>
                </a:cxn>
                <a:cxn ang="0">
                  <a:pos x="133" y="1"/>
                </a:cxn>
                <a:cxn ang="0">
                  <a:pos x="152" y="0"/>
                </a:cxn>
                <a:cxn ang="0">
                  <a:pos x="169" y="0"/>
                </a:cxn>
                <a:cxn ang="0">
                  <a:pos x="185" y="2"/>
                </a:cxn>
                <a:cxn ang="0">
                  <a:pos x="199" y="4"/>
                </a:cxn>
                <a:cxn ang="0">
                  <a:pos x="212" y="9"/>
                </a:cxn>
                <a:cxn ang="0">
                  <a:pos x="221" y="15"/>
                </a:cxn>
                <a:cxn ang="0">
                  <a:pos x="216" y="106"/>
                </a:cxn>
                <a:cxn ang="0">
                  <a:pos x="214" y="106"/>
                </a:cxn>
                <a:cxn ang="0">
                  <a:pos x="208" y="104"/>
                </a:cxn>
                <a:cxn ang="0">
                  <a:pos x="198" y="103"/>
                </a:cxn>
                <a:cxn ang="0">
                  <a:pos x="185" y="102"/>
                </a:cxn>
                <a:cxn ang="0">
                  <a:pos x="170" y="101"/>
                </a:cxn>
                <a:cxn ang="0">
                  <a:pos x="154" y="99"/>
                </a:cxn>
                <a:cxn ang="0">
                  <a:pos x="136" y="98"/>
                </a:cxn>
                <a:cxn ang="0">
                  <a:pos x="117" y="96"/>
                </a:cxn>
                <a:cxn ang="0">
                  <a:pos x="97" y="96"/>
                </a:cxn>
                <a:cxn ang="0">
                  <a:pos x="78" y="96"/>
                </a:cxn>
                <a:cxn ang="0">
                  <a:pos x="59" y="98"/>
                </a:cxn>
                <a:cxn ang="0">
                  <a:pos x="43" y="99"/>
                </a:cxn>
                <a:cxn ang="0">
                  <a:pos x="28" y="101"/>
                </a:cxn>
                <a:cxn ang="0">
                  <a:pos x="16" y="104"/>
                </a:cxn>
                <a:cxn ang="0">
                  <a:pos x="5" y="110"/>
                </a:cxn>
                <a:cxn ang="0">
                  <a:pos x="0" y="116"/>
                </a:cxn>
                <a:cxn ang="0">
                  <a:pos x="4" y="20"/>
                </a:cxn>
              </a:cxnLst>
              <a:rect l="0" t="0" r="r" b="b"/>
              <a:pathLst>
                <a:path w="221" h="116">
                  <a:moveTo>
                    <a:pt x="4" y="20"/>
                  </a:moveTo>
                  <a:lnTo>
                    <a:pt x="6" y="20"/>
                  </a:lnTo>
                  <a:lnTo>
                    <a:pt x="12" y="18"/>
                  </a:lnTo>
                  <a:lnTo>
                    <a:pt x="20" y="17"/>
                  </a:lnTo>
                  <a:lnTo>
                    <a:pt x="32" y="15"/>
                  </a:lnTo>
                  <a:lnTo>
                    <a:pt x="46" y="11"/>
                  </a:lnTo>
                  <a:lnTo>
                    <a:pt x="61" y="9"/>
                  </a:lnTo>
                  <a:lnTo>
                    <a:pt x="78" y="7"/>
                  </a:lnTo>
                  <a:lnTo>
                    <a:pt x="96" y="3"/>
                  </a:lnTo>
                  <a:lnTo>
                    <a:pt x="115" y="2"/>
                  </a:lnTo>
                  <a:lnTo>
                    <a:pt x="133" y="1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5" y="2"/>
                  </a:lnTo>
                  <a:lnTo>
                    <a:pt x="199" y="4"/>
                  </a:lnTo>
                  <a:lnTo>
                    <a:pt x="212" y="9"/>
                  </a:lnTo>
                  <a:lnTo>
                    <a:pt x="221" y="15"/>
                  </a:lnTo>
                  <a:lnTo>
                    <a:pt x="216" y="106"/>
                  </a:lnTo>
                  <a:lnTo>
                    <a:pt x="214" y="106"/>
                  </a:lnTo>
                  <a:lnTo>
                    <a:pt x="208" y="104"/>
                  </a:lnTo>
                  <a:lnTo>
                    <a:pt x="198" y="103"/>
                  </a:lnTo>
                  <a:lnTo>
                    <a:pt x="185" y="102"/>
                  </a:lnTo>
                  <a:lnTo>
                    <a:pt x="170" y="101"/>
                  </a:lnTo>
                  <a:lnTo>
                    <a:pt x="154" y="99"/>
                  </a:lnTo>
                  <a:lnTo>
                    <a:pt x="136" y="98"/>
                  </a:lnTo>
                  <a:lnTo>
                    <a:pt x="117" y="96"/>
                  </a:lnTo>
                  <a:lnTo>
                    <a:pt x="97" y="96"/>
                  </a:lnTo>
                  <a:lnTo>
                    <a:pt x="78" y="96"/>
                  </a:lnTo>
                  <a:lnTo>
                    <a:pt x="59" y="98"/>
                  </a:lnTo>
                  <a:lnTo>
                    <a:pt x="43" y="99"/>
                  </a:lnTo>
                  <a:lnTo>
                    <a:pt x="28" y="101"/>
                  </a:lnTo>
                  <a:lnTo>
                    <a:pt x="16" y="104"/>
                  </a:lnTo>
                  <a:lnTo>
                    <a:pt x="5" y="110"/>
                  </a:lnTo>
                  <a:lnTo>
                    <a:pt x="0" y="116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85" name="Freeform 117"/>
            <p:cNvSpPr>
              <a:spLocks/>
            </p:cNvSpPr>
            <p:nvPr/>
          </p:nvSpPr>
          <p:spPr bwMode="auto">
            <a:xfrm>
              <a:off x="3002" y="182"/>
              <a:ext cx="69" cy="46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" y="14"/>
                </a:cxn>
                <a:cxn ang="0">
                  <a:pos x="13" y="17"/>
                </a:cxn>
                <a:cxn ang="0">
                  <a:pos x="25" y="24"/>
                </a:cxn>
                <a:cxn ang="0">
                  <a:pos x="40" y="32"/>
                </a:cxn>
                <a:cxn ang="0">
                  <a:pos x="54" y="44"/>
                </a:cxn>
                <a:cxn ang="0">
                  <a:pos x="66" y="58"/>
                </a:cxn>
                <a:cxn ang="0">
                  <a:pos x="73" y="74"/>
                </a:cxn>
                <a:cxn ang="0">
                  <a:pos x="73" y="93"/>
                </a:cxn>
                <a:cxn ang="0">
                  <a:pos x="116" y="98"/>
                </a:cxn>
                <a:cxn ang="0">
                  <a:pos x="111" y="8"/>
                </a:cxn>
                <a:cxn ang="0">
                  <a:pos x="108" y="7"/>
                </a:cxn>
                <a:cxn ang="0">
                  <a:pos x="103" y="5"/>
                </a:cxn>
                <a:cxn ang="0">
                  <a:pos x="92" y="2"/>
                </a:cxn>
                <a:cxn ang="0">
                  <a:pos x="79" y="0"/>
                </a:cxn>
                <a:cxn ang="0">
                  <a:pos x="63" y="0"/>
                </a:cxn>
                <a:cxn ang="0">
                  <a:pos x="44" y="1"/>
                </a:cxn>
                <a:cxn ang="0">
                  <a:pos x="23" y="5"/>
                </a:cxn>
                <a:cxn ang="0">
                  <a:pos x="0" y="13"/>
                </a:cxn>
              </a:cxnLst>
              <a:rect l="0" t="0" r="r" b="b"/>
              <a:pathLst>
                <a:path w="116" h="98">
                  <a:moveTo>
                    <a:pt x="0" y="13"/>
                  </a:moveTo>
                  <a:lnTo>
                    <a:pt x="3" y="14"/>
                  </a:lnTo>
                  <a:lnTo>
                    <a:pt x="13" y="17"/>
                  </a:lnTo>
                  <a:lnTo>
                    <a:pt x="25" y="24"/>
                  </a:lnTo>
                  <a:lnTo>
                    <a:pt x="40" y="32"/>
                  </a:lnTo>
                  <a:lnTo>
                    <a:pt x="54" y="44"/>
                  </a:lnTo>
                  <a:lnTo>
                    <a:pt x="66" y="58"/>
                  </a:lnTo>
                  <a:lnTo>
                    <a:pt x="73" y="74"/>
                  </a:lnTo>
                  <a:lnTo>
                    <a:pt x="73" y="93"/>
                  </a:lnTo>
                  <a:lnTo>
                    <a:pt x="116" y="98"/>
                  </a:lnTo>
                  <a:lnTo>
                    <a:pt x="111" y="8"/>
                  </a:lnTo>
                  <a:lnTo>
                    <a:pt x="108" y="7"/>
                  </a:lnTo>
                  <a:lnTo>
                    <a:pt x="103" y="5"/>
                  </a:lnTo>
                  <a:lnTo>
                    <a:pt x="92" y="2"/>
                  </a:lnTo>
                  <a:lnTo>
                    <a:pt x="79" y="0"/>
                  </a:lnTo>
                  <a:lnTo>
                    <a:pt x="63" y="0"/>
                  </a:lnTo>
                  <a:lnTo>
                    <a:pt x="44" y="1"/>
                  </a:lnTo>
                  <a:lnTo>
                    <a:pt x="23" y="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86" name="Freeform 118"/>
            <p:cNvSpPr>
              <a:spLocks/>
            </p:cNvSpPr>
            <p:nvPr/>
          </p:nvSpPr>
          <p:spPr bwMode="auto">
            <a:xfrm>
              <a:off x="2958" y="267"/>
              <a:ext cx="131" cy="19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7" y="7"/>
                </a:cxn>
                <a:cxn ang="0">
                  <a:pos x="13" y="6"/>
                </a:cxn>
                <a:cxn ang="0">
                  <a:pos x="21" y="6"/>
                </a:cxn>
                <a:cxn ang="0">
                  <a:pos x="32" y="5"/>
                </a:cxn>
                <a:cxn ang="0">
                  <a:pos x="46" y="4"/>
                </a:cxn>
                <a:cxn ang="0">
                  <a:pos x="62" y="3"/>
                </a:cxn>
                <a:cxn ang="0">
                  <a:pos x="80" y="3"/>
                </a:cxn>
                <a:cxn ang="0">
                  <a:pos x="97" y="1"/>
                </a:cxn>
                <a:cxn ang="0">
                  <a:pos x="115" y="0"/>
                </a:cxn>
                <a:cxn ang="0">
                  <a:pos x="134" y="0"/>
                </a:cxn>
                <a:cxn ang="0">
                  <a:pos x="152" y="0"/>
                </a:cxn>
                <a:cxn ang="0">
                  <a:pos x="169" y="0"/>
                </a:cxn>
                <a:cxn ang="0">
                  <a:pos x="186" y="0"/>
                </a:cxn>
                <a:cxn ang="0">
                  <a:pos x="199" y="1"/>
                </a:cxn>
                <a:cxn ang="0">
                  <a:pos x="212" y="3"/>
                </a:cxn>
                <a:cxn ang="0">
                  <a:pos x="221" y="5"/>
                </a:cxn>
                <a:cxn ang="0">
                  <a:pos x="217" y="37"/>
                </a:cxn>
                <a:cxn ang="0">
                  <a:pos x="214" y="37"/>
                </a:cxn>
                <a:cxn ang="0">
                  <a:pos x="209" y="37"/>
                </a:cxn>
                <a:cxn ang="0">
                  <a:pos x="198" y="36"/>
                </a:cxn>
                <a:cxn ang="0">
                  <a:pos x="187" y="36"/>
                </a:cxn>
                <a:cxn ang="0">
                  <a:pos x="172" y="35"/>
                </a:cxn>
                <a:cxn ang="0">
                  <a:pos x="154" y="35"/>
                </a:cxn>
                <a:cxn ang="0">
                  <a:pos x="136" y="35"/>
                </a:cxn>
                <a:cxn ang="0">
                  <a:pos x="118" y="34"/>
                </a:cxn>
                <a:cxn ang="0">
                  <a:pos x="98" y="34"/>
                </a:cxn>
                <a:cxn ang="0">
                  <a:pos x="80" y="34"/>
                </a:cxn>
                <a:cxn ang="0">
                  <a:pos x="61" y="34"/>
                </a:cxn>
                <a:cxn ang="0">
                  <a:pos x="44" y="35"/>
                </a:cxn>
                <a:cxn ang="0">
                  <a:pos x="29" y="36"/>
                </a:cxn>
                <a:cxn ang="0">
                  <a:pos x="16" y="37"/>
                </a:cxn>
                <a:cxn ang="0">
                  <a:pos x="7" y="38"/>
                </a:cxn>
                <a:cxn ang="0">
                  <a:pos x="0" y="41"/>
                </a:cxn>
                <a:cxn ang="0">
                  <a:pos x="5" y="7"/>
                </a:cxn>
              </a:cxnLst>
              <a:rect l="0" t="0" r="r" b="b"/>
              <a:pathLst>
                <a:path w="221" h="41">
                  <a:moveTo>
                    <a:pt x="5" y="7"/>
                  </a:moveTo>
                  <a:lnTo>
                    <a:pt x="7" y="7"/>
                  </a:lnTo>
                  <a:lnTo>
                    <a:pt x="13" y="6"/>
                  </a:lnTo>
                  <a:lnTo>
                    <a:pt x="21" y="6"/>
                  </a:lnTo>
                  <a:lnTo>
                    <a:pt x="32" y="5"/>
                  </a:lnTo>
                  <a:lnTo>
                    <a:pt x="46" y="4"/>
                  </a:lnTo>
                  <a:lnTo>
                    <a:pt x="62" y="3"/>
                  </a:lnTo>
                  <a:lnTo>
                    <a:pt x="80" y="3"/>
                  </a:lnTo>
                  <a:lnTo>
                    <a:pt x="97" y="1"/>
                  </a:lnTo>
                  <a:lnTo>
                    <a:pt x="115" y="0"/>
                  </a:lnTo>
                  <a:lnTo>
                    <a:pt x="134" y="0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1"/>
                  </a:lnTo>
                  <a:lnTo>
                    <a:pt x="212" y="3"/>
                  </a:lnTo>
                  <a:lnTo>
                    <a:pt x="221" y="5"/>
                  </a:lnTo>
                  <a:lnTo>
                    <a:pt x="217" y="37"/>
                  </a:lnTo>
                  <a:lnTo>
                    <a:pt x="214" y="37"/>
                  </a:lnTo>
                  <a:lnTo>
                    <a:pt x="209" y="37"/>
                  </a:lnTo>
                  <a:lnTo>
                    <a:pt x="198" y="36"/>
                  </a:lnTo>
                  <a:lnTo>
                    <a:pt x="187" y="36"/>
                  </a:lnTo>
                  <a:lnTo>
                    <a:pt x="172" y="35"/>
                  </a:lnTo>
                  <a:lnTo>
                    <a:pt x="154" y="35"/>
                  </a:lnTo>
                  <a:lnTo>
                    <a:pt x="136" y="35"/>
                  </a:lnTo>
                  <a:lnTo>
                    <a:pt x="118" y="34"/>
                  </a:lnTo>
                  <a:lnTo>
                    <a:pt x="98" y="34"/>
                  </a:lnTo>
                  <a:lnTo>
                    <a:pt x="80" y="34"/>
                  </a:lnTo>
                  <a:lnTo>
                    <a:pt x="61" y="34"/>
                  </a:lnTo>
                  <a:lnTo>
                    <a:pt x="44" y="35"/>
                  </a:lnTo>
                  <a:lnTo>
                    <a:pt x="29" y="36"/>
                  </a:lnTo>
                  <a:lnTo>
                    <a:pt x="16" y="37"/>
                  </a:lnTo>
                  <a:lnTo>
                    <a:pt x="7" y="38"/>
                  </a:lnTo>
                  <a:lnTo>
                    <a:pt x="0" y="41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87" name="Freeform 119"/>
            <p:cNvSpPr>
              <a:spLocks/>
            </p:cNvSpPr>
            <p:nvPr/>
          </p:nvSpPr>
          <p:spPr bwMode="auto">
            <a:xfrm>
              <a:off x="3001" y="267"/>
              <a:ext cx="68" cy="1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5"/>
                </a:cxn>
                <a:cxn ang="0">
                  <a:pos x="12" y="7"/>
                </a:cxn>
                <a:cxn ang="0">
                  <a:pos x="25" y="9"/>
                </a:cxn>
                <a:cxn ang="0">
                  <a:pos x="39" y="12"/>
                </a:cxn>
                <a:cxn ang="0">
                  <a:pos x="53" y="16"/>
                </a:cxn>
                <a:cxn ang="0">
                  <a:pos x="64" y="21"/>
                </a:cxn>
                <a:cxn ang="0">
                  <a:pos x="71" y="27"/>
                </a:cxn>
                <a:cxn ang="0">
                  <a:pos x="71" y="34"/>
                </a:cxn>
                <a:cxn ang="0">
                  <a:pos x="115" y="35"/>
                </a:cxn>
                <a:cxn ang="0">
                  <a:pos x="110" y="4"/>
                </a:cxn>
                <a:cxn ang="0">
                  <a:pos x="108" y="4"/>
                </a:cxn>
                <a:cxn ang="0">
                  <a:pos x="102" y="3"/>
                </a:cxn>
                <a:cxn ang="0">
                  <a:pos x="92" y="1"/>
                </a:cxn>
                <a:cxn ang="0">
                  <a:pos x="78" y="0"/>
                </a:cxn>
                <a:cxn ang="0">
                  <a:pos x="62" y="0"/>
                </a:cxn>
                <a:cxn ang="0">
                  <a:pos x="43" y="0"/>
                </a:cxn>
                <a:cxn ang="0">
                  <a:pos x="23" y="3"/>
                </a:cxn>
                <a:cxn ang="0">
                  <a:pos x="0" y="5"/>
                </a:cxn>
              </a:cxnLst>
              <a:rect l="0" t="0" r="r" b="b"/>
              <a:pathLst>
                <a:path w="115" h="35">
                  <a:moveTo>
                    <a:pt x="0" y="5"/>
                  </a:moveTo>
                  <a:lnTo>
                    <a:pt x="3" y="5"/>
                  </a:lnTo>
                  <a:lnTo>
                    <a:pt x="12" y="7"/>
                  </a:lnTo>
                  <a:lnTo>
                    <a:pt x="25" y="9"/>
                  </a:lnTo>
                  <a:lnTo>
                    <a:pt x="39" y="12"/>
                  </a:lnTo>
                  <a:lnTo>
                    <a:pt x="53" y="16"/>
                  </a:lnTo>
                  <a:lnTo>
                    <a:pt x="64" y="21"/>
                  </a:lnTo>
                  <a:lnTo>
                    <a:pt x="71" y="27"/>
                  </a:lnTo>
                  <a:lnTo>
                    <a:pt x="71" y="34"/>
                  </a:lnTo>
                  <a:lnTo>
                    <a:pt x="115" y="35"/>
                  </a:lnTo>
                  <a:lnTo>
                    <a:pt x="110" y="4"/>
                  </a:lnTo>
                  <a:lnTo>
                    <a:pt x="108" y="4"/>
                  </a:lnTo>
                  <a:lnTo>
                    <a:pt x="102" y="3"/>
                  </a:lnTo>
                  <a:lnTo>
                    <a:pt x="92" y="1"/>
                  </a:lnTo>
                  <a:lnTo>
                    <a:pt x="78" y="0"/>
                  </a:lnTo>
                  <a:lnTo>
                    <a:pt x="62" y="0"/>
                  </a:lnTo>
                  <a:lnTo>
                    <a:pt x="43" y="0"/>
                  </a:lnTo>
                  <a:lnTo>
                    <a:pt x="23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88" name="Freeform 120"/>
            <p:cNvSpPr>
              <a:spLocks/>
            </p:cNvSpPr>
            <p:nvPr/>
          </p:nvSpPr>
          <p:spPr bwMode="auto">
            <a:xfrm>
              <a:off x="2963" y="744"/>
              <a:ext cx="126" cy="31"/>
            </a:xfrm>
            <a:custGeom>
              <a:avLst/>
              <a:gdLst/>
              <a:ahLst/>
              <a:cxnLst>
                <a:cxn ang="0">
                  <a:pos x="5" y="30"/>
                </a:cxn>
                <a:cxn ang="0">
                  <a:pos x="7" y="30"/>
                </a:cxn>
                <a:cxn ang="0">
                  <a:pos x="12" y="29"/>
                </a:cxn>
                <a:cxn ang="0">
                  <a:pos x="21" y="26"/>
                </a:cxn>
                <a:cxn ang="0">
                  <a:pos x="31" y="24"/>
                </a:cxn>
                <a:cxn ang="0">
                  <a:pos x="45" y="22"/>
                </a:cxn>
                <a:cxn ang="0">
                  <a:pos x="60" y="18"/>
                </a:cxn>
                <a:cxn ang="0">
                  <a:pos x="76" y="16"/>
                </a:cxn>
                <a:cxn ang="0">
                  <a:pos x="93" y="12"/>
                </a:cxn>
                <a:cxn ang="0">
                  <a:pos x="112" y="9"/>
                </a:cxn>
                <a:cxn ang="0">
                  <a:pos x="129" y="7"/>
                </a:cxn>
                <a:cxn ang="0">
                  <a:pos x="146" y="4"/>
                </a:cxn>
                <a:cxn ang="0">
                  <a:pos x="164" y="2"/>
                </a:cxn>
                <a:cxn ang="0">
                  <a:pos x="179" y="1"/>
                </a:cxn>
                <a:cxn ang="0">
                  <a:pos x="194" y="0"/>
                </a:cxn>
                <a:cxn ang="0">
                  <a:pos x="205" y="0"/>
                </a:cxn>
                <a:cxn ang="0">
                  <a:pos x="214" y="1"/>
                </a:cxn>
                <a:cxn ang="0">
                  <a:pos x="210" y="34"/>
                </a:cxn>
                <a:cxn ang="0">
                  <a:pos x="207" y="34"/>
                </a:cxn>
                <a:cxn ang="0">
                  <a:pos x="202" y="35"/>
                </a:cxn>
                <a:cxn ang="0">
                  <a:pos x="192" y="35"/>
                </a:cxn>
                <a:cxn ang="0">
                  <a:pos x="180" y="37"/>
                </a:cxn>
                <a:cxn ang="0">
                  <a:pos x="166" y="38"/>
                </a:cxn>
                <a:cxn ang="0">
                  <a:pos x="150" y="40"/>
                </a:cxn>
                <a:cxn ang="0">
                  <a:pos x="131" y="41"/>
                </a:cxn>
                <a:cxn ang="0">
                  <a:pos x="114" y="44"/>
                </a:cxn>
                <a:cxn ang="0">
                  <a:pos x="94" y="46"/>
                </a:cxn>
                <a:cxn ang="0">
                  <a:pos x="76" y="48"/>
                </a:cxn>
                <a:cxn ang="0">
                  <a:pos x="59" y="50"/>
                </a:cxn>
                <a:cxn ang="0">
                  <a:pos x="43" y="53"/>
                </a:cxn>
                <a:cxn ang="0">
                  <a:pos x="28" y="56"/>
                </a:cxn>
                <a:cxn ang="0">
                  <a:pos x="16" y="60"/>
                </a:cxn>
                <a:cxn ang="0">
                  <a:pos x="6" y="62"/>
                </a:cxn>
                <a:cxn ang="0">
                  <a:pos x="0" y="65"/>
                </a:cxn>
                <a:cxn ang="0">
                  <a:pos x="5" y="30"/>
                </a:cxn>
              </a:cxnLst>
              <a:rect l="0" t="0" r="r" b="b"/>
              <a:pathLst>
                <a:path w="214" h="65">
                  <a:moveTo>
                    <a:pt x="5" y="30"/>
                  </a:moveTo>
                  <a:lnTo>
                    <a:pt x="7" y="30"/>
                  </a:lnTo>
                  <a:lnTo>
                    <a:pt x="12" y="29"/>
                  </a:lnTo>
                  <a:lnTo>
                    <a:pt x="21" y="26"/>
                  </a:lnTo>
                  <a:lnTo>
                    <a:pt x="31" y="24"/>
                  </a:lnTo>
                  <a:lnTo>
                    <a:pt x="45" y="22"/>
                  </a:lnTo>
                  <a:lnTo>
                    <a:pt x="60" y="18"/>
                  </a:lnTo>
                  <a:lnTo>
                    <a:pt x="76" y="16"/>
                  </a:lnTo>
                  <a:lnTo>
                    <a:pt x="93" y="12"/>
                  </a:lnTo>
                  <a:lnTo>
                    <a:pt x="112" y="9"/>
                  </a:lnTo>
                  <a:lnTo>
                    <a:pt x="129" y="7"/>
                  </a:lnTo>
                  <a:lnTo>
                    <a:pt x="146" y="4"/>
                  </a:lnTo>
                  <a:lnTo>
                    <a:pt x="164" y="2"/>
                  </a:lnTo>
                  <a:lnTo>
                    <a:pt x="179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4" y="1"/>
                  </a:lnTo>
                  <a:lnTo>
                    <a:pt x="210" y="34"/>
                  </a:lnTo>
                  <a:lnTo>
                    <a:pt x="207" y="34"/>
                  </a:lnTo>
                  <a:lnTo>
                    <a:pt x="202" y="35"/>
                  </a:lnTo>
                  <a:lnTo>
                    <a:pt x="192" y="35"/>
                  </a:lnTo>
                  <a:lnTo>
                    <a:pt x="180" y="37"/>
                  </a:lnTo>
                  <a:lnTo>
                    <a:pt x="166" y="38"/>
                  </a:lnTo>
                  <a:lnTo>
                    <a:pt x="150" y="40"/>
                  </a:lnTo>
                  <a:lnTo>
                    <a:pt x="131" y="41"/>
                  </a:lnTo>
                  <a:lnTo>
                    <a:pt x="114" y="44"/>
                  </a:lnTo>
                  <a:lnTo>
                    <a:pt x="94" y="46"/>
                  </a:lnTo>
                  <a:lnTo>
                    <a:pt x="76" y="48"/>
                  </a:lnTo>
                  <a:lnTo>
                    <a:pt x="59" y="50"/>
                  </a:lnTo>
                  <a:lnTo>
                    <a:pt x="43" y="53"/>
                  </a:lnTo>
                  <a:lnTo>
                    <a:pt x="28" y="56"/>
                  </a:lnTo>
                  <a:lnTo>
                    <a:pt x="16" y="60"/>
                  </a:lnTo>
                  <a:lnTo>
                    <a:pt x="6" y="62"/>
                  </a:lnTo>
                  <a:lnTo>
                    <a:pt x="0" y="65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89" name="Freeform 121"/>
            <p:cNvSpPr>
              <a:spLocks/>
            </p:cNvSpPr>
            <p:nvPr/>
          </p:nvSpPr>
          <p:spPr bwMode="auto">
            <a:xfrm>
              <a:off x="3003" y="746"/>
              <a:ext cx="67" cy="1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" y="15"/>
                </a:cxn>
                <a:cxn ang="0">
                  <a:pos x="13" y="15"/>
                </a:cxn>
                <a:cxn ang="0">
                  <a:pos x="24" y="16"/>
                </a:cxn>
                <a:cxn ang="0">
                  <a:pos x="39" y="18"/>
                </a:cxn>
                <a:cxn ang="0">
                  <a:pos x="52" y="20"/>
                </a:cxn>
                <a:cxn ang="0">
                  <a:pos x="64" y="23"/>
                </a:cxn>
                <a:cxn ang="0">
                  <a:pos x="70" y="28"/>
                </a:cxn>
                <a:cxn ang="0">
                  <a:pos x="70" y="35"/>
                </a:cxn>
                <a:cxn ang="0">
                  <a:pos x="113" y="31"/>
                </a:cxn>
                <a:cxn ang="0">
                  <a:pos x="107" y="0"/>
                </a:cxn>
                <a:cxn ang="0">
                  <a:pos x="105" y="0"/>
                </a:cxn>
                <a:cxn ang="0">
                  <a:pos x="99" y="0"/>
                </a:cxn>
                <a:cxn ang="0">
                  <a:pos x="90" y="0"/>
                </a:cxn>
                <a:cxn ang="0">
                  <a:pos x="76" y="2"/>
                </a:cxn>
                <a:cxn ang="0">
                  <a:pos x="61" y="3"/>
                </a:cxn>
                <a:cxn ang="0">
                  <a:pos x="43" y="6"/>
                </a:cxn>
                <a:cxn ang="0">
                  <a:pos x="22" y="10"/>
                </a:cxn>
                <a:cxn ang="0">
                  <a:pos x="0" y="15"/>
                </a:cxn>
              </a:cxnLst>
              <a:rect l="0" t="0" r="r" b="b"/>
              <a:pathLst>
                <a:path w="113" h="35">
                  <a:moveTo>
                    <a:pt x="0" y="15"/>
                  </a:moveTo>
                  <a:lnTo>
                    <a:pt x="4" y="15"/>
                  </a:lnTo>
                  <a:lnTo>
                    <a:pt x="13" y="15"/>
                  </a:lnTo>
                  <a:lnTo>
                    <a:pt x="24" y="16"/>
                  </a:lnTo>
                  <a:lnTo>
                    <a:pt x="39" y="18"/>
                  </a:lnTo>
                  <a:lnTo>
                    <a:pt x="52" y="20"/>
                  </a:lnTo>
                  <a:lnTo>
                    <a:pt x="64" y="23"/>
                  </a:lnTo>
                  <a:lnTo>
                    <a:pt x="70" y="28"/>
                  </a:lnTo>
                  <a:lnTo>
                    <a:pt x="70" y="35"/>
                  </a:lnTo>
                  <a:lnTo>
                    <a:pt x="113" y="3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61" y="3"/>
                  </a:lnTo>
                  <a:lnTo>
                    <a:pt x="43" y="6"/>
                  </a:lnTo>
                  <a:lnTo>
                    <a:pt x="22" y="1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90" name="Freeform 122"/>
            <p:cNvSpPr>
              <a:spLocks/>
            </p:cNvSpPr>
            <p:nvPr/>
          </p:nvSpPr>
          <p:spPr bwMode="auto">
            <a:xfrm>
              <a:off x="2496" y="63"/>
              <a:ext cx="429" cy="101"/>
            </a:xfrm>
            <a:custGeom>
              <a:avLst/>
              <a:gdLst/>
              <a:ahLst/>
              <a:cxnLst>
                <a:cxn ang="0">
                  <a:pos x="730" y="0"/>
                </a:cxn>
                <a:cxn ang="0">
                  <a:pos x="87" y="95"/>
                </a:cxn>
                <a:cxn ang="0">
                  <a:pos x="82" y="95"/>
                </a:cxn>
                <a:cxn ang="0">
                  <a:pos x="72" y="97"/>
                </a:cxn>
                <a:cxn ang="0">
                  <a:pos x="57" y="101"/>
                </a:cxn>
                <a:cxn ang="0">
                  <a:pos x="40" y="109"/>
                </a:cxn>
                <a:cxn ang="0">
                  <a:pos x="22" y="123"/>
                </a:cxn>
                <a:cxn ang="0">
                  <a:pos x="10" y="145"/>
                </a:cxn>
                <a:cxn ang="0">
                  <a:pos x="0" y="177"/>
                </a:cxn>
                <a:cxn ang="0">
                  <a:pos x="0" y="219"/>
                </a:cxn>
                <a:cxn ang="0">
                  <a:pos x="0" y="215"/>
                </a:cxn>
                <a:cxn ang="0">
                  <a:pos x="0" y="205"/>
                </a:cxn>
                <a:cxn ang="0">
                  <a:pos x="3" y="190"/>
                </a:cxn>
                <a:cxn ang="0">
                  <a:pos x="7" y="173"/>
                </a:cxn>
                <a:cxn ang="0">
                  <a:pos x="15" y="155"/>
                </a:cxn>
                <a:cxn ang="0">
                  <a:pos x="28" y="138"/>
                </a:cxn>
                <a:cxn ang="0">
                  <a:pos x="46" y="124"/>
                </a:cxn>
                <a:cxn ang="0">
                  <a:pos x="73" y="115"/>
                </a:cxn>
                <a:cxn ang="0">
                  <a:pos x="79" y="114"/>
                </a:cxn>
                <a:cxn ang="0">
                  <a:pos x="96" y="112"/>
                </a:cxn>
                <a:cxn ang="0">
                  <a:pos x="124" y="107"/>
                </a:cxn>
                <a:cxn ang="0">
                  <a:pos x="159" y="101"/>
                </a:cxn>
                <a:cxn ang="0">
                  <a:pos x="202" y="93"/>
                </a:cxn>
                <a:cxn ang="0">
                  <a:pos x="250" y="85"/>
                </a:cxn>
                <a:cxn ang="0">
                  <a:pos x="303" y="77"/>
                </a:cxn>
                <a:cxn ang="0">
                  <a:pos x="359" y="68"/>
                </a:cxn>
                <a:cxn ang="0">
                  <a:pos x="415" y="57"/>
                </a:cxn>
                <a:cxn ang="0">
                  <a:pos x="472" y="48"/>
                </a:cxn>
                <a:cxn ang="0">
                  <a:pos x="526" y="38"/>
                </a:cxn>
                <a:cxn ang="0">
                  <a:pos x="579" y="29"/>
                </a:cxn>
                <a:cxn ang="0">
                  <a:pos x="626" y="21"/>
                </a:cxn>
                <a:cxn ang="0">
                  <a:pos x="669" y="12"/>
                </a:cxn>
                <a:cxn ang="0">
                  <a:pos x="703" y="6"/>
                </a:cxn>
                <a:cxn ang="0">
                  <a:pos x="730" y="0"/>
                </a:cxn>
              </a:cxnLst>
              <a:rect l="0" t="0" r="r" b="b"/>
              <a:pathLst>
                <a:path w="730" h="219">
                  <a:moveTo>
                    <a:pt x="730" y="0"/>
                  </a:moveTo>
                  <a:lnTo>
                    <a:pt x="87" y="95"/>
                  </a:lnTo>
                  <a:lnTo>
                    <a:pt x="82" y="95"/>
                  </a:lnTo>
                  <a:lnTo>
                    <a:pt x="72" y="97"/>
                  </a:lnTo>
                  <a:lnTo>
                    <a:pt x="57" y="101"/>
                  </a:lnTo>
                  <a:lnTo>
                    <a:pt x="40" y="109"/>
                  </a:lnTo>
                  <a:lnTo>
                    <a:pt x="22" y="123"/>
                  </a:lnTo>
                  <a:lnTo>
                    <a:pt x="10" y="145"/>
                  </a:lnTo>
                  <a:lnTo>
                    <a:pt x="0" y="177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05"/>
                  </a:lnTo>
                  <a:lnTo>
                    <a:pt x="3" y="190"/>
                  </a:lnTo>
                  <a:lnTo>
                    <a:pt x="7" y="173"/>
                  </a:lnTo>
                  <a:lnTo>
                    <a:pt x="15" y="155"/>
                  </a:lnTo>
                  <a:lnTo>
                    <a:pt x="28" y="138"/>
                  </a:lnTo>
                  <a:lnTo>
                    <a:pt x="46" y="124"/>
                  </a:lnTo>
                  <a:lnTo>
                    <a:pt x="73" y="115"/>
                  </a:lnTo>
                  <a:lnTo>
                    <a:pt x="79" y="114"/>
                  </a:lnTo>
                  <a:lnTo>
                    <a:pt x="96" y="112"/>
                  </a:lnTo>
                  <a:lnTo>
                    <a:pt x="124" y="107"/>
                  </a:lnTo>
                  <a:lnTo>
                    <a:pt x="159" y="101"/>
                  </a:lnTo>
                  <a:lnTo>
                    <a:pt x="202" y="93"/>
                  </a:lnTo>
                  <a:lnTo>
                    <a:pt x="250" y="85"/>
                  </a:lnTo>
                  <a:lnTo>
                    <a:pt x="303" y="77"/>
                  </a:lnTo>
                  <a:lnTo>
                    <a:pt x="359" y="68"/>
                  </a:lnTo>
                  <a:lnTo>
                    <a:pt x="415" y="57"/>
                  </a:lnTo>
                  <a:lnTo>
                    <a:pt x="472" y="48"/>
                  </a:lnTo>
                  <a:lnTo>
                    <a:pt x="526" y="38"/>
                  </a:lnTo>
                  <a:lnTo>
                    <a:pt x="579" y="29"/>
                  </a:lnTo>
                  <a:lnTo>
                    <a:pt x="626" y="21"/>
                  </a:lnTo>
                  <a:lnTo>
                    <a:pt x="669" y="12"/>
                  </a:lnTo>
                  <a:lnTo>
                    <a:pt x="703" y="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92" name="Freeform 124"/>
            <p:cNvSpPr>
              <a:spLocks/>
            </p:cNvSpPr>
            <p:nvPr/>
          </p:nvSpPr>
          <p:spPr bwMode="auto">
            <a:xfrm>
              <a:off x="2586" y="849"/>
              <a:ext cx="495" cy="36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28" y="28"/>
                </a:cxn>
                <a:cxn ang="0">
                  <a:pos x="76" y="26"/>
                </a:cxn>
                <a:cxn ang="0">
                  <a:pos x="144" y="25"/>
                </a:cxn>
                <a:cxn ang="0">
                  <a:pos x="231" y="26"/>
                </a:cxn>
                <a:cxn ang="0">
                  <a:pos x="332" y="33"/>
                </a:cxn>
                <a:cxn ang="0">
                  <a:pos x="449" y="46"/>
                </a:cxn>
                <a:cxn ang="0">
                  <a:pos x="575" y="65"/>
                </a:cxn>
                <a:cxn ang="0">
                  <a:pos x="644" y="79"/>
                </a:cxn>
                <a:cxn ang="0">
                  <a:pos x="659" y="77"/>
                </a:cxn>
                <a:cxn ang="0">
                  <a:pos x="686" y="73"/>
                </a:cxn>
                <a:cxn ang="0">
                  <a:pos x="720" y="68"/>
                </a:cxn>
                <a:cxn ang="0">
                  <a:pos x="756" y="58"/>
                </a:cxn>
                <a:cxn ang="0">
                  <a:pos x="792" y="46"/>
                </a:cxn>
                <a:cxn ang="0">
                  <a:pos x="821" y="31"/>
                </a:cxn>
                <a:cxn ang="0">
                  <a:pos x="840" y="11"/>
                </a:cxn>
                <a:cxn ang="0">
                  <a:pos x="844" y="0"/>
                </a:cxn>
                <a:cxn ang="0">
                  <a:pos x="833" y="4"/>
                </a:cxn>
                <a:cxn ang="0">
                  <a:pos x="814" y="10"/>
                </a:cxn>
                <a:cxn ang="0">
                  <a:pos x="788" y="18"/>
                </a:cxn>
                <a:cxn ang="0">
                  <a:pos x="757" y="26"/>
                </a:cxn>
                <a:cxn ang="0">
                  <a:pos x="724" y="33"/>
                </a:cxn>
                <a:cxn ang="0">
                  <a:pos x="690" y="38"/>
                </a:cxn>
                <a:cxn ang="0">
                  <a:pos x="657" y="40"/>
                </a:cxn>
                <a:cxn ang="0">
                  <a:pos x="638" y="38"/>
                </a:cxn>
                <a:cxn ang="0">
                  <a:pos x="598" y="34"/>
                </a:cxn>
                <a:cxn ang="0">
                  <a:pos x="530" y="27"/>
                </a:cxn>
                <a:cxn ang="0">
                  <a:pos x="442" y="20"/>
                </a:cxn>
                <a:cxn ang="0">
                  <a:pos x="339" y="15"/>
                </a:cxn>
                <a:cxn ang="0">
                  <a:pos x="232" y="11"/>
                </a:cxn>
                <a:cxn ang="0">
                  <a:pos x="129" y="13"/>
                </a:cxn>
                <a:cxn ang="0">
                  <a:pos x="38" y="23"/>
                </a:cxn>
              </a:cxnLst>
              <a:rect l="0" t="0" r="r" b="b"/>
              <a:pathLst>
                <a:path w="845" h="79">
                  <a:moveTo>
                    <a:pt x="0" y="31"/>
                  </a:moveTo>
                  <a:lnTo>
                    <a:pt x="4" y="31"/>
                  </a:lnTo>
                  <a:lnTo>
                    <a:pt x="13" y="30"/>
                  </a:lnTo>
                  <a:lnTo>
                    <a:pt x="28" y="28"/>
                  </a:lnTo>
                  <a:lnTo>
                    <a:pt x="50" y="27"/>
                  </a:lnTo>
                  <a:lnTo>
                    <a:pt x="76" y="26"/>
                  </a:lnTo>
                  <a:lnTo>
                    <a:pt x="108" y="25"/>
                  </a:lnTo>
                  <a:lnTo>
                    <a:pt x="144" y="25"/>
                  </a:lnTo>
                  <a:lnTo>
                    <a:pt x="185" y="25"/>
                  </a:lnTo>
                  <a:lnTo>
                    <a:pt x="231" y="26"/>
                  </a:lnTo>
                  <a:lnTo>
                    <a:pt x="279" y="28"/>
                  </a:lnTo>
                  <a:lnTo>
                    <a:pt x="332" y="33"/>
                  </a:lnTo>
                  <a:lnTo>
                    <a:pt x="389" y="38"/>
                  </a:lnTo>
                  <a:lnTo>
                    <a:pt x="449" y="46"/>
                  </a:lnTo>
                  <a:lnTo>
                    <a:pt x="511" y="54"/>
                  </a:lnTo>
                  <a:lnTo>
                    <a:pt x="575" y="65"/>
                  </a:lnTo>
                  <a:lnTo>
                    <a:pt x="642" y="79"/>
                  </a:lnTo>
                  <a:lnTo>
                    <a:pt x="644" y="79"/>
                  </a:lnTo>
                  <a:lnTo>
                    <a:pt x="650" y="78"/>
                  </a:lnTo>
                  <a:lnTo>
                    <a:pt x="659" y="77"/>
                  </a:lnTo>
                  <a:lnTo>
                    <a:pt x="672" y="76"/>
                  </a:lnTo>
                  <a:lnTo>
                    <a:pt x="686" y="73"/>
                  </a:lnTo>
                  <a:lnTo>
                    <a:pt x="703" y="71"/>
                  </a:lnTo>
                  <a:lnTo>
                    <a:pt x="720" y="68"/>
                  </a:lnTo>
                  <a:lnTo>
                    <a:pt x="739" y="63"/>
                  </a:lnTo>
                  <a:lnTo>
                    <a:pt x="756" y="58"/>
                  </a:lnTo>
                  <a:lnTo>
                    <a:pt x="775" y="53"/>
                  </a:lnTo>
                  <a:lnTo>
                    <a:pt x="792" y="46"/>
                  </a:lnTo>
                  <a:lnTo>
                    <a:pt x="807" y="39"/>
                  </a:lnTo>
                  <a:lnTo>
                    <a:pt x="821" y="31"/>
                  </a:lnTo>
                  <a:lnTo>
                    <a:pt x="832" y="22"/>
                  </a:lnTo>
                  <a:lnTo>
                    <a:pt x="840" y="11"/>
                  </a:lnTo>
                  <a:lnTo>
                    <a:pt x="845" y="0"/>
                  </a:lnTo>
                  <a:lnTo>
                    <a:pt x="844" y="0"/>
                  </a:lnTo>
                  <a:lnTo>
                    <a:pt x="839" y="2"/>
                  </a:lnTo>
                  <a:lnTo>
                    <a:pt x="833" y="4"/>
                  </a:lnTo>
                  <a:lnTo>
                    <a:pt x="824" y="7"/>
                  </a:lnTo>
                  <a:lnTo>
                    <a:pt x="814" y="10"/>
                  </a:lnTo>
                  <a:lnTo>
                    <a:pt x="802" y="15"/>
                  </a:lnTo>
                  <a:lnTo>
                    <a:pt x="788" y="18"/>
                  </a:lnTo>
                  <a:lnTo>
                    <a:pt x="773" y="23"/>
                  </a:lnTo>
                  <a:lnTo>
                    <a:pt x="757" y="26"/>
                  </a:lnTo>
                  <a:lnTo>
                    <a:pt x="741" y="30"/>
                  </a:lnTo>
                  <a:lnTo>
                    <a:pt x="724" y="33"/>
                  </a:lnTo>
                  <a:lnTo>
                    <a:pt x="708" y="37"/>
                  </a:lnTo>
                  <a:lnTo>
                    <a:pt x="690" y="38"/>
                  </a:lnTo>
                  <a:lnTo>
                    <a:pt x="673" y="40"/>
                  </a:lnTo>
                  <a:lnTo>
                    <a:pt x="657" y="40"/>
                  </a:lnTo>
                  <a:lnTo>
                    <a:pt x="642" y="39"/>
                  </a:lnTo>
                  <a:lnTo>
                    <a:pt x="638" y="38"/>
                  </a:lnTo>
                  <a:lnTo>
                    <a:pt x="623" y="37"/>
                  </a:lnTo>
                  <a:lnTo>
                    <a:pt x="598" y="34"/>
                  </a:lnTo>
                  <a:lnTo>
                    <a:pt x="568" y="31"/>
                  </a:lnTo>
                  <a:lnTo>
                    <a:pt x="530" y="27"/>
                  </a:lnTo>
                  <a:lnTo>
                    <a:pt x="488" y="24"/>
                  </a:lnTo>
                  <a:lnTo>
                    <a:pt x="442" y="20"/>
                  </a:lnTo>
                  <a:lnTo>
                    <a:pt x="391" y="17"/>
                  </a:lnTo>
                  <a:lnTo>
                    <a:pt x="339" y="15"/>
                  </a:lnTo>
                  <a:lnTo>
                    <a:pt x="285" y="12"/>
                  </a:lnTo>
                  <a:lnTo>
                    <a:pt x="232" y="11"/>
                  </a:lnTo>
                  <a:lnTo>
                    <a:pt x="179" y="12"/>
                  </a:lnTo>
                  <a:lnTo>
                    <a:pt x="129" y="13"/>
                  </a:lnTo>
                  <a:lnTo>
                    <a:pt x="81" y="18"/>
                  </a:lnTo>
                  <a:lnTo>
                    <a:pt x="38" y="2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93" name="Freeform 125"/>
            <p:cNvSpPr>
              <a:spLocks/>
            </p:cNvSpPr>
            <p:nvPr/>
          </p:nvSpPr>
          <p:spPr bwMode="auto">
            <a:xfrm>
              <a:off x="3077" y="94"/>
              <a:ext cx="16" cy="7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606"/>
                </a:cxn>
                <a:cxn ang="0">
                  <a:pos x="16" y="1537"/>
                </a:cxn>
                <a:cxn ang="0">
                  <a:pos x="19" y="1355"/>
                </a:cxn>
                <a:cxn ang="0">
                  <a:pos x="23" y="1098"/>
                </a:cxn>
                <a:cxn ang="0">
                  <a:pos x="26" y="802"/>
                </a:cxn>
                <a:cxn ang="0">
                  <a:pos x="26" y="508"/>
                </a:cxn>
                <a:cxn ang="0">
                  <a:pos x="24" y="251"/>
                </a:cxn>
                <a:cxn ang="0">
                  <a:pos x="15" y="69"/>
                </a:cxn>
                <a:cxn ang="0">
                  <a:pos x="0" y="0"/>
                </a:cxn>
              </a:cxnLst>
              <a:rect l="0" t="0" r="r" b="b"/>
              <a:pathLst>
                <a:path w="26" h="1606">
                  <a:moveTo>
                    <a:pt x="0" y="0"/>
                  </a:moveTo>
                  <a:lnTo>
                    <a:pt x="15" y="1606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8"/>
                  </a:lnTo>
                  <a:lnTo>
                    <a:pt x="26" y="802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94" name="Freeform 126"/>
            <p:cNvSpPr>
              <a:spLocks/>
            </p:cNvSpPr>
            <p:nvPr/>
          </p:nvSpPr>
          <p:spPr bwMode="auto">
            <a:xfrm>
              <a:off x="2948" y="101"/>
              <a:ext cx="15" cy="7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607"/>
                </a:cxn>
                <a:cxn ang="0">
                  <a:pos x="16" y="1537"/>
                </a:cxn>
                <a:cxn ang="0">
                  <a:pos x="19" y="1355"/>
                </a:cxn>
                <a:cxn ang="0">
                  <a:pos x="23" y="1099"/>
                </a:cxn>
                <a:cxn ang="0">
                  <a:pos x="26" y="803"/>
                </a:cxn>
                <a:cxn ang="0">
                  <a:pos x="26" y="508"/>
                </a:cxn>
                <a:cxn ang="0">
                  <a:pos x="24" y="251"/>
                </a:cxn>
                <a:cxn ang="0">
                  <a:pos x="15" y="69"/>
                </a:cxn>
                <a:cxn ang="0">
                  <a:pos x="0" y="0"/>
                </a:cxn>
              </a:cxnLst>
              <a:rect l="0" t="0" r="r" b="b"/>
              <a:pathLst>
                <a:path w="26" h="1607">
                  <a:moveTo>
                    <a:pt x="0" y="0"/>
                  </a:moveTo>
                  <a:lnTo>
                    <a:pt x="15" y="1607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9"/>
                  </a:lnTo>
                  <a:lnTo>
                    <a:pt x="26" y="803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95" name="Freeform 127"/>
            <p:cNvSpPr>
              <a:spLocks/>
            </p:cNvSpPr>
            <p:nvPr/>
          </p:nvSpPr>
          <p:spPr bwMode="auto">
            <a:xfrm>
              <a:off x="2937" y="48"/>
              <a:ext cx="145" cy="4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3" y="35"/>
                </a:cxn>
                <a:cxn ang="0">
                  <a:pos x="11" y="32"/>
                </a:cxn>
                <a:cxn ang="0">
                  <a:pos x="22" y="27"/>
                </a:cxn>
                <a:cxn ang="0">
                  <a:pos x="37" y="22"/>
                </a:cxn>
                <a:cxn ang="0">
                  <a:pos x="55" y="17"/>
                </a:cxn>
                <a:cxn ang="0">
                  <a:pos x="74" y="11"/>
                </a:cxn>
                <a:cxn ang="0">
                  <a:pos x="96" y="6"/>
                </a:cxn>
                <a:cxn ang="0">
                  <a:pos x="118" y="3"/>
                </a:cxn>
                <a:cxn ang="0">
                  <a:pos x="140" y="0"/>
                </a:cxn>
                <a:cxn ang="0">
                  <a:pos x="162" y="2"/>
                </a:cxn>
                <a:cxn ang="0">
                  <a:pos x="182" y="5"/>
                </a:cxn>
                <a:cxn ang="0">
                  <a:pos x="202" y="12"/>
                </a:cxn>
                <a:cxn ang="0">
                  <a:pos x="218" y="23"/>
                </a:cxn>
                <a:cxn ang="0">
                  <a:pos x="231" y="40"/>
                </a:cxn>
                <a:cxn ang="0">
                  <a:pos x="241" y="60"/>
                </a:cxn>
                <a:cxn ang="0">
                  <a:pos x="246" y="87"/>
                </a:cxn>
                <a:cxn ang="0">
                  <a:pos x="245" y="86"/>
                </a:cxn>
                <a:cxn ang="0">
                  <a:pos x="243" y="82"/>
                </a:cxn>
                <a:cxn ang="0">
                  <a:pos x="240" y="78"/>
                </a:cxn>
                <a:cxn ang="0">
                  <a:pos x="234" y="72"/>
                </a:cxn>
                <a:cxn ang="0">
                  <a:pos x="227" y="65"/>
                </a:cxn>
                <a:cxn ang="0">
                  <a:pos x="219" y="57"/>
                </a:cxn>
                <a:cxn ang="0">
                  <a:pos x="208" y="49"/>
                </a:cxn>
                <a:cxn ang="0">
                  <a:pos x="195" y="42"/>
                </a:cxn>
                <a:cxn ang="0">
                  <a:pos x="180" y="35"/>
                </a:cxn>
                <a:cxn ang="0">
                  <a:pos x="163" y="29"/>
                </a:cxn>
                <a:cxn ang="0">
                  <a:pos x="142" y="25"/>
                </a:cxn>
                <a:cxn ang="0">
                  <a:pos x="120" y="21"/>
                </a:cxn>
                <a:cxn ang="0">
                  <a:pos x="95" y="21"/>
                </a:cxn>
                <a:cxn ang="0">
                  <a:pos x="66" y="23"/>
                </a:cxn>
                <a:cxn ang="0">
                  <a:pos x="35" y="28"/>
                </a:cxn>
                <a:cxn ang="0">
                  <a:pos x="0" y="36"/>
                </a:cxn>
              </a:cxnLst>
              <a:rect l="0" t="0" r="r" b="b"/>
              <a:pathLst>
                <a:path w="246" h="87">
                  <a:moveTo>
                    <a:pt x="0" y="36"/>
                  </a:moveTo>
                  <a:lnTo>
                    <a:pt x="3" y="35"/>
                  </a:lnTo>
                  <a:lnTo>
                    <a:pt x="11" y="32"/>
                  </a:lnTo>
                  <a:lnTo>
                    <a:pt x="22" y="27"/>
                  </a:lnTo>
                  <a:lnTo>
                    <a:pt x="37" y="22"/>
                  </a:lnTo>
                  <a:lnTo>
                    <a:pt x="55" y="17"/>
                  </a:lnTo>
                  <a:lnTo>
                    <a:pt x="74" y="11"/>
                  </a:lnTo>
                  <a:lnTo>
                    <a:pt x="96" y="6"/>
                  </a:lnTo>
                  <a:lnTo>
                    <a:pt x="118" y="3"/>
                  </a:lnTo>
                  <a:lnTo>
                    <a:pt x="140" y="0"/>
                  </a:lnTo>
                  <a:lnTo>
                    <a:pt x="162" y="2"/>
                  </a:lnTo>
                  <a:lnTo>
                    <a:pt x="182" y="5"/>
                  </a:lnTo>
                  <a:lnTo>
                    <a:pt x="202" y="12"/>
                  </a:lnTo>
                  <a:lnTo>
                    <a:pt x="218" y="23"/>
                  </a:lnTo>
                  <a:lnTo>
                    <a:pt x="231" y="40"/>
                  </a:lnTo>
                  <a:lnTo>
                    <a:pt x="241" y="60"/>
                  </a:lnTo>
                  <a:lnTo>
                    <a:pt x="246" y="87"/>
                  </a:lnTo>
                  <a:lnTo>
                    <a:pt x="245" y="86"/>
                  </a:lnTo>
                  <a:lnTo>
                    <a:pt x="243" y="82"/>
                  </a:lnTo>
                  <a:lnTo>
                    <a:pt x="240" y="78"/>
                  </a:lnTo>
                  <a:lnTo>
                    <a:pt x="234" y="72"/>
                  </a:lnTo>
                  <a:lnTo>
                    <a:pt x="227" y="65"/>
                  </a:lnTo>
                  <a:lnTo>
                    <a:pt x="219" y="57"/>
                  </a:lnTo>
                  <a:lnTo>
                    <a:pt x="208" y="49"/>
                  </a:lnTo>
                  <a:lnTo>
                    <a:pt x="195" y="42"/>
                  </a:lnTo>
                  <a:lnTo>
                    <a:pt x="180" y="35"/>
                  </a:lnTo>
                  <a:lnTo>
                    <a:pt x="163" y="29"/>
                  </a:lnTo>
                  <a:lnTo>
                    <a:pt x="142" y="25"/>
                  </a:lnTo>
                  <a:lnTo>
                    <a:pt x="120" y="21"/>
                  </a:lnTo>
                  <a:lnTo>
                    <a:pt x="95" y="21"/>
                  </a:lnTo>
                  <a:lnTo>
                    <a:pt x="66" y="23"/>
                  </a:lnTo>
                  <a:lnTo>
                    <a:pt x="35" y="2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9"/>
          <p:cNvGrpSpPr>
            <a:grpSpLocks/>
          </p:cNvGrpSpPr>
          <p:nvPr/>
        </p:nvGrpSpPr>
        <p:grpSpPr bwMode="auto">
          <a:xfrm>
            <a:off x="2209800" y="3810000"/>
            <a:ext cx="915988" cy="895350"/>
            <a:chOff x="2448" y="386"/>
            <a:chExt cx="577" cy="564"/>
          </a:xfrm>
        </p:grpSpPr>
        <p:sp>
          <p:nvSpPr>
            <p:cNvPr id="186496" name="Freeform 128"/>
            <p:cNvSpPr>
              <a:spLocks/>
            </p:cNvSpPr>
            <p:nvPr/>
          </p:nvSpPr>
          <p:spPr bwMode="auto">
            <a:xfrm>
              <a:off x="2458" y="394"/>
              <a:ext cx="566" cy="556"/>
            </a:xfrm>
            <a:custGeom>
              <a:avLst/>
              <a:gdLst/>
              <a:ahLst/>
              <a:cxnLst>
                <a:cxn ang="0">
                  <a:pos x="776" y="100"/>
                </a:cxn>
                <a:cxn ang="0">
                  <a:pos x="784" y="172"/>
                </a:cxn>
                <a:cxn ang="0">
                  <a:pos x="800" y="300"/>
                </a:cxn>
                <a:cxn ang="0">
                  <a:pos x="823" y="463"/>
                </a:cxn>
                <a:cxn ang="0">
                  <a:pos x="850" y="640"/>
                </a:cxn>
                <a:cxn ang="0">
                  <a:pos x="880" y="813"/>
                </a:cxn>
                <a:cxn ang="0">
                  <a:pos x="913" y="961"/>
                </a:cxn>
                <a:cxn ang="0">
                  <a:pos x="947" y="1067"/>
                </a:cxn>
                <a:cxn ang="0">
                  <a:pos x="860" y="1206"/>
                </a:cxn>
                <a:cxn ang="0">
                  <a:pos x="837" y="1200"/>
                </a:cxn>
                <a:cxn ang="0">
                  <a:pos x="774" y="1186"/>
                </a:cxn>
                <a:cxn ang="0">
                  <a:pos x="684" y="1167"/>
                </a:cxn>
                <a:cxn ang="0">
                  <a:pos x="576" y="1147"/>
                </a:cxn>
                <a:cxn ang="0">
                  <a:pos x="462" y="1129"/>
                </a:cxn>
                <a:cxn ang="0">
                  <a:pos x="353" y="1117"/>
                </a:cxn>
                <a:cxn ang="0">
                  <a:pos x="260" y="1115"/>
                </a:cxn>
                <a:cxn ang="0">
                  <a:pos x="194" y="1124"/>
                </a:cxn>
                <a:cxn ang="0">
                  <a:pos x="190" y="1086"/>
                </a:cxn>
                <a:cxn ang="0">
                  <a:pos x="176" y="983"/>
                </a:cxn>
                <a:cxn ang="0">
                  <a:pos x="155" y="838"/>
                </a:cxn>
                <a:cxn ang="0">
                  <a:pos x="129" y="670"/>
                </a:cxn>
                <a:cxn ang="0">
                  <a:pos x="99" y="499"/>
                </a:cxn>
                <a:cxn ang="0">
                  <a:pos x="65" y="346"/>
                </a:cxn>
                <a:cxn ang="0">
                  <a:pos x="32" y="232"/>
                </a:cxn>
                <a:cxn ang="0">
                  <a:pos x="0" y="176"/>
                </a:cxn>
                <a:cxn ang="0">
                  <a:pos x="23" y="163"/>
                </a:cxn>
                <a:cxn ang="0">
                  <a:pos x="73" y="127"/>
                </a:cxn>
                <a:cxn ang="0">
                  <a:pos x="118" y="72"/>
                </a:cxn>
                <a:cxn ang="0">
                  <a:pos x="129" y="0"/>
                </a:cxn>
                <a:cxn ang="0">
                  <a:pos x="154" y="4"/>
                </a:cxn>
                <a:cxn ang="0">
                  <a:pos x="221" y="15"/>
                </a:cxn>
                <a:cxn ang="0">
                  <a:pos x="318" y="31"/>
                </a:cxn>
                <a:cxn ang="0">
                  <a:pos x="429" y="48"/>
                </a:cxn>
                <a:cxn ang="0">
                  <a:pos x="544" y="64"/>
                </a:cxn>
                <a:cxn ang="0">
                  <a:pos x="649" y="79"/>
                </a:cxn>
                <a:cxn ang="0">
                  <a:pos x="730" y="88"/>
                </a:cxn>
                <a:cxn ang="0">
                  <a:pos x="775" y="89"/>
                </a:cxn>
              </a:cxnLst>
              <a:rect l="0" t="0" r="r" b="b"/>
              <a:pathLst>
                <a:path w="964" h="1206">
                  <a:moveTo>
                    <a:pt x="775" y="89"/>
                  </a:moveTo>
                  <a:lnTo>
                    <a:pt x="776" y="100"/>
                  </a:lnTo>
                  <a:lnTo>
                    <a:pt x="780" y="127"/>
                  </a:lnTo>
                  <a:lnTo>
                    <a:pt x="784" y="172"/>
                  </a:lnTo>
                  <a:lnTo>
                    <a:pt x="792" y="231"/>
                  </a:lnTo>
                  <a:lnTo>
                    <a:pt x="800" y="300"/>
                  </a:lnTo>
                  <a:lnTo>
                    <a:pt x="811" y="377"/>
                  </a:lnTo>
                  <a:lnTo>
                    <a:pt x="823" y="463"/>
                  </a:lnTo>
                  <a:lnTo>
                    <a:pt x="836" y="550"/>
                  </a:lnTo>
                  <a:lnTo>
                    <a:pt x="850" y="640"/>
                  </a:lnTo>
                  <a:lnTo>
                    <a:pt x="865" y="728"/>
                  </a:lnTo>
                  <a:lnTo>
                    <a:pt x="880" y="813"/>
                  </a:lnTo>
                  <a:lnTo>
                    <a:pt x="896" y="891"/>
                  </a:lnTo>
                  <a:lnTo>
                    <a:pt x="913" y="961"/>
                  </a:lnTo>
                  <a:lnTo>
                    <a:pt x="930" y="1021"/>
                  </a:lnTo>
                  <a:lnTo>
                    <a:pt x="947" y="1067"/>
                  </a:lnTo>
                  <a:lnTo>
                    <a:pt x="964" y="1097"/>
                  </a:lnTo>
                  <a:lnTo>
                    <a:pt x="860" y="1206"/>
                  </a:lnTo>
                  <a:lnTo>
                    <a:pt x="854" y="1204"/>
                  </a:lnTo>
                  <a:lnTo>
                    <a:pt x="837" y="1200"/>
                  </a:lnTo>
                  <a:lnTo>
                    <a:pt x="809" y="1194"/>
                  </a:lnTo>
                  <a:lnTo>
                    <a:pt x="774" y="1186"/>
                  </a:lnTo>
                  <a:lnTo>
                    <a:pt x="732" y="1177"/>
                  </a:lnTo>
                  <a:lnTo>
                    <a:pt x="684" y="1167"/>
                  </a:lnTo>
                  <a:lnTo>
                    <a:pt x="631" y="1157"/>
                  </a:lnTo>
                  <a:lnTo>
                    <a:pt x="576" y="1147"/>
                  </a:lnTo>
                  <a:lnTo>
                    <a:pt x="519" y="1138"/>
                  </a:lnTo>
                  <a:lnTo>
                    <a:pt x="462" y="1129"/>
                  </a:lnTo>
                  <a:lnTo>
                    <a:pt x="406" y="1123"/>
                  </a:lnTo>
                  <a:lnTo>
                    <a:pt x="353" y="1117"/>
                  </a:lnTo>
                  <a:lnTo>
                    <a:pt x="304" y="1115"/>
                  </a:lnTo>
                  <a:lnTo>
                    <a:pt x="260" y="1115"/>
                  </a:lnTo>
                  <a:lnTo>
                    <a:pt x="223" y="1117"/>
                  </a:lnTo>
                  <a:lnTo>
                    <a:pt x="194" y="1124"/>
                  </a:lnTo>
                  <a:lnTo>
                    <a:pt x="193" y="1113"/>
                  </a:lnTo>
                  <a:lnTo>
                    <a:pt x="190" y="1086"/>
                  </a:lnTo>
                  <a:lnTo>
                    <a:pt x="184" y="1041"/>
                  </a:lnTo>
                  <a:lnTo>
                    <a:pt x="176" y="983"/>
                  </a:lnTo>
                  <a:lnTo>
                    <a:pt x="167" y="915"/>
                  </a:lnTo>
                  <a:lnTo>
                    <a:pt x="155" y="838"/>
                  </a:lnTo>
                  <a:lnTo>
                    <a:pt x="142" y="755"/>
                  </a:lnTo>
                  <a:lnTo>
                    <a:pt x="129" y="670"/>
                  </a:lnTo>
                  <a:lnTo>
                    <a:pt x="114" y="584"/>
                  </a:lnTo>
                  <a:lnTo>
                    <a:pt x="99" y="499"/>
                  </a:lnTo>
                  <a:lnTo>
                    <a:pt x="83" y="420"/>
                  </a:lnTo>
                  <a:lnTo>
                    <a:pt x="65" y="346"/>
                  </a:lnTo>
                  <a:lnTo>
                    <a:pt x="49" y="283"/>
                  </a:lnTo>
                  <a:lnTo>
                    <a:pt x="32" y="232"/>
                  </a:lnTo>
                  <a:lnTo>
                    <a:pt x="16" y="195"/>
                  </a:lnTo>
                  <a:lnTo>
                    <a:pt x="0" y="176"/>
                  </a:lnTo>
                  <a:lnTo>
                    <a:pt x="6" y="172"/>
                  </a:lnTo>
                  <a:lnTo>
                    <a:pt x="23" y="163"/>
                  </a:lnTo>
                  <a:lnTo>
                    <a:pt x="47" y="148"/>
                  </a:lnTo>
                  <a:lnTo>
                    <a:pt x="73" y="127"/>
                  </a:lnTo>
                  <a:lnTo>
                    <a:pt x="99" y="102"/>
                  </a:lnTo>
                  <a:lnTo>
                    <a:pt x="118" y="72"/>
                  </a:lnTo>
                  <a:lnTo>
                    <a:pt x="130" y="38"/>
                  </a:lnTo>
                  <a:lnTo>
                    <a:pt x="129" y="0"/>
                  </a:lnTo>
                  <a:lnTo>
                    <a:pt x="136" y="1"/>
                  </a:lnTo>
                  <a:lnTo>
                    <a:pt x="154" y="4"/>
                  </a:lnTo>
                  <a:lnTo>
                    <a:pt x="183" y="9"/>
                  </a:lnTo>
                  <a:lnTo>
                    <a:pt x="221" y="15"/>
                  </a:lnTo>
                  <a:lnTo>
                    <a:pt x="267" y="23"/>
                  </a:lnTo>
                  <a:lnTo>
                    <a:pt x="318" y="31"/>
                  </a:lnTo>
                  <a:lnTo>
                    <a:pt x="373" y="39"/>
                  </a:lnTo>
                  <a:lnTo>
                    <a:pt x="429" y="48"/>
                  </a:lnTo>
                  <a:lnTo>
                    <a:pt x="488" y="56"/>
                  </a:lnTo>
                  <a:lnTo>
                    <a:pt x="544" y="64"/>
                  </a:lnTo>
                  <a:lnTo>
                    <a:pt x="599" y="72"/>
                  </a:lnTo>
                  <a:lnTo>
                    <a:pt x="649" y="79"/>
                  </a:lnTo>
                  <a:lnTo>
                    <a:pt x="693" y="84"/>
                  </a:lnTo>
                  <a:lnTo>
                    <a:pt x="730" y="88"/>
                  </a:lnTo>
                  <a:lnTo>
                    <a:pt x="758" y="89"/>
                  </a:lnTo>
                  <a:lnTo>
                    <a:pt x="775" y="89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97" name="Freeform 129"/>
            <p:cNvSpPr>
              <a:spLocks/>
            </p:cNvSpPr>
            <p:nvPr/>
          </p:nvSpPr>
          <p:spPr bwMode="auto">
            <a:xfrm>
              <a:off x="2483" y="406"/>
              <a:ext cx="411" cy="80"/>
            </a:xfrm>
            <a:custGeom>
              <a:avLst/>
              <a:gdLst/>
              <a:ahLst/>
              <a:cxnLst>
                <a:cxn ang="0">
                  <a:pos x="700" y="80"/>
                </a:cxn>
                <a:cxn ang="0">
                  <a:pos x="614" y="172"/>
                </a:cxn>
                <a:cxn ang="0">
                  <a:pos x="607" y="171"/>
                </a:cxn>
                <a:cxn ang="0">
                  <a:pos x="590" y="168"/>
                </a:cxn>
                <a:cxn ang="0">
                  <a:pos x="561" y="165"/>
                </a:cxn>
                <a:cxn ang="0">
                  <a:pos x="524" y="160"/>
                </a:cxn>
                <a:cxn ang="0">
                  <a:pos x="479" y="154"/>
                </a:cxn>
                <a:cxn ang="0">
                  <a:pos x="431" y="149"/>
                </a:cxn>
                <a:cxn ang="0">
                  <a:pos x="378" y="142"/>
                </a:cxn>
                <a:cxn ang="0">
                  <a:pos x="323" y="136"/>
                </a:cxn>
                <a:cxn ang="0">
                  <a:pos x="266" y="130"/>
                </a:cxn>
                <a:cxn ang="0">
                  <a:pos x="212" y="124"/>
                </a:cxn>
                <a:cxn ang="0">
                  <a:pos x="160" y="121"/>
                </a:cxn>
                <a:cxn ang="0">
                  <a:pos x="113" y="118"/>
                </a:cxn>
                <a:cxn ang="0">
                  <a:pos x="71" y="115"/>
                </a:cxn>
                <a:cxn ang="0">
                  <a:pos x="38" y="115"/>
                </a:cxn>
                <a:cxn ang="0">
                  <a:pos x="14" y="118"/>
                </a:cxn>
                <a:cxn ang="0">
                  <a:pos x="0" y="121"/>
                </a:cxn>
                <a:cxn ang="0">
                  <a:pos x="91" y="0"/>
                </a:cxn>
                <a:cxn ang="0">
                  <a:pos x="97" y="1"/>
                </a:cxn>
                <a:cxn ang="0">
                  <a:pos x="112" y="3"/>
                </a:cxn>
                <a:cxn ang="0">
                  <a:pos x="136" y="7"/>
                </a:cxn>
                <a:cxn ang="0">
                  <a:pos x="167" y="13"/>
                </a:cxn>
                <a:cxn ang="0">
                  <a:pos x="205" y="18"/>
                </a:cxn>
                <a:cxn ang="0">
                  <a:pos x="248" y="25"/>
                </a:cxn>
                <a:cxn ang="0">
                  <a:pos x="295" y="32"/>
                </a:cxn>
                <a:cxn ang="0">
                  <a:pos x="345" y="39"/>
                </a:cxn>
                <a:cxn ang="0">
                  <a:pos x="396" y="47"/>
                </a:cxn>
                <a:cxn ang="0">
                  <a:pos x="448" y="54"/>
                </a:cxn>
                <a:cxn ang="0">
                  <a:pos x="499" y="61"/>
                </a:cxn>
                <a:cxn ang="0">
                  <a:pos x="548" y="67"/>
                </a:cxn>
                <a:cxn ang="0">
                  <a:pos x="593" y="73"/>
                </a:cxn>
                <a:cxn ang="0">
                  <a:pos x="635" y="76"/>
                </a:cxn>
                <a:cxn ang="0">
                  <a:pos x="672" y="78"/>
                </a:cxn>
                <a:cxn ang="0">
                  <a:pos x="700" y="80"/>
                </a:cxn>
              </a:cxnLst>
              <a:rect l="0" t="0" r="r" b="b"/>
              <a:pathLst>
                <a:path w="700" h="172">
                  <a:moveTo>
                    <a:pt x="700" y="80"/>
                  </a:moveTo>
                  <a:lnTo>
                    <a:pt x="614" y="172"/>
                  </a:lnTo>
                  <a:lnTo>
                    <a:pt x="607" y="171"/>
                  </a:lnTo>
                  <a:lnTo>
                    <a:pt x="590" y="168"/>
                  </a:lnTo>
                  <a:lnTo>
                    <a:pt x="561" y="165"/>
                  </a:lnTo>
                  <a:lnTo>
                    <a:pt x="524" y="160"/>
                  </a:lnTo>
                  <a:lnTo>
                    <a:pt x="479" y="154"/>
                  </a:lnTo>
                  <a:lnTo>
                    <a:pt x="431" y="149"/>
                  </a:lnTo>
                  <a:lnTo>
                    <a:pt x="378" y="142"/>
                  </a:lnTo>
                  <a:lnTo>
                    <a:pt x="323" y="136"/>
                  </a:lnTo>
                  <a:lnTo>
                    <a:pt x="266" y="130"/>
                  </a:lnTo>
                  <a:lnTo>
                    <a:pt x="212" y="124"/>
                  </a:lnTo>
                  <a:lnTo>
                    <a:pt x="160" y="121"/>
                  </a:lnTo>
                  <a:lnTo>
                    <a:pt x="113" y="118"/>
                  </a:lnTo>
                  <a:lnTo>
                    <a:pt x="71" y="115"/>
                  </a:lnTo>
                  <a:lnTo>
                    <a:pt x="38" y="115"/>
                  </a:lnTo>
                  <a:lnTo>
                    <a:pt x="14" y="118"/>
                  </a:lnTo>
                  <a:lnTo>
                    <a:pt x="0" y="121"/>
                  </a:lnTo>
                  <a:lnTo>
                    <a:pt x="91" y="0"/>
                  </a:lnTo>
                  <a:lnTo>
                    <a:pt x="97" y="1"/>
                  </a:lnTo>
                  <a:lnTo>
                    <a:pt x="112" y="3"/>
                  </a:lnTo>
                  <a:lnTo>
                    <a:pt x="136" y="7"/>
                  </a:lnTo>
                  <a:lnTo>
                    <a:pt x="167" y="13"/>
                  </a:lnTo>
                  <a:lnTo>
                    <a:pt x="205" y="18"/>
                  </a:lnTo>
                  <a:lnTo>
                    <a:pt x="248" y="25"/>
                  </a:lnTo>
                  <a:lnTo>
                    <a:pt x="295" y="32"/>
                  </a:lnTo>
                  <a:lnTo>
                    <a:pt x="345" y="39"/>
                  </a:lnTo>
                  <a:lnTo>
                    <a:pt x="396" y="47"/>
                  </a:lnTo>
                  <a:lnTo>
                    <a:pt x="448" y="54"/>
                  </a:lnTo>
                  <a:lnTo>
                    <a:pt x="499" y="61"/>
                  </a:lnTo>
                  <a:lnTo>
                    <a:pt x="548" y="67"/>
                  </a:lnTo>
                  <a:lnTo>
                    <a:pt x="593" y="73"/>
                  </a:lnTo>
                  <a:lnTo>
                    <a:pt x="635" y="76"/>
                  </a:lnTo>
                  <a:lnTo>
                    <a:pt x="672" y="78"/>
                  </a:lnTo>
                  <a:lnTo>
                    <a:pt x="700" y="80"/>
                  </a:lnTo>
                  <a:close/>
                </a:path>
              </a:pathLst>
            </a:custGeom>
            <a:solidFill>
              <a:srgbClr val="CC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98" name="Freeform 130"/>
            <p:cNvSpPr>
              <a:spLocks/>
            </p:cNvSpPr>
            <p:nvPr/>
          </p:nvSpPr>
          <p:spPr bwMode="auto">
            <a:xfrm>
              <a:off x="2846" y="458"/>
              <a:ext cx="178" cy="492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0" y="95"/>
                </a:cxn>
                <a:cxn ang="0">
                  <a:pos x="2" y="115"/>
                </a:cxn>
                <a:cxn ang="0">
                  <a:pos x="6" y="147"/>
                </a:cxn>
                <a:cxn ang="0">
                  <a:pos x="9" y="190"/>
                </a:cxn>
                <a:cxn ang="0">
                  <a:pos x="15" y="241"/>
                </a:cxn>
                <a:cxn ang="0">
                  <a:pos x="23" y="300"/>
                </a:cxn>
                <a:cxn ang="0">
                  <a:pos x="31" y="367"/>
                </a:cxn>
                <a:cxn ang="0">
                  <a:pos x="42" y="440"/>
                </a:cxn>
                <a:cxn ang="0">
                  <a:pos x="54" y="516"/>
                </a:cxn>
                <a:cxn ang="0">
                  <a:pos x="69" y="595"/>
                </a:cxn>
                <a:cxn ang="0">
                  <a:pos x="85" y="677"/>
                </a:cxn>
                <a:cxn ang="0">
                  <a:pos x="104" y="759"/>
                </a:cxn>
                <a:cxn ang="0">
                  <a:pos x="124" y="839"/>
                </a:cxn>
                <a:cxn ang="0">
                  <a:pos x="146" y="919"/>
                </a:cxn>
                <a:cxn ang="0">
                  <a:pos x="172" y="996"/>
                </a:cxn>
                <a:cxn ang="0">
                  <a:pos x="199" y="1068"/>
                </a:cxn>
                <a:cxn ang="0">
                  <a:pos x="303" y="959"/>
                </a:cxn>
                <a:cxn ang="0">
                  <a:pos x="303" y="959"/>
                </a:cxn>
                <a:cxn ang="0">
                  <a:pos x="301" y="957"/>
                </a:cxn>
                <a:cxn ang="0">
                  <a:pos x="297" y="953"/>
                </a:cxn>
                <a:cxn ang="0">
                  <a:pos x="294" y="944"/>
                </a:cxn>
                <a:cxn ang="0">
                  <a:pos x="288" y="930"/>
                </a:cxn>
                <a:cxn ang="0">
                  <a:pos x="281" y="909"/>
                </a:cxn>
                <a:cxn ang="0">
                  <a:pos x="272" y="879"/>
                </a:cxn>
                <a:cxn ang="0">
                  <a:pos x="263" y="839"/>
                </a:cxn>
                <a:cxn ang="0">
                  <a:pos x="250" y="789"/>
                </a:cxn>
                <a:cxn ang="0">
                  <a:pos x="237" y="725"/>
                </a:cxn>
                <a:cxn ang="0">
                  <a:pos x="221" y="647"/>
                </a:cxn>
                <a:cxn ang="0">
                  <a:pos x="204" y="555"/>
                </a:cxn>
                <a:cxn ang="0">
                  <a:pos x="185" y="444"/>
                </a:cxn>
                <a:cxn ang="0">
                  <a:pos x="163" y="317"/>
                </a:cxn>
                <a:cxn ang="0">
                  <a:pos x="140" y="169"/>
                </a:cxn>
                <a:cxn ang="0">
                  <a:pos x="115" y="0"/>
                </a:cxn>
                <a:cxn ang="0">
                  <a:pos x="0" y="88"/>
                </a:cxn>
              </a:cxnLst>
              <a:rect l="0" t="0" r="r" b="b"/>
              <a:pathLst>
                <a:path w="303" h="1068">
                  <a:moveTo>
                    <a:pt x="0" y="88"/>
                  </a:moveTo>
                  <a:lnTo>
                    <a:pt x="0" y="95"/>
                  </a:lnTo>
                  <a:lnTo>
                    <a:pt x="2" y="115"/>
                  </a:lnTo>
                  <a:lnTo>
                    <a:pt x="6" y="147"/>
                  </a:lnTo>
                  <a:lnTo>
                    <a:pt x="9" y="190"/>
                  </a:lnTo>
                  <a:lnTo>
                    <a:pt x="15" y="241"/>
                  </a:lnTo>
                  <a:lnTo>
                    <a:pt x="23" y="300"/>
                  </a:lnTo>
                  <a:lnTo>
                    <a:pt x="31" y="367"/>
                  </a:lnTo>
                  <a:lnTo>
                    <a:pt x="42" y="440"/>
                  </a:lnTo>
                  <a:lnTo>
                    <a:pt x="54" y="516"/>
                  </a:lnTo>
                  <a:lnTo>
                    <a:pt x="69" y="595"/>
                  </a:lnTo>
                  <a:lnTo>
                    <a:pt x="85" y="677"/>
                  </a:lnTo>
                  <a:lnTo>
                    <a:pt x="104" y="759"/>
                  </a:lnTo>
                  <a:lnTo>
                    <a:pt x="124" y="839"/>
                  </a:lnTo>
                  <a:lnTo>
                    <a:pt x="146" y="919"/>
                  </a:lnTo>
                  <a:lnTo>
                    <a:pt x="172" y="996"/>
                  </a:lnTo>
                  <a:lnTo>
                    <a:pt x="199" y="1068"/>
                  </a:lnTo>
                  <a:lnTo>
                    <a:pt x="303" y="959"/>
                  </a:lnTo>
                  <a:lnTo>
                    <a:pt x="303" y="959"/>
                  </a:lnTo>
                  <a:lnTo>
                    <a:pt x="301" y="957"/>
                  </a:lnTo>
                  <a:lnTo>
                    <a:pt x="297" y="953"/>
                  </a:lnTo>
                  <a:lnTo>
                    <a:pt x="294" y="944"/>
                  </a:lnTo>
                  <a:lnTo>
                    <a:pt x="288" y="930"/>
                  </a:lnTo>
                  <a:lnTo>
                    <a:pt x="281" y="909"/>
                  </a:lnTo>
                  <a:lnTo>
                    <a:pt x="272" y="879"/>
                  </a:lnTo>
                  <a:lnTo>
                    <a:pt x="263" y="839"/>
                  </a:lnTo>
                  <a:lnTo>
                    <a:pt x="250" y="789"/>
                  </a:lnTo>
                  <a:lnTo>
                    <a:pt x="237" y="725"/>
                  </a:lnTo>
                  <a:lnTo>
                    <a:pt x="221" y="647"/>
                  </a:lnTo>
                  <a:lnTo>
                    <a:pt x="204" y="555"/>
                  </a:lnTo>
                  <a:lnTo>
                    <a:pt x="185" y="444"/>
                  </a:lnTo>
                  <a:lnTo>
                    <a:pt x="163" y="317"/>
                  </a:lnTo>
                  <a:lnTo>
                    <a:pt x="140" y="169"/>
                  </a:lnTo>
                  <a:lnTo>
                    <a:pt x="115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499" name="Freeform 131"/>
            <p:cNvSpPr>
              <a:spLocks/>
            </p:cNvSpPr>
            <p:nvPr/>
          </p:nvSpPr>
          <p:spPr bwMode="auto">
            <a:xfrm>
              <a:off x="2836" y="443"/>
              <a:ext cx="54" cy="4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87" y="2"/>
                </a:cxn>
                <a:cxn ang="0">
                  <a:pos x="74" y="8"/>
                </a:cxn>
                <a:cxn ang="0">
                  <a:pos x="57" y="18"/>
                </a:cxn>
                <a:cxn ang="0">
                  <a:pos x="37" y="29"/>
                </a:cxn>
                <a:cxn ang="0">
                  <a:pos x="20" y="43"/>
                </a:cxn>
                <a:cxn ang="0">
                  <a:pos x="6" y="59"/>
                </a:cxn>
                <a:cxn ang="0">
                  <a:pos x="0" y="76"/>
                </a:cxn>
                <a:cxn ang="0">
                  <a:pos x="5" y="92"/>
                </a:cxn>
                <a:cxn ang="0">
                  <a:pos x="91" y="0"/>
                </a:cxn>
              </a:cxnLst>
              <a:rect l="0" t="0" r="r" b="b"/>
              <a:pathLst>
                <a:path w="91" h="92">
                  <a:moveTo>
                    <a:pt x="91" y="0"/>
                  </a:moveTo>
                  <a:lnTo>
                    <a:pt x="87" y="2"/>
                  </a:lnTo>
                  <a:lnTo>
                    <a:pt x="74" y="8"/>
                  </a:lnTo>
                  <a:lnTo>
                    <a:pt x="57" y="18"/>
                  </a:lnTo>
                  <a:lnTo>
                    <a:pt x="37" y="29"/>
                  </a:lnTo>
                  <a:lnTo>
                    <a:pt x="20" y="43"/>
                  </a:lnTo>
                  <a:lnTo>
                    <a:pt x="6" y="59"/>
                  </a:lnTo>
                  <a:lnTo>
                    <a:pt x="0" y="76"/>
                  </a:lnTo>
                  <a:lnTo>
                    <a:pt x="5" y="9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00" name="Freeform 132"/>
            <p:cNvSpPr>
              <a:spLocks/>
            </p:cNvSpPr>
            <p:nvPr/>
          </p:nvSpPr>
          <p:spPr bwMode="auto">
            <a:xfrm>
              <a:off x="2532" y="386"/>
              <a:ext cx="384" cy="42"/>
            </a:xfrm>
            <a:custGeom>
              <a:avLst/>
              <a:gdLst/>
              <a:ahLst/>
              <a:cxnLst>
                <a:cxn ang="0">
                  <a:pos x="654" y="91"/>
                </a:cxn>
                <a:cxn ang="0">
                  <a:pos x="652" y="91"/>
                </a:cxn>
                <a:cxn ang="0">
                  <a:pos x="648" y="91"/>
                </a:cxn>
                <a:cxn ang="0">
                  <a:pos x="640" y="92"/>
                </a:cxn>
                <a:cxn ang="0">
                  <a:pos x="627" y="92"/>
                </a:cxn>
                <a:cxn ang="0">
                  <a:pos x="611" y="92"/>
                </a:cxn>
                <a:cxn ang="0">
                  <a:pos x="591" y="92"/>
                </a:cxn>
                <a:cxn ang="0">
                  <a:pos x="565" y="91"/>
                </a:cxn>
                <a:cxn ang="0">
                  <a:pos x="534" y="89"/>
                </a:cxn>
                <a:cxn ang="0">
                  <a:pos x="498" y="86"/>
                </a:cxn>
                <a:cxn ang="0">
                  <a:pos x="454" y="81"/>
                </a:cxn>
                <a:cxn ang="0">
                  <a:pos x="406" y="75"/>
                </a:cxn>
                <a:cxn ang="0">
                  <a:pos x="349" y="68"/>
                </a:cxn>
                <a:cxn ang="0">
                  <a:pos x="287" y="59"/>
                </a:cxn>
                <a:cxn ang="0">
                  <a:pos x="216" y="47"/>
                </a:cxn>
                <a:cxn ang="0">
                  <a:pos x="137" y="35"/>
                </a:cxn>
                <a:cxn ang="0">
                  <a:pos x="51" y="19"/>
                </a:cxn>
                <a:cxn ang="0">
                  <a:pos x="49" y="18"/>
                </a:cxn>
                <a:cxn ang="0">
                  <a:pos x="43" y="16"/>
                </a:cxn>
                <a:cxn ang="0">
                  <a:pos x="34" y="14"/>
                </a:cxn>
                <a:cxn ang="0">
                  <a:pos x="24" y="14"/>
                </a:cxn>
                <a:cxn ang="0">
                  <a:pos x="15" y="15"/>
                </a:cxn>
                <a:cxn ang="0">
                  <a:pos x="8" y="21"/>
                </a:cxn>
                <a:cxn ang="0">
                  <a:pos x="5" y="30"/>
                </a:cxn>
                <a:cxn ang="0">
                  <a:pos x="6" y="44"/>
                </a:cxn>
                <a:cxn ang="0">
                  <a:pos x="5" y="42"/>
                </a:cxn>
                <a:cxn ang="0">
                  <a:pos x="1" y="34"/>
                </a:cxn>
                <a:cxn ang="0">
                  <a:pos x="0" y="24"/>
                </a:cxn>
                <a:cxn ang="0">
                  <a:pos x="1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76" y="8"/>
                </a:cxn>
                <a:cxn ang="0">
                  <a:pos x="80" y="9"/>
                </a:cxn>
                <a:cxn ang="0">
                  <a:pos x="91" y="12"/>
                </a:cxn>
                <a:cxn ang="0">
                  <a:pos x="109" y="15"/>
                </a:cxn>
                <a:cxn ang="0">
                  <a:pos x="132" y="20"/>
                </a:cxn>
                <a:cxn ang="0">
                  <a:pos x="160" y="26"/>
                </a:cxn>
                <a:cxn ang="0">
                  <a:pos x="194" y="31"/>
                </a:cxn>
                <a:cxn ang="0">
                  <a:pos x="232" y="38"/>
                </a:cxn>
                <a:cxn ang="0">
                  <a:pos x="273" y="45"/>
                </a:cxn>
                <a:cxn ang="0">
                  <a:pos x="317" y="53"/>
                </a:cxn>
                <a:cxn ang="0">
                  <a:pos x="363" y="60"/>
                </a:cxn>
                <a:cxn ang="0">
                  <a:pos x="410" y="67"/>
                </a:cxn>
                <a:cxn ang="0">
                  <a:pos x="460" y="74"/>
                </a:cxn>
                <a:cxn ang="0">
                  <a:pos x="510" y="80"/>
                </a:cxn>
                <a:cxn ang="0">
                  <a:pos x="558" y="84"/>
                </a:cxn>
                <a:cxn ang="0">
                  <a:pos x="606" y="89"/>
                </a:cxn>
                <a:cxn ang="0">
                  <a:pos x="654" y="91"/>
                </a:cxn>
              </a:cxnLst>
              <a:rect l="0" t="0" r="r" b="b"/>
              <a:pathLst>
                <a:path w="654" h="92">
                  <a:moveTo>
                    <a:pt x="654" y="91"/>
                  </a:moveTo>
                  <a:lnTo>
                    <a:pt x="652" y="91"/>
                  </a:lnTo>
                  <a:lnTo>
                    <a:pt x="648" y="91"/>
                  </a:lnTo>
                  <a:lnTo>
                    <a:pt x="640" y="92"/>
                  </a:lnTo>
                  <a:lnTo>
                    <a:pt x="627" y="92"/>
                  </a:lnTo>
                  <a:lnTo>
                    <a:pt x="611" y="92"/>
                  </a:lnTo>
                  <a:lnTo>
                    <a:pt x="591" y="92"/>
                  </a:lnTo>
                  <a:lnTo>
                    <a:pt x="565" y="91"/>
                  </a:lnTo>
                  <a:lnTo>
                    <a:pt x="534" y="89"/>
                  </a:lnTo>
                  <a:lnTo>
                    <a:pt x="498" y="86"/>
                  </a:lnTo>
                  <a:lnTo>
                    <a:pt x="454" y="81"/>
                  </a:lnTo>
                  <a:lnTo>
                    <a:pt x="406" y="75"/>
                  </a:lnTo>
                  <a:lnTo>
                    <a:pt x="349" y="68"/>
                  </a:lnTo>
                  <a:lnTo>
                    <a:pt x="287" y="59"/>
                  </a:lnTo>
                  <a:lnTo>
                    <a:pt x="216" y="47"/>
                  </a:lnTo>
                  <a:lnTo>
                    <a:pt x="137" y="35"/>
                  </a:lnTo>
                  <a:lnTo>
                    <a:pt x="51" y="19"/>
                  </a:lnTo>
                  <a:lnTo>
                    <a:pt x="49" y="18"/>
                  </a:lnTo>
                  <a:lnTo>
                    <a:pt x="43" y="16"/>
                  </a:lnTo>
                  <a:lnTo>
                    <a:pt x="34" y="14"/>
                  </a:lnTo>
                  <a:lnTo>
                    <a:pt x="24" y="14"/>
                  </a:lnTo>
                  <a:lnTo>
                    <a:pt x="15" y="15"/>
                  </a:lnTo>
                  <a:lnTo>
                    <a:pt x="8" y="21"/>
                  </a:lnTo>
                  <a:lnTo>
                    <a:pt x="5" y="30"/>
                  </a:lnTo>
                  <a:lnTo>
                    <a:pt x="6" y="44"/>
                  </a:lnTo>
                  <a:lnTo>
                    <a:pt x="5" y="42"/>
                  </a:lnTo>
                  <a:lnTo>
                    <a:pt x="1" y="34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6"/>
                  </a:lnTo>
                  <a:lnTo>
                    <a:pt x="20" y="0"/>
                  </a:lnTo>
                  <a:lnTo>
                    <a:pt x="43" y="0"/>
                  </a:lnTo>
                  <a:lnTo>
                    <a:pt x="76" y="8"/>
                  </a:lnTo>
                  <a:lnTo>
                    <a:pt x="80" y="9"/>
                  </a:lnTo>
                  <a:lnTo>
                    <a:pt x="91" y="12"/>
                  </a:lnTo>
                  <a:lnTo>
                    <a:pt x="109" y="15"/>
                  </a:lnTo>
                  <a:lnTo>
                    <a:pt x="132" y="20"/>
                  </a:lnTo>
                  <a:lnTo>
                    <a:pt x="160" y="26"/>
                  </a:lnTo>
                  <a:lnTo>
                    <a:pt x="194" y="31"/>
                  </a:lnTo>
                  <a:lnTo>
                    <a:pt x="232" y="38"/>
                  </a:lnTo>
                  <a:lnTo>
                    <a:pt x="273" y="45"/>
                  </a:lnTo>
                  <a:lnTo>
                    <a:pt x="317" y="53"/>
                  </a:lnTo>
                  <a:lnTo>
                    <a:pt x="363" y="60"/>
                  </a:lnTo>
                  <a:lnTo>
                    <a:pt x="410" y="67"/>
                  </a:lnTo>
                  <a:lnTo>
                    <a:pt x="460" y="74"/>
                  </a:lnTo>
                  <a:lnTo>
                    <a:pt x="510" y="80"/>
                  </a:lnTo>
                  <a:lnTo>
                    <a:pt x="558" y="84"/>
                  </a:lnTo>
                  <a:lnTo>
                    <a:pt x="606" y="89"/>
                  </a:lnTo>
                  <a:lnTo>
                    <a:pt x="654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01" name="Freeform 133"/>
            <p:cNvSpPr>
              <a:spLocks/>
            </p:cNvSpPr>
            <p:nvPr/>
          </p:nvSpPr>
          <p:spPr bwMode="auto">
            <a:xfrm>
              <a:off x="2448" y="458"/>
              <a:ext cx="396" cy="29"/>
            </a:xfrm>
            <a:custGeom>
              <a:avLst/>
              <a:gdLst/>
              <a:ahLst/>
              <a:cxnLst>
                <a:cxn ang="0">
                  <a:pos x="674" y="59"/>
                </a:cxn>
                <a:cxn ang="0">
                  <a:pos x="667" y="58"/>
                </a:cxn>
                <a:cxn ang="0">
                  <a:pos x="649" y="55"/>
                </a:cxn>
                <a:cxn ang="0">
                  <a:pos x="620" y="51"/>
                </a:cxn>
                <a:cxn ang="0">
                  <a:pos x="582" y="45"/>
                </a:cxn>
                <a:cxn ang="0">
                  <a:pos x="536" y="38"/>
                </a:cxn>
                <a:cxn ang="0">
                  <a:pos x="484" y="31"/>
                </a:cxn>
                <a:cxn ang="0">
                  <a:pos x="429" y="24"/>
                </a:cxn>
                <a:cxn ang="0">
                  <a:pos x="371" y="17"/>
                </a:cxn>
                <a:cxn ang="0">
                  <a:pos x="312" y="11"/>
                </a:cxn>
                <a:cxn ang="0">
                  <a:pos x="254" y="6"/>
                </a:cxn>
                <a:cxn ang="0">
                  <a:pos x="197" y="2"/>
                </a:cxn>
                <a:cxn ang="0">
                  <a:pos x="145" y="0"/>
                </a:cxn>
                <a:cxn ang="0">
                  <a:pos x="98" y="0"/>
                </a:cxn>
                <a:cxn ang="0">
                  <a:pos x="59" y="2"/>
                </a:cxn>
                <a:cxn ang="0">
                  <a:pos x="27" y="8"/>
                </a:cxn>
                <a:cxn ang="0">
                  <a:pos x="6" y="16"/>
                </a:cxn>
                <a:cxn ang="0">
                  <a:pos x="5" y="17"/>
                </a:cxn>
                <a:cxn ang="0">
                  <a:pos x="4" y="18"/>
                </a:cxn>
                <a:cxn ang="0">
                  <a:pos x="1" y="22"/>
                </a:cxn>
                <a:cxn ang="0">
                  <a:pos x="0" y="26"/>
                </a:cxn>
                <a:cxn ang="0">
                  <a:pos x="0" y="33"/>
                </a:cxn>
                <a:cxn ang="0">
                  <a:pos x="2" y="41"/>
                </a:cxn>
                <a:cxn ang="0">
                  <a:pos x="9" y="51"/>
                </a:cxn>
                <a:cxn ang="0">
                  <a:pos x="20" y="62"/>
                </a:cxn>
                <a:cxn ang="0">
                  <a:pos x="19" y="61"/>
                </a:cxn>
                <a:cxn ang="0">
                  <a:pos x="19" y="56"/>
                </a:cxn>
                <a:cxn ang="0">
                  <a:pos x="17" y="49"/>
                </a:cxn>
                <a:cxn ang="0">
                  <a:pos x="19" y="43"/>
                </a:cxn>
                <a:cxn ang="0">
                  <a:pos x="23" y="36"/>
                </a:cxn>
                <a:cxn ang="0">
                  <a:pos x="31" y="29"/>
                </a:cxn>
                <a:cxn ang="0">
                  <a:pos x="45" y="24"/>
                </a:cxn>
                <a:cxn ang="0">
                  <a:pos x="65" y="23"/>
                </a:cxn>
                <a:cxn ang="0">
                  <a:pos x="66" y="23"/>
                </a:cxn>
                <a:cxn ang="0">
                  <a:pos x="72" y="22"/>
                </a:cxn>
                <a:cxn ang="0">
                  <a:pos x="81" y="22"/>
                </a:cxn>
                <a:cxn ang="0">
                  <a:pos x="93" y="21"/>
                </a:cxn>
                <a:cxn ang="0">
                  <a:pos x="111" y="20"/>
                </a:cxn>
                <a:cxn ang="0">
                  <a:pos x="134" y="20"/>
                </a:cxn>
                <a:cxn ang="0">
                  <a:pos x="160" y="18"/>
                </a:cxn>
                <a:cxn ang="0">
                  <a:pos x="193" y="20"/>
                </a:cxn>
                <a:cxn ang="0">
                  <a:pos x="231" y="21"/>
                </a:cxn>
                <a:cxn ang="0">
                  <a:pos x="274" y="22"/>
                </a:cxn>
                <a:cxn ang="0">
                  <a:pos x="324" y="25"/>
                </a:cxn>
                <a:cxn ang="0">
                  <a:pos x="380" y="29"/>
                </a:cxn>
                <a:cxn ang="0">
                  <a:pos x="443" y="34"/>
                </a:cxn>
                <a:cxn ang="0">
                  <a:pos x="513" y="40"/>
                </a:cxn>
                <a:cxn ang="0">
                  <a:pos x="590" y="48"/>
                </a:cxn>
                <a:cxn ang="0">
                  <a:pos x="674" y="59"/>
                </a:cxn>
              </a:cxnLst>
              <a:rect l="0" t="0" r="r" b="b"/>
              <a:pathLst>
                <a:path w="674" h="62">
                  <a:moveTo>
                    <a:pt x="674" y="59"/>
                  </a:moveTo>
                  <a:lnTo>
                    <a:pt x="667" y="58"/>
                  </a:lnTo>
                  <a:lnTo>
                    <a:pt x="649" y="55"/>
                  </a:lnTo>
                  <a:lnTo>
                    <a:pt x="620" y="51"/>
                  </a:lnTo>
                  <a:lnTo>
                    <a:pt x="582" y="45"/>
                  </a:lnTo>
                  <a:lnTo>
                    <a:pt x="536" y="38"/>
                  </a:lnTo>
                  <a:lnTo>
                    <a:pt x="484" y="31"/>
                  </a:lnTo>
                  <a:lnTo>
                    <a:pt x="429" y="24"/>
                  </a:lnTo>
                  <a:lnTo>
                    <a:pt x="371" y="17"/>
                  </a:lnTo>
                  <a:lnTo>
                    <a:pt x="312" y="11"/>
                  </a:lnTo>
                  <a:lnTo>
                    <a:pt x="254" y="6"/>
                  </a:lnTo>
                  <a:lnTo>
                    <a:pt x="197" y="2"/>
                  </a:lnTo>
                  <a:lnTo>
                    <a:pt x="145" y="0"/>
                  </a:lnTo>
                  <a:lnTo>
                    <a:pt x="98" y="0"/>
                  </a:lnTo>
                  <a:lnTo>
                    <a:pt x="59" y="2"/>
                  </a:lnTo>
                  <a:lnTo>
                    <a:pt x="27" y="8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0" y="33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20" y="62"/>
                  </a:lnTo>
                  <a:lnTo>
                    <a:pt x="19" y="61"/>
                  </a:lnTo>
                  <a:lnTo>
                    <a:pt x="19" y="56"/>
                  </a:lnTo>
                  <a:lnTo>
                    <a:pt x="17" y="49"/>
                  </a:lnTo>
                  <a:lnTo>
                    <a:pt x="19" y="43"/>
                  </a:lnTo>
                  <a:lnTo>
                    <a:pt x="23" y="36"/>
                  </a:lnTo>
                  <a:lnTo>
                    <a:pt x="31" y="29"/>
                  </a:lnTo>
                  <a:lnTo>
                    <a:pt x="45" y="24"/>
                  </a:lnTo>
                  <a:lnTo>
                    <a:pt x="65" y="23"/>
                  </a:lnTo>
                  <a:lnTo>
                    <a:pt x="66" y="23"/>
                  </a:lnTo>
                  <a:lnTo>
                    <a:pt x="72" y="22"/>
                  </a:lnTo>
                  <a:lnTo>
                    <a:pt x="81" y="22"/>
                  </a:lnTo>
                  <a:lnTo>
                    <a:pt x="93" y="21"/>
                  </a:lnTo>
                  <a:lnTo>
                    <a:pt x="111" y="20"/>
                  </a:lnTo>
                  <a:lnTo>
                    <a:pt x="134" y="20"/>
                  </a:lnTo>
                  <a:lnTo>
                    <a:pt x="160" y="18"/>
                  </a:lnTo>
                  <a:lnTo>
                    <a:pt x="193" y="20"/>
                  </a:lnTo>
                  <a:lnTo>
                    <a:pt x="231" y="21"/>
                  </a:lnTo>
                  <a:lnTo>
                    <a:pt x="274" y="22"/>
                  </a:lnTo>
                  <a:lnTo>
                    <a:pt x="324" y="25"/>
                  </a:lnTo>
                  <a:lnTo>
                    <a:pt x="380" y="29"/>
                  </a:lnTo>
                  <a:lnTo>
                    <a:pt x="443" y="34"/>
                  </a:lnTo>
                  <a:lnTo>
                    <a:pt x="513" y="40"/>
                  </a:lnTo>
                  <a:lnTo>
                    <a:pt x="590" y="48"/>
                  </a:lnTo>
                  <a:lnTo>
                    <a:pt x="674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02" name="Freeform 134"/>
            <p:cNvSpPr>
              <a:spLocks/>
            </p:cNvSpPr>
            <p:nvPr/>
          </p:nvSpPr>
          <p:spPr bwMode="auto">
            <a:xfrm>
              <a:off x="2916" y="435"/>
              <a:ext cx="109" cy="4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9"/>
                </a:cxn>
                <a:cxn ang="0">
                  <a:pos x="3" y="36"/>
                </a:cxn>
                <a:cxn ang="0">
                  <a:pos x="6" y="77"/>
                </a:cxn>
                <a:cxn ang="0">
                  <a:pos x="11" y="131"/>
                </a:cxn>
                <a:cxn ang="0">
                  <a:pos x="18" y="196"/>
                </a:cxn>
                <a:cxn ang="0">
                  <a:pos x="24" y="268"/>
                </a:cxn>
                <a:cxn ang="0">
                  <a:pos x="34" y="348"/>
                </a:cxn>
                <a:cxn ang="0">
                  <a:pos x="44" y="431"/>
                </a:cxn>
                <a:cxn ang="0">
                  <a:pos x="57" y="517"/>
                </a:cxn>
                <a:cxn ang="0">
                  <a:pos x="71" y="602"/>
                </a:cxn>
                <a:cxn ang="0">
                  <a:pos x="86" y="685"/>
                </a:cxn>
                <a:cxn ang="0">
                  <a:pos x="103" y="764"/>
                </a:cxn>
                <a:cxn ang="0">
                  <a:pos x="121" y="835"/>
                </a:cxn>
                <a:cxn ang="0">
                  <a:pos x="141" y="899"/>
                </a:cxn>
                <a:cxn ang="0">
                  <a:pos x="163" y="950"/>
                </a:cxn>
                <a:cxn ang="0">
                  <a:pos x="187" y="990"/>
                </a:cxn>
                <a:cxn ang="0">
                  <a:pos x="186" y="985"/>
                </a:cxn>
                <a:cxn ang="0">
                  <a:pos x="182" y="971"/>
                </a:cxn>
                <a:cxn ang="0">
                  <a:pos x="175" y="949"/>
                </a:cxn>
                <a:cxn ang="0">
                  <a:pos x="167" y="919"/>
                </a:cxn>
                <a:cxn ang="0">
                  <a:pos x="158" y="880"/>
                </a:cxn>
                <a:cxn ang="0">
                  <a:pos x="147" y="834"/>
                </a:cxn>
                <a:cxn ang="0">
                  <a:pos x="134" y="780"/>
                </a:cxn>
                <a:cxn ang="0">
                  <a:pos x="120" y="719"/>
                </a:cxn>
                <a:cxn ang="0">
                  <a:pos x="106" y="651"/>
                </a:cxn>
                <a:cxn ang="0">
                  <a:pos x="91" y="576"/>
                </a:cxn>
                <a:cxn ang="0">
                  <a:pos x="75" y="494"/>
                </a:cxn>
                <a:cxn ang="0">
                  <a:pos x="59" y="407"/>
                </a:cxn>
                <a:cxn ang="0">
                  <a:pos x="44" y="313"/>
                </a:cxn>
                <a:cxn ang="0">
                  <a:pos x="29" y="214"/>
                </a:cxn>
                <a:cxn ang="0">
                  <a:pos x="14" y="110"/>
                </a:cxn>
                <a:cxn ang="0">
                  <a:pos x="0" y="0"/>
                </a:cxn>
              </a:cxnLst>
              <a:rect l="0" t="0" r="r" b="b"/>
              <a:pathLst>
                <a:path w="187" h="990">
                  <a:moveTo>
                    <a:pt x="0" y="0"/>
                  </a:moveTo>
                  <a:lnTo>
                    <a:pt x="1" y="9"/>
                  </a:lnTo>
                  <a:lnTo>
                    <a:pt x="3" y="36"/>
                  </a:lnTo>
                  <a:lnTo>
                    <a:pt x="6" y="77"/>
                  </a:lnTo>
                  <a:lnTo>
                    <a:pt x="11" y="131"/>
                  </a:lnTo>
                  <a:lnTo>
                    <a:pt x="18" y="196"/>
                  </a:lnTo>
                  <a:lnTo>
                    <a:pt x="24" y="268"/>
                  </a:lnTo>
                  <a:lnTo>
                    <a:pt x="34" y="348"/>
                  </a:lnTo>
                  <a:lnTo>
                    <a:pt x="44" y="431"/>
                  </a:lnTo>
                  <a:lnTo>
                    <a:pt x="57" y="517"/>
                  </a:lnTo>
                  <a:lnTo>
                    <a:pt x="71" y="602"/>
                  </a:lnTo>
                  <a:lnTo>
                    <a:pt x="86" y="685"/>
                  </a:lnTo>
                  <a:lnTo>
                    <a:pt x="103" y="764"/>
                  </a:lnTo>
                  <a:lnTo>
                    <a:pt x="121" y="835"/>
                  </a:lnTo>
                  <a:lnTo>
                    <a:pt x="141" y="899"/>
                  </a:lnTo>
                  <a:lnTo>
                    <a:pt x="163" y="950"/>
                  </a:lnTo>
                  <a:lnTo>
                    <a:pt x="187" y="990"/>
                  </a:lnTo>
                  <a:lnTo>
                    <a:pt x="186" y="985"/>
                  </a:lnTo>
                  <a:lnTo>
                    <a:pt x="182" y="971"/>
                  </a:lnTo>
                  <a:lnTo>
                    <a:pt x="175" y="949"/>
                  </a:lnTo>
                  <a:lnTo>
                    <a:pt x="167" y="919"/>
                  </a:lnTo>
                  <a:lnTo>
                    <a:pt x="158" y="880"/>
                  </a:lnTo>
                  <a:lnTo>
                    <a:pt x="147" y="834"/>
                  </a:lnTo>
                  <a:lnTo>
                    <a:pt x="134" y="780"/>
                  </a:lnTo>
                  <a:lnTo>
                    <a:pt x="120" y="719"/>
                  </a:lnTo>
                  <a:lnTo>
                    <a:pt x="106" y="651"/>
                  </a:lnTo>
                  <a:lnTo>
                    <a:pt x="91" y="576"/>
                  </a:lnTo>
                  <a:lnTo>
                    <a:pt x="75" y="494"/>
                  </a:lnTo>
                  <a:lnTo>
                    <a:pt x="59" y="407"/>
                  </a:lnTo>
                  <a:lnTo>
                    <a:pt x="44" y="313"/>
                  </a:lnTo>
                  <a:lnTo>
                    <a:pt x="29" y="214"/>
                  </a:lnTo>
                  <a:lnTo>
                    <a:pt x="14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03" name="Freeform 135"/>
            <p:cNvSpPr>
              <a:spLocks/>
            </p:cNvSpPr>
            <p:nvPr/>
          </p:nvSpPr>
          <p:spPr bwMode="auto">
            <a:xfrm>
              <a:off x="2846" y="498"/>
              <a:ext cx="117" cy="4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1"/>
                </a:cxn>
                <a:cxn ang="0">
                  <a:pos x="4" y="40"/>
                </a:cxn>
                <a:cxn ang="0">
                  <a:pos x="10" y="85"/>
                </a:cxn>
                <a:cxn ang="0">
                  <a:pos x="18" y="143"/>
                </a:cxn>
                <a:cxn ang="0">
                  <a:pos x="27" y="212"/>
                </a:cxn>
                <a:cxn ang="0">
                  <a:pos x="38" y="290"/>
                </a:cxn>
                <a:cxn ang="0">
                  <a:pos x="51" y="374"/>
                </a:cxn>
                <a:cxn ang="0">
                  <a:pos x="64" y="460"/>
                </a:cxn>
                <a:cxn ang="0">
                  <a:pos x="79" y="549"/>
                </a:cxn>
                <a:cxn ang="0">
                  <a:pos x="94" y="634"/>
                </a:cxn>
                <a:cxn ang="0">
                  <a:pos x="112" y="716"/>
                </a:cxn>
                <a:cxn ang="0">
                  <a:pos x="128" y="791"/>
                </a:cxn>
                <a:cxn ang="0">
                  <a:pos x="146" y="856"/>
                </a:cxn>
                <a:cxn ang="0">
                  <a:pos x="163" y="909"/>
                </a:cxn>
                <a:cxn ang="0">
                  <a:pos x="182" y="947"/>
                </a:cxn>
                <a:cxn ang="0">
                  <a:pos x="199" y="969"/>
                </a:cxn>
                <a:cxn ang="0">
                  <a:pos x="198" y="967"/>
                </a:cxn>
                <a:cxn ang="0">
                  <a:pos x="196" y="961"/>
                </a:cxn>
                <a:cxn ang="0">
                  <a:pos x="191" y="948"/>
                </a:cxn>
                <a:cxn ang="0">
                  <a:pos x="184" y="931"/>
                </a:cxn>
                <a:cxn ang="0">
                  <a:pos x="176" y="907"/>
                </a:cxn>
                <a:cxn ang="0">
                  <a:pos x="167" y="875"/>
                </a:cxn>
                <a:cxn ang="0">
                  <a:pos x="155" y="836"/>
                </a:cxn>
                <a:cxn ang="0">
                  <a:pos x="143" y="787"/>
                </a:cxn>
                <a:cxn ang="0">
                  <a:pos x="129" y="730"/>
                </a:cxn>
                <a:cxn ang="0">
                  <a:pos x="114" y="662"/>
                </a:cxn>
                <a:cxn ang="0">
                  <a:pos x="97" y="582"/>
                </a:cxn>
                <a:cxn ang="0">
                  <a:pos x="79" y="492"/>
                </a:cxn>
                <a:cxn ang="0">
                  <a:pos x="61" y="390"/>
                </a:cxn>
                <a:cxn ang="0">
                  <a:pos x="41" y="273"/>
                </a:cxn>
                <a:cxn ang="0">
                  <a:pos x="21" y="144"/>
                </a:cxn>
                <a:cxn ang="0">
                  <a:pos x="0" y="0"/>
                </a:cxn>
              </a:cxnLst>
              <a:rect l="0" t="0" r="r" b="b"/>
              <a:pathLst>
                <a:path w="199" h="969">
                  <a:moveTo>
                    <a:pt x="0" y="0"/>
                  </a:moveTo>
                  <a:lnTo>
                    <a:pt x="1" y="11"/>
                  </a:lnTo>
                  <a:lnTo>
                    <a:pt x="4" y="40"/>
                  </a:lnTo>
                  <a:lnTo>
                    <a:pt x="10" y="85"/>
                  </a:lnTo>
                  <a:lnTo>
                    <a:pt x="18" y="143"/>
                  </a:lnTo>
                  <a:lnTo>
                    <a:pt x="27" y="212"/>
                  </a:lnTo>
                  <a:lnTo>
                    <a:pt x="38" y="290"/>
                  </a:lnTo>
                  <a:lnTo>
                    <a:pt x="51" y="374"/>
                  </a:lnTo>
                  <a:lnTo>
                    <a:pt x="64" y="460"/>
                  </a:lnTo>
                  <a:lnTo>
                    <a:pt x="79" y="549"/>
                  </a:lnTo>
                  <a:lnTo>
                    <a:pt x="94" y="634"/>
                  </a:lnTo>
                  <a:lnTo>
                    <a:pt x="112" y="716"/>
                  </a:lnTo>
                  <a:lnTo>
                    <a:pt x="128" y="791"/>
                  </a:lnTo>
                  <a:lnTo>
                    <a:pt x="146" y="856"/>
                  </a:lnTo>
                  <a:lnTo>
                    <a:pt x="163" y="909"/>
                  </a:lnTo>
                  <a:lnTo>
                    <a:pt x="182" y="947"/>
                  </a:lnTo>
                  <a:lnTo>
                    <a:pt x="199" y="969"/>
                  </a:lnTo>
                  <a:lnTo>
                    <a:pt x="198" y="967"/>
                  </a:lnTo>
                  <a:lnTo>
                    <a:pt x="196" y="961"/>
                  </a:lnTo>
                  <a:lnTo>
                    <a:pt x="191" y="948"/>
                  </a:lnTo>
                  <a:lnTo>
                    <a:pt x="184" y="931"/>
                  </a:lnTo>
                  <a:lnTo>
                    <a:pt x="176" y="907"/>
                  </a:lnTo>
                  <a:lnTo>
                    <a:pt x="167" y="875"/>
                  </a:lnTo>
                  <a:lnTo>
                    <a:pt x="155" y="836"/>
                  </a:lnTo>
                  <a:lnTo>
                    <a:pt x="143" y="787"/>
                  </a:lnTo>
                  <a:lnTo>
                    <a:pt x="129" y="730"/>
                  </a:lnTo>
                  <a:lnTo>
                    <a:pt x="114" y="662"/>
                  </a:lnTo>
                  <a:lnTo>
                    <a:pt x="97" y="582"/>
                  </a:lnTo>
                  <a:lnTo>
                    <a:pt x="79" y="492"/>
                  </a:lnTo>
                  <a:lnTo>
                    <a:pt x="61" y="390"/>
                  </a:lnTo>
                  <a:lnTo>
                    <a:pt x="41" y="273"/>
                  </a:lnTo>
                  <a:lnTo>
                    <a:pt x="2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04" name="Freeform 136"/>
            <p:cNvSpPr>
              <a:spLocks/>
            </p:cNvSpPr>
            <p:nvPr/>
          </p:nvSpPr>
          <p:spPr bwMode="auto">
            <a:xfrm>
              <a:off x="2821" y="900"/>
              <a:ext cx="55" cy="45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92" y="4"/>
                </a:cxn>
                <a:cxn ang="0">
                  <a:pos x="89" y="13"/>
                </a:cxn>
                <a:cxn ang="0">
                  <a:pos x="85" y="26"/>
                </a:cxn>
                <a:cxn ang="0">
                  <a:pos x="77" y="41"/>
                </a:cxn>
                <a:cxn ang="0">
                  <a:pos x="65" y="58"/>
                </a:cxn>
                <a:cxn ang="0">
                  <a:pos x="49" y="74"/>
                </a:cxn>
                <a:cxn ang="0">
                  <a:pos x="27" y="88"/>
                </a:cxn>
                <a:cxn ang="0">
                  <a:pos x="0" y="98"/>
                </a:cxn>
                <a:cxn ang="0">
                  <a:pos x="3" y="95"/>
                </a:cxn>
                <a:cxn ang="0">
                  <a:pos x="12" y="88"/>
                </a:cxn>
                <a:cxn ang="0">
                  <a:pos x="26" y="75"/>
                </a:cxn>
                <a:cxn ang="0">
                  <a:pos x="41" y="61"/>
                </a:cxn>
                <a:cxn ang="0">
                  <a:pos x="58" y="45"/>
                </a:cxn>
                <a:cxn ang="0">
                  <a:pos x="73" y="29"/>
                </a:cxn>
                <a:cxn ang="0">
                  <a:pos x="85" y="14"/>
                </a:cxn>
                <a:cxn ang="0">
                  <a:pos x="93" y="0"/>
                </a:cxn>
              </a:cxnLst>
              <a:rect l="0" t="0" r="r" b="b"/>
              <a:pathLst>
                <a:path w="93" h="98">
                  <a:moveTo>
                    <a:pt x="93" y="0"/>
                  </a:moveTo>
                  <a:lnTo>
                    <a:pt x="92" y="4"/>
                  </a:lnTo>
                  <a:lnTo>
                    <a:pt x="89" y="13"/>
                  </a:lnTo>
                  <a:lnTo>
                    <a:pt x="85" y="26"/>
                  </a:lnTo>
                  <a:lnTo>
                    <a:pt x="77" y="41"/>
                  </a:lnTo>
                  <a:lnTo>
                    <a:pt x="65" y="58"/>
                  </a:lnTo>
                  <a:lnTo>
                    <a:pt x="49" y="74"/>
                  </a:lnTo>
                  <a:lnTo>
                    <a:pt x="27" y="88"/>
                  </a:lnTo>
                  <a:lnTo>
                    <a:pt x="0" y="98"/>
                  </a:lnTo>
                  <a:lnTo>
                    <a:pt x="3" y="95"/>
                  </a:lnTo>
                  <a:lnTo>
                    <a:pt x="12" y="88"/>
                  </a:lnTo>
                  <a:lnTo>
                    <a:pt x="26" y="75"/>
                  </a:lnTo>
                  <a:lnTo>
                    <a:pt x="41" y="61"/>
                  </a:lnTo>
                  <a:lnTo>
                    <a:pt x="58" y="45"/>
                  </a:lnTo>
                  <a:lnTo>
                    <a:pt x="73" y="29"/>
                  </a:lnTo>
                  <a:lnTo>
                    <a:pt x="85" y="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05" name="Freeform 137"/>
            <p:cNvSpPr>
              <a:spLocks/>
            </p:cNvSpPr>
            <p:nvPr/>
          </p:nvSpPr>
          <p:spPr bwMode="auto">
            <a:xfrm>
              <a:off x="2572" y="912"/>
              <a:ext cx="383" cy="34"/>
            </a:xfrm>
            <a:custGeom>
              <a:avLst/>
              <a:gdLst/>
              <a:ahLst/>
              <a:cxnLst>
                <a:cxn ang="0">
                  <a:pos x="652" y="74"/>
                </a:cxn>
                <a:cxn ang="0">
                  <a:pos x="647" y="72"/>
                </a:cxn>
                <a:cxn ang="0">
                  <a:pos x="629" y="69"/>
                </a:cxn>
                <a:cxn ang="0">
                  <a:pos x="603" y="63"/>
                </a:cxn>
                <a:cxn ang="0">
                  <a:pos x="567" y="56"/>
                </a:cxn>
                <a:cxn ang="0">
                  <a:pos x="526" y="48"/>
                </a:cxn>
                <a:cxn ang="0">
                  <a:pos x="478" y="40"/>
                </a:cxn>
                <a:cxn ang="0">
                  <a:pos x="427" y="32"/>
                </a:cxn>
                <a:cxn ang="0">
                  <a:pos x="372" y="23"/>
                </a:cxn>
                <a:cxn ang="0">
                  <a:pos x="316" y="16"/>
                </a:cxn>
                <a:cxn ang="0">
                  <a:pos x="261" y="9"/>
                </a:cxn>
                <a:cxn ang="0">
                  <a:pos x="205" y="3"/>
                </a:cxn>
                <a:cxn ang="0">
                  <a:pos x="153" y="1"/>
                </a:cxn>
                <a:cxn ang="0">
                  <a:pos x="106" y="0"/>
                </a:cxn>
                <a:cxn ang="0">
                  <a:pos x="64" y="2"/>
                </a:cxn>
                <a:cxn ang="0">
                  <a:pos x="28" y="7"/>
                </a:cxn>
                <a:cxn ang="0">
                  <a:pos x="0" y="16"/>
                </a:cxn>
                <a:cxn ang="0">
                  <a:pos x="5" y="16"/>
                </a:cxn>
                <a:cxn ang="0">
                  <a:pos x="20" y="16"/>
                </a:cxn>
                <a:cxn ang="0">
                  <a:pos x="43" y="17"/>
                </a:cxn>
                <a:cxn ang="0">
                  <a:pos x="74" y="17"/>
                </a:cxn>
                <a:cxn ang="0">
                  <a:pos x="111" y="18"/>
                </a:cxn>
                <a:cxn ang="0">
                  <a:pos x="153" y="19"/>
                </a:cxn>
                <a:cxn ang="0">
                  <a:pos x="201" y="22"/>
                </a:cxn>
                <a:cxn ang="0">
                  <a:pos x="251" y="24"/>
                </a:cxn>
                <a:cxn ang="0">
                  <a:pos x="304" y="28"/>
                </a:cxn>
                <a:cxn ang="0">
                  <a:pos x="359" y="32"/>
                </a:cxn>
                <a:cxn ang="0">
                  <a:pos x="413" y="37"/>
                </a:cxn>
                <a:cxn ang="0">
                  <a:pos x="467" y="41"/>
                </a:cxn>
                <a:cxn ang="0">
                  <a:pos x="519" y="48"/>
                </a:cxn>
                <a:cxn ang="0">
                  <a:pos x="567" y="55"/>
                </a:cxn>
                <a:cxn ang="0">
                  <a:pos x="612" y="64"/>
                </a:cxn>
                <a:cxn ang="0">
                  <a:pos x="652" y="74"/>
                </a:cxn>
              </a:cxnLst>
              <a:rect l="0" t="0" r="r" b="b"/>
              <a:pathLst>
                <a:path w="652" h="74">
                  <a:moveTo>
                    <a:pt x="652" y="74"/>
                  </a:moveTo>
                  <a:lnTo>
                    <a:pt x="647" y="72"/>
                  </a:lnTo>
                  <a:lnTo>
                    <a:pt x="629" y="69"/>
                  </a:lnTo>
                  <a:lnTo>
                    <a:pt x="603" y="63"/>
                  </a:lnTo>
                  <a:lnTo>
                    <a:pt x="567" y="56"/>
                  </a:lnTo>
                  <a:lnTo>
                    <a:pt x="526" y="48"/>
                  </a:lnTo>
                  <a:lnTo>
                    <a:pt x="478" y="40"/>
                  </a:lnTo>
                  <a:lnTo>
                    <a:pt x="427" y="32"/>
                  </a:lnTo>
                  <a:lnTo>
                    <a:pt x="372" y="23"/>
                  </a:lnTo>
                  <a:lnTo>
                    <a:pt x="316" y="16"/>
                  </a:lnTo>
                  <a:lnTo>
                    <a:pt x="261" y="9"/>
                  </a:lnTo>
                  <a:lnTo>
                    <a:pt x="205" y="3"/>
                  </a:lnTo>
                  <a:lnTo>
                    <a:pt x="153" y="1"/>
                  </a:lnTo>
                  <a:lnTo>
                    <a:pt x="106" y="0"/>
                  </a:lnTo>
                  <a:lnTo>
                    <a:pt x="64" y="2"/>
                  </a:lnTo>
                  <a:lnTo>
                    <a:pt x="28" y="7"/>
                  </a:lnTo>
                  <a:lnTo>
                    <a:pt x="0" y="16"/>
                  </a:lnTo>
                  <a:lnTo>
                    <a:pt x="5" y="16"/>
                  </a:lnTo>
                  <a:lnTo>
                    <a:pt x="20" y="16"/>
                  </a:lnTo>
                  <a:lnTo>
                    <a:pt x="43" y="17"/>
                  </a:lnTo>
                  <a:lnTo>
                    <a:pt x="74" y="17"/>
                  </a:lnTo>
                  <a:lnTo>
                    <a:pt x="111" y="18"/>
                  </a:lnTo>
                  <a:lnTo>
                    <a:pt x="153" y="19"/>
                  </a:lnTo>
                  <a:lnTo>
                    <a:pt x="201" y="22"/>
                  </a:lnTo>
                  <a:lnTo>
                    <a:pt x="251" y="24"/>
                  </a:lnTo>
                  <a:lnTo>
                    <a:pt x="304" y="28"/>
                  </a:lnTo>
                  <a:lnTo>
                    <a:pt x="359" y="32"/>
                  </a:lnTo>
                  <a:lnTo>
                    <a:pt x="413" y="37"/>
                  </a:lnTo>
                  <a:lnTo>
                    <a:pt x="467" y="41"/>
                  </a:lnTo>
                  <a:lnTo>
                    <a:pt x="519" y="48"/>
                  </a:lnTo>
                  <a:lnTo>
                    <a:pt x="567" y="55"/>
                  </a:lnTo>
                  <a:lnTo>
                    <a:pt x="612" y="64"/>
                  </a:lnTo>
                  <a:lnTo>
                    <a:pt x="65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515938" y="5105400"/>
            <a:ext cx="123666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Weight: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533400" y="5486400"/>
            <a:ext cx="12303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Benefit: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1954213" y="4724400"/>
            <a:ext cx="29686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6381" name="Text Box 13"/>
          <p:cNvSpPr txBox="1">
            <a:spLocks noChangeArrowheads="1"/>
          </p:cNvSpPr>
          <p:nvPr/>
        </p:nvSpPr>
        <p:spPr bwMode="auto">
          <a:xfrm>
            <a:off x="2697163" y="4724400"/>
            <a:ext cx="29686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3387725" y="4724400"/>
            <a:ext cx="296863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6383" name="Text Box 15"/>
          <p:cNvSpPr txBox="1">
            <a:spLocks noChangeArrowheads="1"/>
          </p:cNvSpPr>
          <p:nvPr/>
        </p:nvSpPr>
        <p:spPr bwMode="auto">
          <a:xfrm>
            <a:off x="4079875" y="4724400"/>
            <a:ext cx="296863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6384" name="Text Box 16"/>
          <p:cNvSpPr txBox="1">
            <a:spLocks noChangeArrowheads="1"/>
          </p:cNvSpPr>
          <p:nvPr/>
        </p:nvSpPr>
        <p:spPr bwMode="auto">
          <a:xfrm>
            <a:off x="4754563" y="4724400"/>
            <a:ext cx="29686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6385" name="Text Box 17"/>
          <p:cNvSpPr txBox="1">
            <a:spLocks noChangeArrowheads="1"/>
          </p:cNvSpPr>
          <p:nvPr/>
        </p:nvSpPr>
        <p:spPr bwMode="auto">
          <a:xfrm>
            <a:off x="1822450" y="5181600"/>
            <a:ext cx="5603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 in</a:t>
            </a:r>
          </a:p>
        </p:txBody>
      </p:sp>
      <p:sp>
        <p:nvSpPr>
          <p:cNvPr id="186386" name="Text Box 18"/>
          <p:cNvSpPr txBox="1">
            <a:spLocks noChangeArrowheads="1"/>
          </p:cNvSpPr>
          <p:nvPr/>
        </p:nvSpPr>
        <p:spPr bwMode="auto">
          <a:xfrm>
            <a:off x="2565400" y="5181600"/>
            <a:ext cx="5603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 in</a:t>
            </a:r>
          </a:p>
        </p:txBody>
      </p:sp>
      <p:sp>
        <p:nvSpPr>
          <p:cNvPr id="186387" name="Text Box 19"/>
          <p:cNvSpPr txBox="1">
            <a:spLocks noChangeArrowheads="1"/>
          </p:cNvSpPr>
          <p:nvPr/>
        </p:nvSpPr>
        <p:spPr bwMode="auto">
          <a:xfrm>
            <a:off x="3255963" y="5181600"/>
            <a:ext cx="5603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 in</a:t>
            </a:r>
          </a:p>
        </p:txBody>
      </p:sp>
      <p:sp>
        <p:nvSpPr>
          <p:cNvPr id="186388" name="Text Box 20"/>
          <p:cNvSpPr txBox="1">
            <a:spLocks noChangeArrowheads="1"/>
          </p:cNvSpPr>
          <p:nvPr/>
        </p:nvSpPr>
        <p:spPr bwMode="auto">
          <a:xfrm>
            <a:off x="3948113" y="5181600"/>
            <a:ext cx="5603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6 in</a:t>
            </a:r>
          </a:p>
        </p:txBody>
      </p:sp>
      <p:sp>
        <p:nvSpPr>
          <p:cNvPr id="186389" name="Text Box 21"/>
          <p:cNvSpPr txBox="1">
            <a:spLocks noChangeArrowheads="1"/>
          </p:cNvSpPr>
          <p:nvPr/>
        </p:nvSpPr>
        <p:spPr bwMode="auto">
          <a:xfrm>
            <a:off x="4622800" y="5181600"/>
            <a:ext cx="5603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 in</a:t>
            </a:r>
          </a:p>
        </p:txBody>
      </p:sp>
      <p:sp>
        <p:nvSpPr>
          <p:cNvPr id="186390" name="Text Box 22"/>
          <p:cNvSpPr txBox="1">
            <a:spLocks noChangeArrowheads="1"/>
          </p:cNvSpPr>
          <p:nvPr/>
        </p:nvSpPr>
        <p:spPr bwMode="auto">
          <a:xfrm>
            <a:off x="1824038" y="5562600"/>
            <a:ext cx="560387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$20</a:t>
            </a:r>
          </a:p>
        </p:txBody>
      </p:sp>
      <p:sp>
        <p:nvSpPr>
          <p:cNvPr id="186391" name="Text Box 23"/>
          <p:cNvSpPr txBox="1">
            <a:spLocks noChangeArrowheads="1"/>
          </p:cNvSpPr>
          <p:nvPr/>
        </p:nvSpPr>
        <p:spPr bwMode="auto">
          <a:xfrm>
            <a:off x="2627313" y="5562600"/>
            <a:ext cx="4349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$3</a:t>
            </a:r>
          </a:p>
        </p:txBody>
      </p:sp>
      <p:sp>
        <p:nvSpPr>
          <p:cNvPr id="186392" name="Text Box 24"/>
          <p:cNvSpPr txBox="1">
            <a:spLocks noChangeArrowheads="1"/>
          </p:cNvSpPr>
          <p:nvPr/>
        </p:nvSpPr>
        <p:spPr bwMode="auto">
          <a:xfrm>
            <a:off x="3319463" y="5562600"/>
            <a:ext cx="4349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$6</a:t>
            </a:r>
          </a:p>
        </p:txBody>
      </p:sp>
      <p:sp>
        <p:nvSpPr>
          <p:cNvPr id="186393" name="Text Box 25"/>
          <p:cNvSpPr txBox="1">
            <a:spLocks noChangeArrowheads="1"/>
          </p:cNvSpPr>
          <p:nvPr/>
        </p:nvSpPr>
        <p:spPr bwMode="auto">
          <a:xfrm>
            <a:off x="3949700" y="5562600"/>
            <a:ext cx="5603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$25</a:t>
            </a:r>
          </a:p>
        </p:txBody>
      </p:sp>
      <p:sp>
        <p:nvSpPr>
          <p:cNvPr id="186394" name="Text Box 26"/>
          <p:cNvSpPr txBox="1">
            <a:spLocks noChangeArrowheads="1"/>
          </p:cNvSpPr>
          <p:nvPr/>
        </p:nvSpPr>
        <p:spPr bwMode="auto">
          <a:xfrm>
            <a:off x="4622800" y="5562600"/>
            <a:ext cx="56038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$80</a:t>
            </a:r>
          </a:p>
        </p:txBody>
      </p:sp>
      <p:sp>
        <p:nvSpPr>
          <p:cNvPr id="186395" name="Text Box 27"/>
          <p:cNvSpPr txBox="1">
            <a:spLocks noChangeArrowheads="1"/>
          </p:cNvSpPr>
          <p:nvPr/>
        </p:nvSpPr>
        <p:spPr bwMode="auto">
          <a:xfrm>
            <a:off x="457200" y="4114800"/>
            <a:ext cx="10604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Items:</a:t>
            </a:r>
          </a:p>
        </p:txBody>
      </p:sp>
      <p:sp>
        <p:nvSpPr>
          <p:cNvPr id="186410" name="Text Box 42"/>
          <p:cNvSpPr txBox="1">
            <a:spLocks noChangeArrowheads="1"/>
          </p:cNvSpPr>
          <p:nvPr/>
        </p:nvSpPr>
        <p:spPr bwMode="auto">
          <a:xfrm>
            <a:off x="6248400" y="4572000"/>
            <a:ext cx="1887538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box of width 9 in</a:t>
            </a:r>
          </a:p>
        </p:txBody>
      </p:sp>
      <p:sp>
        <p:nvSpPr>
          <p:cNvPr id="186411" name="Line 43"/>
          <p:cNvSpPr>
            <a:spLocks noChangeShapeType="1"/>
          </p:cNvSpPr>
          <p:nvPr/>
        </p:nvSpPr>
        <p:spPr bwMode="auto">
          <a:xfrm>
            <a:off x="5562600" y="32766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12" name="Text Box 44"/>
          <p:cNvSpPr txBox="1">
            <a:spLocks noChangeArrowheads="1"/>
          </p:cNvSpPr>
          <p:nvPr/>
        </p:nvSpPr>
        <p:spPr bwMode="auto">
          <a:xfrm>
            <a:off x="6172200" y="4953000"/>
            <a:ext cx="2347913" cy="1371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/>
              <a:t>Solution:</a:t>
            </a:r>
          </a:p>
          <a:p>
            <a:pPr algn="l">
              <a:buFontTx/>
              <a:buChar char="•"/>
            </a:pPr>
            <a:r>
              <a:rPr lang="en-US" sz="2000" dirty="0"/>
              <a:t> item 5 ($80, 2 in)</a:t>
            </a:r>
          </a:p>
          <a:p>
            <a:pPr algn="l">
              <a:buFontTx/>
              <a:buChar char="•"/>
            </a:pPr>
            <a:r>
              <a:rPr lang="en-US" sz="2000" dirty="0"/>
              <a:t> item 3 ($6, 2in)</a:t>
            </a:r>
          </a:p>
          <a:p>
            <a:pPr algn="l">
              <a:buFontTx/>
              <a:buChar char="•"/>
            </a:pPr>
            <a:r>
              <a:rPr lang="en-US" sz="2000" dirty="0"/>
              <a:t> item 1 ($20, 4in)</a:t>
            </a:r>
          </a:p>
        </p:txBody>
      </p:sp>
      <p:sp>
        <p:nvSpPr>
          <p:cNvPr id="186413" name="Text Box 45"/>
          <p:cNvSpPr txBox="1">
            <a:spLocks noChangeArrowheads="1"/>
          </p:cNvSpPr>
          <p:nvPr/>
        </p:nvSpPr>
        <p:spPr bwMode="auto">
          <a:xfrm>
            <a:off x="6248400" y="3276600"/>
            <a:ext cx="16700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“knapsack”</a:t>
            </a:r>
          </a:p>
        </p:txBody>
      </p:sp>
      <p:pic>
        <p:nvPicPr>
          <p:cNvPr id="186416" name="Picture 48" descr="cover-smal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1838" y="3505200"/>
            <a:ext cx="944562" cy="1173163"/>
          </a:xfrm>
          <a:prstGeom prst="rect">
            <a:avLst/>
          </a:prstGeom>
          <a:noFill/>
        </p:spPr>
      </p:pic>
      <p:grpSp>
        <p:nvGrpSpPr>
          <p:cNvPr id="5" name="Group 168"/>
          <p:cNvGrpSpPr>
            <a:grpSpLocks/>
          </p:cNvGrpSpPr>
          <p:nvPr/>
        </p:nvGrpSpPr>
        <p:grpSpPr bwMode="auto">
          <a:xfrm>
            <a:off x="1524000" y="3505200"/>
            <a:ext cx="1090613" cy="1209675"/>
            <a:chOff x="1392" y="198"/>
            <a:chExt cx="687" cy="762"/>
          </a:xfrm>
        </p:grpSpPr>
        <p:sp>
          <p:nvSpPr>
            <p:cNvPr id="186491" name="Freeform 123"/>
            <p:cNvSpPr>
              <a:spLocks/>
            </p:cNvSpPr>
            <p:nvPr/>
          </p:nvSpPr>
          <p:spPr bwMode="auto">
            <a:xfrm>
              <a:off x="1906" y="198"/>
              <a:ext cx="61" cy="6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339"/>
                </a:cxn>
                <a:cxn ang="0">
                  <a:pos x="31" y="1344"/>
                </a:cxn>
                <a:cxn ang="0">
                  <a:pos x="30" y="1355"/>
                </a:cxn>
                <a:cxn ang="0">
                  <a:pos x="31" y="1371"/>
                </a:cxn>
                <a:cxn ang="0">
                  <a:pos x="35" y="1391"/>
                </a:cxn>
                <a:cxn ang="0">
                  <a:pos x="42" y="1411"/>
                </a:cxn>
                <a:cxn ang="0">
                  <a:pos x="55" y="1427"/>
                </a:cxn>
                <a:cxn ang="0">
                  <a:pos x="75" y="1438"/>
                </a:cxn>
                <a:cxn ang="0">
                  <a:pos x="104" y="1443"/>
                </a:cxn>
                <a:cxn ang="0">
                  <a:pos x="99" y="1445"/>
                </a:cxn>
                <a:cxn ang="0">
                  <a:pos x="86" y="1450"/>
                </a:cxn>
                <a:cxn ang="0">
                  <a:pos x="70" y="1452"/>
                </a:cxn>
                <a:cxn ang="0">
                  <a:pos x="51" y="1447"/>
                </a:cxn>
                <a:cxn ang="0">
                  <a:pos x="31" y="1434"/>
                </a:cxn>
                <a:cxn ang="0">
                  <a:pos x="15" y="1406"/>
                </a:cxn>
                <a:cxn ang="0">
                  <a:pos x="5" y="1360"/>
                </a:cxn>
                <a:cxn ang="0">
                  <a:pos x="2" y="1291"/>
                </a:cxn>
                <a:cxn ang="0">
                  <a:pos x="0" y="0"/>
                </a:cxn>
              </a:cxnLst>
              <a:rect l="0" t="0" r="r" b="b"/>
              <a:pathLst>
                <a:path w="104" h="1452">
                  <a:moveTo>
                    <a:pt x="0" y="0"/>
                  </a:moveTo>
                  <a:lnTo>
                    <a:pt x="31" y="1339"/>
                  </a:lnTo>
                  <a:lnTo>
                    <a:pt x="31" y="1344"/>
                  </a:lnTo>
                  <a:lnTo>
                    <a:pt x="30" y="1355"/>
                  </a:lnTo>
                  <a:lnTo>
                    <a:pt x="31" y="1371"/>
                  </a:lnTo>
                  <a:lnTo>
                    <a:pt x="35" y="1391"/>
                  </a:lnTo>
                  <a:lnTo>
                    <a:pt x="42" y="1411"/>
                  </a:lnTo>
                  <a:lnTo>
                    <a:pt x="55" y="1427"/>
                  </a:lnTo>
                  <a:lnTo>
                    <a:pt x="75" y="1438"/>
                  </a:lnTo>
                  <a:lnTo>
                    <a:pt x="104" y="1443"/>
                  </a:lnTo>
                  <a:lnTo>
                    <a:pt x="99" y="1445"/>
                  </a:lnTo>
                  <a:lnTo>
                    <a:pt x="86" y="1450"/>
                  </a:lnTo>
                  <a:lnTo>
                    <a:pt x="70" y="1452"/>
                  </a:lnTo>
                  <a:lnTo>
                    <a:pt x="51" y="1447"/>
                  </a:lnTo>
                  <a:lnTo>
                    <a:pt x="31" y="1434"/>
                  </a:lnTo>
                  <a:lnTo>
                    <a:pt x="15" y="1406"/>
                  </a:lnTo>
                  <a:lnTo>
                    <a:pt x="5" y="1360"/>
                  </a:lnTo>
                  <a:lnTo>
                    <a:pt x="2" y="1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06" name="Freeform 138"/>
            <p:cNvSpPr>
              <a:spLocks/>
            </p:cNvSpPr>
            <p:nvPr/>
          </p:nvSpPr>
          <p:spPr bwMode="auto">
            <a:xfrm>
              <a:off x="1771" y="492"/>
              <a:ext cx="99" cy="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5"/>
                </a:cxn>
                <a:cxn ang="0">
                  <a:pos x="24" y="58"/>
                </a:cxn>
                <a:cxn ang="0">
                  <a:pos x="48" y="131"/>
                </a:cxn>
                <a:cxn ang="0">
                  <a:pos x="77" y="230"/>
                </a:cxn>
                <a:cxn ang="0">
                  <a:pos x="107" y="356"/>
                </a:cxn>
                <a:cxn ang="0">
                  <a:pos x="133" y="505"/>
                </a:cxn>
                <a:cxn ang="0">
                  <a:pos x="155" y="678"/>
                </a:cxn>
                <a:cxn ang="0">
                  <a:pos x="168" y="874"/>
                </a:cxn>
                <a:cxn ang="0">
                  <a:pos x="165" y="845"/>
                </a:cxn>
                <a:cxn ang="0">
                  <a:pos x="154" y="766"/>
                </a:cxn>
                <a:cxn ang="0">
                  <a:pos x="138" y="650"/>
                </a:cxn>
                <a:cxn ang="0">
                  <a:pos x="116" y="512"/>
                </a:cxn>
                <a:cxn ang="0">
                  <a:pos x="91" y="365"/>
                </a:cxn>
                <a:cxn ang="0">
                  <a:pos x="62" y="221"/>
                </a:cxn>
                <a:cxn ang="0">
                  <a:pos x="32" y="95"/>
                </a:cxn>
                <a:cxn ang="0">
                  <a:pos x="0" y="0"/>
                </a:cxn>
              </a:cxnLst>
              <a:rect l="0" t="0" r="r" b="b"/>
              <a:pathLst>
                <a:path w="168" h="874">
                  <a:moveTo>
                    <a:pt x="0" y="0"/>
                  </a:moveTo>
                  <a:lnTo>
                    <a:pt x="7" y="15"/>
                  </a:lnTo>
                  <a:lnTo>
                    <a:pt x="24" y="58"/>
                  </a:lnTo>
                  <a:lnTo>
                    <a:pt x="48" y="131"/>
                  </a:lnTo>
                  <a:lnTo>
                    <a:pt x="77" y="230"/>
                  </a:lnTo>
                  <a:lnTo>
                    <a:pt x="107" y="356"/>
                  </a:lnTo>
                  <a:lnTo>
                    <a:pt x="133" y="505"/>
                  </a:lnTo>
                  <a:lnTo>
                    <a:pt x="155" y="678"/>
                  </a:lnTo>
                  <a:lnTo>
                    <a:pt x="168" y="874"/>
                  </a:lnTo>
                  <a:lnTo>
                    <a:pt x="165" y="845"/>
                  </a:lnTo>
                  <a:lnTo>
                    <a:pt x="154" y="766"/>
                  </a:lnTo>
                  <a:lnTo>
                    <a:pt x="138" y="650"/>
                  </a:lnTo>
                  <a:lnTo>
                    <a:pt x="116" y="512"/>
                  </a:lnTo>
                  <a:lnTo>
                    <a:pt x="91" y="365"/>
                  </a:lnTo>
                  <a:lnTo>
                    <a:pt x="62" y="221"/>
                  </a:lnTo>
                  <a:lnTo>
                    <a:pt x="32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07" name="Freeform 139"/>
            <p:cNvSpPr>
              <a:spLocks/>
            </p:cNvSpPr>
            <p:nvPr/>
          </p:nvSpPr>
          <p:spPr bwMode="auto">
            <a:xfrm>
              <a:off x="1791" y="408"/>
              <a:ext cx="60" cy="4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99" y="4"/>
                </a:cxn>
                <a:cxn ang="0">
                  <a:pos x="95" y="13"/>
                </a:cxn>
                <a:cxn ang="0">
                  <a:pos x="87" y="27"/>
                </a:cxn>
                <a:cxn ang="0">
                  <a:pos x="75" y="42"/>
                </a:cxn>
                <a:cxn ang="0">
                  <a:pos x="60" y="59"/>
                </a:cxn>
                <a:cxn ang="0">
                  <a:pos x="43" y="75"/>
                </a:cxn>
                <a:cxn ang="0">
                  <a:pos x="23" y="89"/>
                </a:cxn>
                <a:cxn ang="0">
                  <a:pos x="0" y="98"/>
                </a:cxn>
                <a:cxn ang="0">
                  <a:pos x="5" y="95"/>
                </a:cxn>
                <a:cxn ang="0">
                  <a:pos x="15" y="86"/>
                </a:cxn>
                <a:cxn ang="0">
                  <a:pos x="31" y="72"/>
                </a:cxn>
                <a:cxn ang="0">
                  <a:pos x="49" y="55"/>
                </a:cxn>
                <a:cxn ang="0">
                  <a:pos x="67" y="39"/>
                </a:cxn>
                <a:cxn ang="0">
                  <a:pos x="83" y="22"/>
                </a:cxn>
                <a:cxn ang="0">
                  <a:pos x="96" y="9"/>
                </a:cxn>
                <a:cxn ang="0">
                  <a:pos x="102" y="0"/>
                </a:cxn>
              </a:cxnLst>
              <a:rect l="0" t="0" r="r" b="b"/>
              <a:pathLst>
                <a:path w="102" h="98">
                  <a:moveTo>
                    <a:pt x="102" y="0"/>
                  </a:moveTo>
                  <a:lnTo>
                    <a:pt x="99" y="4"/>
                  </a:lnTo>
                  <a:lnTo>
                    <a:pt x="95" y="13"/>
                  </a:lnTo>
                  <a:lnTo>
                    <a:pt x="87" y="27"/>
                  </a:lnTo>
                  <a:lnTo>
                    <a:pt x="75" y="42"/>
                  </a:lnTo>
                  <a:lnTo>
                    <a:pt x="60" y="59"/>
                  </a:lnTo>
                  <a:lnTo>
                    <a:pt x="43" y="75"/>
                  </a:lnTo>
                  <a:lnTo>
                    <a:pt x="23" y="89"/>
                  </a:lnTo>
                  <a:lnTo>
                    <a:pt x="0" y="98"/>
                  </a:lnTo>
                  <a:lnTo>
                    <a:pt x="5" y="95"/>
                  </a:lnTo>
                  <a:lnTo>
                    <a:pt x="15" y="86"/>
                  </a:lnTo>
                  <a:lnTo>
                    <a:pt x="31" y="72"/>
                  </a:lnTo>
                  <a:lnTo>
                    <a:pt x="49" y="55"/>
                  </a:lnTo>
                  <a:lnTo>
                    <a:pt x="67" y="39"/>
                  </a:lnTo>
                  <a:lnTo>
                    <a:pt x="83" y="22"/>
                  </a:lnTo>
                  <a:lnTo>
                    <a:pt x="96" y="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08" name="Freeform 140"/>
            <p:cNvSpPr>
              <a:spLocks/>
            </p:cNvSpPr>
            <p:nvPr/>
          </p:nvSpPr>
          <p:spPr bwMode="auto">
            <a:xfrm>
              <a:off x="1405" y="285"/>
              <a:ext cx="669" cy="666"/>
            </a:xfrm>
            <a:custGeom>
              <a:avLst/>
              <a:gdLst/>
              <a:ahLst/>
              <a:cxnLst>
                <a:cxn ang="0">
                  <a:pos x="822" y="14"/>
                </a:cxn>
                <a:cxn ang="0">
                  <a:pos x="823" y="13"/>
                </a:cxn>
                <a:cxn ang="0">
                  <a:pos x="828" y="12"/>
                </a:cxn>
                <a:cxn ang="0">
                  <a:pos x="836" y="9"/>
                </a:cxn>
                <a:cxn ang="0">
                  <a:pos x="845" y="6"/>
                </a:cxn>
                <a:cxn ang="0">
                  <a:pos x="858" y="4"/>
                </a:cxn>
                <a:cxn ang="0">
                  <a:pos x="872" y="1"/>
                </a:cxn>
                <a:cxn ang="0">
                  <a:pos x="891" y="0"/>
                </a:cxn>
                <a:cxn ang="0">
                  <a:pos x="910" y="0"/>
                </a:cxn>
                <a:cxn ang="0">
                  <a:pos x="932" y="3"/>
                </a:cxn>
                <a:cxn ang="0">
                  <a:pos x="957" y="7"/>
                </a:cxn>
                <a:cxn ang="0">
                  <a:pos x="983" y="14"/>
                </a:cxn>
                <a:cxn ang="0">
                  <a:pos x="1011" y="24"/>
                </a:cxn>
                <a:cxn ang="0">
                  <a:pos x="1041" y="38"/>
                </a:cxn>
                <a:cxn ang="0">
                  <a:pos x="1072" y="57"/>
                </a:cxn>
                <a:cxn ang="0">
                  <a:pos x="1105" y="79"/>
                </a:cxn>
                <a:cxn ang="0">
                  <a:pos x="1140" y="105"/>
                </a:cxn>
                <a:cxn ang="0">
                  <a:pos x="991" y="1438"/>
                </a:cxn>
                <a:cxn ang="0">
                  <a:pos x="989" y="1438"/>
                </a:cxn>
                <a:cxn ang="0">
                  <a:pos x="983" y="1439"/>
                </a:cxn>
                <a:cxn ang="0">
                  <a:pos x="973" y="1440"/>
                </a:cxn>
                <a:cxn ang="0">
                  <a:pos x="960" y="1442"/>
                </a:cxn>
                <a:cxn ang="0">
                  <a:pos x="944" y="1444"/>
                </a:cxn>
                <a:cxn ang="0">
                  <a:pos x="925" y="1445"/>
                </a:cxn>
                <a:cxn ang="0">
                  <a:pos x="906" y="1446"/>
                </a:cxn>
                <a:cxn ang="0">
                  <a:pos x="884" y="1447"/>
                </a:cxn>
                <a:cxn ang="0">
                  <a:pos x="861" y="1447"/>
                </a:cxn>
                <a:cxn ang="0">
                  <a:pos x="837" y="1446"/>
                </a:cxn>
                <a:cxn ang="0">
                  <a:pos x="811" y="1444"/>
                </a:cxn>
                <a:cxn ang="0">
                  <a:pos x="787" y="1440"/>
                </a:cxn>
                <a:cxn ang="0">
                  <a:pos x="763" y="1435"/>
                </a:cxn>
                <a:cxn ang="0">
                  <a:pos x="740" y="1430"/>
                </a:cxn>
                <a:cxn ang="0">
                  <a:pos x="718" y="1422"/>
                </a:cxn>
                <a:cxn ang="0">
                  <a:pos x="697" y="1411"/>
                </a:cxn>
                <a:cxn ang="0">
                  <a:pos x="0" y="1373"/>
                </a:cxn>
                <a:cxn ang="0">
                  <a:pos x="111" y="170"/>
                </a:cxn>
                <a:cxn ang="0">
                  <a:pos x="822" y="14"/>
                </a:cxn>
              </a:cxnLst>
              <a:rect l="0" t="0" r="r" b="b"/>
              <a:pathLst>
                <a:path w="1140" h="1447">
                  <a:moveTo>
                    <a:pt x="822" y="14"/>
                  </a:moveTo>
                  <a:lnTo>
                    <a:pt x="823" y="13"/>
                  </a:lnTo>
                  <a:lnTo>
                    <a:pt x="828" y="12"/>
                  </a:lnTo>
                  <a:lnTo>
                    <a:pt x="836" y="9"/>
                  </a:lnTo>
                  <a:lnTo>
                    <a:pt x="845" y="6"/>
                  </a:lnTo>
                  <a:lnTo>
                    <a:pt x="858" y="4"/>
                  </a:lnTo>
                  <a:lnTo>
                    <a:pt x="872" y="1"/>
                  </a:lnTo>
                  <a:lnTo>
                    <a:pt x="891" y="0"/>
                  </a:lnTo>
                  <a:lnTo>
                    <a:pt x="910" y="0"/>
                  </a:lnTo>
                  <a:lnTo>
                    <a:pt x="932" y="3"/>
                  </a:lnTo>
                  <a:lnTo>
                    <a:pt x="957" y="7"/>
                  </a:lnTo>
                  <a:lnTo>
                    <a:pt x="983" y="14"/>
                  </a:lnTo>
                  <a:lnTo>
                    <a:pt x="1011" y="24"/>
                  </a:lnTo>
                  <a:lnTo>
                    <a:pt x="1041" y="38"/>
                  </a:lnTo>
                  <a:lnTo>
                    <a:pt x="1072" y="57"/>
                  </a:lnTo>
                  <a:lnTo>
                    <a:pt x="1105" y="79"/>
                  </a:lnTo>
                  <a:lnTo>
                    <a:pt x="1140" y="105"/>
                  </a:lnTo>
                  <a:lnTo>
                    <a:pt x="991" y="1438"/>
                  </a:lnTo>
                  <a:lnTo>
                    <a:pt x="989" y="1438"/>
                  </a:lnTo>
                  <a:lnTo>
                    <a:pt x="983" y="1439"/>
                  </a:lnTo>
                  <a:lnTo>
                    <a:pt x="973" y="1440"/>
                  </a:lnTo>
                  <a:lnTo>
                    <a:pt x="960" y="1442"/>
                  </a:lnTo>
                  <a:lnTo>
                    <a:pt x="944" y="1444"/>
                  </a:lnTo>
                  <a:lnTo>
                    <a:pt x="925" y="1445"/>
                  </a:lnTo>
                  <a:lnTo>
                    <a:pt x="906" y="1446"/>
                  </a:lnTo>
                  <a:lnTo>
                    <a:pt x="884" y="1447"/>
                  </a:lnTo>
                  <a:lnTo>
                    <a:pt x="861" y="1447"/>
                  </a:lnTo>
                  <a:lnTo>
                    <a:pt x="837" y="1446"/>
                  </a:lnTo>
                  <a:lnTo>
                    <a:pt x="811" y="1444"/>
                  </a:lnTo>
                  <a:lnTo>
                    <a:pt x="787" y="1440"/>
                  </a:lnTo>
                  <a:lnTo>
                    <a:pt x="763" y="1435"/>
                  </a:lnTo>
                  <a:lnTo>
                    <a:pt x="740" y="1430"/>
                  </a:lnTo>
                  <a:lnTo>
                    <a:pt x="718" y="1422"/>
                  </a:lnTo>
                  <a:lnTo>
                    <a:pt x="697" y="1411"/>
                  </a:lnTo>
                  <a:lnTo>
                    <a:pt x="0" y="1373"/>
                  </a:lnTo>
                  <a:lnTo>
                    <a:pt x="111" y="170"/>
                  </a:lnTo>
                  <a:lnTo>
                    <a:pt x="822" y="14"/>
                  </a:lnTo>
                  <a:close/>
                </a:path>
              </a:pathLst>
            </a:custGeom>
            <a:solidFill>
              <a:srgbClr val="BAE5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09" name="Freeform 141"/>
            <p:cNvSpPr>
              <a:spLocks/>
            </p:cNvSpPr>
            <p:nvPr/>
          </p:nvSpPr>
          <p:spPr bwMode="auto">
            <a:xfrm>
              <a:off x="1392" y="294"/>
              <a:ext cx="546" cy="641"/>
            </a:xfrm>
            <a:custGeom>
              <a:avLst/>
              <a:gdLst/>
              <a:ahLst/>
              <a:cxnLst>
                <a:cxn ang="0">
                  <a:pos x="930" y="6"/>
                </a:cxn>
                <a:cxn ang="0">
                  <a:pos x="783" y="1392"/>
                </a:cxn>
                <a:cxn ang="0">
                  <a:pos x="0" y="1366"/>
                </a:cxn>
                <a:cxn ang="0">
                  <a:pos x="134" y="150"/>
                </a:cxn>
                <a:cxn ang="0">
                  <a:pos x="136" y="150"/>
                </a:cxn>
                <a:cxn ang="0">
                  <a:pos x="142" y="147"/>
                </a:cxn>
                <a:cxn ang="0">
                  <a:pos x="152" y="145"/>
                </a:cxn>
                <a:cxn ang="0">
                  <a:pos x="166" y="142"/>
                </a:cxn>
                <a:cxn ang="0">
                  <a:pos x="184" y="138"/>
                </a:cxn>
                <a:cxn ang="0">
                  <a:pos x="204" y="133"/>
                </a:cxn>
                <a:cxn ang="0">
                  <a:pos x="227" y="128"/>
                </a:cxn>
                <a:cxn ang="0">
                  <a:pos x="253" y="122"/>
                </a:cxn>
                <a:cxn ang="0">
                  <a:pos x="280" y="115"/>
                </a:cxn>
                <a:cxn ang="0">
                  <a:pos x="310" y="108"/>
                </a:cxn>
                <a:cxn ang="0">
                  <a:pos x="343" y="101"/>
                </a:cxn>
                <a:cxn ang="0">
                  <a:pos x="376" y="93"/>
                </a:cxn>
                <a:cxn ang="0">
                  <a:pos x="409" y="86"/>
                </a:cxn>
                <a:cxn ang="0">
                  <a:pos x="445" y="78"/>
                </a:cxn>
                <a:cxn ang="0">
                  <a:pos x="481" y="70"/>
                </a:cxn>
                <a:cxn ang="0">
                  <a:pos x="518" y="63"/>
                </a:cxn>
                <a:cxn ang="0">
                  <a:pos x="553" y="55"/>
                </a:cxn>
                <a:cxn ang="0">
                  <a:pos x="590" y="48"/>
                </a:cxn>
                <a:cxn ang="0">
                  <a:pos x="626" y="41"/>
                </a:cxn>
                <a:cxn ang="0">
                  <a:pos x="660" y="34"/>
                </a:cxn>
                <a:cxn ang="0">
                  <a:pos x="695" y="28"/>
                </a:cxn>
                <a:cxn ang="0">
                  <a:pos x="728" y="22"/>
                </a:cxn>
                <a:cxn ang="0">
                  <a:pos x="760" y="16"/>
                </a:cxn>
                <a:cxn ang="0">
                  <a:pos x="789" y="11"/>
                </a:cxn>
                <a:cxn ang="0">
                  <a:pos x="817" y="8"/>
                </a:cxn>
                <a:cxn ang="0">
                  <a:pos x="842" y="4"/>
                </a:cxn>
                <a:cxn ang="0">
                  <a:pos x="864" y="2"/>
                </a:cxn>
                <a:cxn ang="0">
                  <a:pos x="885" y="1"/>
                </a:cxn>
                <a:cxn ang="0">
                  <a:pos x="901" y="0"/>
                </a:cxn>
                <a:cxn ang="0">
                  <a:pos x="915" y="1"/>
                </a:cxn>
                <a:cxn ang="0">
                  <a:pos x="924" y="2"/>
                </a:cxn>
                <a:cxn ang="0">
                  <a:pos x="930" y="6"/>
                </a:cxn>
              </a:cxnLst>
              <a:rect l="0" t="0" r="r" b="b"/>
              <a:pathLst>
                <a:path w="930" h="1392">
                  <a:moveTo>
                    <a:pt x="930" y="6"/>
                  </a:moveTo>
                  <a:lnTo>
                    <a:pt x="783" y="1392"/>
                  </a:lnTo>
                  <a:lnTo>
                    <a:pt x="0" y="1366"/>
                  </a:lnTo>
                  <a:lnTo>
                    <a:pt x="134" y="150"/>
                  </a:lnTo>
                  <a:lnTo>
                    <a:pt x="136" y="150"/>
                  </a:lnTo>
                  <a:lnTo>
                    <a:pt x="142" y="147"/>
                  </a:lnTo>
                  <a:lnTo>
                    <a:pt x="152" y="145"/>
                  </a:lnTo>
                  <a:lnTo>
                    <a:pt x="166" y="142"/>
                  </a:lnTo>
                  <a:lnTo>
                    <a:pt x="184" y="138"/>
                  </a:lnTo>
                  <a:lnTo>
                    <a:pt x="204" y="133"/>
                  </a:lnTo>
                  <a:lnTo>
                    <a:pt x="227" y="128"/>
                  </a:lnTo>
                  <a:lnTo>
                    <a:pt x="253" y="122"/>
                  </a:lnTo>
                  <a:lnTo>
                    <a:pt x="280" y="115"/>
                  </a:lnTo>
                  <a:lnTo>
                    <a:pt x="310" y="108"/>
                  </a:lnTo>
                  <a:lnTo>
                    <a:pt x="343" y="101"/>
                  </a:lnTo>
                  <a:lnTo>
                    <a:pt x="376" y="93"/>
                  </a:lnTo>
                  <a:lnTo>
                    <a:pt x="409" y="86"/>
                  </a:lnTo>
                  <a:lnTo>
                    <a:pt x="445" y="78"/>
                  </a:lnTo>
                  <a:lnTo>
                    <a:pt x="481" y="70"/>
                  </a:lnTo>
                  <a:lnTo>
                    <a:pt x="518" y="63"/>
                  </a:lnTo>
                  <a:lnTo>
                    <a:pt x="553" y="55"/>
                  </a:lnTo>
                  <a:lnTo>
                    <a:pt x="590" y="48"/>
                  </a:lnTo>
                  <a:lnTo>
                    <a:pt x="626" y="41"/>
                  </a:lnTo>
                  <a:lnTo>
                    <a:pt x="660" y="34"/>
                  </a:lnTo>
                  <a:lnTo>
                    <a:pt x="695" y="28"/>
                  </a:lnTo>
                  <a:lnTo>
                    <a:pt x="728" y="22"/>
                  </a:lnTo>
                  <a:lnTo>
                    <a:pt x="760" y="16"/>
                  </a:lnTo>
                  <a:lnTo>
                    <a:pt x="789" y="11"/>
                  </a:lnTo>
                  <a:lnTo>
                    <a:pt x="817" y="8"/>
                  </a:lnTo>
                  <a:lnTo>
                    <a:pt x="842" y="4"/>
                  </a:lnTo>
                  <a:lnTo>
                    <a:pt x="864" y="2"/>
                  </a:lnTo>
                  <a:lnTo>
                    <a:pt x="885" y="1"/>
                  </a:lnTo>
                  <a:lnTo>
                    <a:pt x="901" y="0"/>
                  </a:lnTo>
                  <a:lnTo>
                    <a:pt x="915" y="1"/>
                  </a:lnTo>
                  <a:lnTo>
                    <a:pt x="924" y="2"/>
                  </a:lnTo>
                  <a:lnTo>
                    <a:pt x="930" y="6"/>
                  </a:lnTo>
                  <a:close/>
                </a:path>
              </a:pathLst>
            </a:custGeom>
            <a:solidFill>
              <a:srgbClr val="A0DB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10" name="Freeform 142"/>
            <p:cNvSpPr>
              <a:spLocks/>
            </p:cNvSpPr>
            <p:nvPr/>
          </p:nvSpPr>
          <p:spPr bwMode="auto">
            <a:xfrm>
              <a:off x="1752" y="317"/>
              <a:ext cx="132" cy="59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5" y="69"/>
                </a:cxn>
                <a:cxn ang="0">
                  <a:pos x="20" y="171"/>
                </a:cxn>
                <a:cxn ang="0">
                  <a:pos x="39" y="322"/>
                </a:cxn>
                <a:cxn ang="0">
                  <a:pos x="58" y="507"/>
                </a:cxn>
                <a:cxn ang="0">
                  <a:pos x="72" y="712"/>
                </a:cxn>
                <a:cxn ang="0">
                  <a:pos x="78" y="923"/>
                </a:cxn>
                <a:cxn ang="0">
                  <a:pos x="70" y="1123"/>
                </a:cxn>
                <a:cxn ang="0">
                  <a:pos x="44" y="1298"/>
                </a:cxn>
                <a:cxn ang="0">
                  <a:pos x="223" y="0"/>
                </a:cxn>
                <a:cxn ang="0">
                  <a:pos x="0" y="33"/>
                </a:cxn>
              </a:cxnLst>
              <a:rect l="0" t="0" r="r" b="b"/>
              <a:pathLst>
                <a:path w="223" h="1298">
                  <a:moveTo>
                    <a:pt x="0" y="33"/>
                  </a:moveTo>
                  <a:lnTo>
                    <a:pt x="5" y="69"/>
                  </a:lnTo>
                  <a:lnTo>
                    <a:pt x="20" y="171"/>
                  </a:lnTo>
                  <a:lnTo>
                    <a:pt x="39" y="322"/>
                  </a:lnTo>
                  <a:lnTo>
                    <a:pt x="58" y="507"/>
                  </a:lnTo>
                  <a:lnTo>
                    <a:pt x="72" y="712"/>
                  </a:lnTo>
                  <a:lnTo>
                    <a:pt x="78" y="923"/>
                  </a:lnTo>
                  <a:lnTo>
                    <a:pt x="70" y="1123"/>
                  </a:lnTo>
                  <a:lnTo>
                    <a:pt x="44" y="1298"/>
                  </a:lnTo>
                  <a:lnTo>
                    <a:pt x="22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87D1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11" name="Freeform 143"/>
            <p:cNvSpPr>
              <a:spLocks/>
            </p:cNvSpPr>
            <p:nvPr/>
          </p:nvSpPr>
          <p:spPr bwMode="auto">
            <a:xfrm>
              <a:off x="1963" y="317"/>
              <a:ext cx="116" cy="630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0" y="1368"/>
                </a:cxn>
                <a:cxn ang="0">
                  <a:pos x="40" y="1367"/>
                </a:cxn>
                <a:cxn ang="0">
                  <a:pos x="198" y="70"/>
                </a:cxn>
                <a:cxn ang="0">
                  <a:pos x="133" y="0"/>
                </a:cxn>
              </a:cxnLst>
              <a:rect l="0" t="0" r="r" b="b"/>
              <a:pathLst>
                <a:path w="198" h="1368">
                  <a:moveTo>
                    <a:pt x="133" y="0"/>
                  </a:moveTo>
                  <a:lnTo>
                    <a:pt x="0" y="1368"/>
                  </a:lnTo>
                  <a:lnTo>
                    <a:pt x="40" y="1367"/>
                  </a:lnTo>
                  <a:lnTo>
                    <a:pt x="198" y="7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A0DB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12" name="Freeform 144"/>
            <p:cNvSpPr>
              <a:spLocks/>
            </p:cNvSpPr>
            <p:nvPr/>
          </p:nvSpPr>
          <p:spPr bwMode="auto">
            <a:xfrm>
              <a:off x="1877" y="397"/>
              <a:ext cx="191" cy="38"/>
            </a:xfrm>
            <a:custGeom>
              <a:avLst/>
              <a:gdLst/>
              <a:ahLst/>
              <a:cxnLst>
                <a:cxn ang="0">
                  <a:pos x="324" y="83"/>
                </a:cxn>
                <a:cxn ang="0">
                  <a:pos x="323" y="82"/>
                </a:cxn>
                <a:cxn ang="0">
                  <a:pos x="319" y="77"/>
                </a:cxn>
                <a:cxn ang="0">
                  <a:pos x="312" y="72"/>
                </a:cxn>
                <a:cxn ang="0">
                  <a:pos x="302" y="65"/>
                </a:cxn>
                <a:cxn ang="0">
                  <a:pos x="291" y="57"/>
                </a:cxn>
                <a:cxn ang="0">
                  <a:pos x="276" y="48"/>
                </a:cxn>
                <a:cxn ang="0">
                  <a:pos x="260" y="37"/>
                </a:cxn>
                <a:cxn ang="0">
                  <a:pos x="240" y="28"/>
                </a:cxn>
                <a:cxn ang="0">
                  <a:pos x="218" y="20"/>
                </a:cxn>
                <a:cxn ang="0">
                  <a:pos x="194" y="12"/>
                </a:cxn>
                <a:cxn ang="0">
                  <a:pos x="168" y="6"/>
                </a:cxn>
                <a:cxn ang="0">
                  <a:pos x="138" y="1"/>
                </a:cxn>
                <a:cxn ang="0">
                  <a:pos x="107" y="0"/>
                </a:cxn>
                <a:cxn ang="0">
                  <a:pos x="73" y="0"/>
                </a:cxn>
                <a:cxn ang="0">
                  <a:pos x="38" y="5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14"/>
                </a:cxn>
                <a:cxn ang="0">
                  <a:pos x="25" y="15"/>
                </a:cxn>
                <a:cxn ang="0">
                  <a:pos x="43" y="18"/>
                </a:cxn>
                <a:cxn ang="0">
                  <a:pos x="64" y="20"/>
                </a:cxn>
                <a:cxn ang="0">
                  <a:pos x="88" y="23"/>
                </a:cxn>
                <a:cxn ang="0">
                  <a:pos x="115" y="27"/>
                </a:cxn>
                <a:cxn ang="0">
                  <a:pos x="142" y="31"/>
                </a:cxn>
                <a:cxn ang="0">
                  <a:pos x="171" y="36"/>
                </a:cxn>
                <a:cxn ang="0">
                  <a:pos x="199" y="42"/>
                </a:cxn>
                <a:cxn ang="0">
                  <a:pos x="226" y="48"/>
                </a:cxn>
                <a:cxn ang="0">
                  <a:pos x="252" y="53"/>
                </a:cxn>
                <a:cxn ang="0">
                  <a:pos x="275" y="60"/>
                </a:cxn>
                <a:cxn ang="0">
                  <a:pos x="296" y="67"/>
                </a:cxn>
                <a:cxn ang="0">
                  <a:pos x="312" y="75"/>
                </a:cxn>
                <a:cxn ang="0">
                  <a:pos x="324" y="83"/>
                </a:cxn>
              </a:cxnLst>
              <a:rect l="0" t="0" r="r" b="b"/>
              <a:pathLst>
                <a:path w="324" h="83">
                  <a:moveTo>
                    <a:pt x="324" y="83"/>
                  </a:moveTo>
                  <a:lnTo>
                    <a:pt x="323" y="82"/>
                  </a:lnTo>
                  <a:lnTo>
                    <a:pt x="319" y="77"/>
                  </a:lnTo>
                  <a:lnTo>
                    <a:pt x="312" y="72"/>
                  </a:lnTo>
                  <a:lnTo>
                    <a:pt x="302" y="65"/>
                  </a:lnTo>
                  <a:lnTo>
                    <a:pt x="291" y="57"/>
                  </a:lnTo>
                  <a:lnTo>
                    <a:pt x="276" y="48"/>
                  </a:lnTo>
                  <a:lnTo>
                    <a:pt x="260" y="37"/>
                  </a:lnTo>
                  <a:lnTo>
                    <a:pt x="240" y="28"/>
                  </a:lnTo>
                  <a:lnTo>
                    <a:pt x="218" y="20"/>
                  </a:lnTo>
                  <a:lnTo>
                    <a:pt x="194" y="12"/>
                  </a:lnTo>
                  <a:lnTo>
                    <a:pt x="168" y="6"/>
                  </a:lnTo>
                  <a:lnTo>
                    <a:pt x="138" y="1"/>
                  </a:lnTo>
                  <a:lnTo>
                    <a:pt x="107" y="0"/>
                  </a:lnTo>
                  <a:lnTo>
                    <a:pt x="73" y="0"/>
                  </a:lnTo>
                  <a:lnTo>
                    <a:pt x="38" y="5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14"/>
                  </a:lnTo>
                  <a:lnTo>
                    <a:pt x="25" y="15"/>
                  </a:lnTo>
                  <a:lnTo>
                    <a:pt x="43" y="18"/>
                  </a:lnTo>
                  <a:lnTo>
                    <a:pt x="64" y="20"/>
                  </a:lnTo>
                  <a:lnTo>
                    <a:pt x="88" y="23"/>
                  </a:lnTo>
                  <a:lnTo>
                    <a:pt x="115" y="27"/>
                  </a:lnTo>
                  <a:lnTo>
                    <a:pt x="142" y="31"/>
                  </a:lnTo>
                  <a:lnTo>
                    <a:pt x="171" y="36"/>
                  </a:lnTo>
                  <a:lnTo>
                    <a:pt x="199" y="42"/>
                  </a:lnTo>
                  <a:lnTo>
                    <a:pt x="226" y="48"/>
                  </a:lnTo>
                  <a:lnTo>
                    <a:pt x="252" y="53"/>
                  </a:lnTo>
                  <a:lnTo>
                    <a:pt x="275" y="60"/>
                  </a:lnTo>
                  <a:lnTo>
                    <a:pt x="296" y="67"/>
                  </a:lnTo>
                  <a:lnTo>
                    <a:pt x="312" y="75"/>
                  </a:lnTo>
                  <a:lnTo>
                    <a:pt x="324" y="83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13" name="Freeform 145"/>
            <p:cNvSpPr>
              <a:spLocks/>
            </p:cNvSpPr>
            <p:nvPr/>
          </p:nvSpPr>
          <p:spPr bwMode="auto">
            <a:xfrm>
              <a:off x="1877" y="429"/>
              <a:ext cx="191" cy="41"/>
            </a:xfrm>
            <a:custGeom>
              <a:avLst/>
              <a:gdLst/>
              <a:ahLst/>
              <a:cxnLst>
                <a:cxn ang="0">
                  <a:pos x="324" y="87"/>
                </a:cxn>
                <a:cxn ang="0">
                  <a:pos x="323" y="86"/>
                </a:cxn>
                <a:cxn ang="0">
                  <a:pos x="317" y="82"/>
                </a:cxn>
                <a:cxn ang="0">
                  <a:pos x="309" y="75"/>
                </a:cxn>
                <a:cxn ang="0">
                  <a:pos x="298" y="67"/>
                </a:cxn>
                <a:cxn ang="0">
                  <a:pos x="284" y="57"/>
                </a:cxn>
                <a:cxn ang="0">
                  <a:pos x="268" y="47"/>
                </a:cxn>
                <a:cxn ang="0">
                  <a:pos x="248" y="38"/>
                </a:cxn>
                <a:cxn ang="0">
                  <a:pos x="228" y="27"/>
                </a:cxn>
                <a:cxn ang="0">
                  <a:pos x="205" y="18"/>
                </a:cxn>
                <a:cxn ang="0">
                  <a:pos x="179" y="10"/>
                </a:cxn>
                <a:cxn ang="0">
                  <a:pos x="153" y="4"/>
                </a:cxn>
                <a:cxn ang="0">
                  <a:pos x="124" y="0"/>
                </a:cxn>
                <a:cxn ang="0">
                  <a:pos x="94" y="0"/>
                </a:cxn>
                <a:cxn ang="0">
                  <a:pos x="64" y="2"/>
                </a:cxn>
                <a:cxn ang="0">
                  <a:pos x="32" y="8"/>
                </a:cxn>
                <a:cxn ang="0">
                  <a:pos x="0" y="18"/>
                </a:cxn>
                <a:cxn ang="0">
                  <a:pos x="3" y="18"/>
                </a:cxn>
                <a:cxn ang="0">
                  <a:pos x="11" y="19"/>
                </a:cxn>
                <a:cxn ang="0">
                  <a:pos x="25" y="20"/>
                </a:cxn>
                <a:cxn ang="0">
                  <a:pos x="43" y="23"/>
                </a:cxn>
                <a:cxn ang="0">
                  <a:pos x="64" y="25"/>
                </a:cxn>
                <a:cxn ang="0">
                  <a:pos x="88" y="29"/>
                </a:cxn>
                <a:cxn ang="0">
                  <a:pos x="115" y="32"/>
                </a:cxn>
                <a:cxn ang="0">
                  <a:pos x="142" y="37"/>
                </a:cxn>
                <a:cxn ang="0">
                  <a:pos x="171" y="41"/>
                </a:cxn>
                <a:cxn ang="0">
                  <a:pos x="199" y="46"/>
                </a:cxn>
                <a:cxn ang="0">
                  <a:pos x="226" y="52"/>
                </a:cxn>
                <a:cxn ang="0">
                  <a:pos x="252" y="58"/>
                </a:cxn>
                <a:cxn ang="0">
                  <a:pos x="275" y="64"/>
                </a:cxn>
                <a:cxn ang="0">
                  <a:pos x="296" y="72"/>
                </a:cxn>
                <a:cxn ang="0">
                  <a:pos x="312" y="79"/>
                </a:cxn>
                <a:cxn ang="0">
                  <a:pos x="324" y="87"/>
                </a:cxn>
              </a:cxnLst>
              <a:rect l="0" t="0" r="r" b="b"/>
              <a:pathLst>
                <a:path w="324" h="87">
                  <a:moveTo>
                    <a:pt x="324" y="87"/>
                  </a:moveTo>
                  <a:lnTo>
                    <a:pt x="323" y="86"/>
                  </a:lnTo>
                  <a:lnTo>
                    <a:pt x="317" y="82"/>
                  </a:lnTo>
                  <a:lnTo>
                    <a:pt x="309" y="75"/>
                  </a:lnTo>
                  <a:lnTo>
                    <a:pt x="298" y="67"/>
                  </a:lnTo>
                  <a:lnTo>
                    <a:pt x="284" y="57"/>
                  </a:lnTo>
                  <a:lnTo>
                    <a:pt x="268" y="47"/>
                  </a:lnTo>
                  <a:lnTo>
                    <a:pt x="248" y="38"/>
                  </a:lnTo>
                  <a:lnTo>
                    <a:pt x="228" y="27"/>
                  </a:lnTo>
                  <a:lnTo>
                    <a:pt x="205" y="18"/>
                  </a:lnTo>
                  <a:lnTo>
                    <a:pt x="179" y="10"/>
                  </a:lnTo>
                  <a:lnTo>
                    <a:pt x="153" y="4"/>
                  </a:lnTo>
                  <a:lnTo>
                    <a:pt x="124" y="0"/>
                  </a:lnTo>
                  <a:lnTo>
                    <a:pt x="94" y="0"/>
                  </a:lnTo>
                  <a:lnTo>
                    <a:pt x="64" y="2"/>
                  </a:lnTo>
                  <a:lnTo>
                    <a:pt x="32" y="8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11" y="19"/>
                  </a:lnTo>
                  <a:lnTo>
                    <a:pt x="25" y="20"/>
                  </a:lnTo>
                  <a:lnTo>
                    <a:pt x="43" y="23"/>
                  </a:lnTo>
                  <a:lnTo>
                    <a:pt x="64" y="25"/>
                  </a:lnTo>
                  <a:lnTo>
                    <a:pt x="88" y="29"/>
                  </a:lnTo>
                  <a:lnTo>
                    <a:pt x="115" y="32"/>
                  </a:lnTo>
                  <a:lnTo>
                    <a:pt x="142" y="37"/>
                  </a:lnTo>
                  <a:lnTo>
                    <a:pt x="171" y="41"/>
                  </a:lnTo>
                  <a:lnTo>
                    <a:pt x="199" y="46"/>
                  </a:lnTo>
                  <a:lnTo>
                    <a:pt x="226" y="52"/>
                  </a:lnTo>
                  <a:lnTo>
                    <a:pt x="252" y="58"/>
                  </a:lnTo>
                  <a:lnTo>
                    <a:pt x="275" y="64"/>
                  </a:lnTo>
                  <a:lnTo>
                    <a:pt x="296" y="72"/>
                  </a:lnTo>
                  <a:lnTo>
                    <a:pt x="312" y="79"/>
                  </a:lnTo>
                  <a:lnTo>
                    <a:pt x="324" y="87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14" name="Freeform 146"/>
            <p:cNvSpPr>
              <a:spLocks/>
            </p:cNvSpPr>
            <p:nvPr/>
          </p:nvSpPr>
          <p:spPr bwMode="auto">
            <a:xfrm>
              <a:off x="1820" y="832"/>
              <a:ext cx="185" cy="33"/>
            </a:xfrm>
            <a:custGeom>
              <a:avLst/>
              <a:gdLst/>
              <a:ahLst/>
              <a:cxnLst>
                <a:cxn ang="0">
                  <a:pos x="313" y="70"/>
                </a:cxn>
                <a:cxn ang="0">
                  <a:pos x="311" y="69"/>
                </a:cxn>
                <a:cxn ang="0">
                  <a:pos x="303" y="66"/>
                </a:cxn>
                <a:cxn ang="0">
                  <a:pos x="291" y="60"/>
                </a:cxn>
                <a:cxn ang="0">
                  <a:pos x="276" y="52"/>
                </a:cxn>
                <a:cxn ang="0">
                  <a:pos x="257" y="44"/>
                </a:cxn>
                <a:cxn ang="0">
                  <a:pos x="236" y="36"/>
                </a:cxn>
                <a:cxn ang="0">
                  <a:pos x="213" y="26"/>
                </a:cxn>
                <a:cxn ang="0">
                  <a:pos x="188" y="18"/>
                </a:cxn>
                <a:cxn ang="0">
                  <a:pos x="162" y="11"/>
                </a:cxn>
                <a:cxn ang="0">
                  <a:pos x="136" y="6"/>
                </a:cxn>
                <a:cxn ang="0">
                  <a:pos x="109" y="1"/>
                </a:cxn>
                <a:cxn ang="0">
                  <a:pos x="84" y="0"/>
                </a:cxn>
                <a:cxn ang="0">
                  <a:pos x="60" y="1"/>
                </a:cxn>
                <a:cxn ang="0">
                  <a:pos x="37" y="5"/>
                </a:cxn>
                <a:cxn ang="0">
                  <a:pos x="17" y="13"/>
                </a:cxn>
                <a:cxn ang="0">
                  <a:pos x="0" y="25"/>
                </a:cxn>
                <a:cxn ang="0">
                  <a:pos x="3" y="25"/>
                </a:cxn>
                <a:cxn ang="0">
                  <a:pos x="11" y="26"/>
                </a:cxn>
                <a:cxn ang="0">
                  <a:pos x="24" y="28"/>
                </a:cxn>
                <a:cxn ang="0">
                  <a:pos x="40" y="29"/>
                </a:cxn>
                <a:cxn ang="0">
                  <a:pos x="61" y="31"/>
                </a:cxn>
                <a:cxn ang="0">
                  <a:pos x="84" y="33"/>
                </a:cxn>
                <a:cxn ang="0">
                  <a:pos x="108" y="36"/>
                </a:cxn>
                <a:cxn ang="0">
                  <a:pos x="135" y="38"/>
                </a:cxn>
                <a:cxn ang="0">
                  <a:pos x="162" y="41"/>
                </a:cxn>
                <a:cxn ang="0">
                  <a:pos x="189" y="45"/>
                </a:cxn>
                <a:cxn ang="0">
                  <a:pos x="215" y="48"/>
                </a:cxn>
                <a:cxn ang="0">
                  <a:pos x="239" y="53"/>
                </a:cxn>
                <a:cxn ang="0">
                  <a:pos x="262" y="56"/>
                </a:cxn>
                <a:cxn ang="0">
                  <a:pos x="283" y="61"/>
                </a:cxn>
                <a:cxn ang="0">
                  <a:pos x="300" y="66"/>
                </a:cxn>
                <a:cxn ang="0">
                  <a:pos x="313" y="70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6"/>
                  </a:lnTo>
                  <a:lnTo>
                    <a:pt x="291" y="60"/>
                  </a:lnTo>
                  <a:lnTo>
                    <a:pt x="276" y="52"/>
                  </a:lnTo>
                  <a:lnTo>
                    <a:pt x="257" y="44"/>
                  </a:lnTo>
                  <a:lnTo>
                    <a:pt x="236" y="36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6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5"/>
                  </a:lnTo>
                  <a:lnTo>
                    <a:pt x="17" y="13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8"/>
                  </a:lnTo>
                  <a:lnTo>
                    <a:pt x="40" y="29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6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39" y="53"/>
                  </a:lnTo>
                  <a:lnTo>
                    <a:pt x="262" y="56"/>
                  </a:lnTo>
                  <a:lnTo>
                    <a:pt x="283" y="61"/>
                  </a:lnTo>
                  <a:lnTo>
                    <a:pt x="300" y="66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15" name="Freeform 147"/>
            <p:cNvSpPr>
              <a:spLocks/>
            </p:cNvSpPr>
            <p:nvPr/>
          </p:nvSpPr>
          <p:spPr bwMode="auto">
            <a:xfrm>
              <a:off x="1817" y="862"/>
              <a:ext cx="184" cy="33"/>
            </a:xfrm>
            <a:custGeom>
              <a:avLst/>
              <a:gdLst/>
              <a:ahLst/>
              <a:cxnLst>
                <a:cxn ang="0">
                  <a:pos x="313" y="70"/>
                </a:cxn>
                <a:cxn ang="0">
                  <a:pos x="311" y="69"/>
                </a:cxn>
                <a:cxn ang="0">
                  <a:pos x="303" y="65"/>
                </a:cxn>
                <a:cxn ang="0">
                  <a:pos x="291" y="60"/>
                </a:cxn>
                <a:cxn ang="0">
                  <a:pos x="276" y="51"/>
                </a:cxn>
                <a:cxn ang="0">
                  <a:pos x="257" y="43"/>
                </a:cxn>
                <a:cxn ang="0">
                  <a:pos x="236" y="35"/>
                </a:cxn>
                <a:cxn ang="0">
                  <a:pos x="213" y="26"/>
                </a:cxn>
                <a:cxn ang="0">
                  <a:pos x="188" y="18"/>
                </a:cxn>
                <a:cxn ang="0">
                  <a:pos x="162" y="11"/>
                </a:cxn>
                <a:cxn ang="0">
                  <a:pos x="136" y="5"/>
                </a:cxn>
                <a:cxn ang="0">
                  <a:pos x="109" y="1"/>
                </a:cxn>
                <a:cxn ang="0">
                  <a:pos x="84" y="0"/>
                </a:cxn>
                <a:cxn ang="0">
                  <a:pos x="60" y="1"/>
                </a:cxn>
                <a:cxn ang="0">
                  <a:pos x="37" y="4"/>
                </a:cxn>
                <a:cxn ang="0">
                  <a:pos x="17" y="12"/>
                </a:cxn>
                <a:cxn ang="0">
                  <a:pos x="0" y="25"/>
                </a:cxn>
                <a:cxn ang="0">
                  <a:pos x="3" y="25"/>
                </a:cxn>
                <a:cxn ang="0">
                  <a:pos x="11" y="26"/>
                </a:cxn>
                <a:cxn ang="0">
                  <a:pos x="24" y="27"/>
                </a:cxn>
                <a:cxn ang="0">
                  <a:pos x="40" y="28"/>
                </a:cxn>
                <a:cxn ang="0">
                  <a:pos x="61" y="31"/>
                </a:cxn>
                <a:cxn ang="0">
                  <a:pos x="84" y="33"/>
                </a:cxn>
                <a:cxn ang="0">
                  <a:pos x="108" y="35"/>
                </a:cxn>
                <a:cxn ang="0">
                  <a:pos x="135" y="38"/>
                </a:cxn>
                <a:cxn ang="0">
                  <a:pos x="162" y="41"/>
                </a:cxn>
                <a:cxn ang="0">
                  <a:pos x="189" y="45"/>
                </a:cxn>
                <a:cxn ang="0">
                  <a:pos x="215" y="48"/>
                </a:cxn>
                <a:cxn ang="0">
                  <a:pos x="240" y="53"/>
                </a:cxn>
                <a:cxn ang="0">
                  <a:pos x="263" y="56"/>
                </a:cxn>
                <a:cxn ang="0">
                  <a:pos x="283" y="61"/>
                </a:cxn>
                <a:cxn ang="0">
                  <a:pos x="301" y="65"/>
                </a:cxn>
                <a:cxn ang="0">
                  <a:pos x="313" y="70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5"/>
                  </a:lnTo>
                  <a:lnTo>
                    <a:pt x="291" y="60"/>
                  </a:lnTo>
                  <a:lnTo>
                    <a:pt x="276" y="51"/>
                  </a:lnTo>
                  <a:lnTo>
                    <a:pt x="257" y="43"/>
                  </a:lnTo>
                  <a:lnTo>
                    <a:pt x="236" y="35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5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4"/>
                  </a:lnTo>
                  <a:lnTo>
                    <a:pt x="17" y="12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7"/>
                  </a:lnTo>
                  <a:lnTo>
                    <a:pt x="40" y="28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5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40" y="53"/>
                  </a:lnTo>
                  <a:lnTo>
                    <a:pt x="263" y="56"/>
                  </a:lnTo>
                  <a:lnTo>
                    <a:pt x="283" y="61"/>
                  </a:lnTo>
                  <a:lnTo>
                    <a:pt x="301" y="65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16" name="Freeform 148"/>
            <p:cNvSpPr>
              <a:spLocks/>
            </p:cNvSpPr>
            <p:nvPr/>
          </p:nvSpPr>
          <p:spPr bwMode="auto">
            <a:xfrm>
              <a:off x="1945" y="399"/>
              <a:ext cx="84" cy="20"/>
            </a:xfrm>
            <a:custGeom>
              <a:avLst/>
              <a:gdLst/>
              <a:ahLst/>
              <a:cxnLst>
                <a:cxn ang="0">
                  <a:pos x="143" y="45"/>
                </a:cxn>
                <a:cxn ang="0">
                  <a:pos x="140" y="41"/>
                </a:cxn>
                <a:cxn ang="0">
                  <a:pos x="132" y="33"/>
                </a:cxn>
                <a:cxn ang="0">
                  <a:pos x="121" y="22"/>
                </a:cxn>
                <a:cxn ang="0">
                  <a:pos x="104" y="10"/>
                </a:cxn>
                <a:cxn ang="0">
                  <a:pos x="83" y="2"/>
                </a:cxn>
                <a:cxn ang="0">
                  <a:pos x="59" y="0"/>
                </a:cxn>
                <a:cxn ang="0">
                  <a:pos x="31" y="6"/>
                </a:cxn>
                <a:cxn ang="0">
                  <a:pos x="0" y="22"/>
                </a:cxn>
                <a:cxn ang="0">
                  <a:pos x="4" y="23"/>
                </a:cxn>
                <a:cxn ang="0">
                  <a:pos x="16" y="25"/>
                </a:cxn>
                <a:cxn ang="0">
                  <a:pos x="34" y="29"/>
                </a:cxn>
                <a:cxn ang="0">
                  <a:pos x="56" y="33"/>
                </a:cxn>
                <a:cxn ang="0">
                  <a:pos x="79" y="38"/>
                </a:cxn>
                <a:cxn ang="0">
                  <a:pos x="104" y="41"/>
                </a:cxn>
                <a:cxn ang="0">
                  <a:pos x="125" y="44"/>
                </a:cxn>
                <a:cxn ang="0">
                  <a:pos x="143" y="45"/>
                </a:cxn>
              </a:cxnLst>
              <a:rect l="0" t="0" r="r" b="b"/>
              <a:pathLst>
                <a:path w="143" h="45">
                  <a:moveTo>
                    <a:pt x="143" y="45"/>
                  </a:moveTo>
                  <a:lnTo>
                    <a:pt x="140" y="41"/>
                  </a:lnTo>
                  <a:lnTo>
                    <a:pt x="132" y="33"/>
                  </a:lnTo>
                  <a:lnTo>
                    <a:pt x="121" y="22"/>
                  </a:lnTo>
                  <a:lnTo>
                    <a:pt x="104" y="10"/>
                  </a:lnTo>
                  <a:lnTo>
                    <a:pt x="83" y="2"/>
                  </a:lnTo>
                  <a:lnTo>
                    <a:pt x="59" y="0"/>
                  </a:lnTo>
                  <a:lnTo>
                    <a:pt x="31" y="6"/>
                  </a:lnTo>
                  <a:lnTo>
                    <a:pt x="0" y="22"/>
                  </a:lnTo>
                  <a:lnTo>
                    <a:pt x="4" y="23"/>
                  </a:lnTo>
                  <a:lnTo>
                    <a:pt x="16" y="25"/>
                  </a:lnTo>
                  <a:lnTo>
                    <a:pt x="34" y="29"/>
                  </a:lnTo>
                  <a:lnTo>
                    <a:pt x="56" y="33"/>
                  </a:lnTo>
                  <a:lnTo>
                    <a:pt x="79" y="38"/>
                  </a:lnTo>
                  <a:lnTo>
                    <a:pt x="104" y="41"/>
                  </a:lnTo>
                  <a:lnTo>
                    <a:pt x="125" y="44"/>
                  </a:lnTo>
                  <a:lnTo>
                    <a:pt x="143" y="45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17" name="Freeform 149"/>
            <p:cNvSpPr>
              <a:spLocks/>
            </p:cNvSpPr>
            <p:nvPr/>
          </p:nvSpPr>
          <p:spPr bwMode="auto">
            <a:xfrm>
              <a:off x="1936" y="435"/>
              <a:ext cx="84" cy="18"/>
            </a:xfrm>
            <a:custGeom>
              <a:avLst/>
              <a:gdLst/>
              <a:ahLst/>
              <a:cxnLst>
                <a:cxn ang="0">
                  <a:pos x="144" y="41"/>
                </a:cxn>
                <a:cxn ang="0">
                  <a:pos x="140" y="37"/>
                </a:cxn>
                <a:cxn ang="0">
                  <a:pos x="131" y="30"/>
                </a:cxn>
                <a:cxn ang="0">
                  <a:pos x="117" y="20"/>
                </a:cxn>
                <a:cxn ang="0">
                  <a:pos x="100" y="9"/>
                </a:cxn>
                <a:cxn ang="0">
                  <a:pos x="78" y="3"/>
                </a:cxn>
                <a:cxn ang="0">
                  <a:pos x="54" y="0"/>
                </a:cxn>
                <a:cxn ang="0">
                  <a:pos x="27" y="4"/>
                </a:cxn>
                <a:cxn ang="0">
                  <a:pos x="0" y="18"/>
                </a:cxn>
                <a:cxn ang="0">
                  <a:pos x="4" y="19"/>
                </a:cxn>
                <a:cxn ang="0">
                  <a:pos x="16" y="21"/>
                </a:cxn>
                <a:cxn ang="0">
                  <a:pos x="34" y="24"/>
                </a:cxn>
                <a:cxn ang="0">
                  <a:pos x="56" y="29"/>
                </a:cxn>
                <a:cxn ang="0">
                  <a:pos x="80" y="34"/>
                </a:cxn>
                <a:cxn ang="0">
                  <a:pos x="103" y="37"/>
                </a:cxn>
                <a:cxn ang="0">
                  <a:pos x="125" y="39"/>
                </a:cxn>
                <a:cxn ang="0">
                  <a:pos x="144" y="41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8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18" name="Freeform 150"/>
            <p:cNvSpPr>
              <a:spLocks/>
            </p:cNvSpPr>
            <p:nvPr/>
          </p:nvSpPr>
          <p:spPr bwMode="auto">
            <a:xfrm>
              <a:off x="1882" y="837"/>
              <a:ext cx="84" cy="18"/>
            </a:xfrm>
            <a:custGeom>
              <a:avLst/>
              <a:gdLst/>
              <a:ahLst/>
              <a:cxnLst>
                <a:cxn ang="0">
                  <a:pos x="144" y="40"/>
                </a:cxn>
                <a:cxn ang="0">
                  <a:pos x="140" y="37"/>
                </a:cxn>
                <a:cxn ang="0">
                  <a:pos x="131" y="30"/>
                </a:cxn>
                <a:cxn ang="0">
                  <a:pos x="117" y="20"/>
                </a:cxn>
                <a:cxn ang="0">
                  <a:pos x="100" y="9"/>
                </a:cxn>
                <a:cxn ang="0">
                  <a:pos x="78" y="2"/>
                </a:cxn>
                <a:cxn ang="0">
                  <a:pos x="54" y="0"/>
                </a:cxn>
                <a:cxn ang="0">
                  <a:pos x="27" y="4"/>
                </a:cxn>
                <a:cxn ang="0">
                  <a:pos x="0" y="17"/>
                </a:cxn>
                <a:cxn ang="0">
                  <a:pos x="4" y="19"/>
                </a:cxn>
                <a:cxn ang="0">
                  <a:pos x="16" y="21"/>
                </a:cxn>
                <a:cxn ang="0">
                  <a:pos x="34" y="24"/>
                </a:cxn>
                <a:cxn ang="0">
                  <a:pos x="56" y="29"/>
                </a:cxn>
                <a:cxn ang="0">
                  <a:pos x="80" y="34"/>
                </a:cxn>
                <a:cxn ang="0">
                  <a:pos x="103" y="37"/>
                </a:cxn>
                <a:cxn ang="0">
                  <a:pos x="125" y="39"/>
                </a:cxn>
                <a:cxn ang="0">
                  <a:pos x="144" y="40"/>
                </a:cxn>
              </a:cxnLst>
              <a:rect l="0" t="0" r="r" b="b"/>
              <a:pathLst>
                <a:path w="144" h="40">
                  <a:moveTo>
                    <a:pt x="144" y="40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2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7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19" name="Freeform 151"/>
            <p:cNvSpPr>
              <a:spLocks/>
            </p:cNvSpPr>
            <p:nvPr/>
          </p:nvSpPr>
          <p:spPr bwMode="auto">
            <a:xfrm>
              <a:off x="1878" y="869"/>
              <a:ext cx="85" cy="18"/>
            </a:xfrm>
            <a:custGeom>
              <a:avLst/>
              <a:gdLst/>
              <a:ahLst/>
              <a:cxnLst>
                <a:cxn ang="0">
                  <a:pos x="144" y="41"/>
                </a:cxn>
                <a:cxn ang="0">
                  <a:pos x="140" y="37"/>
                </a:cxn>
                <a:cxn ang="0">
                  <a:pos x="131" y="30"/>
                </a:cxn>
                <a:cxn ang="0">
                  <a:pos x="117" y="20"/>
                </a:cxn>
                <a:cxn ang="0">
                  <a:pos x="100" y="11"/>
                </a:cxn>
                <a:cxn ang="0">
                  <a:pos x="78" y="3"/>
                </a:cxn>
                <a:cxn ang="0">
                  <a:pos x="54" y="0"/>
                </a:cxn>
                <a:cxn ang="0">
                  <a:pos x="27" y="5"/>
                </a:cxn>
                <a:cxn ang="0">
                  <a:pos x="0" y="19"/>
                </a:cxn>
                <a:cxn ang="0">
                  <a:pos x="4" y="20"/>
                </a:cxn>
                <a:cxn ang="0">
                  <a:pos x="16" y="22"/>
                </a:cxn>
                <a:cxn ang="0">
                  <a:pos x="34" y="26"/>
                </a:cxn>
                <a:cxn ang="0">
                  <a:pos x="56" y="29"/>
                </a:cxn>
                <a:cxn ang="0">
                  <a:pos x="80" y="34"/>
                </a:cxn>
                <a:cxn ang="0">
                  <a:pos x="103" y="37"/>
                </a:cxn>
                <a:cxn ang="0">
                  <a:pos x="125" y="40"/>
                </a:cxn>
                <a:cxn ang="0">
                  <a:pos x="144" y="41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11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5"/>
                  </a:lnTo>
                  <a:lnTo>
                    <a:pt x="0" y="19"/>
                  </a:lnTo>
                  <a:lnTo>
                    <a:pt x="4" y="20"/>
                  </a:lnTo>
                  <a:lnTo>
                    <a:pt x="16" y="22"/>
                  </a:lnTo>
                  <a:lnTo>
                    <a:pt x="34" y="26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40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20" name="Freeform 152"/>
            <p:cNvSpPr>
              <a:spLocks/>
            </p:cNvSpPr>
            <p:nvPr/>
          </p:nvSpPr>
          <p:spPr bwMode="auto">
            <a:xfrm>
              <a:off x="1883" y="442"/>
              <a:ext cx="173" cy="26"/>
            </a:xfrm>
            <a:custGeom>
              <a:avLst/>
              <a:gdLst/>
              <a:ahLst/>
              <a:cxnLst>
                <a:cxn ang="0">
                  <a:pos x="296" y="58"/>
                </a:cxn>
                <a:cxn ang="0">
                  <a:pos x="295" y="57"/>
                </a:cxn>
                <a:cxn ang="0">
                  <a:pos x="290" y="54"/>
                </a:cxn>
                <a:cxn ang="0">
                  <a:pos x="284" y="52"/>
                </a:cxn>
                <a:cxn ang="0">
                  <a:pos x="275" y="47"/>
                </a:cxn>
                <a:cxn ang="0">
                  <a:pos x="264" y="42"/>
                </a:cxn>
                <a:cxn ang="0">
                  <a:pos x="250" y="37"/>
                </a:cxn>
                <a:cxn ang="0">
                  <a:pos x="235" y="31"/>
                </a:cxn>
                <a:cxn ang="0">
                  <a:pos x="216" y="24"/>
                </a:cxn>
                <a:cxn ang="0">
                  <a:pos x="196" y="19"/>
                </a:cxn>
                <a:cxn ang="0">
                  <a:pos x="174" y="14"/>
                </a:cxn>
                <a:cxn ang="0">
                  <a:pos x="149" y="8"/>
                </a:cxn>
                <a:cxn ang="0">
                  <a:pos x="123" y="5"/>
                </a:cxn>
                <a:cxn ang="0">
                  <a:pos x="94" y="1"/>
                </a:cxn>
                <a:cxn ang="0">
                  <a:pos x="64" y="0"/>
                </a:cxn>
                <a:cxn ang="0">
                  <a:pos x="33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10" y="3"/>
                </a:cxn>
                <a:cxn ang="0">
                  <a:pos x="22" y="4"/>
                </a:cxn>
                <a:cxn ang="0">
                  <a:pos x="37" y="5"/>
                </a:cxn>
                <a:cxn ang="0">
                  <a:pos x="55" y="7"/>
                </a:cxn>
                <a:cxn ang="0">
                  <a:pos x="75" y="9"/>
                </a:cxn>
                <a:cxn ang="0">
                  <a:pos x="98" y="12"/>
                </a:cxn>
                <a:cxn ang="0">
                  <a:pos x="122" y="15"/>
                </a:cxn>
                <a:cxn ang="0">
                  <a:pos x="147" y="19"/>
                </a:cxn>
                <a:cxn ang="0">
                  <a:pos x="171" y="23"/>
                </a:cxn>
                <a:cxn ang="0">
                  <a:pos x="197" y="28"/>
                </a:cxn>
                <a:cxn ang="0">
                  <a:pos x="221" y="32"/>
                </a:cxn>
                <a:cxn ang="0">
                  <a:pos x="243" y="38"/>
                </a:cxn>
                <a:cxn ang="0">
                  <a:pos x="264" y="44"/>
                </a:cxn>
                <a:cxn ang="0">
                  <a:pos x="281" y="51"/>
                </a:cxn>
                <a:cxn ang="0">
                  <a:pos x="296" y="58"/>
                </a:cxn>
              </a:cxnLst>
              <a:rect l="0" t="0" r="r" b="b"/>
              <a:pathLst>
                <a:path w="296" h="58">
                  <a:moveTo>
                    <a:pt x="296" y="58"/>
                  </a:moveTo>
                  <a:lnTo>
                    <a:pt x="295" y="57"/>
                  </a:lnTo>
                  <a:lnTo>
                    <a:pt x="290" y="54"/>
                  </a:lnTo>
                  <a:lnTo>
                    <a:pt x="284" y="52"/>
                  </a:lnTo>
                  <a:lnTo>
                    <a:pt x="275" y="47"/>
                  </a:lnTo>
                  <a:lnTo>
                    <a:pt x="264" y="42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6" y="24"/>
                  </a:lnTo>
                  <a:lnTo>
                    <a:pt x="196" y="19"/>
                  </a:lnTo>
                  <a:lnTo>
                    <a:pt x="174" y="14"/>
                  </a:lnTo>
                  <a:lnTo>
                    <a:pt x="149" y="8"/>
                  </a:lnTo>
                  <a:lnTo>
                    <a:pt x="123" y="5"/>
                  </a:lnTo>
                  <a:lnTo>
                    <a:pt x="94" y="1"/>
                  </a:lnTo>
                  <a:lnTo>
                    <a:pt x="64" y="0"/>
                  </a:lnTo>
                  <a:lnTo>
                    <a:pt x="33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10" y="3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5" y="7"/>
                  </a:lnTo>
                  <a:lnTo>
                    <a:pt x="75" y="9"/>
                  </a:lnTo>
                  <a:lnTo>
                    <a:pt x="98" y="12"/>
                  </a:lnTo>
                  <a:lnTo>
                    <a:pt x="122" y="15"/>
                  </a:lnTo>
                  <a:lnTo>
                    <a:pt x="147" y="19"/>
                  </a:lnTo>
                  <a:lnTo>
                    <a:pt x="171" y="23"/>
                  </a:lnTo>
                  <a:lnTo>
                    <a:pt x="197" y="28"/>
                  </a:lnTo>
                  <a:lnTo>
                    <a:pt x="221" y="32"/>
                  </a:lnTo>
                  <a:lnTo>
                    <a:pt x="243" y="38"/>
                  </a:lnTo>
                  <a:lnTo>
                    <a:pt x="264" y="44"/>
                  </a:lnTo>
                  <a:lnTo>
                    <a:pt x="281" y="51"/>
                  </a:lnTo>
                  <a:lnTo>
                    <a:pt x="296" y="58"/>
                  </a:lnTo>
                  <a:close/>
                </a:path>
              </a:pathLst>
            </a:custGeom>
            <a:solidFill>
              <a:srgbClr val="A0DB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21" name="Freeform 153"/>
            <p:cNvSpPr>
              <a:spLocks/>
            </p:cNvSpPr>
            <p:nvPr/>
          </p:nvSpPr>
          <p:spPr bwMode="auto">
            <a:xfrm>
              <a:off x="1890" y="406"/>
              <a:ext cx="173" cy="27"/>
            </a:xfrm>
            <a:custGeom>
              <a:avLst/>
              <a:gdLst/>
              <a:ahLst/>
              <a:cxnLst>
                <a:cxn ang="0">
                  <a:pos x="296" y="59"/>
                </a:cxn>
                <a:cxn ang="0">
                  <a:pos x="295" y="58"/>
                </a:cxn>
                <a:cxn ang="0">
                  <a:pos x="291" y="55"/>
                </a:cxn>
                <a:cxn ang="0">
                  <a:pos x="285" y="52"/>
                </a:cxn>
                <a:cxn ang="0">
                  <a:pos x="276" y="48"/>
                </a:cxn>
                <a:cxn ang="0">
                  <a:pos x="264" y="43"/>
                </a:cxn>
                <a:cxn ang="0">
                  <a:pos x="250" y="37"/>
                </a:cxn>
                <a:cxn ang="0">
                  <a:pos x="235" y="31"/>
                </a:cxn>
                <a:cxn ang="0">
                  <a:pos x="217" y="25"/>
                </a:cxn>
                <a:cxn ang="0">
                  <a:pos x="196" y="20"/>
                </a:cxn>
                <a:cxn ang="0">
                  <a:pos x="174" y="14"/>
                </a:cxn>
                <a:cxn ang="0">
                  <a:pos x="150" y="9"/>
                </a:cxn>
                <a:cxn ang="0">
                  <a:pos x="124" y="5"/>
                </a:cxn>
                <a:cxn ang="0">
                  <a:pos x="95" y="2"/>
                </a:cxn>
                <a:cxn ang="0">
                  <a:pos x="65" y="0"/>
                </a:cxn>
                <a:cxn ang="0">
                  <a:pos x="34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11" y="2"/>
                </a:cxn>
                <a:cxn ang="0">
                  <a:pos x="22" y="3"/>
                </a:cxn>
                <a:cxn ang="0">
                  <a:pos x="37" y="5"/>
                </a:cxn>
                <a:cxn ang="0">
                  <a:pos x="56" y="7"/>
                </a:cxn>
                <a:cxn ang="0">
                  <a:pos x="75" y="9"/>
                </a:cxn>
                <a:cxn ang="0">
                  <a:pos x="98" y="13"/>
                </a:cxn>
                <a:cxn ang="0">
                  <a:pos x="123" y="16"/>
                </a:cxn>
                <a:cxn ang="0">
                  <a:pos x="148" y="20"/>
                </a:cxn>
                <a:cxn ang="0">
                  <a:pos x="172" y="24"/>
                </a:cxn>
                <a:cxn ang="0">
                  <a:pos x="197" y="29"/>
                </a:cxn>
                <a:cxn ang="0">
                  <a:pos x="222" y="33"/>
                </a:cxn>
                <a:cxn ang="0">
                  <a:pos x="243" y="39"/>
                </a:cxn>
                <a:cxn ang="0">
                  <a:pos x="264" y="45"/>
                </a:cxn>
                <a:cxn ang="0">
                  <a:pos x="281" y="52"/>
                </a:cxn>
                <a:cxn ang="0">
                  <a:pos x="296" y="59"/>
                </a:cxn>
              </a:cxnLst>
              <a:rect l="0" t="0" r="r" b="b"/>
              <a:pathLst>
                <a:path w="296" h="59">
                  <a:moveTo>
                    <a:pt x="296" y="59"/>
                  </a:moveTo>
                  <a:lnTo>
                    <a:pt x="295" y="58"/>
                  </a:lnTo>
                  <a:lnTo>
                    <a:pt x="291" y="55"/>
                  </a:lnTo>
                  <a:lnTo>
                    <a:pt x="285" y="52"/>
                  </a:lnTo>
                  <a:lnTo>
                    <a:pt x="276" y="48"/>
                  </a:lnTo>
                  <a:lnTo>
                    <a:pt x="264" y="43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6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3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5" y="9"/>
                  </a:lnTo>
                  <a:lnTo>
                    <a:pt x="98" y="13"/>
                  </a:lnTo>
                  <a:lnTo>
                    <a:pt x="123" y="16"/>
                  </a:lnTo>
                  <a:lnTo>
                    <a:pt x="148" y="20"/>
                  </a:lnTo>
                  <a:lnTo>
                    <a:pt x="172" y="24"/>
                  </a:lnTo>
                  <a:lnTo>
                    <a:pt x="197" y="29"/>
                  </a:lnTo>
                  <a:lnTo>
                    <a:pt x="222" y="33"/>
                  </a:lnTo>
                  <a:lnTo>
                    <a:pt x="243" y="39"/>
                  </a:lnTo>
                  <a:lnTo>
                    <a:pt x="264" y="45"/>
                  </a:lnTo>
                  <a:lnTo>
                    <a:pt x="281" y="52"/>
                  </a:lnTo>
                  <a:lnTo>
                    <a:pt x="296" y="59"/>
                  </a:lnTo>
                  <a:close/>
                </a:path>
              </a:pathLst>
            </a:custGeom>
            <a:solidFill>
              <a:srgbClr val="A0DB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22" name="Freeform 154"/>
            <p:cNvSpPr>
              <a:spLocks/>
            </p:cNvSpPr>
            <p:nvPr/>
          </p:nvSpPr>
          <p:spPr bwMode="auto">
            <a:xfrm>
              <a:off x="1823" y="844"/>
              <a:ext cx="175" cy="27"/>
            </a:xfrm>
            <a:custGeom>
              <a:avLst/>
              <a:gdLst/>
              <a:ahLst/>
              <a:cxnLst>
                <a:cxn ang="0">
                  <a:pos x="298" y="59"/>
                </a:cxn>
                <a:cxn ang="0">
                  <a:pos x="296" y="58"/>
                </a:cxn>
                <a:cxn ang="0">
                  <a:pos x="292" y="55"/>
                </a:cxn>
                <a:cxn ang="0">
                  <a:pos x="286" y="52"/>
                </a:cxn>
                <a:cxn ang="0">
                  <a:pos x="277" y="49"/>
                </a:cxn>
                <a:cxn ang="0">
                  <a:pos x="265" y="43"/>
                </a:cxn>
                <a:cxn ang="0">
                  <a:pos x="251" y="37"/>
                </a:cxn>
                <a:cxn ang="0">
                  <a:pos x="235" y="31"/>
                </a:cxn>
                <a:cxn ang="0">
                  <a:pos x="217" y="25"/>
                </a:cxn>
                <a:cxn ang="0">
                  <a:pos x="197" y="20"/>
                </a:cxn>
                <a:cxn ang="0">
                  <a:pos x="174" y="14"/>
                </a:cxn>
                <a:cxn ang="0">
                  <a:pos x="150" y="9"/>
                </a:cxn>
                <a:cxn ang="0">
                  <a:pos x="124" y="5"/>
                </a:cxn>
                <a:cxn ang="0">
                  <a:pos x="95" y="2"/>
                </a:cxn>
                <a:cxn ang="0">
                  <a:pos x="65" y="0"/>
                </a:cxn>
                <a:cxn ang="0">
                  <a:pos x="34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11" y="2"/>
                </a:cxn>
                <a:cxn ang="0">
                  <a:pos x="22" y="4"/>
                </a:cxn>
                <a:cxn ang="0">
                  <a:pos x="37" y="5"/>
                </a:cxn>
                <a:cxn ang="0">
                  <a:pos x="56" y="7"/>
                </a:cxn>
                <a:cxn ang="0">
                  <a:pos x="76" y="9"/>
                </a:cxn>
                <a:cxn ang="0">
                  <a:pos x="98" y="13"/>
                </a:cxn>
                <a:cxn ang="0">
                  <a:pos x="122" y="16"/>
                </a:cxn>
                <a:cxn ang="0">
                  <a:pos x="148" y="20"/>
                </a:cxn>
                <a:cxn ang="0">
                  <a:pos x="173" y="24"/>
                </a:cxn>
                <a:cxn ang="0">
                  <a:pos x="197" y="29"/>
                </a:cxn>
                <a:cxn ang="0">
                  <a:pos x="222" y="34"/>
                </a:cxn>
                <a:cxn ang="0">
                  <a:pos x="245" y="39"/>
                </a:cxn>
                <a:cxn ang="0">
                  <a:pos x="264" y="45"/>
                </a:cxn>
                <a:cxn ang="0">
                  <a:pos x="283" y="52"/>
                </a:cxn>
                <a:cxn ang="0">
                  <a:pos x="298" y="59"/>
                </a:cxn>
              </a:cxnLst>
              <a:rect l="0" t="0" r="r" b="b"/>
              <a:pathLst>
                <a:path w="298" h="59">
                  <a:moveTo>
                    <a:pt x="298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9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2" y="34"/>
                  </a:lnTo>
                  <a:lnTo>
                    <a:pt x="245" y="39"/>
                  </a:lnTo>
                  <a:lnTo>
                    <a:pt x="264" y="45"/>
                  </a:lnTo>
                  <a:lnTo>
                    <a:pt x="283" y="52"/>
                  </a:lnTo>
                  <a:lnTo>
                    <a:pt x="298" y="59"/>
                  </a:lnTo>
                  <a:close/>
                </a:path>
              </a:pathLst>
            </a:custGeom>
            <a:solidFill>
              <a:srgbClr val="A0DB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23" name="Freeform 155"/>
            <p:cNvSpPr>
              <a:spLocks/>
            </p:cNvSpPr>
            <p:nvPr/>
          </p:nvSpPr>
          <p:spPr bwMode="auto">
            <a:xfrm>
              <a:off x="1813" y="875"/>
              <a:ext cx="175" cy="27"/>
            </a:xfrm>
            <a:custGeom>
              <a:avLst/>
              <a:gdLst/>
              <a:ahLst/>
              <a:cxnLst>
                <a:cxn ang="0">
                  <a:pos x="297" y="59"/>
                </a:cxn>
                <a:cxn ang="0">
                  <a:pos x="296" y="58"/>
                </a:cxn>
                <a:cxn ang="0">
                  <a:pos x="292" y="55"/>
                </a:cxn>
                <a:cxn ang="0">
                  <a:pos x="286" y="52"/>
                </a:cxn>
                <a:cxn ang="0">
                  <a:pos x="277" y="48"/>
                </a:cxn>
                <a:cxn ang="0">
                  <a:pos x="265" y="43"/>
                </a:cxn>
                <a:cxn ang="0">
                  <a:pos x="251" y="37"/>
                </a:cxn>
                <a:cxn ang="0">
                  <a:pos x="235" y="31"/>
                </a:cxn>
                <a:cxn ang="0">
                  <a:pos x="217" y="25"/>
                </a:cxn>
                <a:cxn ang="0">
                  <a:pos x="197" y="20"/>
                </a:cxn>
                <a:cxn ang="0">
                  <a:pos x="174" y="14"/>
                </a:cxn>
                <a:cxn ang="0">
                  <a:pos x="150" y="9"/>
                </a:cxn>
                <a:cxn ang="0">
                  <a:pos x="123" y="5"/>
                </a:cxn>
                <a:cxn ang="0">
                  <a:pos x="95" y="2"/>
                </a:cxn>
                <a:cxn ang="0">
                  <a:pos x="65" y="0"/>
                </a:cxn>
                <a:cxn ang="0">
                  <a:pos x="34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11" y="2"/>
                </a:cxn>
                <a:cxn ang="0">
                  <a:pos x="22" y="4"/>
                </a:cxn>
                <a:cxn ang="0">
                  <a:pos x="37" y="5"/>
                </a:cxn>
                <a:cxn ang="0">
                  <a:pos x="56" y="7"/>
                </a:cxn>
                <a:cxn ang="0">
                  <a:pos x="76" y="9"/>
                </a:cxn>
                <a:cxn ang="0">
                  <a:pos x="98" y="13"/>
                </a:cxn>
                <a:cxn ang="0">
                  <a:pos x="122" y="16"/>
                </a:cxn>
                <a:cxn ang="0">
                  <a:pos x="148" y="20"/>
                </a:cxn>
                <a:cxn ang="0">
                  <a:pos x="173" y="24"/>
                </a:cxn>
                <a:cxn ang="0">
                  <a:pos x="197" y="29"/>
                </a:cxn>
                <a:cxn ang="0">
                  <a:pos x="221" y="34"/>
                </a:cxn>
                <a:cxn ang="0">
                  <a:pos x="244" y="39"/>
                </a:cxn>
                <a:cxn ang="0">
                  <a:pos x="264" y="45"/>
                </a:cxn>
                <a:cxn ang="0">
                  <a:pos x="282" y="52"/>
                </a:cxn>
                <a:cxn ang="0">
                  <a:pos x="297" y="59"/>
                </a:cxn>
              </a:cxnLst>
              <a:rect l="0" t="0" r="r" b="b"/>
              <a:pathLst>
                <a:path w="297" h="59">
                  <a:moveTo>
                    <a:pt x="297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8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3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1" y="34"/>
                  </a:lnTo>
                  <a:lnTo>
                    <a:pt x="244" y="39"/>
                  </a:lnTo>
                  <a:lnTo>
                    <a:pt x="264" y="45"/>
                  </a:lnTo>
                  <a:lnTo>
                    <a:pt x="282" y="52"/>
                  </a:lnTo>
                  <a:lnTo>
                    <a:pt x="297" y="59"/>
                  </a:lnTo>
                  <a:close/>
                </a:path>
              </a:pathLst>
            </a:custGeom>
            <a:solidFill>
              <a:srgbClr val="A0DB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24" name="Freeform 156"/>
            <p:cNvSpPr>
              <a:spLocks/>
            </p:cNvSpPr>
            <p:nvPr/>
          </p:nvSpPr>
          <p:spPr bwMode="auto">
            <a:xfrm>
              <a:off x="1400" y="859"/>
              <a:ext cx="79" cy="64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2" y="4"/>
                </a:cxn>
                <a:cxn ang="0">
                  <a:pos x="30" y="18"/>
                </a:cxn>
                <a:cxn ang="0">
                  <a:pos x="40" y="38"/>
                </a:cxn>
                <a:cxn ang="0">
                  <a:pos x="55" y="59"/>
                </a:cxn>
                <a:cxn ang="0">
                  <a:pos x="73" y="84"/>
                </a:cxn>
                <a:cxn ang="0">
                  <a:pos x="92" y="106"/>
                </a:cxn>
                <a:cxn ang="0">
                  <a:pos x="113" y="123"/>
                </a:cxn>
                <a:cxn ang="0">
                  <a:pos x="135" y="134"/>
                </a:cxn>
                <a:cxn ang="0">
                  <a:pos x="129" y="135"/>
                </a:cxn>
                <a:cxn ang="0">
                  <a:pos x="114" y="138"/>
                </a:cxn>
                <a:cxn ang="0">
                  <a:pos x="92" y="139"/>
                </a:cxn>
                <a:cxn ang="0">
                  <a:pos x="68" y="139"/>
                </a:cxn>
                <a:cxn ang="0">
                  <a:pos x="43" y="134"/>
                </a:cxn>
                <a:cxn ang="0">
                  <a:pos x="21" y="123"/>
                </a:cxn>
                <a:cxn ang="0">
                  <a:pos x="6" y="104"/>
                </a:cxn>
                <a:cxn ang="0">
                  <a:pos x="0" y="77"/>
                </a:cxn>
                <a:cxn ang="0">
                  <a:pos x="20" y="0"/>
                </a:cxn>
              </a:cxnLst>
              <a:rect l="0" t="0" r="r" b="b"/>
              <a:pathLst>
                <a:path w="135" h="139">
                  <a:moveTo>
                    <a:pt x="20" y="0"/>
                  </a:moveTo>
                  <a:lnTo>
                    <a:pt x="22" y="4"/>
                  </a:lnTo>
                  <a:lnTo>
                    <a:pt x="30" y="18"/>
                  </a:lnTo>
                  <a:lnTo>
                    <a:pt x="40" y="38"/>
                  </a:lnTo>
                  <a:lnTo>
                    <a:pt x="55" y="59"/>
                  </a:lnTo>
                  <a:lnTo>
                    <a:pt x="73" y="84"/>
                  </a:lnTo>
                  <a:lnTo>
                    <a:pt x="92" y="106"/>
                  </a:lnTo>
                  <a:lnTo>
                    <a:pt x="113" y="123"/>
                  </a:lnTo>
                  <a:lnTo>
                    <a:pt x="135" y="134"/>
                  </a:lnTo>
                  <a:lnTo>
                    <a:pt x="129" y="135"/>
                  </a:lnTo>
                  <a:lnTo>
                    <a:pt x="114" y="138"/>
                  </a:lnTo>
                  <a:lnTo>
                    <a:pt x="92" y="139"/>
                  </a:lnTo>
                  <a:lnTo>
                    <a:pt x="68" y="139"/>
                  </a:lnTo>
                  <a:lnTo>
                    <a:pt x="43" y="134"/>
                  </a:lnTo>
                  <a:lnTo>
                    <a:pt x="21" y="123"/>
                  </a:lnTo>
                  <a:lnTo>
                    <a:pt x="6" y="104"/>
                  </a:lnTo>
                  <a:lnTo>
                    <a:pt x="0" y="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25" name="Freeform 157"/>
            <p:cNvSpPr>
              <a:spLocks/>
            </p:cNvSpPr>
            <p:nvPr/>
          </p:nvSpPr>
          <p:spPr bwMode="auto">
            <a:xfrm>
              <a:off x="1453" y="358"/>
              <a:ext cx="78" cy="59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28" y="3"/>
                </a:cxn>
                <a:cxn ang="0">
                  <a:pos x="118" y="11"/>
                </a:cxn>
                <a:cxn ang="0">
                  <a:pos x="102" y="22"/>
                </a:cxn>
                <a:cxn ang="0">
                  <a:pos x="82" y="38"/>
                </a:cxn>
                <a:cxn ang="0">
                  <a:pos x="61" y="57"/>
                </a:cxn>
                <a:cxn ang="0">
                  <a:pos x="42" y="79"/>
                </a:cxn>
                <a:cxn ang="0">
                  <a:pos x="24" y="103"/>
                </a:cxn>
                <a:cxn ang="0">
                  <a:pos x="12" y="129"/>
                </a:cxn>
                <a:cxn ang="0">
                  <a:pos x="11" y="125"/>
                </a:cxn>
                <a:cxn ang="0">
                  <a:pos x="7" y="114"/>
                </a:cxn>
                <a:cxn ang="0">
                  <a:pos x="4" y="98"/>
                </a:cxn>
                <a:cxn ang="0">
                  <a:pos x="0" y="79"/>
                </a:cxn>
                <a:cxn ang="0">
                  <a:pos x="0" y="58"/>
                </a:cxn>
                <a:cxn ang="0">
                  <a:pos x="4" y="39"/>
                </a:cxn>
                <a:cxn ang="0">
                  <a:pos x="13" y="22"/>
                </a:cxn>
                <a:cxn ang="0">
                  <a:pos x="29" y="11"/>
                </a:cxn>
                <a:cxn ang="0">
                  <a:pos x="133" y="0"/>
                </a:cxn>
              </a:cxnLst>
              <a:rect l="0" t="0" r="r" b="b"/>
              <a:pathLst>
                <a:path w="133" h="129">
                  <a:moveTo>
                    <a:pt x="133" y="0"/>
                  </a:moveTo>
                  <a:lnTo>
                    <a:pt x="128" y="3"/>
                  </a:lnTo>
                  <a:lnTo>
                    <a:pt x="118" y="11"/>
                  </a:lnTo>
                  <a:lnTo>
                    <a:pt x="102" y="22"/>
                  </a:lnTo>
                  <a:lnTo>
                    <a:pt x="82" y="38"/>
                  </a:lnTo>
                  <a:lnTo>
                    <a:pt x="61" y="57"/>
                  </a:lnTo>
                  <a:lnTo>
                    <a:pt x="42" y="79"/>
                  </a:lnTo>
                  <a:lnTo>
                    <a:pt x="24" y="103"/>
                  </a:lnTo>
                  <a:lnTo>
                    <a:pt x="12" y="129"/>
                  </a:lnTo>
                  <a:lnTo>
                    <a:pt x="11" y="125"/>
                  </a:lnTo>
                  <a:lnTo>
                    <a:pt x="7" y="114"/>
                  </a:lnTo>
                  <a:lnTo>
                    <a:pt x="4" y="98"/>
                  </a:lnTo>
                  <a:lnTo>
                    <a:pt x="0" y="79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3" y="22"/>
                  </a:lnTo>
                  <a:lnTo>
                    <a:pt x="29" y="1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9191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26" name="Freeform 158"/>
            <p:cNvSpPr>
              <a:spLocks/>
            </p:cNvSpPr>
            <p:nvPr/>
          </p:nvSpPr>
          <p:spPr bwMode="auto">
            <a:xfrm>
              <a:off x="1473" y="271"/>
              <a:ext cx="580" cy="73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641" y="54"/>
                </a:cxn>
                <a:cxn ang="0">
                  <a:pos x="642" y="53"/>
                </a:cxn>
                <a:cxn ang="0">
                  <a:pos x="647" y="51"/>
                </a:cxn>
                <a:cxn ang="0">
                  <a:pos x="654" y="46"/>
                </a:cxn>
                <a:cxn ang="0">
                  <a:pos x="663" y="42"/>
                </a:cxn>
                <a:cxn ang="0">
                  <a:pos x="676" y="37"/>
                </a:cxn>
                <a:cxn ang="0">
                  <a:pos x="691" y="33"/>
                </a:cxn>
                <a:cxn ang="0">
                  <a:pos x="708" y="28"/>
                </a:cxn>
                <a:cxn ang="0">
                  <a:pos x="729" y="25"/>
                </a:cxn>
                <a:cxn ang="0">
                  <a:pos x="752" y="23"/>
                </a:cxn>
                <a:cxn ang="0">
                  <a:pos x="778" y="23"/>
                </a:cxn>
                <a:cxn ang="0">
                  <a:pos x="806" y="26"/>
                </a:cxn>
                <a:cxn ang="0">
                  <a:pos x="837" y="31"/>
                </a:cxn>
                <a:cxn ang="0">
                  <a:pos x="872" y="39"/>
                </a:cxn>
                <a:cxn ang="0">
                  <a:pos x="907" y="52"/>
                </a:cxn>
                <a:cxn ang="0">
                  <a:pos x="947" y="69"/>
                </a:cxn>
                <a:cxn ang="0">
                  <a:pos x="988" y="90"/>
                </a:cxn>
                <a:cxn ang="0">
                  <a:pos x="986" y="89"/>
                </a:cxn>
                <a:cxn ang="0">
                  <a:pos x="980" y="83"/>
                </a:cxn>
                <a:cxn ang="0">
                  <a:pos x="971" y="76"/>
                </a:cxn>
                <a:cxn ang="0">
                  <a:pos x="957" y="67"/>
                </a:cxn>
                <a:cxn ang="0">
                  <a:pos x="941" y="57"/>
                </a:cxn>
                <a:cxn ang="0">
                  <a:pos x="922" y="46"/>
                </a:cxn>
                <a:cxn ang="0">
                  <a:pos x="900" y="36"/>
                </a:cxn>
                <a:cxn ang="0">
                  <a:pos x="876" y="25"/>
                </a:cxn>
                <a:cxn ang="0">
                  <a:pos x="850" y="15"/>
                </a:cxn>
                <a:cxn ang="0">
                  <a:pos x="822" y="8"/>
                </a:cxn>
                <a:cxn ang="0">
                  <a:pos x="792" y="3"/>
                </a:cxn>
                <a:cxn ang="0">
                  <a:pos x="761" y="0"/>
                </a:cxn>
                <a:cxn ang="0">
                  <a:pos x="729" y="1"/>
                </a:cxn>
                <a:cxn ang="0">
                  <a:pos x="695" y="7"/>
                </a:cxn>
                <a:cxn ang="0">
                  <a:pos x="662" y="18"/>
                </a:cxn>
                <a:cxn ang="0">
                  <a:pos x="629" y="33"/>
                </a:cxn>
                <a:cxn ang="0">
                  <a:pos x="0" y="158"/>
                </a:cxn>
              </a:cxnLst>
              <a:rect l="0" t="0" r="r" b="b"/>
              <a:pathLst>
                <a:path w="988" h="158">
                  <a:moveTo>
                    <a:pt x="0" y="158"/>
                  </a:moveTo>
                  <a:lnTo>
                    <a:pt x="641" y="54"/>
                  </a:lnTo>
                  <a:lnTo>
                    <a:pt x="642" y="53"/>
                  </a:lnTo>
                  <a:lnTo>
                    <a:pt x="647" y="51"/>
                  </a:lnTo>
                  <a:lnTo>
                    <a:pt x="654" y="46"/>
                  </a:lnTo>
                  <a:lnTo>
                    <a:pt x="663" y="42"/>
                  </a:lnTo>
                  <a:lnTo>
                    <a:pt x="676" y="37"/>
                  </a:lnTo>
                  <a:lnTo>
                    <a:pt x="691" y="33"/>
                  </a:lnTo>
                  <a:lnTo>
                    <a:pt x="708" y="28"/>
                  </a:lnTo>
                  <a:lnTo>
                    <a:pt x="729" y="25"/>
                  </a:lnTo>
                  <a:lnTo>
                    <a:pt x="752" y="23"/>
                  </a:lnTo>
                  <a:lnTo>
                    <a:pt x="778" y="23"/>
                  </a:lnTo>
                  <a:lnTo>
                    <a:pt x="806" y="26"/>
                  </a:lnTo>
                  <a:lnTo>
                    <a:pt x="837" y="31"/>
                  </a:lnTo>
                  <a:lnTo>
                    <a:pt x="872" y="39"/>
                  </a:lnTo>
                  <a:lnTo>
                    <a:pt x="907" y="52"/>
                  </a:lnTo>
                  <a:lnTo>
                    <a:pt x="947" y="69"/>
                  </a:lnTo>
                  <a:lnTo>
                    <a:pt x="988" y="90"/>
                  </a:lnTo>
                  <a:lnTo>
                    <a:pt x="986" y="89"/>
                  </a:lnTo>
                  <a:lnTo>
                    <a:pt x="980" y="83"/>
                  </a:lnTo>
                  <a:lnTo>
                    <a:pt x="971" y="76"/>
                  </a:lnTo>
                  <a:lnTo>
                    <a:pt x="957" y="67"/>
                  </a:lnTo>
                  <a:lnTo>
                    <a:pt x="941" y="57"/>
                  </a:lnTo>
                  <a:lnTo>
                    <a:pt x="922" y="46"/>
                  </a:lnTo>
                  <a:lnTo>
                    <a:pt x="900" y="36"/>
                  </a:lnTo>
                  <a:lnTo>
                    <a:pt x="876" y="25"/>
                  </a:lnTo>
                  <a:lnTo>
                    <a:pt x="850" y="15"/>
                  </a:lnTo>
                  <a:lnTo>
                    <a:pt x="822" y="8"/>
                  </a:lnTo>
                  <a:lnTo>
                    <a:pt x="792" y="3"/>
                  </a:lnTo>
                  <a:lnTo>
                    <a:pt x="761" y="0"/>
                  </a:lnTo>
                  <a:lnTo>
                    <a:pt x="729" y="1"/>
                  </a:lnTo>
                  <a:lnTo>
                    <a:pt x="695" y="7"/>
                  </a:lnTo>
                  <a:lnTo>
                    <a:pt x="662" y="18"/>
                  </a:lnTo>
                  <a:lnTo>
                    <a:pt x="629" y="33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27" name="Freeform 159"/>
            <p:cNvSpPr>
              <a:spLocks/>
            </p:cNvSpPr>
            <p:nvPr/>
          </p:nvSpPr>
          <p:spPr bwMode="auto">
            <a:xfrm>
              <a:off x="1992" y="343"/>
              <a:ext cx="86" cy="617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0" y="1339"/>
                </a:cxn>
                <a:cxn ang="0">
                  <a:pos x="8" y="1284"/>
                </a:cxn>
                <a:cxn ang="0">
                  <a:pos x="28" y="1139"/>
                </a:cxn>
                <a:cxn ang="0">
                  <a:pos x="56" y="933"/>
                </a:cxn>
                <a:cxn ang="0">
                  <a:pos x="85" y="694"/>
                </a:cxn>
                <a:cxn ang="0">
                  <a:pos x="114" y="452"/>
                </a:cxn>
                <a:cxn ang="0">
                  <a:pos x="136" y="237"/>
                </a:cxn>
                <a:cxn ang="0">
                  <a:pos x="147" y="76"/>
                </a:cxn>
                <a:cxn ang="0">
                  <a:pos x="142" y="0"/>
                </a:cxn>
              </a:cxnLst>
              <a:rect l="0" t="0" r="r" b="b"/>
              <a:pathLst>
                <a:path w="147" h="1339">
                  <a:moveTo>
                    <a:pt x="142" y="0"/>
                  </a:moveTo>
                  <a:lnTo>
                    <a:pt x="0" y="1339"/>
                  </a:lnTo>
                  <a:lnTo>
                    <a:pt x="8" y="1284"/>
                  </a:lnTo>
                  <a:lnTo>
                    <a:pt x="28" y="1139"/>
                  </a:lnTo>
                  <a:lnTo>
                    <a:pt x="56" y="933"/>
                  </a:lnTo>
                  <a:lnTo>
                    <a:pt x="85" y="694"/>
                  </a:lnTo>
                  <a:lnTo>
                    <a:pt x="114" y="452"/>
                  </a:lnTo>
                  <a:lnTo>
                    <a:pt x="136" y="237"/>
                  </a:lnTo>
                  <a:lnTo>
                    <a:pt x="147" y="7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28" name="Freeform 160"/>
            <p:cNvSpPr>
              <a:spLocks/>
            </p:cNvSpPr>
            <p:nvPr/>
          </p:nvSpPr>
          <p:spPr bwMode="auto">
            <a:xfrm>
              <a:off x="1396" y="904"/>
              <a:ext cx="596" cy="56"/>
            </a:xfrm>
            <a:custGeom>
              <a:avLst/>
              <a:gdLst/>
              <a:ahLst/>
              <a:cxnLst>
                <a:cxn ang="0">
                  <a:pos x="133" y="55"/>
                </a:cxn>
                <a:cxn ang="0">
                  <a:pos x="663" y="103"/>
                </a:cxn>
                <a:cxn ang="0">
                  <a:pos x="665" y="103"/>
                </a:cxn>
                <a:cxn ang="0">
                  <a:pos x="670" y="104"/>
                </a:cxn>
                <a:cxn ang="0">
                  <a:pos x="678" y="105"/>
                </a:cxn>
                <a:cxn ang="0">
                  <a:pos x="689" y="106"/>
                </a:cxn>
                <a:cxn ang="0">
                  <a:pos x="704" y="108"/>
                </a:cxn>
                <a:cxn ang="0">
                  <a:pos x="721" y="110"/>
                </a:cxn>
                <a:cxn ang="0">
                  <a:pos x="741" y="111"/>
                </a:cxn>
                <a:cxn ang="0">
                  <a:pos x="764" y="113"/>
                </a:cxn>
                <a:cxn ang="0">
                  <a:pos x="788" y="116"/>
                </a:cxn>
                <a:cxn ang="0">
                  <a:pos x="816" y="117"/>
                </a:cxn>
                <a:cxn ang="0">
                  <a:pos x="845" y="119"/>
                </a:cxn>
                <a:cxn ang="0">
                  <a:pos x="876" y="120"/>
                </a:cxn>
                <a:cxn ang="0">
                  <a:pos x="908" y="121"/>
                </a:cxn>
                <a:cxn ang="0">
                  <a:pos x="943" y="121"/>
                </a:cxn>
                <a:cxn ang="0">
                  <a:pos x="978" y="121"/>
                </a:cxn>
                <a:cxn ang="0">
                  <a:pos x="1015" y="121"/>
                </a:cxn>
                <a:cxn ang="0">
                  <a:pos x="1014" y="121"/>
                </a:cxn>
                <a:cxn ang="0">
                  <a:pos x="1009" y="121"/>
                </a:cxn>
                <a:cxn ang="0">
                  <a:pos x="1003" y="120"/>
                </a:cxn>
                <a:cxn ang="0">
                  <a:pos x="993" y="119"/>
                </a:cxn>
                <a:cxn ang="0">
                  <a:pos x="981" y="119"/>
                </a:cxn>
                <a:cxn ang="0">
                  <a:pos x="966" y="117"/>
                </a:cxn>
                <a:cxn ang="0">
                  <a:pos x="948" y="116"/>
                </a:cxn>
                <a:cxn ang="0">
                  <a:pos x="928" y="113"/>
                </a:cxn>
                <a:cxn ang="0">
                  <a:pos x="905" y="111"/>
                </a:cxn>
                <a:cxn ang="0">
                  <a:pos x="879" y="109"/>
                </a:cxn>
                <a:cxn ang="0">
                  <a:pos x="852" y="105"/>
                </a:cxn>
                <a:cxn ang="0">
                  <a:pos x="821" y="102"/>
                </a:cxn>
                <a:cxn ang="0">
                  <a:pos x="787" y="98"/>
                </a:cxn>
                <a:cxn ang="0">
                  <a:pos x="751" y="94"/>
                </a:cxn>
                <a:cxn ang="0">
                  <a:pos x="712" y="89"/>
                </a:cxn>
                <a:cxn ang="0">
                  <a:pos x="672" y="83"/>
                </a:cxn>
                <a:cxn ang="0">
                  <a:pos x="35" y="52"/>
                </a:cxn>
                <a:cxn ang="0">
                  <a:pos x="34" y="52"/>
                </a:cxn>
                <a:cxn ang="0">
                  <a:pos x="29" y="51"/>
                </a:cxn>
                <a:cxn ang="0">
                  <a:pos x="23" y="50"/>
                </a:cxn>
                <a:cxn ang="0">
                  <a:pos x="18" y="45"/>
                </a:cxn>
                <a:cxn ang="0">
                  <a:pos x="12" y="40"/>
                </a:cxn>
                <a:cxn ang="0">
                  <a:pos x="6" y="30"/>
                </a:cxn>
                <a:cxn ang="0">
                  <a:pos x="3" y="18"/>
                </a:cxn>
                <a:cxn ang="0">
                  <a:pos x="3" y="0"/>
                </a:cxn>
                <a:cxn ang="0">
                  <a:pos x="1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6" y="23"/>
                </a:cxn>
                <a:cxn ang="0">
                  <a:pos x="19" y="33"/>
                </a:cxn>
                <a:cxn ang="0">
                  <a:pos x="43" y="42"/>
                </a:cxn>
                <a:cxn ang="0">
                  <a:pos x="80" y="49"/>
                </a:cxn>
                <a:cxn ang="0">
                  <a:pos x="133" y="55"/>
                </a:cxn>
              </a:cxnLst>
              <a:rect l="0" t="0" r="r" b="b"/>
              <a:pathLst>
                <a:path w="1015" h="121">
                  <a:moveTo>
                    <a:pt x="133" y="55"/>
                  </a:moveTo>
                  <a:lnTo>
                    <a:pt x="663" y="103"/>
                  </a:lnTo>
                  <a:lnTo>
                    <a:pt x="665" y="103"/>
                  </a:lnTo>
                  <a:lnTo>
                    <a:pt x="670" y="104"/>
                  </a:lnTo>
                  <a:lnTo>
                    <a:pt x="678" y="105"/>
                  </a:lnTo>
                  <a:lnTo>
                    <a:pt x="689" y="106"/>
                  </a:lnTo>
                  <a:lnTo>
                    <a:pt x="704" y="108"/>
                  </a:lnTo>
                  <a:lnTo>
                    <a:pt x="721" y="110"/>
                  </a:lnTo>
                  <a:lnTo>
                    <a:pt x="741" y="111"/>
                  </a:lnTo>
                  <a:lnTo>
                    <a:pt x="764" y="113"/>
                  </a:lnTo>
                  <a:lnTo>
                    <a:pt x="788" y="116"/>
                  </a:lnTo>
                  <a:lnTo>
                    <a:pt x="816" y="117"/>
                  </a:lnTo>
                  <a:lnTo>
                    <a:pt x="845" y="119"/>
                  </a:lnTo>
                  <a:lnTo>
                    <a:pt x="876" y="120"/>
                  </a:lnTo>
                  <a:lnTo>
                    <a:pt x="908" y="121"/>
                  </a:lnTo>
                  <a:lnTo>
                    <a:pt x="943" y="121"/>
                  </a:lnTo>
                  <a:lnTo>
                    <a:pt x="978" y="121"/>
                  </a:lnTo>
                  <a:lnTo>
                    <a:pt x="1015" y="121"/>
                  </a:lnTo>
                  <a:lnTo>
                    <a:pt x="1014" y="121"/>
                  </a:lnTo>
                  <a:lnTo>
                    <a:pt x="1009" y="121"/>
                  </a:lnTo>
                  <a:lnTo>
                    <a:pt x="1003" y="120"/>
                  </a:lnTo>
                  <a:lnTo>
                    <a:pt x="993" y="119"/>
                  </a:lnTo>
                  <a:lnTo>
                    <a:pt x="981" y="119"/>
                  </a:lnTo>
                  <a:lnTo>
                    <a:pt x="966" y="117"/>
                  </a:lnTo>
                  <a:lnTo>
                    <a:pt x="948" y="116"/>
                  </a:lnTo>
                  <a:lnTo>
                    <a:pt x="928" y="113"/>
                  </a:lnTo>
                  <a:lnTo>
                    <a:pt x="905" y="111"/>
                  </a:lnTo>
                  <a:lnTo>
                    <a:pt x="879" y="109"/>
                  </a:lnTo>
                  <a:lnTo>
                    <a:pt x="852" y="105"/>
                  </a:lnTo>
                  <a:lnTo>
                    <a:pt x="821" y="102"/>
                  </a:lnTo>
                  <a:lnTo>
                    <a:pt x="787" y="98"/>
                  </a:lnTo>
                  <a:lnTo>
                    <a:pt x="751" y="94"/>
                  </a:lnTo>
                  <a:lnTo>
                    <a:pt x="712" y="89"/>
                  </a:lnTo>
                  <a:lnTo>
                    <a:pt x="672" y="83"/>
                  </a:lnTo>
                  <a:lnTo>
                    <a:pt x="35" y="52"/>
                  </a:lnTo>
                  <a:lnTo>
                    <a:pt x="34" y="52"/>
                  </a:lnTo>
                  <a:lnTo>
                    <a:pt x="29" y="51"/>
                  </a:lnTo>
                  <a:lnTo>
                    <a:pt x="23" y="50"/>
                  </a:lnTo>
                  <a:lnTo>
                    <a:pt x="18" y="45"/>
                  </a:lnTo>
                  <a:lnTo>
                    <a:pt x="12" y="40"/>
                  </a:lnTo>
                  <a:lnTo>
                    <a:pt x="6" y="30"/>
                  </a:lnTo>
                  <a:lnTo>
                    <a:pt x="3" y="18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6" y="23"/>
                  </a:lnTo>
                  <a:lnTo>
                    <a:pt x="19" y="33"/>
                  </a:lnTo>
                  <a:lnTo>
                    <a:pt x="43" y="42"/>
                  </a:lnTo>
                  <a:lnTo>
                    <a:pt x="80" y="49"/>
                  </a:lnTo>
                  <a:lnTo>
                    <a:pt x="133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29" name="Freeform 161"/>
            <p:cNvSpPr>
              <a:spLocks/>
            </p:cNvSpPr>
            <p:nvPr/>
          </p:nvSpPr>
          <p:spPr bwMode="auto">
            <a:xfrm>
              <a:off x="1396" y="359"/>
              <a:ext cx="69" cy="559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211"/>
                </a:cxn>
                <a:cxn ang="0">
                  <a:pos x="3" y="1160"/>
                </a:cxn>
                <a:cxn ang="0">
                  <a:pos x="11" y="1023"/>
                </a:cxn>
                <a:cxn ang="0">
                  <a:pos x="23" y="828"/>
                </a:cxn>
                <a:cxn ang="0">
                  <a:pos x="38" y="606"/>
                </a:cxn>
                <a:cxn ang="0">
                  <a:pos x="57" y="383"/>
                </a:cxn>
                <a:cxn ang="0">
                  <a:pos x="76" y="189"/>
                </a:cxn>
                <a:cxn ang="0">
                  <a:pos x="97" y="52"/>
                </a:cxn>
                <a:cxn ang="0">
                  <a:pos x="118" y="0"/>
                </a:cxn>
              </a:cxnLst>
              <a:rect l="0" t="0" r="r" b="b"/>
              <a:pathLst>
                <a:path w="118" h="1211">
                  <a:moveTo>
                    <a:pt x="118" y="0"/>
                  </a:moveTo>
                  <a:lnTo>
                    <a:pt x="0" y="1211"/>
                  </a:lnTo>
                  <a:lnTo>
                    <a:pt x="3" y="1160"/>
                  </a:lnTo>
                  <a:lnTo>
                    <a:pt x="11" y="1023"/>
                  </a:lnTo>
                  <a:lnTo>
                    <a:pt x="23" y="828"/>
                  </a:lnTo>
                  <a:lnTo>
                    <a:pt x="38" y="606"/>
                  </a:lnTo>
                  <a:lnTo>
                    <a:pt x="57" y="383"/>
                  </a:lnTo>
                  <a:lnTo>
                    <a:pt x="76" y="189"/>
                  </a:lnTo>
                  <a:lnTo>
                    <a:pt x="97" y="5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30" name="Freeform 162"/>
            <p:cNvSpPr>
              <a:spLocks/>
            </p:cNvSpPr>
            <p:nvPr/>
          </p:nvSpPr>
          <p:spPr bwMode="auto">
            <a:xfrm>
              <a:off x="1798" y="316"/>
              <a:ext cx="91" cy="60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0" y="1314"/>
                </a:cxn>
                <a:cxn ang="0">
                  <a:pos x="2" y="1299"/>
                </a:cxn>
                <a:cxn ang="0">
                  <a:pos x="8" y="1259"/>
                </a:cxn>
                <a:cxn ang="0">
                  <a:pos x="17" y="1195"/>
                </a:cxn>
                <a:cxn ang="0">
                  <a:pos x="29" y="1112"/>
                </a:cxn>
                <a:cxn ang="0">
                  <a:pos x="42" y="1014"/>
                </a:cxn>
                <a:cxn ang="0">
                  <a:pos x="57" y="904"/>
                </a:cxn>
                <a:cxn ang="0">
                  <a:pos x="74" y="787"/>
                </a:cxn>
                <a:cxn ang="0">
                  <a:pos x="90" y="665"/>
                </a:cxn>
                <a:cxn ang="0">
                  <a:pos x="106" y="544"/>
                </a:cxn>
                <a:cxn ang="0">
                  <a:pos x="120" y="425"/>
                </a:cxn>
                <a:cxn ang="0">
                  <a:pos x="132" y="315"/>
                </a:cxn>
                <a:cxn ang="0">
                  <a:pos x="143" y="214"/>
                </a:cxn>
                <a:cxn ang="0">
                  <a:pos x="150" y="129"/>
                </a:cxn>
                <a:cxn ang="0">
                  <a:pos x="153" y="62"/>
                </a:cxn>
                <a:cxn ang="0">
                  <a:pos x="152" y="19"/>
                </a:cxn>
                <a:cxn ang="0">
                  <a:pos x="146" y="0"/>
                </a:cxn>
              </a:cxnLst>
              <a:rect l="0" t="0" r="r" b="b"/>
              <a:pathLst>
                <a:path w="153" h="1314">
                  <a:moveTo>
                    <a:pt x="146" y="0"/>
                  </a:moveTo>
                  <a:lnTo>
                    <a:pt x="0" y="1314"/>
                  </a:lnTo>
                  <a:lnTo>
                    <a:pt x="2" y="1299"/>
                  </a:lnTo>
                  <a:lnTo>
                    <a:pt x="8" y="1259"/>
                  </a:lnTo>
                  <a:lnTo>
                    <a:pt x="17" y="1195"/>
                  </a:lnTo>
                  <a:lnTo>
                    <a:pt x="29" y="1112"/>
                  </a:lnTo>
                  <a:lnTo>
                    <a:pt x="42" y="1014"/>
                  </a:lnTo>
                  <a:lnTo>
                    <a:pt x="57" y="904"/>
                  </a:lnTo>
                  <a:lnTo>
                    <a:pt x="74" y="787"/>
                  </a:lnTo>
                  <a:lnTo>
                    <a:pt x="90" y="665"/>
                  </a:lnTo>
                  <a:lnTo>
                    <a:pt x="106" y="544"/>
                  </a:lnTo>
                  <a:lnTo>
                    <a:pt x="120" y="425"/>
                  </a:lnTo>
                  <a:lnTo>
                    <a:pt x="132" y="315"/>
                  </a:lnTo>
                  <a:lnTo>
                    <a:pt x="143" y="214"/>
                  </a:lnTo>
                  <a:lnTo>
                    <a:pt x="150" y="129"/>
                  </a:lnTo>
                  <a:lnTo>
                    <a:pt x="153" y="62"/>
                  </a:lnTo>
                  <a:lnTo>
                    <a:pt x="152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31" name="Freeform 163"/>
            <p:cNvSpPr>
              <a:spLocks/>
            </p:cNvSpPr>
            <p:nvPr/>
          </p:nvSpPr>
          <p:spPr bwMode="auto">
            <a:xfrm>
              <a:off x="1413" y="856"/>
              <a:ext cx="8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6" y="21"/>
                </a:cxn>
                <a:cxn ang="0">
                  <a:pos x="15" y="42"/>
                </a:cxn>
                <a:cxn ang="0">
                  <a:pos x="29" y="68"/>
                </a:cxn>
                <a:cxn ang="0">
                  <a:pos x="48" y="94"/>
                </a:cxn>
                <a:cxn ang="0">
                  <a:pos x="74" y="120"/>
                </a:cxn>
                <a:cxn ang="0">
                  <a:pos x="106" y="141"/>
                </a:cxn>
                <a:cxn ang="0">
                  <a:pos x="146" y="155"/>
                </a:cxn>
                <a:cxn ang="0">
                  <a:pos x="141" y="152"/>
                </a:cxn>
                <a:cxn ang="0">
                  <a:pos x="126" y="143"/>
                </a:cxn>
                <a:cxn ang="0">
                  <a:pos x="105" y="128"/>
                </a:cxn>
                <a:cxn ang="0">
                  <a:pos x="81" y="108"/>
                </a:cxn>
                <a:cxn ang="0">
                  <a:pos x="54" y="85"/>
                </a:cxn>
                <a:cxn ang="0">
                  <a:pos x="31" y="59"/>
                </a:cxn>
                <a:cxn ang="0">
                  <a:pos x="12" y="30"/>
                </a:cxn>
                <a:cxn ang="0">
                  <a:pos x="0" y="0"/>
                </a:cxn>
              </a:cxnLst>
              <a:rect l="0" t="0" r="r" b="b"/>
              <a:pathLst>
                <a:path w="146" h="155">
                  <a:moveTo>
                    <a:pt x="0" y="0"/>
                  </a:moveTo>
                  <a:lnTo>
                    <a:pt x="1" y="6"/>
                  </a:lnTo>
                  <a:lnTo>
                    <a:pt x="6" y="21"/>
                  </a:lnTo>
                  <a:lnTo>
                    <a:pt x="15" y="42"/>
                  </a:lnTo>
                  <a:lnTo>
                    <a:pt x="29" y="68"/>
                  </a:lnTo>
                  <a:lnTo>
                    <a:pt x="48" y="94"/>
                  </a:lnTo>
                  <a:lnTo>
                    <a:pt x="74" y="120"/>
                  </a:lnTo>
                  <a:lnTo>
                    <a:pt x="106" y="141"/>
                  </a:lnTo>
                  <a:lnTo>
                    <a:pt x="146" y="155"/>
                  </a:lnTo>
                  <a:lnTo>
                    <a:pt x="141" y="152"/>
                  </a:lnTo>
                  <a:lnTo>
                    <a:pt x="126" y="143"/>
                  </a:lnTo>
                  <a:lnTo>
                    <a:pt x="105" y="128"/>
                  </a:lnTo>
                  <a:lnTo>
                    <a:pt x="81" y="108"/>
                  </a:lnTo>
                  <a:lnTo>
                    <a:pt x="54" y="85"/>
                  </a:lnTo>
                  <a:lnTo>
                    <a:pt x="31" y="59"/>
                  </a:lnTo>
                  <a:lnTo>
                    <a:pt x="1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32" name="Freeform 164"/>
            <p:cNvSpPr>
              <a:spLocks/>
            </p:cNvSpPr>
            <p:nvPr/>
          </p:nvSpPr>
          <p:spPr bwMode="auto">
            <a:xfrm>
              <a:off x="1458" y="348"/>
              <a:ext cx="85" cy="7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142" y="4"/>
                </a:cxn>
                <a:cxn ang="0">
                  <a:pos x="126" y="14"/>
                </a:cxn>
                <a:cxn ang="0">
                  <a:pos x="104" y="30"/>
                </a:cxn>
                <a:cxn ang="0">
                  <a:pos x="77" y="50"/>
                </a:cxn>
                <a:cxn ang="0">
                  <a:pos x="51" y="74"/>
                </a:cxn>
                <a:cxn ang="0">
                  <a:pos x="27" y="101"/>
                </a:cxn>
                <a:cxn ang="0">
                  <a:pos x="9" y="129"/>
                </a:cxn>
                <a:cxn ang="0">
                  <a:pos x="0" y="158"/>
                </a:cxn>
                <a:cxn ang="0">
                  <a:pos x="4" y="153"/>
                </a:cxn>
                <a:cxn ang="0">
                  <a:pos x="13" y="136"/>
                </a:cxn>
                <a:cxn ang="0">
                  <a:pos x="28" y="113"/>
                </a:cxn>
                <a:cxn ang="0">
                  <a:pos x="47" y="86"/>
                </a:cxn>
                <a:cxn ang="0">
                  <a:pos x="69" y="58"/>
                </a:cxn>
                <a:cxn ang="0">
                  <a:pos x="95" y="33"/>
                </a:cxn>
                <a:cxn ang="0">
                  <a:pos x="121" y="12"/>
                </a:cxn>
                <a:cxn ang="0">
                  <a:pos x="148" y="0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lnTo>
                    <a:pt x="142" y="4"/>
                  </a:lnTo>
                  <a:lnTo>
                    <a:pt x="126" y="14"/>
                  </a:lnTo>
                  <a:lnTo>
                    <a:pt x="104" y="30"/>
                  </a:lnTo>
                  <a:lnTo>
                    <a:pt x="77" y="50"/>
                  </a:lnTo>
                  <a:lnTo>
                    <a:pt x="51" y="74"/>
                  </a:lnTo>
                  <a:lnTo>
                    <a:pt x="27" y="101"/>
                  </a:lnTo>
                  <a:lnTo>
                    <a:pt x="9" y="129"/>
                  </a:lnTo>
                  <a:lnTo>
                    <a:pt x="0" y="158"/>
                  </a:lnTo>
                  <a:lnTo>
                    <a:pt x="4" y="153"/>
                  </a:lnTo>
                  <a:lnTo>
                    <a:pt x="13" y="136"/>
                  </a:lnTo>
                  <a:lnTo>
                    <a:pt x="28" y="113"/>
                  </a:lnTo>
                  <a:lnTo>
                    <a:pt x="47" y="86"/>
                  </a:lnTo>
                  <a:lnTo>
                    <a:pt x="69" y="58"/>
                  </a:lnTo>
                  <a:lnTo>
                    <a:pt x="95" y="33"/>
                  </a:lnTo>
                  <a:lnTo>
                    <a:pt x="121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6477000" y="3733800"/>
            <a:ext cx="1154113" cy="865188"/>
            <a:chOff x="3648" y="2112"/>
            <a:chExt cx="727" cy="1265"/>
          </a:xfrm>
        </p:grpSpPr>
        <p:sp>
          <p:nvSpPr>
            <p:cNvPr id="186540" name="AutoShape 172"/>
            <p:cNvSpPr>
              <a:spLocks noChangeAspect="1" noChangeArrowheads="1" noTextEdit="1"/>
            </p:cNvSpPr>
            <p:nvPr/>
          </p:nvSpPr>
          <p:spPr bwMode="auto">
            <a:xfrm>
              <a:off x="3648" y="2112"/>
              <a:ext cx="727" cy="1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42" name="Freeform 174"/>
            <p:cNvSpPr>
              <a:spLocks/>
            </p:cNvSpPr>
            <p:nvPr/>
          </p:nvSpPr>
          <p:spPr bwMode="auto">
            <a:xfrm>
              <a:off x="3648" y="2112"/>
              <a:ext cx="727" cy="1265"/>
            </a:xfrm>
            <a:custGeom>
              <a:avLst/>
              <a:gdLst/>
              <a:ahLst/>
              <a:cxnLst>
                <a:cxn ang="0">
                  <a:pos x="0" y="2315"/>
                </a:cxn>
                <a:cxn ang="0">
                  <a:pos x="452" y="2530"/>
                </a:cxn>
                <a:cxn ang="0">
                  <a:pos x="1454" y="2128"/>
                </a:cxn>
                <a:cxn ang="0">
                  <a:pos x="1449" y="104"/>
                </a:cxn>
                <a:cxn ang="0">
                  <a:pos x="963" y="0"/>
                </a:cxn>
                <a:cxn ang="0">
                  <a:pos x="0" y="217"/>
                </a:cxn>
                <a:cxn ang="0">
                  <a:pos x="0" y="2315"/>
                </a:cxn>
              </a:cxnLst>
              <a:rect l="0" t="0" r="r" b="b"/>
              <a:pathLst>
                <a:path w="1454" h="2530">
                  <a:moveTo>
                    <a:pt x="0" y="2315"/>
                  </a:moveTo>
                  <a:lnTo>
                    <a:pt x="452" y="2530"/>
                  </a:lnTo>
                  <a:lnTo>
                    <a:pt x="1454" y="2128"/>
                  </a:lnTo>
                  <a:lnTo>
                    <a:pt x="1449" y="104"/>
                  </a:lnTo>
                  <a:lnTo>
                    <a:pt x="963" y="0"/>
                  </a:lnTo>
                  <a:lnTo>
                    <a:pt x="0" y="217"/>
                  </a:lnTo>
                  <a:lnTo>
                    <a:pt x="0" y="23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43" name="Freeform 175"/>
            <p:cNvSpPr>
              <a:spLocks/>
            </p:cNvSpPr>
            <p:nvPr/>
          </p:nvSpPr>
          <p:spPr bwMode="auto">
            <a:xfrm>
              <a:off x="3701" y="2149"/>
              <a:ext cx="621" cy="147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856" y="0"/>
                </a:cxn>
                <a:cxn ang="0">
                  <a:pos x="1244" y="81"/>
                </a:cxn>
                <a:cxn ang="0">
                  <a:pos x="351" y="295"/>
                </a:cxn>
                <a:cxn ang="0">
                  <a:pos x="0" y="196"/>
                </a:cxn>
              </a:cxnLst>
              <a:rect l="0" t="0" r="r" b="b"/>
              <a:pathLst>
                <a:path w="1244" h="295">
                  <a:moveTo>
                    <a:pt x="0" y="196"/>
                  </a:moveTo>
                  <a:lnTo>
                    <a:pt x="856" y="0"/>
                  </a:lnTo>
                  <a:lnTo>
                    <a:pt x="1244" y="81"/>
                  </a:lnTo>
                  <a:lnTo>
                    <a:pt x="351" y="295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725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45" name="Freeform 177"/>
            <p:cNvSpPr>
              <a:spLocks/>
            </p:cNvSpPr>
            <p:nvPr/>
          </p:nvSpPr>
          <p:spPr bwMode="auto">
            <a:xfrm>
              <a:off x="4151" y="2214"/>
              <a:ext cx="179" cy="932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358" y="0"/>
                </a:cxn>
                <a:cxn ang="0">
                  <a:pos x="358" y="1865"/>
                </a:cxn>
                <a:cxn ang="0">
                  <a:pos x="0" y="1747"/>
                </a:cxn>
                <a:cxn ang="0">
                  <a:pos x="0" y="93"/>
                </a:cxn>
              </a:cxnLst>
              <a:rect l="0" t="0" r="r" b="b"/>
              <a:pathLst>
                <a:path w="358" h="1865">
                  <a:moveTo>
                    <a:pt x="0" y="93"/>
                  </a:moveTo>
                  <a:lnTo>
                    <a:pt x="358" y="0"/>
                  </a:lnTo>
                  <a:lnTo>
                    <a:pt x="358" y="1865"/>
                  </a:lnTo>
                  <a:lnTo>
                    <a:pt x="0" y="1747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4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46" name="Freeform 178"/>
            <p:cNvSpPr>
              <a:spLocks/>
            </p:cNvSpPr>
            <p:nvPr/>
          </p:nvSpPr>
          <p:spPr bwMode="auto">
            <a:xfrm>
              <a:off x="3685" y="2263"/>
              <a:ext cx="179" cy="106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54" y="105"/>
                </a:cxn>
                <a:cxn ang="0">
                  <a:pos x="357" y="2120"/>
                </a:cxn>
                <a:cxn ang="0">
                  <a:pos x="0" y="1960"/>
                </a:cxn>
                <a:cxn ang="0">
                  <a:pos x="1" y="0"/>
                </a:cxn>
              </a:cxnLst>
              <a:rect l="0" t="0" r="r" b="b"/>
              <a:pathLst>
                <a:path w="357" h="2120">
                  <a:moveTo>
                    <a:pt x="1" y="0"/>
                  </a:moveTo>
                  <a:lnTo>
                    <a:pt x="354" y="105"/>
                  </a:lnTo>
                  <a:lnTo>
                    <a:pt x="357" y="2120"/>
                  </a:lnTo>
                  <a:lnTo>
                    <a:pt x="0" y="1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547" name="Freeform 179"/>
            <p:cNvSpPr>
              <a:spLocks/>
            </p:cNvSpPr>
            <p:nvPr/>
          </p:nvSpPr>
          <p:spPr bwMode="auto">
            <a:xfrm>
              <a:off x="3883" y="3087"/>
              <a:ext cx="447" cy="237"/>
            </a:xfrm>
            <a:custGeom>
              <a:avLst/>
              <a:gdLst/>
              <a:ahLst/>
              <a:cxnLst>
                <a:cxn ang="0">
                  <a:pos x="1" y="199"/>
                </a:cxn>
                <a:cxn ang="0">
                  <a:pos x="0" y="472"/>
                </a:cxn>
                <a:cxn ang="0">
                  <a:pos x="892" y="118"/>
                </a:cxn>
                <a:cxn ang="0">
                  <a:pos x="534" y="0"/>
                </a:cxn>
                <a:cxn ang="0">
                  <a:pos x="1" y="199"/>
                </a:cxn>
              </a:cxnLst>
              <a:rect l="0" t="0" r="r" b="b"/>
              <a:pathLst>
                <a:path w="892" h="472">
                  <a:moveTo>
                    <a:pt x="1" y="199"/>
                  </a:moveTo>
                  <a:lnTo>
                    <a:pt x="0" y="472"/>
                  </a:lnTo>
                  <a:lnTo>
                    <a:pt x="892" y="118"/>
                  </a:lnTo>
                  <a:lnTo>
                    <a:pt x="534" y="0"/>
                  </a:lnTo>
                  <a:lnTo>
                    <a:pt x="1" y="199"/>
                  </a:lnTo>
                  <a:close/>
                </a:path>
              </a:pathLst>
            </a:custGeom>
            <a:solidFill>
              <a:srgbClr val="725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1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</a:t>
            </a:r>
          </a:p>
        </p:txBody>
      </p:sp>
      <p:sp>
        <p:nvSpPr>
          <p:cNvPr id="187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: Set of items numbered 1 to 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Define B[k] = best selection from S</a:t>
            </a:r>
            <a:r>
              <a:rPr lang="en-US" sz="2400" baseline="-25000" dirty="0"/>
              <a:t>k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Problem: does not have sub-problem optimality: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Consider set S={(3,2),(5,4),(8,5),(4,3),(10,9)} of</a:t>
            </a:r>
            <a:br>
              <a:rPr lang="en-US" sz="2000" dirty="0"/>
            </a:br>
            <a:r>
              <a:rPr lang="en-US" sz="2000" dirty="0"/>
              <a:t>(benefit, weight) pairs and total weight W = 20</a:t>
            </a:r>
          </a:p>
        </p:txBody>
      </p:sp>
      <p:pic>
        <p:nvPicPr>
          <p:cNvPr id="187399" name="Picture 7"/>
          <p:cNvPicPr>
            <a:picLocks noChangeAspect="1" noChangeArrowheads="1"/>
          </p:cNvPicPr>
          <p:nvPr/>
        </p:nvPicPr>
        <p:blipFill>
          <a:blip r:embed="rId2" cstate="print"/>
          <a:srcRect l="3773" t="2376" r="5661" b="9747"/>
          <a:stretch>
            <a:fillRect/>
          </a:stretch>
        </p:blipFill>
        <p:spPr bwMode="auto">
          <a:xfrm>
            <a:off x="3124200" y="3429000"/>
            <a:ext cx="3657600" cy="2819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1219200" y="3741738"/>
            <a:ext cx="17129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Best for S</a:t>
            </a:r>
            <a:r>
              <a:rPr lang="en-US" baseline="-25000"/>
              <a:t>4</a:t>
            </a:r>
            <a:r>
              <a:rPr lang="en-US"/>
              <a:t>:</a:t>
            </a:r>
            <a:endParaRPr lang="en-US" baseline="-25000"/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1219200" y="5189538"/>
            <a:ext cx="17129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Best for S</a:t>
            </a:r>
            <a:r>
              <a:rPr lang="en-US" baseline="-25000"/>
              <a:t>5</a:t>
            </a:r>
            <a:r>
              <a:rPr lang="en-US"/>
              <a:t>:</a:t>
            </a:r>
            <a:endParaRPr lang="en-US"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189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: Set of items numbered 1 to 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Define B[</a:t>
            </a:r>
            <a:r>
              <a:rPr lang="en-US" sz="2400" dirty="0" err="1"/>
              <a:t>k,w</a:t>
            </a:r>
            <a:r>
              <a:rPr lang="en-US" sz="2400" dirty="0"/>
              <a:t>] to be the best selection from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with weight at most </a:t>
            </a:r>
            <a:r>
              <a:rPr lang="en-US" sz="2400" i="1" dirty="0"/>
              <a:t>w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does have sub-problem optimality.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400" dirty="0"/>
              <a:t>I.e., the best subset of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with weight at most </a:t>
            </a:r>
            <a:r>
              <a:rPr lang="en-US" sz="2400" i="1" dirty="0"/>
              <a:t>w</a:t>
            </a:r>
            <a:r>
              <a:rPr lang="en-US" sz="2400" dirty="0"/>
              <a:t> is either: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best subset of S</a:t>
            </a:r>
            <a:r>
              <a:rPr lang="en-US" sz="2000" baseline="-25000" dirty="0"/>
              <a:t>k-1</a:t>
            </a:r>
            <a:r>
              <a:rPr lang="en-US" sz="2000" dirty="0"/>
              <a:t> with weight at most </a:t>
            </a:r>
            <a:r>
              <a:rPr lang="en-US" sz="2000" i="1" dirty="0"/>
              <a:t>w</a:t>
            </a:r>
            <a:r>
              <a:rPr lang="en-US" sz="2000" dirty="0"/>
              <a:t> or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best subset of S</a:t>
            </a:r>
            <a:r>
              <a:rPr lang="en-US" sz="2000" baseline="-25000" dirty="0"/>
              <a:t>k-1</a:t>
            </a:r>
            <a:r>
              <a:rPr lang="en-US" sz="2000" dirty="0"/>
              <a:t> with weight at most </a:t>
            </a:r>
            <a:r>
              <a:rPr lang="en-US" sz="2000" i="1" dirty="0"/>
              <a:t>w</a:t>
            </a:r>
            <a:r>
              <a:rPr lang="en-US" sz="2000" i="1" dirty="0">
                <a:latin typeface="Symbol" pitchFamily="18" charset="2"/>
              </a:rPr>
              <a:t>-</a:t>
            </a:r>
            <a:r>
              <a:rPr lang="en-US" sz="2000" i="1" dirty="0"/>
              <a:t>w</a:t>
            </a:r>
            <a:r>
              <a:rPr lang="en-US" sz="2000" i="1" baseline="-25000" dirty="0"/>
              <a:t>k</a:t>
            </a:r>
            <a:r>
              <a:rPr lang="en-US" sz="2000" dirty="0"/>
              <a:t> plus item </a:t>
            </a:r>
            <a:r>
              <a:rPr lang="en-US" sz="2000" i="1" dirty="0"/>
              <a:t>k</a:t>
            </a:r>
          </a:p>
        </p:txBody>
      </p:sp>
      <p:graphicFrame>
        <p:nvGraphicFramePr>
          <p:cNvPr id="189451" name="Object 11"/>
          <p:cNvGraphicFramePr>
            <a:graphicFrameLocks noChangeAspect="1"/>
          </p:cNvGraphicFramePr>
          <p:nvPr/>
        </p:nvGraphicFramePr>
        <p:xfrm>
          <a:off x="609600" y="3200400"/>
          <a:ext cx="7848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1" name="Equation" r:id="rId3" imgW="3708360" imgH="482400" progId="Equation.3">
                  <p:embed/>
                </p:oleObj>
              </mc:Choice>
              <mc:Fallback>
                <p:oleObj name="Equation" r:id="rId3" imgW="37083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78486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u="sng" dirty="0"/>
              <a:t>item   weight    value             </a:t>
            </a:r>
            <a:endParaRPr lang="en-US" sz="2000" i="1" u="sng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 1       2           $12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 2       1           $10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 3       3           $20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/>
              <a:t>   4       2           $15</a:t>
            </a:r>
            <a:r>
              <a:rPr kumimoji="0" lang="en-US" sz="2000" dirty="0"/>
              <a:t>	</a:t>
            </a:r>
            <a:endParaRPr lang="en-US" sz="2000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dirty="0"/>
              <a:t>Knapsack of capacity </a:t>
            </a:r>
            <a:r>
              <a:rPr lang="en-US" sz="2000" i="1" dirty="0"/>
              <a:t>W </a:t>
            </a:r>
            <a:r>
              <a:rPr lang="en-US" sz="2000" dirty="0"/>
              <a:t>= 5</a:t>
            </a:r>
            <a:endParaRPr lang="en-US" sz="2000" u="sng" dirty="0"/>
          </a:p>
          <a:p>
            <a:pPr>
              <a:buFont typeface="Monotype Sorts" pitchFamily="2" charset="2"/>
              <a:buNone/>
            </a:pPr>
            <a:r>
              <a:rPr lang="en-US" sz="2000" i="1" dirty="0"/>
              <a:t>w</a:t>
            </a:r>
            <a:r>
              <a:rPr lang="en-US" sz="2000" baseline="-25000" dirty="0"/>
              <a:t>1 </a:t>
            </a:r>
            <a:r>
              <a:rPr lang="en-US" sz="2000" dirty="0"/>
              <a:t>= 2, </a:t>
            </a:r>
            <a:r>
              <a:rPr lang="en-US" sz="1800" i="1" dirty="0"/>
              <a:t>v</a:t>
            </a:r>
            <a:r>
              <a:rPr lang="en-US" sz="1800" baseline="-25000" dirty="0"/>
              <a:t>1</a:t>
            </a:r>
            <a:r>
              <a:rPr lang="en-US" sz="1800" dirty="0"/>
              <a:t>=</a:t>
            </a:r>
            <a:r>
              <a:rPr lang="en-US" sz="1800" baseline="-25000" dirty="0"/>
              <a:t> </a:t>
            </a:r>
            <a:r>
              <a:rPr lang="en-US" sz="2000" dirty="0"/>
              <a:t>12    </a:t>
            </a:r>
            <a:r>
              <a:rPr lang="en-US" sz="2000" i="1" dirty="0"/>
              <a:t>w</a:t>
            </a:r>
            <a:r>
              <a:rPr lang="en-US" sz="2000" baseline="-25000" dirty="0"/>
              <a:t>2 </a:t>
            </a:r>
            <a:r>
              <a:rPr lang="en-US" sz="2000" dirty="0"/>
              <a:t>= 1, </a:t>
            </a:r>
            <a:r>
              <a:rPr lang="en-US" sz="1800" i="1" dirty="0"/>
              <a:t>v</a:t>
            </a:r>
            <a:r>
              <a:rPr lang="en-US" sz="1800" baseline="-25000" dirty="0"/>
              <a:t>2</a:t>
            </a:r>
            <a:r>
              <a:rPr lang="en-US" sz="1800" dirty="0"/>
              <a:t>=</a:t>
            </a:r>
            <a:r>
              <a:rPr lang="en-US" sz="1800" baseline="-25000" dirty="0"/>
              <a:t> </a:t>
            </a:r>
            <a:r>
              <a:rPr lang="en-US" sz="2000" dirty="0"/>
              <a:t>10</a:t>
            </a:r>
          </a:p>
          <a:p>
            <a:pPr>
              <a:buFont typeface="Monotype Sorts" pitchFamily="2" charset="2"/>
              <a:buNone/>
            </a:pPr>
            <a:r>
              <a:rPr lang="en-US" sz="2000" i="1" dirty="0"/>
              <a:t>w</a:t>
            </a:r>
            <a:r>
              <a:rPr lang="en-US" sz="2000" baseline="-25000" dirty="0"/>
              <a:t>3 </a:t>
            </a:r>
            <a:r>
              <a:rPr lang="en-US" sz="2000" dirty="0"/>
              <a:t>= 3, </a:t>
            </a:r>
            <a:r>
              <a:rPr lang="en-US" sz="1800" i="1" dirty="0"/>
              <a:t>v</a:t>
            </a:r>
            <a:r>
              <a:rPr lang="en-US" sz="1800" baseline="-25000" dirty="0"/>
              <a:t>3</a:t>
            </a:r>
            <a:r>
              <a:rPr lang="en-US" sz="1800" dirty="0"/>
              <a:t>=</a:t>
            </a:r>
            <a:r>
              <a:rPr lang="en-US" sz="1800" baseline="-25000" dirty="0"/>
              <a:t> </a:t>
            </a:r>
            <a:r>
              <a:rPr lang="en-US" sz="2000" dirty="0"/>
              <a:t>20    </a:t>
            </a:r>
            <a:r>
              <a:rPr lang="en-US" sz="2000" i="1" dirty="0"/>
              <a:t>w</a:t>
            </a:r>
            <a:r>
              <a:rPr lang="en-US" sz="2000" baseline="-25000" dirty="0"/>
              <a:t>4  </a:t>
            </a:r>
            <a:r>
              <a:rPr lang="en-US" sz="2000" dirty="0"/>
              <a:t>= 2, </a:t>
            </a:r>
            <a:r>
              <a:rPr lang="en-US" sz="1800" i="1" dirty="0"/>
              <a:t>v</a:t>
            </a:r>
            <a:r>
              <a:rPr lang="en-US" sz="1800" baseline="-25000" dirty="0"/>
              <a:t>4</a:t>
            </a:r>
            <a:r>
              <a:rPr lang="en-US" sz="1800" dirty="0"/>
              <a:t>=</a:t>
            </a:r>
            <a:r>
              <a:rPr lang="en-US" sz="1800" baseline="-25000" dirty="0"/>
              <a:t> </a:t>
            </a:r>
            <a:r>
              <a:rPr lang="en-US" sz="2000" dirty="0"/>
              <a:t>15 </a:t>
            </a:r>
            <a:r>
              <a:rPr lang="en-US" dirty="0"/>
              <a:t>		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38200" y="3352800"/>
          <a:ext cx="7391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item allowed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Weight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581400" cy="441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Since B[</a:t>
            </a:r>
            <a:r>
              <a:rPr lang="en-US" dirty="0" err="1"/>
              <a:t>k,w</a:t>
            </a:r>
            <a:r>
              <a:rPr lang="en-US" dirty="0"/>
              <a:t>] is defined in terms of B[k</a:t>
            </a:r>
            <a:r>
              <a:rPr lang="en-US" dirty="0">
                <a:latin typeface="Symbol" pitchFamily="18" charset="2"/>
              </a:rPr>
              <a:t>-</a:t>
            </a:r>
            <a:r>
              <a:rPr lang="en-US" dirty="0"/>
              <a:t>1,*], we can use two arrays of instead of a matrix.</a:t>
            </a:r>
          </a:p>
          <a:p>
            <a:pPr>
              <a:lnSpc>
                <a:spcPct val="90000"/>
              </a:lnSpc>
            </a:pPr>
            <a:r>
              <a:rPr lang="en-US" dirty="0"/>
              <a:t>Running time is </a:t>
            </a:r>
            <a:r>
              <a:rPr lang="en-US" b="1" dirty="0"/>
              <a:t>O</a:t>
            </a:r>
            <a:r>
              <a:rPr lang="en-US" dirty="0"/>
              <a:t>(</a:t>
            </a:r>
            <a:r>
              <a:rPr lang="en-US" dirty="0" err="1"/>
              <a:t>nW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</a:pPr>
            <a:r>
              <a:rPr lang="en-US" dirty="0"/>
              <a:t>Not a polynomial-time algorithm since W may be large.</a:t>
            </a:r>
          </a:p>
          <a:p>
            <a:pPr>
              <a:lnSpc>
                <a:spcPct val="90000"/>
              </a:lnSpc>
            </a:pPr>
            <a:r>
              <a:rPr lang="en-US" dirty="0"/>
              <a:t>Called a pseudo-polynomial time algorithm.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267200" cy="4419600"/>
          </a:xfrm>
        </p:spPr>
        <p:txBody>
          <a:bodyPr>
            <a:normAutofit fontScale="92500" lnSpcReduction="20000"/>
          </a:bodyPr>
          <a:lstStyle/>
          <a:p>
            <a:pPr marL="0" lvl="0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800" b="1" i="1" kern="1200" dirty="0">
                <a:solidFill>
                  <a:schemeClr val="accent6"/>
                </a:solidFill>
                <a:latin typeface="Times New Roman" pitchFamily="18" charset="0"/>
              </a:rPr>
              <a:t>01Knapsack</a:t>
            </a:r>
            <a:r>
              <a:rPr lang="en-US" sz="1800" kern="1200" dirty="0">
                <a:solidFill>
                  <a:schemeClr val="accent6"/>
                </a:solidFill>
                <a:latin typeface="Times New Roman" pitchFamily="18" charset="0"/>
              </a:rPr>
              <a:t>(</a:t>
            </a:r>
            <a:r>
              <a:rPr lang="en-US" sz="1800" b="1" i="1" kern="1200" dirty="0">
                <a:solidFill>
                  <a:schemeClr val="accent6"/>
                </a:solidFill>
                <a:latin typeface="Times New Roman" pitchFamily="18" charset="0"/>
              </a:rPr>
              <a:t>S,</a:t>
            </a:r>
            <a:r>
              <a:rPr lang="en-US" sz="1800" kern="1200" dirty="0">
                <a:solidFill>
                  <a:schemeClr val="accent6"/>
                </a:solidFill>
                <a:latin typeface="Times New Roman" pitchFamily="18" charset="0"/>
              </a:rPr>
              <a:t> </a:t>
            </a:r>
            <a:r>
              <a:rPr lang="en-US" sz="1800" b="1" i="1" kern="1200" dirty="0">
                <a:solidFill>
                  <a:schemeClr val="accent6"/>
                </a:solidFill>
                <a:latin typeface="Times New Roman" pitchFamily="18" charset="0"/>
              </a:rPr>
              <a:t>W</a:t>
            </a:r>
            <a:r>
              <a:rPr lang="en-US" sz="1800" kern="1200" dirty="0">
                <a:solidFill>
                  <a:schemeClr val="accent6"/>
                </a:solidFill>
                <a:latin typeface="Times New Roman" pitchFamily="18" charset="0"/>
              </a:rPr>
              <a:t>):</a:t>
            </a:r>
          </a:p>
          <a:p>
            <a:pPr marL="0" lvl="0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kern="1200" dirty="0">
                <a:solidFill>
                  <a:srgbClr val="FFFFFF"/>
                </a:solidFill>
                <a:latin typeface="Times New Roman" pitchFamily="18" charset="0"/>
              </a:rPr>
              <a:t>	</a:t>
            </a: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</a:rPr>
              <a:t>Input: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set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</a:rPr>
              <a:t>S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 of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</a:rPr>
              <a:t>n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 items with benefit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</a:rPr>
              <a:t>b</a:t>
            </a:r>
            <a:r>
              <a:rPr lang="en-US" sz="1800" b="1" i="1" kern="1200" baseline="-25000" dirty="0">
                <a:solidFill>
                  <a:srgbClr val="C30000"/>
                </a:solidFill>
                <a:latin typeface="Times New Roman" pitchFamily="18" charset="0"/>
              </a:rPr>
              <a:t>i</a:t>
            </a:r>
            <a:r>
              <a:rPr lang="en-US" sz="1800" i="1" kern="1200" dirty="0">
                <a:solidFill>
                  <a:srgbClr val="C30000"/>
                </a:solidFill>
                <a:latin typeface="Times New Roman" pitchFamily="18" charset="0"/>
              </a:rPr>
              <a:t> 		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and weight </a:t>
            </a:r>
            <a:r>
              <a:rPr lang="en-US" sz="1800" b="1" i="1" kern="1200" dirty="0" err="1">
                <a:solidFill>
                  <a:srgbClr val="C30000"/>
                </a:solidFill>
                <a:latin typeface="Times New Roman" pitchFamily="18" charset="0"/>
              </a:rPr>
              <a:t>w</a:t>
            </a:r>
            <a:r>
              <a:rPr lang="en-US" sz="1800" b="1" i="1" kern="1200" baseline="-25000" dirty="0" err="1">
                <a:solidFill>
                  <a:srgbClr val="C30000"/>
                </a:solidFill>
                <a:latin typeface="Times New Roman" pitchFamily="18" charset="0"/>
              </a:rPr>
              <a:t>i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; maximum weight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</a:rPr>
              <a:t>W</a:t>
            </a:r>
            <a:endParaRPr lang="en-US" sz="1800" kern="1200" dirty="0">
              <a:solidFill>
                <a:srgbClr val="C30000"/>
              </a:solidFill>
              <a:latin typeface="Times New Roman" pitchFamily="18" charset="0"/>
            </a:endParaRPr>
          </a:p>
          <a:p>
            <a:pPr marL="0" lvl="0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	</a:t>
            </a: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</a:rPr>
              <a:t>Output: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benefit of best subset of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</a:rPr>
              <a:t>S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 with 				weight at most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</a:rPr>
              <a:t>W</a:t>
            </a:r>
          </a:p>
          <a:p>
            <a:pPr marL="0" lvl="0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	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</a:rPr>
              <a:t>let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</a:rPr>
              <a:t>A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</a:rPr>
              <a:t>B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</a:rPr>
              <a:t>be arrays of length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</a:rPr>
              <a:t>W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</a:rPr>
              <a:t> + 1</a:t>
            </a:r>
          </a:p>
          <a:p>
            <a:pPr marL="0" lvl="0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</a:rPr>
              <a:t>	for</a:t>
            </a:r>
            <a:r>
              <a:rPr lang="en-US" sz="1800" kern="12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</a:rPr>
              <a:t>w 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</a:rPr>
              <a:t>W </a:t>
            </a: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do</a:t>
            </a:r>
            <a:endParaRPr lang="en-US" sz="1800" kern="1200" dirty="0">
              <a:solidFill>
                <a:srgbClr val="C30000"/>
              </a:solidFill>
              <a:latin typeface="Times New Roman" pitchFamily="18" charset="0"/>
              <a:sym typeface="Symbol" pitchFamily="18" charset="2"/>
            </a:endParaRPr>
          </a:p>
          <a:p>
            <a:pPr marL="342900" lvl="1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	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  <a:r>
              <a:rPr lang="en-US" sz="1800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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0	</a:t>
            </a:r>
          </a:p>
          <a:p>
            <a:pPr marL="342900" lvl="1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en-US" sz="1800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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1 </a:t>
            </a: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to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n </a:t>
            </a: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do</a:t>
            </a:r>
            <a:endParaRPr lang="en-US" sz="1800" kern="1200" dirty="0">
              <a:solidFill>
                <a:srgbClr val="C30000"/>
              </a:solidFill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marL="342900" lvl="1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	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copy array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into array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A </a:t>
            </a:r>
            <a:endParaRPr lang="en-US" sz="1800" kern="1200" dirty="0">
              <a:solidFill>
                <a:srgbClr val="C30000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342900" lvl="1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	for</a:t>
            </a:r>
            <a:r>
              <a:rPr lang="en-US" sz="1800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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b="1" i="1" kern="1200" baseline="-250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to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W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do</a:t>
            </a:r>
            <a:endParaRPr lang="en-US" sz="1800" kern="1200" dirty="0">
              <a:solidFill>
                <a:srgbClr val="C30000"/>
              </a:solidFill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marL="342900" lvl="1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		</a:t>
            </a: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r>
              <a:rPr lang="en-US" sz="1800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b="1" i="1" kern="1200" dirty="0">
                <a:solidFill>
                  <a:srgbClr val="C30000"/>
                </a:solidFill>
                <a:latin typeface="Symbol" pitchFamily="18" charset="2"/>
                <a:ea typeface="+mn-ea"/>
                <a:cs typeface="+mn-cs"/>
              </a:rPr>
              <a:t>-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b="1" i="1" kern="1200" baseline="-250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] </a:t>
            </a:r>
            <a:r>
              <a:rPr lang="en-US" sz="1800" kern="1200" dirty="0">
                <a:solidFill>
                  <a:srgbClr val="C30000"/>
                </a:solidFill>
                <a:latin typeface="Symbol" pitchFamily="18" charset="2"/>
                <a:ea typeface="+mn-ea"/>
                <a:cs typeface="+mn-cs"/>
              </a:rPr>
              <a:t>+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kern="1200" dirty="0" err="1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US" sz="1800" b="1" i="1" kern="1200" baseline="-25000" dirty="0" err="1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&gt; A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then</a:t>
            </a:r>
          </a:p>
          <a:p>
            <a:pPr marL="342900" lvl="1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		 	B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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b="1" i="1" kern="1200" dirty="0">
                <a:solidFill>
                  <a:srgbClr val="C30000"/>
                </a:solidFill>
                <a:latin typeface="Symbol" pitchFamily="18" charset="2"/>
                <a:ea typeface="+mn-ea"/>
                <a:cs typeface="+mn-cs"/>
              </a:rPr>
              <a:t>-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b="1" i="1" kern="1200" baseline="-250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800" b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] </a:t>
            </a:r>
            <a:r>
              <a:rPr lang="en-US" sz="1800" kern="1200" dirty="0">
                <a:solidFill>
                  <a:srgbClr val="C30000"/>
                </a:solidFill>
                <a:latin typeface="Symbol" pitchFamily="18" charset="2"/>
                <a:ea typeface="+mn-ea"/>
                <a:cs typeface="+mn-cs"/>
              </a:rPr>
              <a:t>+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kern="1200" dirty="0" err="1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US" sz="1800" b="1" i="1" kern="1200" baseline="-25000" dirty="0" err="1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k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342900" lvl="1" indent="0" defTabSz="342900" eaLnBrk="0" hangingPunct="0">
              <a:lnSpc>
                <a:spcPct val="90000"/>
              </a:lnSpc>
              <a:buClr>
                <a:srgbClr val="3101FF"/>
              </a:buClr>
              <a:buSzPct val="110000"/>
              <a:buNone/>
            </a:pPr>
            <a:r>
              <a:rPr lang="en-US" sz="1800" b="1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return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[</a:t>
            </a:r>
            <a:r>
              <a:rPr lang="en-US" sz="1800" b="1" i="1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W</a:t>
            </a:r>
            <a:r>
              <a:rPr lang="en-US" sz="1800" kern="1200" dirty="0">
                <a:solidFill>
                  <a:srgbClr val="C30000"/>
                </a:solidFill>
                <a:latin typeface="Times New Roman" pitchFamily="18" charset="0"/>
                <a:ea typeface="+mn-ea"/>
                <a:cs typeface="+mn-cs"/>
              </a:rPr>
              <a:t>]</a:t>
            </a:r>
            <a:endParaRPr lang="en-US" sz="1800" b="1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ea typeface="PMingLiU" pitchFamily="18" charset="-120"/>
              </a:rPr>
              <a:t>Longest Common Subsequence (LCS)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>
                <a:ea typeface="PMingLiU" pitchFamily="18" charset="-120"/>
              </a:rPr>
              <a:t>A subsequence of a sequence/string </a:t>
            </a:r>
            <a:r>
              <a:rPr lang="en-US" altLang="zh-TW" i="1" dirty="0">
                <a:ea typeface="PMingLiU" pitchFamily="18" charset="-120"/>
              </a:rPr>
              <a:t>S </a:t>
            </a:r>
            <a:r>
              <a:rPr lang="en-US" altLang="zh-TW" dirty="0">
                <a:ea typeface="PMingLiU" pitchFamily="18" charset="-120"/>
              </a:rPr>
              <a:t>is obtained by deleting zero or more symbols from </a:t>
            </a:r>
            <a:r>
              <a:rPr lang="en-US" altLang="zh-TW" i="1" dirty="0">
                <a:ea typeface="PMingLiU" pitchFamily="18" charset="-120"/>
              </a:rPr>
              <a:t>S</a:t>
            </a:r>
            <a:r>
              <a:rPr lang="en-US" altLang="zh-TW" dirty="0">
                <a:ea typeface="PMingLiU" pitchFamily="18" charset="-120"/>
              </a:rPr>
              <a:t>. For example, the following are </a:t>
            </a:r>
            <a:r>
              <a:rPr lang="en-US" altLang="zh-TW" dirty="0">
                <a:solidFill>
                  <a:srgbClr val="FF6600"/>
                </a:solidFill>
                <a:ea typeface="PMingLiU" pitchFamily="18" charset="-120"/>
              </a:rPr>
              <a:t>some</a:t>
            </a:r>
            <a:r>
              <a:rPr lang="en-US" altLang="zh-TW" dirty="0">
                <a:ea typeface="PMingLiU" pitchFamily="18" charset="-120"/>
              </a:rPr>
              <a:t> subsequences of “president”: </a:t>
            </a:r>
            <a:r>
              <a:rPr lang="en-US" altLang="zh-TW" dirty="0" err="1">
                <a:ea typeface="PMingLiU" pitchFamily="18" charset="-120"/>
              </a:rPr>
              <a:t>pred</a:t>
            </a:r>
            <a:r>
              <a:rPr lang="en-US" altLang="zh-TW" dirty="0">
                <a:ea typeface="PMingLiU" pitchFamily="18" charset="-120"/>
              </a:rPr>
              <a:t>, </a:t>
            </a:r>
            <a:r>
              <a:rPr lang="en-US" altLang="zh-TW" dirty="0" err="1">
                <a:ea typeface="PMingLiU" pitchFamily="18" charset="-120"/>
              </a:rPr>
              <a:t>sdn</a:t>
            </a:r>
            <a:r>
              <a:rPr lang="en-US" altLang="zh-TW" dirty="0">
                <a:ea typeface="PMingLiU" pitchFamily="18" charset="-120"/>
              </a:rPr>
              <a:t>, </a:t>
            </a:r>
            <a:r>
              <a:rPr lang="en-US" altLang="zh-TW" dirty="0" err="1">
                <a:ea typeface="PMingLiU" pitchFamily="18" charset="-120"/>
              </a:rPr>
              <a:t>predent</a:t>
            </a:r>
            <a:r>
              <a:rPr lang="en-US" altLang="zh-TW" dirty="0">
                <a:ea typeface="PMingLiU" pitchFamily="18" charset="-120"/>
              </a:rPr>
              <a:t>.  In other words, the letters of a subsequence of S appear in order in</a:t>
            </a:r>
            <a:r>
              <a:rPr lang="en-US" altLang="zh-TW" i="1" dirty="0">
                <a:ea typeface="PMingLiU" pitchFamily="18" charset="-120"/>
              </a:rPr>
              <a:t> S</a:t>
            </a:r>
            <a:r>
              <a:rPr lang="en-US" altLang="zh-TW" dirty="0">
                <a:ea typeface="PMingLiU" pitchFamily="18" charset="-120"/>
              </a:rPr>
              <a:t>, but they are not required to be consecutive.</a:t>
            </a:r>
          </a:p>
          <a:p>
            <a:endParaRPr lang="en-US" altLang="zh-TW" dirty="0">
              <a:ea typeface="PMingLiU" pitchFamily="18" charset="-120"/>
            </a:endParaRPr>
          </a:p>
          <a:p>
            <a:r>
              <a:rPr lang="en-US" altLang="zh-TW" dirty="0">
                <a:ea typeface="PMingLiU" pitchFamily="18" charset="-120"/>
              </a:rPr>
              <a:t>The longest common subsequence problem is to find a maximum length common subsequence between two sequences.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PMingLiU" pitchFamily="18" charset="-120"/>
              </a:rPr>
              <a:t>LCS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>
                <a:ea typeface="PMingLiU" pitchFamily="18" charset="-120"/>
              </a:rPr>
              <a:t>For instance,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PMingLiU" pitchFamily="18" charset="-120"/>
              </a:rPr>
              <a:t>        Sequence 1: president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PMingLiU" pitchFamily="18" charset="-120"/>
              </a:rPr>
              <a:t>        Sequence 2: providence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PMingLiU" pitchFamily="18" charset="-120"/>
              </a:rPr>
              <a:t>        Its LCS is priden.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PMingLiU" pitchFamily="18" charset="-120"/>
            </a:endParaRPr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1600200" y="4572000"/>
            <a:ext cx="3581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TW" sz="2800">
                <a:latin typeface="Courier New" pitchFamily="49" charset="0"/>
                <a:ea typeface="PMingLiU" pitchFamily="18" charset="-120"/>
              </a:rPr>
              <a:t>president</a:t>
            </a:r>
          </a:p>
          <a:p>
            <a:pPr algn="l" eaLnBrk="1" hangingPunct="1">
              <a:spcBef>
                <a:spcPct val="50000"/>
              </a:spcBef>
            </a:pPr>
            <a:endParaRPr kumimoji="1" lang="en-US" altLang="zh-TW" sz="2800">
              <a:latin typeface="Courier New" pitchFamily="49" charset="0"/>
              <a:ea typeface="PMingLiU" pitchFamily="18" charset="-12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TW" sz="2800">
                <a:latin typeface="Courier New" pitchFamily="49" charset="0"/>
                <a:ea typeface="PMingLiU" pitchFamily="18" charset="-120"/>
              </a:rPr>
              <a:t>providence</a:t>
            </a:r>
          </a:p>
        </p:txBody>
      </p:sp>
      <p:sp>
        <p:nvSpPr>
          <p:cNvPr id="464901" name="Line 5"/>
          <p:cNvSpPr>
            <a:spLocks noChangeShapeType="1"/>
          </p:cNvSpPr>
          <p:nvPr/>
        </p:nvSpPr>
        <p:spPr bwMode="auto">
          <a:xfrm>
            <a:off x="1752600" y="5105400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464902" name="Line 6"/>
          <p:cNvSpPr>
            <a:spLocks noChangeShapeType="1"/>
          </p:cNvSpPr>
          <p:nvPr/>
        </p:nvSpPr>
        <p:spPr bwMode="auto">
          <a:xfrm>
            <a:off x="1981200" y="5105400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464903" name="Line 7"/>
          <p:cNvSpPr>
            <a:spLocks noChangeShapeType="1"/>
          </p:cNvSpPr>
          <p:nvPr/>
        </p:nvSpPr>
        <p:spPr bwMode="auto">
          <a:xfrm>
            <a:off x="2209800" y="51054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464904" name="Line 8"/>
          <p:cNvSpPr>
            <a:spLocks noChangeShapeType="1"/>
          </p:cNvSpPr>
          <p:nvPr/>
        </p:nvSpPr>
        <p:spPr bwMode="auto">
          <a:xfrm>
            <a:off x="2209800" y="51054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464905" name="Line 9"/>
          <p:cNvSpPr>
            <a:spLocks noChangeShapeType="1"/>
          </p:cNvSpPr>
          <p:nvPr/>
        </p:nvSpPr>
        <p:spPr bwMode="auto">
          <a:xfrm>
            <a:off x="2590800" y="5105400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464906" name="Line 10"/>
          <p:cNvSpPr>
            <a:spLocks noChangeShapeType="1"/>
          </p:cNvSpPr>
          <p:nvPr/>
        </p:nvSpPr>
        <p:spPr bwMode="auto">
          <a:xfrm>
            <a:off x="2895600" y="5105400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464907" name="Line 11"/>
          <p:cNvSpPr>
            <a:spLocks noChangeShapeType="1"/>
          </p:cNvSpPr>
          <p:nvPr/>
        </p:nvSpPr>
        <p:spPr bwMode="auto">
          <a:xfrm>
            <a:off x="3048000" y="5105400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464908" name="Line 12"/>
          <p:cNvSpPr>
            <a:spLocks noChangeShapeType="1"/>
          </p:cNvSpPr>
          <p:nvPr/>
        </p:nvSpPr>
        <p:spPr bwMode="auto">
          <a:xfrm>
            <a:off x="3048000" y="51054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464909" name="Line 13"/>
          <p:cNvSpPr>
            <a:spLocks noChangeShapeType="1"/>
          </p:cNvSpPr>
          <p:nvPr/>
        </p:nvSpPr>
        <p:spPr bwMode="auto">
          <a:xfrm>
            <a:off x="3276600" y="5105400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0.9|0.5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"/>
</p:tagLst>
</file>

<file path=ppt/theme/theme1.xml><?xml version="1.0" encoding="utf-8"?>
<a:theme xmlns:a="http://schemas.openxmlformats.org/drawingml/2006/main" name="OSU_BrutusCrawfis">
  <a:themeElements>
    <a:clrScheme name="Radial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OSU_BrutusCrawfis</Template>
  <TotalTime>1201</TotalTime>
  <Words>1778</Words>
  <Application>Microsoft Office PowerPoint</Application>
  <PresentationFormat>全屏显示(4:3)</PresentationFormat>
  <Paragraphs>284</Paragraphs>
  <Slides>22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Monotype Sorts</vt:lpstr>
      <vt:lpstr>PMingLiU</vt:lpstr>
      <vt:lpstr>Arial</vt:lpstr>
      <vt:lpstr>Arial Black</vt:lpstr>
      <vt:lpstr>Courier New</vt:lpstr>
      <vt:lpstr>Symbol</vt:lpstr>
      <vt:lpstr>Times New Roman</vt:lpstr>
      <vt:lpstr>Wingdings</vt:lpstr>
      <vt:lpstr>OSU_BrutusCrawfis</vt:lpstr>
      <vt:lpstr>Equation</vt:lpstr>
      <vt:lpstr>Document</vt:lpstr>
      <vt:lpstr>Introduction to Algorithms   Dynamic Programming – Part 2</vt:lpstr>
      <vt:lpstr>The 0/1 Knapsack Problem</vt:lpstr>
      <vt:lpstr>Example</vt:lpstr>
      <vt:lpstr>First Attempt</vt:lpstr>
      <vt:lpstr>Second Attempt</vt:lpstr>
      <vt:lpstr>Knapsack Example</vt:lpstr>
      <vt:lpstr>Algorithm</vt:lpstr>
      <vt:lpstr>Longest Common Subsequence (LCS)</vt:lpstr>
      <vt:lpstr>LCS</vt:lpstr>
      <vt:lpstr>LCS</vt:lpstr>
      <vt:lpstr>Naïve Algorithm</vt:lpstr>
      <vt:lpstr>Optimal Substructure</vt:lpstr>
      <vt:lpstr>Optimal Substructure</vt:lpstr>
      <vt:lpstr>Optimal Substructure</vt:lpstr>
      <vt:lpstr>Recursive Solution</vt:lpstr>
      <vt:lpstr>How to compute LCS?</vt:lpstr>
      <vt:lpstr>Transitive Closure</vt:lpstr>
      <vt:lpstr>Warshall’s  Algorithm</vt:lpstr>
      <vt:lpstr>Warshall’s  Algorithm</vt:lpstr>
      <vt:lpstr>Warshall’s Algorithm</vt:lpstr>
      <vt:lpstr>Warshall’s  Algorithm</vt:lpstr>
      <vt:lpstr>Conclude</vt:lpstr>
    </vt:vector>
  </TitlesOfParts>
  <Company>Department of Computer Science and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 Dynamic Programming</dc:title>
  <dc:creator>Roger Crawfis</dc:creator>
  <cp:lastModifiedBy>Song Yang</cp:lastModifiedBy>
  <cp:revision>88</cp:revision>
  <dcterms:created xsi:type="dcterms:W3CDTF">2009-07-29T22:36:24Z</dcterms:created>
  <dcterms:modified xsi:type="dcterms:W3CDTF">2022-03-13T10:45:33Z</dcterms:modified>
</cp:coreProperties>
</file>