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5" r:id="rId15"/>
    <p:sldId id="456" r:id="rId16"/>
    <p:sldId id="450" r:id="rId17"/>
    <p:sldId id="451" r:id="rId18"/>
    <p:sldId id="452" r:id="rId19"/>
    <p:sldId id="454" r:id="rId20"/>
    <p:sldId id="432" r:id="rId21"/>
    <p:sldId id="433" r:id="rId22"/>
    <p:sldId id="435" r:id="rId23"/>
    <p:sldId id="436" r:id="rId24"/>
    <p:sldId id="43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86" d="100"/>
          <a:sy n="86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0853A-38A5-4BD1-A1C7-E7059AE210ED}" type="slidenum">
              <a:rPr lang="en-US"/>
              <a:pPr/>
              <a:t>2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02D19-99B0-4B42-9767-82737B277893}" type="slidenum">
              <a:rPr lang="en-US"/>
              <a:pPr/>
              <a:t>4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Algorithms 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Prof. Roger Crawfis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9"/>
    </mc:Choice>
    <mc:Fallback xmlns="">
      <p:transition spd="slow" advTm="114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5715000" cy="4038600"/>
          </a:xfrm>
        </p:spPr>
        <p:txBody>
          <a:bodyPr/>
          <a:lstStyle/>
          <a:p>
            <a:r>
              <a:rPr lang="en-US" sz="2400" dirty="0"/>
              <a:t>Review: Matrix Multiplication.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C</a:t>
            </a:r>
            <a:r>
              <a:rPr lang="en-US" sz="2000" i="1" dirty="0">
                <a:latin typeface="Times New Roman" pitchFamily="18" charset="0"/>
              </a:rPr>
              <a:t> =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*</a:t>
            </a:r>
            <a:r>
              <a:rPr lang="en-US" sz="2000" b="1" i="1" dirty="0">
                <a:latin typeface="Times New Roman" pitchFamily="18" charset="0"/>
              </a:rPr>
              <a:t>B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b="1" i="1" dirty="0">
                <a:latin typeface="Times New Roman" pitchFamily="18" charset="0"/>
              </a:rPr>
              <a:t>e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and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b="1" i="1" dirty="0">
                <a:latin typeface="Times New Roman" pitchFamily="18" charset="0"/>
              </a:rPr>
              <a:t> f</a:t>
            </a:r>
          </a:p>
          <a:p>
            <a:pPr lvl="1"/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 err="1">
                <a:latin typeface="Times New Roman" pitchFamily="18" charset="0"/>
              </a:rPr>
              <a:t>d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e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f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time</a:t>
            </a:r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733800" y="1905000"/>
            <a:ext cx="4984750" cy="4419600"/>
            <a:chOff x="2064" y="1440"/>
            <a:chExt cx="3140" cy="2784"/>
          </a:xfrm>
        </p:grpSpPr>
        <p:sp>
          <p:nvSpPr>
            <p:cNvPr id="145471" name="Rectangle 63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3" name="Rectangle 65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67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7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5478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5479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5480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1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2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3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4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5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6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5487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45488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i,j</a:t>
              </a:r>
            </a:p>
          </p:txBody>
        </p:sp>
        <p:sp>
          <p:nvSpPr>
            <p:cNvPr id="145489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0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1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2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3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4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5496" name="Object 88"/>
          <p:cNvGraphicFramePr>
            <a:graphicFrameLocks noChangeAspect="1"/>
          </p:cNvGraphicFramePr>
          <p:nvPr/>
        </p:nvGraphicFramePr>
        <p:xfrm>
          <a:off x="990600" y="3505200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1" name="Equation" r:id="rId3" imgW="1650960" imgH="431640" progId="Equation.3">
                  <p:embed/>
                </p:oleObj>
              </mc:Choice>
              <mc:Fallback>
                <p:oleObj name="Equation" r:id="rId3" imgW="1650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3401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8"/>
    </mc:Choice>
    <mc:Fallback xmlns="">
      <p:transition spd="slow" advTm="509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6781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Matrix Chain-Product: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A=A</a:t>
            </a:r>
            <a:r>
              <a:rPr lang="en-US" baseline="-25000" dirty="0"/>
              <a:t>0</a:t>
            </a:r>
            <a:r>
              <a:rPr lang="en-US" dirty="0"/>
              <a:t>*A</a:t>
            </a:r>
            <a:r>
              <a:rPr lang="en-US" baseline="-25000" dirty="0"/>
              <a:t>1</a:t>
            </a:r>
            <a:r>
              <a:rPr lang="en-US" dirty="0"/>
              <a:t>*…*A</a:t>
            </a:r>
            <a:r>
              <a:rPr lang="en-US" baseline="-25000" dirty="0"/>
              <a:t>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>
                <a:cs typeface="Tahoma" pitchFamily="34" charset="0"/>
              </a:rPr>
              <a:t>× </a:t>
            </a:r>
            <a:r>
              <a:rPr lang="en-US" dirty="0"/>
              <a:t>d</a:t>
            </a:r>
            <a:r>
              <a:rPr lang="en-US" baseline="-25000" dirty="0"/>
              <a:t>i+1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Problem: How to parenthesize?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is 3 </a:t>
            </a:r>
            <a:r>
              <a:rPr lang="en-US" dirty="0">
                <a:cs typeface="Tahoma" pitchFamily="34" charset="0"/>
              </a:rPr>
              <a:t>× 100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C is 100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D is 5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(B*C)*D takes 1500 + 75 = 1575 ops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B*(C*D) takes 1500 + 2500 = 4000 ops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81"/>
    </mc:Choice>
    <mc:Fallback xmlns="">
      <p:transition spd="slow" advTm="1296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 Approach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Matrix Chain-Product Alg.: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Try all possible ways to parenthesize A=A</a:t>
            </a:r>
            <a:r>
              <a:rPr lang="en-US" baseline="-25000" dirty="0"/>
              <a:t>0</a:t>
            </a:r>
            <a:r>
              <a:rPr lang="en-US" dirty="0"/>
              <a:t>*A</a:t>
            </a:r>
            <a:r>
              <a:rPr lang="en-US" baseline="-25000" dirty="0"/>
              <a:t>1</a:t>
            </a:r>
            <a:r>
              <a:rPr lang="en-US" dirty="0"/>
              <a:t>*…*A</a:t>
            </a:r>
            <a:r>
              <a:rPr lang="en-US" baseline="-25000" dirty="0"/>
              <a:t>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Calculate number of ops for each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Pick the one that is best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time: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number of </a:t>
            </a:r>
            <a:r>
              <a:rPr lang="en-US" dirty="0" err="1"/>
              <a:t>parenthesizations</a:t>
            </a:r>
            <a:r>
              <a:rPr lang="en-US" dirty="0"/>
              <a:t> is equal to the number of binary trees with n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</a:t>
            </a:r>
            <a:r>
              <a:rPr lang="en-US" b="1" dirty="0"/>
              <a:t>exponential</a:t>
            </a:r>
            <a:r>
              <a:rPr lang="en-US" dirty="0"/>
              <a:t>!</a:t>
            </a:r>
            <a:endParaRPr lang="en-US" dirty="0"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It is called the Catalan number, and it is almost 4</a:t>
            </a:r>
            <a:r>
              <a:rPr lang="en-US" baseline="30000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This is a terrible algorithm!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69"/>
    </mc:Choice>
    <mc:Fallback xmlns="">
      <p:transition spd="slow" advTm="4636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Idea #</a:t>
            </a:r>
            <a:r>
              <a:rPr lang="en-US" altLang="zh-CN" dirty="0">
                <a:ea typeface="SimSun" pitchFamily="2" charset="-122"/>
              </a:rPr>
              <a:t>1</a:t>
            </a:r>
            <a:r>
              <a:rPr lang="en-US" dirty="0"/>
              <a:t>: repeatedly select the product that uses the fewest operations.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Counter-example: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is 101 </a:t>
            </a:r>
            <a:r>
              <a:rPr lang="en-US" dirty="0">
                <a:cs typeface="Tahoma" pitchFamily="34" charset="0"/>
              </a:rPr>
              <a:t>× 11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 is 11 </a:t>
            </a:r>
            <a:r>
              <a:rPr lang="en-US" dirty="0">
                <a:cs typeface="Tahoma" pitchFamily="34" charset="0"/>
              </a:rPr>
              <a:t>× 9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C is 9 × 100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D is 100 × 99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Greedy idea #</a:t>
            </a:r>
            <a:r>
              <a:rPr lang="en-US" altLang="zh-CN" dirty="0">
                <a:ea typeface="SimSun" pitchFamily="2" charset="-122"/>
                <a:cs typeface="Tahoma" pitchFamily="34" charset="0"/>
              </a:rPr>
              <a:t>1</a:t>
            </a:r>
            <a:r>
              <a:rPr lang="en-US" dirty="0">
                <a:cs typeface="Tahoma" pitchFamily="34" charset="0"/>
              </a:rPr>
              <a:t> gives A*((B*C)*D)), which takes 109989+9900+108900=228789 ops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(A*B)*(C*D) takes 9999+89991+89100=189090 ops</a:t>
            </a:r>
            <a:endParaRPr lang="en-US" sz="2000" dirty="0"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The greedy approach is not giving us the optimal value.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0"/>
    </mc:Choice>
    <mc:Fallback xmlns="">
      <p:transition spd="slow" advTm="441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optimal solution can be defined in terms of optimal sub-problems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 has to be a final multiplication (root of the expression tree) for the optimal solution. 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Say, the final multipl</a:t>
            </a:r>
            <a:r>
              <a:rPr lang="en-US" altLang="zh-CN" sz="2000" dirty="0">
                <a:ea typeface="SimSun" pitchFamily="2" charset="-122"/>
              </a:rPr>
              <a:t>ication</a:t>
            </a:r>
            <a:r>
              <a:rPr lang="en-US" sz="2000" dirty="0"/>
              <a:t> is at index k: </a:t>
            </a:r>
            <a:br>
              <a:rPr lang="en-US" sz="2000" dirty="0"/>
            </a:br>
            <a:r>
              <a:rPr lang="en-US" sz="2000" dirty="0"/>
              <a:t>(A</a:t>
            </a:r>
            <a:r>
              <a:rPr lang="en-US" sz="2000" baseline="-25000" dirty="0"/>
              <a:t>0</a:t>
            </a:r>
            <a:r>
              <a:rPr lang="en-US" sz="2000" dirty="0"/>
              <a:t>*…*</a:t>
            </a:r>
            <a:r>
              <a:rPr lang="en-US" sz="2000" dirty="0" err="1"/>
              <a:t>A</a:t>
            </a:r>
            <a:r>
              <a:rPr lang="en-US" sz="2000" baseline="-25000" dirty="0" err="1"/>
              <a:t>k</a:t>
            </a:r>
            <a:r>
              <a:rPr lang="en-US" sz="2000" dirty="0"/>
              <a:t>)*(A</a:t>
            </a:r>
            <a:r>
              <a:rPr lang="en-US" sz="2000" baseline="-25000" dirty="0"/>
              <a:t>k+1</a:t>
            </a:r>
            <a:r>
              <a:rPr lang="en-US" sz="2000" dirty="0"/>
              <a:t>*…*A</a:t>
            </a:r>
            <a:r>
              <a:rPr lang="en-US" sz="2000" baseline="-25000" dirty="0"/>
              <a:t>n-1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us consider all possible places for that final multipl</a:t>
            </a:r>
            <a:r>
              <a:rPr lang="en-US" altLang="zh-CN" sz="2400" dirty="0">
                <a:ea typeface="SimSun" pitchFamily="2" charset="-122"/>
              </a:rPr>
              <a:t>ication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 are </a:t>
            </a:r>
            <a:r>
              <a:rPr lang="en-US" sz="2000" i="1" dirty="0"/>
              <a:t>n</a:t>
            </a:r>
            <a:r>
              <a:rPr lang="en-US" sz="2000" dirty="0"/>
              <a:t>-1 possible </a:t>
            </a:r>
            <a:r>
              <a:rPr lang="en-US" sz="2000" b="1" i="1" dirty="0"/>
              <a:t>splits</a:t>
            </a:r>
            <a:r>
              <a:rPr lang="en-US" sz="2000" dirty="0"/>
              <a:t>. Assume we know the minimum cost of computing the matrix product of each combination A</a:t>
            </a:r>
            <a:r>
              <a:rPr lang="en-US" sz="2000" baseline="-25000" dirty="0"/>
              <a:t>0</a:t>
            </a:r>
            <a:r>
              <a:rPr lang="en-US" sz="2000" dirty="0"/>
              <a:t>…A</a:t>
            </a:r>
            <a:r>
              <a:rPr lang="en-US" sz="2000" baseline="-25000" dirty="0"/>
              <a:t>i</a:t>
            </a:r>
            <a:r>
              <a:rPr lang="en-US" sz="2000" dirty="0"/>
              <a:t> and A</a:t>
            </a:r>
            <a:r>
              <a:rPr lang="en-US" sz="2000" baseline="-25000" dirty="0"/>
              <a:t>i</a:t>
            </a:r>
            <a:r>
              <a:rPr lang="en-US" sz="2000" dirty="0"/>
              <a:t>…A</a:t>
            </a:r>
            <a:r>
              <a:rPr lang="en-US" sz="2000" baseline="-25000" dirty="0"/>
              <a:t>n</a:t>
            </a:r>
            <a:r>
              <a:rPr lang="en-US" sz="2000" dirty="0"/>
              <a:t>. Let’s call these N</a:t>
            </a:r>
            <a:r>
              <a:rPr lang="en-US" sz="2000" baseline="-25000" dirty="0"/>
              <a:t>0,i</a:t>
            </a:r>
            <a:r>
              <a:rPr lang="en-US" sz="2000" dirty="0"/>
              <a:t> and </a:t>
            </a:r>
            <a:r>
              <a:rPr lang="en-US" sz="2000" dirty="0" err="1"/>
              <a:t>N</a:t>
            </a:r>
            <a:r>
              <a:rPr lang="en-US" sz="2000" baseline="-25000" dirty="0" err="1"/>
              <a:t>i,n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that A</a:t>
            </a:r>
            <a:r>
              <a:rPr lang="en-US" sz="2400" baseline="-25000" dirty="0"/>
              <a:t>i</a:t>
            </a:r>
            <a:r>
              <a:rPr lang="en-US" sz="2400" dirty="0"/>
              <a:t> is a </a:t>
            </a:r>
            <a:r>
              <a:rPr lang="en-US" sz="2400" dirty="0" err="1"/>
              <a:t>d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cs typeface="Tahoma" pitchFamily="34" charset="0"/>
              </a:rPr>
              <a:t>× d</a:t>
            </a:r>
            <a:r>
              <a:rPr lang="en-US" sz="2400" baseline="-25000" dirty="0">
                <a:cs typeface="Tahoma" pitchFamily="34" charset="0"/>
              </a:rPr>
              <a:t>i+1</a:t>
            </a:r>
            <a:r>
              <a:rPr lang="en-US" sz="2400" dirty="0">
                <a:cs typeface="Tahoma" pitchFamily="34" charset="0"/>
              </a:rPr>
              <a:t> dimensional matrix, and the final product will be a </a:t>
            </a:r>
            <a:r>
              <a:rPr lang="en-US" sz="2400" dirty="0"/>
              <a:t>d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cs typeface="Tahoma" pitchFamily="34" charset="0"/>
              </a:rPr>
              <a:t>× d</a:t>
            </a:r>
            <a:r>
              <a:rPr lang="en-US" sz="2400" baseline="-25000" dirty="0">
                <a:cs typeface="Tahoma" pitchFamily="34" charset="0"/>
              </a:rPr>
              <a:t>n</a:t>
            </a:r>
            <a:r>
              <a:rPr lang="en-US" sz="2400" dirty="0"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57"/>
    </mc:Choice>
    <mc:Fallback xmlns="">
      <p:transition spd="slow" advTm="800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</a:pPr>
            <a:r>
              <a:rPr lang="en-US" dirty="0"/>
              <a:t>Define the following:</a:t>
            </a:r>
          </a:p>
          <a:p>
            <a:pPr marL="342900" lvl="1" indent="-342900">
              <a:buSzPct val="80000"/>
            </a:pPr>
            <a:endParaRPr lang="en-US" dirty="0"/>
          </a:p>
          <a:p>
            <a:pPr marL="342900" lvl="1" indent="-342900">
              <a:buSzPct val="80000"/>
            </a:pPr>
            <a:endParaRPr lang="en-US" dirty="0"/>
          </a:p>
          <a:p>
            <a:pPr marL="342900" lvl="1" indent="-342900">
              <a:buSzPct val="80000"/>
            </a:pPr>
            <a:r>
              <a:rPr lang="en-US" dirty="0"/>
              <a:t>Then the optimal solution N</a:t>
            </a:r>
            <a:r>
              <a:rPr lang="en-US" baseline="-25000" dirty="0"/>
              <a:t>0,n-1</a:t>
            </a:r>
            <a:r>
              <a:rPr lang="en-US" dirty="0"/>
              <a:t> is the sum of two optimal sub-problems, N</a:t>
            </a:r>
            <a:r>
              <a:rPr lang="en-US" baseline="-25000" dirty="0"/>
              <a:t>0,k</a:t>
            </a:r>
            <a:r>
              <a:rPr lang="en-US" dirty="0"/>
              <a:t> and N</a:t>
            </a:r>
            <a:r>
              <a:rPr lang="en-US" baseline="-25000" dirty="0"/>
              <a:t>k+1,n-1 </a:t>
            </a:r>
            <a:r>
              <a:rPr lang="en-US" dirty="0"/>
              <a:t>plus the time for the last multipl</a:t>
            </a:r>
            <a:r>
              <a:rPr lang="en-US" altLang="zh-CN" dirty="0">
                <a:ea typeface="SimSun" pitchFamily="2" charset="-122"/>
              </a:rPr>
              <a:t>ication</a:t>
            </a:r>
            <a:r>
              <a:rPr lang="en-US" dirty="0"/>
              <a:t>.</a:t>
            </a:r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762000" y="2209800"/>
          <a:ext cx="7518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3" name="Equation" r:id="rId3" imgW="2463480" imgH="279360" progId="Equation.3">
                  <p:embed/>
                </p:oleObj>
              </mc:Choice>
              <mc:Fallback>
                <p:oleObj name="Equation" r:id="rId3" imgW="24634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518400" cy="8524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08"/>
    </mc:Choice>
    <mc:Fallback xmlns="">
      <p:transition spd="slow" advTm="5380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b="1" dirty="0"/>
              <a:t>sub-problems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best </a:t>
            </a:r>
            <a:r>
              <a:rPr lang="en-US" dirty="0" err="1"/>
              <a:t>parenthesization</a:t>
            </a:r>
            <a:r>
              <a:rPr lang="en-US" dirty="0"/>
              <a:t> of an arbitrary set of consecutive products: A</a:t>
            </a:r>
            <a:r>
              <a:rPr lang="en-US" baseline="-25000" dirty="0"/>
              <a:t>i</a:t>
            </a:r>
            <a:r>
              <a:rPr lang="en-US" dirty="0"/>
              <a:t>*A</a:t>
            </a:r>
            <a:r>
              <a:rPr lang="en-US" baseline="-25000" dirty="0"/>
              <a:t>i+1</a:t>
            </a:r>
            <a:r>
              <a:rPr lang="en-US" dirty="0"/>
              <a:t>*…*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Let </a:t>
            </a:r>
            <a:r>
              <a:rPr lang="en-US" dirty="0" err="1"/>
              <a:t>N</a:t>
            </a:r>
            <a:r>
              <a:rPr lang="en-US" baseline="-25000" dirty="0" err="1"/>
              <a:t>i,j</a:t>
            </a:r>
            <a:r>
              <a:rPr lang="en-US" dirty="0"/>
              <a:t> denote the </a:t>
            </a:r>
            <a:r>
              <a:rPr lang="en-US" b="1" dirty="0"/>
              <a:t>minimum</a:t>
            </a:r>
            <a:r>
              <a:rPr lang="en-US" dirty="0"/>
              <a:t> number of operations done by this sub-problem.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dirty="0" err="1"/>
              <a:t>N</a:t>
            </a:r>
            <a:r>
              <a:rPr lang="en-US" baseline="-25000" dirty="0" err="1"/>
              <a:t>k,k</a:t>
            </a:r>
            <a:r>
              <a:rPr lang="en-US" dirty="0"/>
              <a:t> = 0 for all k.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optimal solution for the whole problem is then N</a:t>
            </a:r>
            <a:r>
              <a:rPr lang="en-US" baseline="-25000" dirty="0"/>
              <a:t>0,n-1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81"/>
    </mc:Choice>
    <mc:Fallback xmlns="">
      <p:transition spd="slow" advTm="247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Tahoma" pitchFamily="34" charset="0"/>
              </a:rPr>
              <a:t>The characterizing equation for </a:t>
            </a:r>
            <a:r>
              <a:rPr lang="en-US" sz="2400" dirty="0" err="1">
                <a:cs typeface="Tahoma" pitchFamily="34" charset="0"/>
              </a:rPr>
              <a:t>N</a:t>
            </a:r>
            <a:r>
              <a:rPr lang="en-US" sz="2400" baseline="-25000" dirty="0" err="1">
                <a:cs typeface="Tahoma" pitchFamily="34" charset="0"/>
              </a:rPr>
              <a:t>i,j</a:t>
            </a:r>
            <a:r>
              <a:rPr lang="en-US" sz="2400" dirty="0">
                <a:cs typeface="Tahoma" pitchFamily="34" charset="0"/>
              </a:rPr>
              <a:t> is:</a:t>
            </a:r>
          </a:p>
          <a:p>
            <a:pPr>
              <a:lnSpc>
                <a:spcPct val="90000"/>
              </a:lnSpc>
            </a:pPr>
            <a:endParaRPr lang="en-US" sz="2400" dirty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Tahoma" pitchFamily="34" charset="0"/>
              </a:rPr>
              <a:t>Note that sub-problems are not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ahoma" pitchFamily="34" charset="0"/>
              </a:rPr>
              <a:t>However, sub-problems of size </a:t>
            </a:r>
            <a:r>
              <a:rPr lang="en-US" sz="2000" i="1" dirty="0">
                <a:cs typeface="Tahoma" pitchFamily="34" charset="0"/>
              </a:rPr>
              <a:t>m</a:t>
            </a:r>
            <a:r>
              <a:rPr lang="en-US" sz="2000" dirty="0">
                <a:cs typeface="Tahoma" pitchFamily="34" charset="0"/>
              </a:rPr>
              <a:t>, are independent.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ahoma" pitchFamily="34" charset="0"/>
              </a:rPr>
              <a:t>Also note that, for example N</a:t>
            </a:r>
            <a:r>
              <a:rPr lang="en-US" sz="2400" baseline="-25000" dirty="0">
                <a:cs typeface="Tahoma" pitchFamily="34" charset="0"/>
              </a:rPr>
              <a:t>2,6</a:t>
            </a:r>
            <a:r>
              <a:rPr lang="en-US" sz="2400" dirty="0">
                <a:cs typeface="Tahoma" pitchFamily="34" charset="0"/>
              </a:rPr>
              <a:t> and N</a:t>
            </a:r>
            <a:r>
              <a:rPr lang="en-US" sz="2400" baseline="-25000" dirty="0">
                <a:cs typeface="Tahoma" pitchFamily="34" charset="0"/>
              </a:rPr>
              <a:t>3,7</a:t>
            </a:r>
            <a:r>
              <a:rPr lang="en-US" sz="2400" dirty="0">
                <a:cs typeface="Tahoma" pitchFamily="34" charset="0"/>
              </a:rPr>
              <a:t>, both need solutions to N</a:t>
            </a:r>
            <a:r>
              <a:rPr lang="en-US" sz="2400" baseline="-25000" dirty="0">
                <a:cs typeface="Tahoma" pitchFamily="34" charset="0"/>
              </a:rPr>
              <a:t>3,6</a:t>
            </a:r>
            <a:r>
              <a:rPr lang="en-US" sz="2400" dirty="0">
                <a:cs typeface="Tahoma" pitchFamily="34" charset="0"/>
              </a:rPr>
              <a:t>, N</a:t>
            </a:r>
            <a:r>
              <a:rPr lang="en-US" sz="2400" baseline="-25000" dirty="0">
                <a:cs typeface="Tahoma" pitchFamily="34" charset="0"/>
              </a:rPr>
              <a:t>4,6</a:t>
            </a:r>
            <a:r>
              <a:rPr lang="en-US" sz="2400" dirty="0">
                <a:cs typeface="Tahoma" pitchFamily="34" charset="0"/>
              </a:rPr>
              <a:t>, N</a:t>
            </a:r>
            <a:r>
              <a:rPr lang="en-US" sz="2400" baseline="-25000" dirty="0">
                <a:cs typeface="Tahoma" pitchFamily="34" charset="0"/>
              </a:rPr>
              <a:t>5,6</a:t>
            </a:r>
            <a:r>
              <a:rPr lang="en-US" sz="2400" dirty="0">
                <a:cs typeface="Tahoma" pitchFamily="34" charset="0"/>
              </a:rPr>
              <a:t>, and N</a:t>
            </a:r>
            <a:r>
              <a:rPr lang="en-US" sz="2400" baseline="-25000" dirty="0">
                <a:cs typeface="Tahoma" pitchFamily="34" charset="0"/>
              </a:rPr>
              <a:t>6,6</a:t>
            </a:r>
            <a:r>
              <a:rPr lang="en-US" sz="2400" dirty="0">
                <a:cs typeface="Tahoma" pitchFamily="34" charset="0"/>
              </a:rPr>
              <a:t>. Solutions from the set of no matrix multiplies to four matrix multiplies.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ahoma" pitchFamily="34" charset="0"/>
              </a:rPr>
              <a:t>This is an example of high sub-problem overlap, and clearly pre-computing these will significantly speed up the algorithm.</a:t>
            </a:r>
          </a:p>
        </p:txBody>
      </p:sp>
      <p:graphicFrame>
        <p:nvGraphicFramePr>
          <p:cNvPr id="167944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1066800" y="1981200"/>
          <a:ext cx="6743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0" name="Equation" r:id="rId4" imgW="2209680" imgH="291960" progId="Equation.3">
                  <p:embed/>
                </p:oleObj>
              </mc:Choice>
              <mc:Fallback>
                <p:oleObj name="Equation" r:id="rId4" imgW="220968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67437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19"/>
    </mc:Choice>
    <mc:Fallback xmlns="">
      <p:transition spd="slow" advTm="452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Recursive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could implement the calculation of these </a:t>
            </a:r>
            <a:r>
              <a:rPr lang="en-US" sz="2400" dirty="0" err="1"/>
              <a:t>N</a:t>
            </a:r>
            <a:r>
              <a:rPr lang="en-US" sz="2400" baseline="-25000" dirty="0" err="1"/>
              <a:t>i,j</a:t>
            </a:r>
            <a:r>
              <a:rPr lang="en-US" sz="2400" dirty="0" err="1"/>
              <a:t>’s</a:t>
            </a:r>
            <a:r>
              <a:rPr lang="en-US" sz="2400" dirty="0"/>
              <a:t> using a straight-forward recursive implementation of the equation (aka not pre-compute them).</a:t>
            </a:r>
            <a:endParaRPr lang="en-US" sz="2800" dirty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086600" cy="243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j</a:t>
            </a:r>
            <a:r>
              <a:rPr lang="en-US" sz="1600" dirty="0">
                <a:latin typeface="Times New Roman" pitchFamily="18" charset="0"/>
              </a:rPr>
              <a:t>):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matrices to be multiplied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number of operations in an optimal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</a:rPr>
              <a:t>parenthesization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=j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	then return 0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CN" sz="1600" b="1" i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	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min{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   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 ,k</a:t>
            </a:r>
            <a:r>
              <a:rPr lang="en-US" sz="1600" dirty="0">
                <a:latin typeface="Times New Roman" pitchFamily="18" charset="0"/>
              </a:rPr>
              <a:t>)</a:t>
            </a:r>
            <a:br>
              <a:rPr lang="en-US" sz="1600" dirty="0">
                <a:latin typeface="Times New Roman" pitchFamily="18" charset="0"/>
              </a:rPr>
            </a:br>
            <a:r>
              <a:rPr lang="en-US" sz="1600" dirty="0">
                <a:latin typeface="Times New Roman" pitchFamily="18" charset="0"/>
              </a:rPr>
              <a:t>                                 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+</a:t>
            </a:r>
            <a:r>
              <a:rPr lang="en-US" altLang="zh-CN" sz="160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k+1,j</a:t>
            </a:r>
            <a:r>
              <a:rPr lang="en-US" sz="1600" dirty="0">
                <a:latin typeface="Times New Roman" pitchFamily="18" charset="0"/>
              </a:rPr>
              <a:t>) 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ea typeface="SimSun" pitchFamily="2" charset="-12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1600" b="1" i="1" baseline="-250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5"/>
    </mc:Choice>
    <mc:Fallback xmlns="">
      <p:transition spd="slow" advTm="1672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Programming Algorithm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High sub-problem overlap, with independent sub-problems indicate that a dynamic programming approach may work.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Construct optimal sub-problems “bottom-up.” and remember them.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N</a:t>
            </a:r>
            <a:r>
              <a:rPr lang="en-US" sz="2000" baseline="-25000" dirty="0" err="1"/>
              <a:t>i,i</a:t>
            </a:r>
            <a:r>
              <a:rPr lang="en-US" sz="2000" dirty="0" err="1"/>
              <a:t>’s</a:t>
            </a:r>
            <a:r>
              <a:rPr lang="en-US" sz="2000" dirty="0"/>
              <a:t> are easy, so start with them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Then do problems of </a:t>
            </a:r>
            <a:r>
              <a:rPr lang="en-US" sz="2000" i="1" dirty="0"/>
              <a:t>length</a:t>
            </a:r>
            <a:r>
              <a:rPr lang="en-US" sz="2000" dirty="0"/>
              <a:t> 2,3,… sub-problems, and so on.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Running time: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161997" name="Text Box 205"/>
          <p:cNvSpPr txBox="1">
            <a:spLocks noChangeArrowheads="1"/>
          </p:cNvSpPr>
          <p:nvPr/>
        </p:nvSpPr>
        <p:spPr bwMode="auto">
          <a:xfrm>
            <a:off x="1447800" y="3727912"/>
            <a:ext cx="6400800" cy="313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6"/>
                </a:solidFill>
                <a:latin typeface="Times New Roman" pitchFamily="18" charset="0"/>
              </a:rPr>
              <a:t>matrixChain</a:t>
            </a:r>
            <a:r>
              <a:rPr lang="en-US" sz="14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1400" b="1" i="1" dirty="0">
                <a:solidFill>
                  <a:schemeClr val="accent6"/>
                </a:solidFill>
                <a:latin typeface="Times New Roman" pitchFamily="18" charset="0"/>
              </a:rPr>
              <a:t>S</a:t>
            </a:r>
            <a:r>
              <a:rPr lang="en-US" sz="1400" dirty="0">
                <a:solidFill>
                  <a:schemeClr val="accent6"/>
                </a:solidFill>
                <a:latin typeface="Times New Roman" pitchFamily="18" charset="0"/>
              </a:rPr>
              <a:t>):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matrices to be multiplied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number of operations in an optimal </a:t>
            </a:r>
            <a:r>
              <a:rPr lang="en-US" sz="1400" dirty="0" err="1">
                <a:solidFill>
                  <a:schemeClr val="accent2"/>
                </a:solidFill>
                <a:latin typeface="Times New Roman" pitchFamily="18" charset="0"/>
              </a:rPr>
              <a:t>parenthesization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 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{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 the length of the problem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}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	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b -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		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+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b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	 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min{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i,k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j+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1400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14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-1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43"/>
    </mc:Choice>
    <mc:Fallback xmlns="">
      <p:transition spd="slow" advTm="753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r>
              <a:rPr lang="en-US" sz="1800" dirty="0">
                <a:solidFill>
                  <a:srgbClr val="FF00FF"/>
                </a:solidFill>
              </a:rPr>
              <a:t>  </a:t>
            </a:r>
            <a:endParaRPr lang="en-US" sz="1600" dirty="0">
              <a:solidFill>
                <a:srgbClr val="FF00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Computing the n</a:t>
            </a:r>
            <a:r>
              <a:rPr lang="en-US" sz="2400" u="sng" baseline="30000" dirty="0"/>
              <a:t>th</a:t>
            </a:r>
            <a:r>
              <a:rPr lang="en-US" sz="2400" dirty="0"/>
              <a:t> Fibonacci number recursively:</a:t>
            </a:r>
          </a:p>
          <a:p>
            <a:pPr lvl="1"/>
            <a:r>
              <a:rPr lang="en-US" sz="2000" dirty="0"/>
              <a:t>F(n) = F(n-1) + F(n-2)</a:t>
            </a:r>
          </a:p>
          <a:p>
            <a:pPr lvl="1"/>
            <a:r>
              <a:rPr lang="en-US" sz="2000" dirty="0"/>
              <a:t>F(0) = 0</a:t>
            </a:r>
          </a:p>
          <a:p>
            <a:pPr lvl="1"/>
            <a:r>
              <a:rPr lang="en-US" sz="2000" dirty="0"/>
              <a:t>F(1) = 1</a:t>
            </a:r>
          </a:p>
          <a:p>
            <a:pPr lvl="1"/>
            <a:r>
              <a:rPr lang="en-US" sz="2000" dirty="0"/>
              <a:t>Top-down approach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1295400" y="3886200"/>
            <a:ext cx="5404043" cy="2286000"/>
            <a:chOff x="4572000" y="3048000"/>
            <a:chExt cx="5404043" cy="2031325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8000"/>
              <a:ext cx="5404043" cy="20313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/>
                <a:t> 			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</a:t>
              </a:r>
              <a:r>
                <a:rPr lang="en-US" b="1" dirty="0"/>
                <a:t>)</a:t>
              </a:r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r>
                <a:rPr lang="en-US" b="1" dirty="0"/>
                <a:t>            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1)             </a:t>
              </a:r>
              <a:r>
                <a:rPr lang="en-US" b="1" i="1" dirty="0"/>
                <a:t> +        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2)</a:t>
              </a:r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endParaRPr lang="en-US" b="1" i="1" dirty="0"/>
            </a:p>
            <a:p>
              <a:pPr lvl="1">
                <a:buNone/>
              </a:pP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2)     </a:t>
              </a:r>
              <a:r>
                <a:rPr lang="en-US" b="1" i="1" dirty="0"/>
                <a:t>+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3)          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3)     </a:t>
              </a:r>
              <a:r>
                <a:rPr lang="en-US" b="1" i="1" dirty="0"/>
                <a:t>+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4)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7800" y="2667000"/>
            <a:ext cx="333937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</a:rPr>
              <a:t>int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Fib(</a:t>
            </a:r>
            <a:r>
              <a:rPr lang="en-US" sz="1600" b="1" dirty="0" err="1">
                <a:solidFill>
                  <a:srgbClr val="0070C0"/>
                </a:solidFill>
              </a:rPr>
              <a:t>int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n)   </a:t>
            </a:r>
          </a:p>
          <a:p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    </a:t>
            </a:r>
            <a:r>
              <a:rPr lang="en-US" sz="1600" b="1" dirty="0">
                <a:solidFill>
                  <a:srgbClr val="0070C0"/>
                </a:solidFill>
              </a:rPr>
              <a:t>if</a:t>
            </a:r>
            <a:r>
              <a:rPr lang="en-US" sz="1600" b="1" dirty="0"/>
              <a:t> (n &lt;= 1)</a:t>
            </a:r>
            <a:br>
              <a:rPr lang="en-US" sz="1600" b="1" dirty="0"/>
            </a:br>
            <a:r>
              <a:rPr lang="en-US" sz="1600" b="1" dirty="0"/>
              <a:t>        </a:t>
            </a:r>
            <a:r>
              <a:rPr lang="en-US" sz="1600" b="1" dirty="0">
                <a:solidFill>
                  <a:srgbClr val="0070C0"/>
                </a:solidFill>
              </a:rPr>
              <a:t>return</a:t>
            </a:r>
            <a:r>
              <a:rPr lang="en-US" sz="1600" b="1" dirty="0"/>
              <a:t> 1;</a:t>
            </a:r>
            <a:br>
              <a:rPr lang="en-US" sz="1600" b="1" dirty="0"/>
            </a:br>
            <a:r>
              <a:rPr lang="en-US" sz="1600" b="1" dirty="0"/>
              <a:t>    </a:t>
            </a:r>
            <a:r>
              <a:rPr lang="en-US" sz="1600" b="1" dirty="0">
                <a:solidFill>
                  <a:srgbClr val="0070C0"/>
                </a:solidFill>
              </a:rPr>
              <a:t>else</a:t>
            </a:r>
            <a:br>
              <a:rPr lang="en-US" sz="1600" b="1" dirty="0"/>
            </a:br>
            <a:r>
              <a:rPr lang="en-US" sz="1600" b="1" dirty="0"/>
              <a:t>        </a:t>
            </a:r>
            <a:r>
              <a:rPr lang="en-US" sz="1600" b="1" dirty="0">
                <a:solidFill>
                  <a:srgbClr val="0070C0"/>
                </a:solidFill>
              </a:rPr>
              <a:t>return</a:t>
            </a:r>
            <a:r>
              <a:rPr lang="en-US" sz="1600" b="1" dirty="0"/>
              <a:t> Fib(n - 1) + Fib(n - 2);</a:t>
            </a:r>
            <a:br>
              <a:rPr lang="en-US" sz="1600" b="1" dirty="0"/>
            </a:br>
            <a:r>
              <a:rPr lang="en-US" sz="1600" b="1" dirty="0"/>
              <a:t>}</a:t>
            </a:r>
          </a:p>
        </p:txBody>
      </p:sp>
    </p:spTree>
  </p:cSld>
  <p:clrMapOvr>
    <a:masterClrMapping/>
  </p:clrMapOvr>
  <p:transition advTm="3186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Algorithm Visualization</a:t>
            </a:r>
            <a:endParaRPr lang="en-US" dirty="0"/>
          </a:p>
        </p:txBody>
      </p:sp>
      <p:sp>
        <p:nvSpPr>
          <p:cNvPr id="190572" name="Rectangle 108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4038600" cy="4419600"/>
          </a:xfrm>
          <a:noFill/>
          <a:ln/>
        </p:spPr>
        <p:txBody>
          <a:bodyPr/>
          <a:lstStyle/>
          <a:p>
            <a:r>
              <a:rPr lang="en-US" sz="2000" dirty="0"/>
              <a:t>The bottom-up construction fills in the N array by diagonals</a:t>
            </a:r>
          </a:p>
          <a:p>
            <a:r>
              <a:rPr lang="en-US" sz="2000" dirty="0" err="1"/>
              <a:t>N</a:t>
            </a:r>
            <a:r>
              <a:rPr lang="en-US" sz="2000" baseline="-25000" dirty="0" err="1"/>
              <a:t>i,j</a:t>
            </a:r>
            <a:r>
              <a:rPr lang="en-US" sz="2000" dirty="0"/>
              <a:t> gets values from previous entries in </a:t>
            </a:r>
            <a:r>
              <a:rPr lang="en-US" sz="2000" dirty="0" err="1"/>
              <a:t>i-th</a:t>
            </a:r>
            <a:r>
              <a:rPr lang="en-US" sz="2000" dirty="0"/>
              <a:t> row and j-</a:t>
            </a:r>
            <a:r>
              <a:rPr lang="en-US" sz="2000" dirty="0" err="1"/>
              <a:t>th</a:t>
            </a:r>
            <a:r>
              <a:rPr lang="en-US" sz="2000" dirty="0"/>
              <a:t> column </a:t>
            </a:r>
          </a:p>
          <a:p>
            <a:r>
              <a:rPr lang="en-US" sz="2000" dirty="0"/>
              <a:t>Filling in each entry in the N table takes O(n) time.</a:t>
            </a:r>
          </a:p>
          <a:p>
            <a:r>
              <a:rPr lang="en-US" sz="2000" dirty="0"/>
              <a:t>Total run time: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r>
              <a:rPr lang="en-US" sz="2000" dirty="0"/>
              <a:t>Getting actual </a:t>
            </a:r>
            <a:r>
              <a:rPr lang="en-US" sz="2000" dirty="0" err="1"/>
              <a:t>parenthesization</a:t>
            </a:r>
            <a:r>
              <a:rPr lang="en-US" sz="2000" dirty="0"/>
              <a:t> can be done by remembering “k” for each N entry</a:t>
            </a:r>
          </a:p>
        </p:txBody>
      </p:sp>
      <p:sp>
        <p:nvSpPr>
          <p:cNvPr id="89" name="Content Placeholder 8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0628" name="Rectangle 164"/>
          <p:cNvSpPr>
            <a:spLocks noChangeArrowheads="1"/>
          </p:cNvSpPr>
          <p:nvPr/>
        </p:nvSpPr>
        <p:spPr bwMode="auto">
          <a:xfrm>
            <a:off x="7724775" y="2667000"/>
            <a:ext cx="304800" cy="30480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25" name="Text Box 161"/>
          <p:cNvSpPr txBox="1">
            <a:spLocks noChangeArrowheads="1"/>
          </p:cNvSpPr>
          <p:nvPr/>
        </p:nvSpPr>
        <p:spPr bwMode="auto">
          <a:xfrm>
            <a:off x="6858000" y="1676400"/>
            <a:ext cx="1147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90626" name="Line 162"/>
          <p:cNvSpPr>
            <a:spLocks noChangeShapeType="1"/>
          </p:cNvSpPr>
          <p:nvPr/>
        </p:nvSpPr>
        <p:spPr bwMode="auto">
          <a:xfrm>
            <a:off x="7467600" y="1981200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5591175" y="2667000"/>
            <a:ext cx="2438400" cy="2438400"/>
            <a:chOff x="2880" y="1536"/>
            <a:chExt cx="1536" cy="1536"/>
          </a:xfrm>
        </p:grpSpPr>
        <p:sp>
          <p:nvSpPr>
            <p:cNvPr id="190615" name="Rectangle 151"/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6" name="Rectangle 152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7" name="Rectangle 153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8" name="Rectangle 154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9" name="Rectangle 15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0" name="Rectangle 156"/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1" name="Rectangle 157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2" name="Rectangle 158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5286375" y="2667000"/>
            <a:ext cx="2743200" cy="2743200"/>
            <a:chOff x="2688" y="1536"/>
            <a:chExt cx="1728" cy="1728"/>
          </a:xfrm>
        </p:grpSpPr>
        <p:sp>
          <p:nvSpPr>
            <p:cNvPr id="190603" name="Rectangle 139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4" name="Rectangle 140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5" name="Rectangle 141"/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6" name="Rectangle 142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7" name="Rectangle 143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8" name="Rectangle 144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9" name="Rectangle 145"/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0" name="Rectangle 146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1" name="Rectangle 14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4981575" y="2667000"/>
            <a:ext cx="3048000" cy="3048000"/>
            <a:chOff x="2496" y="1536"/>
            <a:chExt cx="1920" cy="1920"/>
          </a:xfrm>
        </p:grpSpPr>
        <p:sp>
          <p:nvSpPr>
            <p:cNvPr id="190581" name="Rectangle 117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3" name="Rectangle 119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5" name="Rectangle 121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7" name="Rectangle 123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9" name="Rectangle 125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1" name="Rectangle 127"/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3" name="Rectangle 129"/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5" name="Rectangle 131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7" name="Rectangle 133"/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9" name="Rectangle 135"/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0553" name="Line 89"/>
          <p:cNvSpPr>
            <a:spLocks noChangeShapeType="1"/>
          </p:cNvSpPr>
          <p:nvPr/>
        </p:nvSpPr>
        <p:spPr bwMode="auto">
          <a:xfrm>
            <a:off x="4676775" y="26670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54" name="Line 90"/>
          <p:cNvSpPr>
            <a:spLocks noChangeShapeType="1"/>
          </p:cNvSpPr>
          <p:nvPr/>
        </p:nvSpPr>
        <p:spPr bwMode="auto">
          <a:xfrm>
            <a:off x="4981575" y="23622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55" name="Text Box 91"/>
          <p:cNvSpPr txBox="1">
            <a:spLocks noChangeArrowheads="1"/>
          </p:cNvSpPr>
          <p:nvPr/>
        </p:nvSpPr>
        <p:spPr bwMode="auto">
          <a:xfrm>
            <a:off x="4584700" y="2217738"/>
            <a:ext cx="4048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N</a:t>
            </a:r>
          </a:p>
        </p:txBody>
      </p:sp>
      <p:sp>
        <p:nvSpPr>
          <p:cNvPr id="190556" name="Text Box 92"/>
          <p:cNvSpPr txBox="1">
            <a:spLocks noChangeArrowheads="1"/>
          </p:cNvSpPr>
          <p:nvPr/>
        </p:nvSpPr>
        <p:spPr bwMode="auto">
          <a:xfrm>
            <a:off x="4981575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90557" name="Text Box 93"/>
          <p:cNvSpPr txBox="1">
            <a:spLocks noChangeArrowheads="1"/>
          </p:cNvSpPr>
          <p:nvPr/>
        </p:nvSpPr>
        <p:spPr bwMode="auto">
          <a:xfrm>
            <a:off x="5295900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90558" name="Text Box 94"/>
          <p:cNvSpPr txBox="1">
            <a:spLocks noChangeArrowheads="1"/>
          </p:cNvSpPr>
          <p:nvPr/>
        </p:nvSpPr>
        <p:spPr bwMode="auto">
          <a:xfrm>
            <a:off x="4618038" y="2667000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90559" name="Text Box 95"/>
          <p:cNvSpPr txBox="1">
            <a:spLocks noChangeArrowheads="1"/>
          </p:cNvSpPr>
          <p:nvPr/>
        </p:nvSpPr>
        <p:spPr bwMode="auto">
          <a:xfrm>
            <a:off x="4618038" y="2971800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90561" name="Text Box 97"/>
          <p:cNvSpPr txBox="1">
            <a:spLocks noChangeArrowheads="1"/>
          </p:cNvSpPr>
          <p:nvPr/>
        </p:nvSpPr>
        <p:spPr bwMode="auto">
          <a:xfrm>
            <a:off x="5591175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90562" name="Text Box 98"/>
          <p:cNvSpPr txBox="1">
            <a:spLocks noChangeArrowheads="1"/>
          </p:cNvSpPr>
          <p:nvPr/>
        </p:nvSpPr>
        <p:spPr bwMode="auto">
          <a:xfrm>
            <a:off x="7115175" y="2270125"/>
            <a:ext cx="3508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90563" name="Text Box 99"/>
          <p:cNvSpPr txBox="1">
            <a:spLocks noChangeArrowheads="1"/>
          </p:cNvSpPr>
          <p:nvPr/>
        </p:nvSpPr>
        <p:spPr bwMode="auto">
          <a:xfrm>
            <a:off x="4524375" y="5334000"/>
            <a:ext cx="482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90564" name="Text Box 100"/>
          <p:cNvSpPr txBox="1">
            <a:spLocks noChangeArrowheads="1"/>
          </p:cNvSpPr>
          <p:nvPr/>
        </p:nvSpPr>
        <p:spPr bwMode="auto">
          <a:xfrm>
            <a:off x="4591050" y="3200400"/>
            <a:ext cx="3508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90565" name="Text Box 101"/>
          <p:cNvSpPr txBox="1">
            <a:spLocks noChangeArrowheads="1"/>
          </p:cNvSpPr>
          <p:nvPr/>
        </p:nvSpPr>
        <p:spPr bwMode="auto">
          <a:xfrm>
            <a:off x="7648575" y="2270125"/>
            <a:ext cx="482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90566" name="Text Box 102"/>
          <p:cNvSpPr txBox="1">
            <a:spLocks noChangeArrowheads="1"/>
          </p:cNvSpPr>
          <p:nvPr/>
        </p:nvSpPr>
        <p:spPr bwMode="auto">
          <a:xfrm>
            <a:off x="6873875" y="2270125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190567" name="Text Box 103"/>
          <p:cNvSpPr txBox="1">
            <a:spLocks noChangeArrowheads="1"/>
          </p:cNvSpPr>
          <p:nvPr/>
        </p:nvSpPr>
        <p:spPr bwMode="auto">
          <a:xfrm>
            <a:off x="4651375" y="3549650"/>
            <a:ext cx="2301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190638" name="Rectangle 174"/>
          <p:cNvSpPr>
            <a:spLocks noChangeArrowheads="1"/>
          </p:cNvSpPr>
          <p:nvPr/>
        </p:nvSpPr>
        <p:spPr bwMode="auto">
          <a:xfrm>
            <a:off x="6810375" y="35814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39" name="Rectangle 175"/>
          <p:cNvSpPr>
            <a:spLocks noChangeArrowheads="1"/>
          </p:cNvSpPr>
          <p:nvPr/>
        </p:nvSpPr>
        <p:spPr bwMode="auto">
          <a:xfrm flipH="1">
            <a:off x="5895975" y="35814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4905375" y="2667000"/>
            <a:ext cx="3124200" cy="3048000"/>
            <a:chOff x="2208" y="1536"/>
            <a:chExt cx="3120" cy="1920"/>
          </a:xfrm>
        </p:grpSpPr>
        <p:sp>
          <p:nvSpPr>
            <p:cNvPr id="190496" name="Line 32"/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7" name="Line 33"/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0" name="Line 36"/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2" name="Line 38"/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3" name="Line 39"/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4" name="Line 40"/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5" name="Line 41"/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6" name="Line 42"/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981575" y="2590800"/>
            <a:ext cx="3048000" cy="3124200"/>
            <a:chOff x="2496" y="1488"/>
            <a:chExt cx="1920" cy="1968"/>
          </a:xfrm>
        </p:grpSpPr>
        <p:sp>
          <p:nvSpPr>
            <p:cNvPr id="190524" name="Line 60"/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6" name="Line 62"/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7" name="Line 63"/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8" name="Line 64"/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9" name="Line 65"/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0" name="Line 66"/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2" name="Line 68"/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3" name="Line 69"/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4" name="Line 70"/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0642" name="Object 178"/>
          <p:cNvGraphicFramePr>
            <a:graphicFrameLocks noChangeAspect="1"/>
          </p:cNvGraphicFramePr>
          <p:nvPr/>
        </p:nvGraphicFramePr>
        <p:xfrm>
          <a:off x="685800" y="5410200"/>
          <a:ext cx="3886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Equation" r:id="rId4" imgW="2209680" imgH="291960" progId="Equation.3">
                  <p:embed/>
                </p:oleObj>
              </mc:Choice>
              <mc:Fallback>
                <p:oleObj name="Equation" r:id="rId4" imgW="22096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3886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643" name="Text Box 179"/>
          <p:cNvSpPr txBox="1">
            <a:spLocks noChangeArrowheads="1"/>
          </p:cNvSpPr>
          <p:nvPr/>
        </p:nvSpPr>
        <p:spPr bwMode="auto">
          <a:xfrm>
            <a:off x="5948363" y="2270125"/>
            <a:ext cx="2301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190644" name="Text Box 180"/>
          <p:cNvSpPr txBox="1">
            <a:spLocks noChangeArrowheads="1"/>
          </p:cNvSpPr>
          <p:nvPr/>
        </p:nvSpPr>
        <p:spPr bwMode="auto">
          <a:xfrm>
            <a:off x="4645025" y="4464050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190645" name="Rectangle 181"/>
          <p:cNvSpPr>
            <a:spLocks noChangeArrowheads="1"/>
          </p:cNvSpPr>
          <p:nvPr/>
        </p:nvSpPr>
        <p:spPr bwMode="auto">
          <a:xfrm rot="-5400000">
            <a:off x="6200775" y="35814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0" name="Rectangle 176"/>
          <p:cNvSpPr>
            <a:spLocks noChangeArrowheads="1"/>
          </p:cNvSpPr>
          <p:nvPr/>
        </p:nvSpPr>
        <p:spPr bwMode="auto">
          <a:xfrm rot="-5400000">
            <a:off x="6810375" y="3886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6" name="Rectangle 182"/>
          <p:cNvSpPr>
            <a:spLocks noChangeArrowheads="1"/>
          </p:cNvSpPr>
          <p:nvPr/>
        </p:nvSpPr>
        <p:spPr bwMode="auto">
          <a:xfrm rot="-5400000">
            <a:off x="6810375" y="41910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7" name="Rectangle 183"/>
          <p:cNvSpPr>
            <a:spLocks noChangeArrowheads="1"/>
          </p:cNvSpPr>
          <p:nvPr/>
        </p:nvSpPr>
        <p:spPr bwMode="auto">
          <a:xfrm rot="-5400000">
            <a:off x="6496050" y="35814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8" name="Rectangle 184"/>
          <p:cNvSpPr>
            <a:spLocks noChangeArrowheads="1"/>
          </p:cNvSpPr>
          <p:nvPr/>
        </p:nvSpPr>
        <p:spPr bwMode="auto">
          <a:xfrm rot="-5400000">
            <a:off x="6810375" y="44958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82"/>
    </mc:Choice>
    <mc:Fallback xmlns="">
      <p:transition spd="slow" advTm="44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38" grpId="0" animBg="1"/>
      <p:bldP spid="190639" grpId="0" animBg="1"/>
      <p:bldP spid="190645" grpId="0" animBg="1"/>
      <p:bldP spid="190640" grpId="0" animBg="1"/>
      <p:bldP spid="190646" grpId="0" animBg="1"/>
      <p:bldP spid="190647" grpId="0" animBg="1"/>
      <p:bldP spid="190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A</a:t>
            </a:r>
            <a:r>
              <a:rPr lang="en-US" altLang="zh-CN" sz="2000" baseline="-25000" dirty="0">
                <a:ea typeface="SimSun" pitchFamily="2" charset="-122"/>
              </a:rPr>
              <a:t>0</a:t>
            </a:r>
            <a:r>
              <a:rPr lang="en-US" altLang="zh-CN" sz="2000" dirty="0">
                <a:ea typeface="SimSun" pitchFamily="2" charset="-122"/>
              </a:rPr>
              <a:t>: 30 X 35; A</a:t>
            </a:r>
            <a:r>
              <a:rPr lang="en-US" altLang="zh-CN" sz="2000" baseline="-25000" dirty="0">
                <a:ea typeface="SimSun" pitchFamily="2" charset="-122"/>
              </a:rPr>
              <a:t>1</a:t>
            </a:r>
            <a:r>
              <a:rPr lang="en-US" altLang="zh-CN" sz="2000" dirty="0">
                <a:ea typeface="SimSun" pitchFamily="2" charset="-122"/>
              </a:rPr>
              <a:t>: 35 X15; A</a:t>
            </a:r>
            <a:r>
              <a:rPr lang="en-US" altLang="zh-CN" sz="2000" baseline="-25000" dirty="0">
                <a:ea typeface="SimSun" pitchFamily="2" charset="-122"/>
              </a:rPr>
              <a:t>2</a:t>
            </a:r>
            <a:r>
              <a:rPr lang="en-US" altLang="zh-CN" sz="2000" dirty="0">
                <a:ea typeface="SimSun" pitchFamily="2" charset="-122"/>
              </a:rPr>
              <a:t>: 15X5;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     A</a:t>
            </a:r>
            <a:r>
              <a:rPr lang="en-US" altLang="zh-CN" sz="2000" baseline="-25000" dirty="0">
                <a:ea typeface="SimSun" pitchFamily="2" charset="-122"/>
              </a:rPr>
              <a:t>3</a:t>
            </a:r>
            <a:r>
              <a:rPr lang="en-US" altLang="zh-CN" sz="2000" dirty="0">
                <a:ea typeface="SimSun" pitchFamily="2" charset="-122"/>
              </a:rPr>
              <a:t>: 5X10;    A</a:t>
            </a:r>
            <a:r>
              <a:rPr lang="en-US" altLang="zh-CN" sz="2000" baseline="-25000" dirty="0">
                <a:ea typeface="SimSun" pitchFamily="2" charset="-122"/>
              </a:rPr>
              <a:t>4</a:t>
            </a:r>
            <a:r>
              <a:rPr lang="en-US" altLang="zh-CN" sz="2000" dirty="0">
                <a:ea typeface="SimSun" pitchFamily="2" charset="-122"/>
              </a:rPr>
              <a:t>: 10X20;  A</a:t>
            </a:r>
            <a:r>
              <a:rPr lang="en-US" altLang="zh-CN" sz="2000" baseline="-25000" dirty="0">
                <a:ea typeface="SimSun" pitchFamily="2" charset="-122"/>
              </a:rPr>
              <a:t>5</a:t>
            </a:r>
            <a:r>
              <a:rPr lang="en-US" altLang="zh-CN" sz="2000" dirty="0">
                <a:ea typeface="SimSun" pitchFamily="2" charset="-122"/>
              </a:rPr>
              <a:t>: 20 X 25 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343400" y="3505200"/>
          <a:ext cx="4294187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6" name="Equation" r:id="rId3" imgW="3288960" imgH="1396800" progId="Equation.3">
                  <p:embed/>
                </p:oleObj>
              </mc:Choice>
              <mc:Fallback>
                <p:oleObj name="Equation" r:id="rId3" imgW="3288960" imgH="139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4294187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800600" y="2590800"/>
          <a:ext cx="3886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7" name="Equation" r:id="rId5" imgW="2209680" imgH="291960" progId="Equation.3">
                  <p:embed/>
                </p:oleObj>
              </mc:Choice>
              <mc:Fallback>
                <p:oleObj name="Equation" r:id="rId5" imgW="22096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886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438400"/>
            <a:ext cx="3618597" cy="3438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8"/>
    </mc:Choice>
    <mc:Fallback xmlns="">
      <p:transition spd="slow" advTm="1836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(A</a:t>
            </a:r>
            <a:r>
              <a:rPr lang="en-US" altLang="zh-CN" baseline="-25000" dirty="0"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*(A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))*((A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4</a:t>
            </a:r>
            <a:r>
              <a:rPr lang="en-US" altLang="zh-CN" dirty="0">
                <a:ea typeface="SimSun" pitchFamily="2" charset="-122"/>
              </a:rPr>
              <a:t>)*A</a:t>
            </a:r>
            <a:r>
              <a:rPr lang="en-US" altLang="zh-CN" baseline="-25000" dirty="0">
                <a:ea typeface="SimSun" pitchFamily="2" charset="-122"/>
              </a:rPr>
              <a:t>5</a:t>
            </a:r>
            <a:r>
              <a:rPr lang="en-US" altLang="zh-CN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524000" y="5562600"/>
            <a:ext cx="184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02438"/>
            <a:ext cx="3378026" cy="3209925"/>
          </a:xfrm>
          <a:prstGeom prst="rect">
            <a:avLst/>
          </a:prstGeom>
          <a:noFill/>
        </p:spPr>
      </p:pic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38400"/>
            <a:ext cx="3378025" cy="32739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0"/>
    </mc:Choice>
    <mc:Fallback xmlns="">
      <p:transition spd="slow" advTm="310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Chain-Products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final thoughts</a:t>
            </a:r>
          </a:p>
          <a:p>
            <a:pPr lvl="1"/>
            <a:r>
              <a:rPr lang="en-US" dirty="0"/>
              <a:t>We </a:t>
            </a:r>
            <a:r>
              <a:rPr lang="en-US" strike="sngStrike" dirty="0"/>
              <a:t>reduced</a:t>
            </a:r>
            <a:r>
              <a:rPr lang="en-US" dirty="0"/>
              <a:t> replaced a </a:t>
            </a:r>
            <a:r>
              <a:rPr lang="en-US" b="1" i="1" dirty="0"/>
              <a:t>O</a:t>
            </a:r>
            <a:r>
              <a:rPr lang="en-US" dirty="0">
                <a:sym typeface="Symbol"/>
              </a:rPr>
              <a:t>(2</a:t>
            </a:r>
            <a:r>
              <a:rPr lang="en-US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) </a:t>
            </a:r>
            <a:r>
              <a:rPr lang="en-US" dirty="0"/>
              <a:t>algorithm with a </a:t>
            </a:r>
            <a:r>
              <a:rPr lang="en-US" b="1" dirty="0">
                <a:sym typeface="Symbol"/>
              </a:rPr>
              <a:t></a:t>
            </a:r>
            <a:r>
              <a:rPr lang="en-US" dirty="0">
                <a:sym typeface="Symbol"/>
              </a:rPr>
              <a:t>(n</a:t>
            </a:r>
            <a:r>
              <a:rPr lang="en-US" baseline="30000" dirty="0">
                <a:sym typeface="Symbol"/>
              </a:rPr>
              <a:t>3</a:t>
            </a:r>
            <a:r>
              <a:rPr lang="en-US" dirty="0">
                <a:sym typeface="Symbol"/>
              </a:rPr>
              <a:t>) algorithm.</a:t>
            </a:r>
          </a:p>
          <a:p>
            <a:pPr lvl="1"/>
            <a:r>
              <a:rPr lang="en-US" dirty="0">
                <a:sym typeface="Symbol"/>
              </a:rPr>
              <a:t>While the generic top-down recursive algorithm would have solved </a:t>
            </a:r>
            <a:r>
              <a:rPr lang="en-US" b="1" i="1" dirty="0"/>
              <a:t>O</a:t>
            </a:r>
            <a:r>
              <a:rPr lang="en-US" dirty="0">
                <a:sym typeface="Symbol"/>
              </a:rPr>
              <a:t>(2</a:t>
            </a:r>
            <a:r>
              <a:rPr lang="en-US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) sub-problems, there are </a:t>
            </a:r>
            <a:r>
              <a:rPr lang="en-US" b="1" dirty="0">
                <a:sym typeface="Symbol"/>
              </a:rPr>
              <a:t></a:t>
            </a:r>
            <a:r>
              <a:rPr lang="en-US" dirty="0">
                <a:sym typeface="Symbol"/>
              </a:rPr>
              <a:t>(n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) sub-problems.</a:t>
            </a:r>
          </a:p>
          <a:p>
            <a:pPr lvl="2"/>
            <a:r>
              <a:rPr lang="en-US" dirty="0">
                <a:sym typeface="Symbol"/>
              </a:rPr>
              <a:t>Implies a high overlap of sub-problems.</a:t>
            </a:r>
          </a:p>
          <a:p>
            <a:pPr lvl="1"/>
            <a:r>
              <a:rPr lang="en-US" dirty="0">
                <a:sym typeface="Symbol"/>
              </a:rPr>
              <a:t>The sub-problems are independent:</a:t>
            </a:r>
          </a:p>
          <a:p>
            <a:pPr lvl="2"/>
            <a:r>
              <a:rPr lang="en-US" dirty="0">
                <a:sym typeface="Symbol"/>
              </a:rPr>
              <a:t>Solution to A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 is independent of the solution to A</a:t>
            </a:r>
            <a:r>
              <a:rPr lang="en-US" baseline="-25000" dirty="0">
                <a:sym typeface="Symbol"/>
              </a:rPr>
              <a:t>k+1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69"/>
    </mc:Choice>
    <mc:Fallback xmlns="">
      <p:transition spd="slow" advTm="5576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Chain-Products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Symbol"/>
              </a:rPr>
              <a:t>Determine the cost of each pair-wise multiplication, then the </a:t>
            </a:r>
            <a:r>
              <a:rPr lang="en-US" b="1" i="1" dirty="0">
                <a:sym typeface="Symbol"/>
              </a:rPr>
              <a:t>minimum</a:t>
            </a:r>
            <a:r>
              <a:rPr lang="en-US" dirty="0">
                <a:sym typeface="Symbol"/>
              </a:rPr>
              <a:t> cost of multiplying three consecutive matrices (2 possible choices), using the pre-computed costs for two matrices.</a:t>
            </a:r>
          </a:p>
          <a:p>
            <a:r>
              <a:rPr lang="en-US" dirty="0">
                <a:sym typeface="Symbol"/>
              </a:rPr>
              <a:t>Repeat until we compute the minimum cost of all 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 matrices using the costs of the minimum 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-1 matrix product costs.</a:t>
            </a:r>
          </a:p>
          <a:p>
            <a:pPr lvl="1"/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-1 possible choices.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97"/>
    </mc:Choice>
    <mc:Fallback xmlns="">
      <p:transition spd="slow" advTm="320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r>
              <a:rPr lang="en-US" sz="1800" dirty="0">
                <a:solidFill>
                  <a:srgbClr val="FF00FF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Recurrence relationship?</a:t>
            </a:r>
          </a:p>
          <a:p>
            <a:pPr lvl="1"/>
            <a:r>
              <a:rPr lang="en-US" dirty="0"/>
              <a:t>T(n) = T(n-1) + T(n-2) + 1</a:t>
            </a:r>
          </a:p>
          <a:p>
            <a:r>
              <a:rPr lang="en-US" dirty="0"/>
              <a:t>What is the solution to this?</a:t>
            </a:r>
          </a:p>
          <a:p>
            <a:pPr lvl="1"/>
            <a:r>
              <a:rPr lang="en-US" dirty="0"/>
              <a:t>Clearly it is O(2</a:t>
            </a:r>
            <a:r>
              <a:rPr lang="en-US" baseline="30000" dirty="0"/>
              <a:t>n</a:t>
            </a:r>
            <a:r>
              <a:rPr lang="en-US" dirty="0"/>
              <a:t>), but this is not tight.</a:t>
            </a:r>
          </a:p>
          <a:p>
            <a:pPr lvl="1"/>
            <a:r>
              <a:rPr lang="en-US" dirty="0"/>
              <a:t>A lower bound is </a:t>
            </a:r>
            <a:r>
              <a:rPr lang="en-US" dirty="0">
                <a:sym typeface="Symbol"/>
              </a:rPr>
              <a:t>(2</a:t>
            </a:r>
            <a:r>
              <a:rPr lang="en-US" baseline="30000" dirty="0">
                <a:sym typeface="Symbol"/>
              </a:rPr>
              <a:t>n/2</a:t>
            </a:r>
            <a:r>
              <a:rPr lang="en-US" dirty="0">
                <a:sym typeface="Symbol"/>
              </a:rPr>
              <a:t>).</a:t>
            </a:r>
            <a:endParaRPr lang="en-US" dirty="0"/>
          </a:p>
          <a:p>
            <a:pPr lvl="1"/>
            <a:r>
              <a:rPr lang="en-US" dirty="0"/>
              <a:t>You should notice that T(n) grows very similarly to F(n), so in fact T(n) = </a:t>
            </a:r>
            <a:r>
              <a:rPr lang="en-US" dirty="0">
                <a:sym typeface="Symbol"/>
              </a:rPr>
              <a:t></a:t>
            </a:r>
            <a:r>
              <a:rPr lang="en-US" dirty="0"/>
              <a:t>(F(n)).</a:t>
            </a:r>
          </a:p>
          <a:p>
            <a:r>
              <a:rPr lang="en-US" dirty="0"/>
              <a:t>Obviously not very good, but we know that there is a better way to solve it!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21"/>
    </mc:Choice>
    <mc:Fallback xmlns="">
      <p:transition spd="slow" advTm="419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SzPct val="80000"/>
            </a:pPr>
            <a:r>
              <a:rPr lang="en-US" sz="3200" dirty="0"/>
              <a:t>Computing the n</a:t>
            </a:r>
            <a:r>
              <a:rPr lang="en-US" sz="3200" u="sng" baseline="30000" dirty="0"/>
              <a:t>th</a:t>
            </a:r>
            <a:r>
              <a:rPr lang="en-US" sz="3200" dirty="0"/>
              <a:t> Fibonacci number using a bottom-up approach:</a:t>
            </a:r>
          </a:p>
          <a:p>
            <a:pPr lvl="1"/>
            <a:r>
              <a:rPr lang="en-US" dirty="0"/>
              <a:t>F(0) = 0</a:t>
            </a:r>
          </a:p>
          <a:p>
            <a:pPr lvl="1"/>
            <a:r>
              <a:rPr lang="en-US" dirty="0"/>
              <a:t>F(1) = 1 </a:t>
            </a:r>
          </a:p>
          <a:p>
            <a:pPr lvl="1"/>
            <a:r>
              <a:rPr lang="en-US" dirty="0"/>
              <a:t>F(2) = 1+0 = 1</a:t>
            </a:r>
          </a:p>
          <a:p>
            <a:pPr lvl="1"/>
            <a:r>
              <a:rPr lang="en-US" dirty="0"/>
              <a:t>  …    </a:t>
            </a:r>
          </a:p>
          <a:p>
            <a:pPr lvl="1"/>
            <a:r>
              <a:rPr lang="en-US" dirty="0"/>
              <a:t>F(n-2) = </a:t>
            </a:r>
          </a:p>
          <a:p>
            <a:pPr lvl="1"/>
            <a:r>
              <a:rPr lang="en-US" dirty="0"/>
              <a:t>F(n-1) = </a:t>
            </a:r>
          </a:p>
          <a:p>
            <a:pPr lvl="1"/>
            <a:r>
              <a:rPr lang="en-US" dirty="0"/>
              <a:t>F(n) = F(n-1) + F(n-2)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Efficiency: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 – O(n)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Space – O(n)</a:t>
            </a:r>
          </a:p>
          <a:p>
            <a:endParaRPr lang="en-US" dirty="0"/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524000" y="38100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6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6892925" cy="184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752600" y="40640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752600" y="45974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752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14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276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1910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181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00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543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4582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4252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bottom-up approach is only </a:t>
            </a:r>
            <a:r>
              <a:rPr lang="en-US" dirty="0">
                <a:sym typeface="Symbol"/>
              </a:rPr>
              <a:t></a:t>
            </a:r>
            <a:r>
              <a:rPr lang="en-US" dirty="0"/>
              <a:t>(n).</a:t>
            </a:r>
          </a:p>
          <a:p>
            <a:r>
              <a:rPr lang="en-US" dirty="0"/>
              <a:t>Why is the top-down so inefficient?</a:t>
            </a:r>
          </a:p>
          <a:p>
            <a:pPr lvl="1"/>
            <a:r>
              <a:rPr lang="en-US" dirty="0" err="1"/>
              <a:t>Recomputes</a:t>
            </a:r>
            <a:r>
              <a:rPr lang="en-US" dirty="0"/>
              <a:t> many sub-problems.</a:t>
            </a:r>
          </a:p>
          <a:p>
            <a:pPr lvl="2"/>
            <a:r>
              <a:rPr lang="en-US" dirty="0"/>
              <a:t>How many times is F(n-5) computed?</a:t>
            </a:r>
          </a:p>
        </p:txBody>
      </p:sp>
      <p:grpSp>
        <p:nvGrpSpPr>
          <p:cNvPr id="4" name="Group 17"/>
          <p:cNvGrpSpPr/>
          <p:nvPr/>
        </p:nvGrpSpPr>
        <p:grpSpPr>
          <a:xfrm>
            <a:off x="1676400" y="3810000"/>
            <a:ext cx="5404043" cy="2308324"/>
            <a:chOff x="4572000" y="3048000"/>
            <a:chExt cx="5404043" cy="205116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3048000"/>
              <a:ext cx="5404043" cy="20511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/>
                <a:t> 			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</a:t>
              </a:r>
              <a:r>
                <a:rPr lang="en-US" b="1" dirty="0"/>
                <a:t>)</a:t>
              </a:r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r>
                <a:rPr lang="en-US" b="1" dirty="0"/>
                <a:t>            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1)             </a:t>
              </a:r>
              <a:r>
                <a:rPr lang="en-US" b="1" i="1" dirty="0"/>
                <a:t> +        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2)</a:t>
              </a:r>
            </a:p>
            <a:p>
              <a:pPr lvl="1">
                <a:buNone/>
              </a:pPr>
              <a:endParaRPr lang="en-US" b="1" dirty="0"/>
            </a:p>
            <a:p>
              <a:pPr lvl="1">
                <a:buNone/>
              </a:pPr>
              <a:endParaRPr lang="en-US" b="1" i="1" dirty="0"/>
            </a:p>
            <a:p>
              <a:pPr lvl="1">
                <a:buNone/>
              </a:pP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2)     </a:t>
              </a:r>
              <a:r>
                <a:rPr lang="en-US" b="1" i="1" dirty="0"/>
                <a:t>+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3)          </a:t>
              </a:r>
              <a:r>
                <a:rPr lang="en-US" b="1" i="1" dirty="0"/>
                <a:t>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3)     </a:t>
              </a:r>
              <a:r>
                <a:rPr lang="en-US" b="1" i="1" dirty="0"/>
                <a:t>+     F</a:t>
              </a:r>
              <a:r>
                <a:rPr lang="en-US" b="1" dirty="0"/>
                <a:t>(</a:t>
              </a:r>
              <a:r>
                <a:rPr lang="en-US" b="1" i="1" dirty="0"/>
                <a:t>n-</a:t>
              </a:r>
              <a:r>
                <a:rPr lang="en-US" b="1" dirty="0"/>
                <a:t>4)</a:t>
              </a:r>
            </a:p>
            <a:p>
              <a:r>
                <a:rPr lang="en-US" b="1" dirty="0"/>
                <a:t>…		…		…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ight Brace 11"/>
          <p:cNvSpPr/>
          <p:nvPr/>
        </p:nvSpPr>
        <p:spPr bwMode="auto">
          <a:xfrm>
            <a:off x="7239000" y="3810000"/>
            <a:ext cx="457200" cy="23622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648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levels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43"/>
    </mc:Choice>
    <mc:Fallback xmlns="">
      <p:transition spd="slow" advTm="309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Fib(5)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733800" y="182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24200" y="24384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Fib(4)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15000" y="1828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67475" y="2346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71675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743200" y="3048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581400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76675" y="34290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3600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5675" y="33528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4008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162800" y="2895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192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146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048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954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12954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8288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71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624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95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6292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619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6019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553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1752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6670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3"/>
    </mc:Choice>
    <mc:Fallback xmlns="">
      <p:transition spd="slow" advTm="170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Dynamic Programming is an algorithm design technique for </a:t>
            </a:r>
            <a:r>
              <a:rPr lang="en-US" i="1" dirty="0"/>
              <a:t>optimization problems: </a:t>
            </a:r>
            <a:r>
              <a:rPr lang="en-US" dirty="0"/>
              <a:t>often minimizing or maximizing.</a:t>
            </a:r>
          </a:p>
          <a:p>
            <a:pPr>
              <a:lnSpc>
                <a:spcPct val="90000"/>
              </a:lnSpc>
            </a:pPr>
            <a:r>
              <a:rPr lang="en-US" dirty="0"/>
              <a:t>Like divide and conquer, DP solves problems by combining solutions to sub-problems.</a:t>
            </a:r>
          </a:p>
          <a:p>
            <a:pPr>
              <a:lnSpc>
                <a:spcPct val="90000"/>
              </a:lnSpc>
            </a:pPr>
            <a:r>
              <a:rPr lang="en-US" dirty="0"/>
              <a:t>Unlike divide and conquer, sub-problems are not independent.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Sub-problems may share sub-sub-problems,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9"/>
    </mc:Choice>
    <mc:Fallback xmlns="">
      <p:transition spd="slow" advTm="312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</a:pPr>
            <a:r>
              <a:rPr lang="en-US" dirty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</a:pPr>
            <a:r>
              <a:rPr lang="en-US" dirty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</a:pPr>
            <a:r>
              <a:rPr lang="en-US" dirty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</a:pPr>
            <a:r>
              <a:rPr lang="en-US" dirty="0"/>
              <a:t>Time is saved since each sub-problem is solved only once.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63"/>
    </mc:Choice>
    <mc:Fallback xmlns="">
      <p:transition spd="slow" advTm="390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get a feel for this is through some more examples.</a:t>
            </a:r>
          </a:p>
          <a:p>
            <a:pPr lvl="1"/>
            <a:r>
              <a:rPr lang="en-US" dirty="0"/>
              <a:t>Matrix Chaining optimization</a:t>
            </a:r>
          </a:p>
          <a:p>
            <a:pPr lvl="1"/>
            <a:r>
              <a:rPr lang="en-US" dirty="0"/>
              <a:t>Longest Common Subsequence</a:t>
            </a:r>
          </a:p>
          <a:p>
            <a:pPr lvl="1"/>
            <a:r>
              <a:rPr lang="en-US" dirty="0"/>
              <a:t>0-1 Knapsack Problem</a:t>
            </a:r>
          </a:p>
          <a:p>
            <a:pPr lvl="1"/>
            <a:r>
              <a:rPr lang="en-US" dirty="0"/>
              <a:t>Transitive Closure of a direct graph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0.5|0.7|18|2.4|0.7|0.9"/>
</p:tagLst>
</file>

<file path=ppt/theme/theme1.xml><?xml version="1.0" encoding="utf-8"?>
<a:theme xmlns:a="http://schemas.openxmlformats.org/drawingml/2006/main" name="OSU_BrutusCrawf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OSU_BrutusCrawfis</Template>
  <TotalTime>1314</TotalTime>
  <Words>1826</Words>
  <Application>Microsoft Office PowerPoint</Application>
  <PresentationFormat>全屏显示(4:3)</PresentationFormat>
  <Paragraphs>230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SimSun</vt:lpstr>
      <vt:lpstr>Arial</vt:lpstr>
      <vt:lpstr>Arial Black</vt:lpstr>
      <vt:lpstr>Symbol</vt:lpstr>
      <vt:lpstr>Tahoma</vt:lpstr>
      <vt:lpstr>Times New Roman</vt:lpstr>
      <vt:lpstr>Wingdings</vt:lpstr>
      <vt:lpstr>OSU_BrutusCrawfis</vt:lpstr>
      <vt:lpstr>Document</vt:lpstr>
      <vt:lpstr>Equation</vt:lpstr>
      <vt:lpstr>Introduction to Algorithms   Dynamic Programming</vt:lpstr>
      <vt:lpstr>Fibonacci Numbers  </vt:lpstr>
      <vt:lpstr>Fibonacci Numbers </vt:lpstr>
      <vt:lpstr>Fibonacci Numbers</vt:lpstr>
      <vt:lpstr>Fibonacci Numbers</vt:lpstr>
      <vt:lpstr>Fibonacci Numbers</vt:lpstr>
      <vt:lpstr>Dynamic Programming</vt:lpstr>
      <vt:lpstr>Dynamic Programming</vt:lpstr>
      <vt:lpstr>Dynamic Programming</vt:lpstr>
      <vt:lpstr>Matrix Chain-Products</vt:lpstr>
      <vt:lpstr>Matrix Chain-Products</vt:lpstr>
      <vt:lpstr>Enumeration Approach</vt:lpstr>
      <vt:lpstr>Greedy Approach</vt:lpstr>
      <vt:lpstr>Dynamic Programming Approach</vt:lpstr>
      <vt:lpstr>Dynamic Programming Approach</vt:lpstr>
      <vt:lpstr>Dynamic Programming Approach</vt:lpstr>
      <vt:lpstr>Dynamic Programming Approach</vt:lpstr>
      <vt:lpstr>Recursive Approach</vt:lpstr>
      <vt:lpstr>Dynamic Programming Algorithm</vt:lpstr>
      <vt:lpstr>Algorithm Visualization</vt:lpstr>
      <vt:lpstr>Algorithm Visualization</vt:lpstr>
      <vt:lpstr>Algorithm Visualization</vt:lpstr>
      <vt:lpstr>Matrix Chain-Products</vt:lpstr>
      <vt:lpstr>Matrix Chain-Products Summary</vt:lpstr>
    </vt:vector>
  </TitlesOfParts>
  <Company>Department of Computer Science and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 Dynamic Programming</dc:title>
  <dc:creator>Roger Crawfis</dc:creator>
  <cp:lastModifiedBy>Song Yang</cp:lastModifiedBy>
  <cp:revision>109</cp:revision>
  <dcterms:created xsi:type="dcterms:W3CDTF">2009-07-29T22:36:24Z</dcterms:created>
  <dcterms:modified xsi:type="dcterms:W3CDTF">2022-03-13T10:51:18Z</dcterms:modified>
</cp:coreProperties>
</file>