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6413"/>
  <p:notesSz cx="12192000" cy="9677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-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0E17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340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E17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340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E17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E17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99636"/>
            <a:ext cx="9408795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0E17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174" y="2023182"/>
            <a:ext cx="5267325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340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9232" y="7665249"/>
            <a:ext cx="1210945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40" dirty="0"/>
              <a:t>Made</a:t>
            </a:r>
            <a:r>
              <a:rPr spc="-100" dirty="0"/>
              <a:t> </a:t>
            </a:r>
            <a:r>
              <a:rPr spc="-40" dirty="0"/>
              <a:t>with</a:t>
            </a:r>
            <a:r>
              <a:rPr spc="-95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8.png"/><Relationship Id="rId17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16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6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3" name="object 3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8" y="3905249"/>
              <a:ext cx="76200" cy="76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7" y="4476749"/>
              <a:ext cx="76201" cy="76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97" y="5048249"/>
              <a:ext cx="76201" cy="76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7" y="5619749"/>
              <a:ext cx="76201" cy="76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48" y="6191249"/>
              <a:ext cx="76200" cy="76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3247" y="4048124"/>
              <a:ext cx="76201" cy="76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623" y="4905374"/>
              <a:ext cx="76200" cy="76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1872" y="5476874"/>
              <a:ext cx="76201" cy="76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3122" y="6048374"/>
              <a:ext cx="76201" cy="76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8872" y="4333874"/>
              <a:ext cx="76201" cy="76199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761999" y="785812"/>
            <a:ext cx="381000" cy="333375"/>
          </a:xfrm>
          <a:custGeom>
            <a:avLst/>
            <a:gdLst/>
            <a:ahLst/>
            <a:cxnLst/>
            <a:rect l="l" t="t" r="r" b="b"/>
            <a:pathLst>
              <a:path w="381000" h="333375">
                <a:moveTo>
                  <a:pt x="357187" y="333375"/>
                </a:moveTo>
                <a:lnTo>
                  <a:pt x="59531" y="333375"/>
                </a:lnTo>
                <a:lnTo>
                  <a:pt x="36353" y="328698"/>
                </a:lnTo>
                <a:lnTo>
                  <a:pt x="17431" y="315943"/>
                </a:lnTo>
                <a:lnTo>
                  <a:pt x="4676" y="297021"/>
                </a:lnTo>
                <a:lnTo>
                  <a:pt x="0" y="273843"/>
                </a:lnTo>
                <a:lnTo>
                  <a:pt x="0" y="23812"/>
                </a:lnTo>
                <a:lnTo>
                  <a:pt x="1868" y="14535"/>
                </a:lnTo>
                <a:lnTo>
                  <a:pt x="6967" y="6967"/>
                </a:lnTo>
                <a:lnTo>
                  <a:pt x="14535" y="1868"/>
                </a:lnTo>
                <a:lnTo>
                  <a:pt x="23812" y="0"/>
                </a:lnTo>
                <a:lnTo>
                  <a:pt x="33089" y="1868"/>
                </a:lnTo>
                <a:lnTo>
                  <a:pt x="40657" y="6967"/>
                </a:lnTo>
                <a:lnTo>
                  <a:pt x="45756" y="14535"/>
                </a:lnTo>
                <a:lnTo>
                  <a:pt x="47625" y="23812"/>
                </a:lnTo>
                <a:lnTo>
                  <a:pt x="47625" y="280392"/>
                </a:lnTo>
                <a:lnTo>
                  <a:pt x="52982" y="285750"/>
                </a:lnTo>
                <a:lnTo>
                  <a:pt x="357187" y="285750"/>
                </a:lnTo>
                <a:lnTo>
                  <a:pt x="366464" y="287618"/>
                </a:lnTo>
                <a:lnTo>
                  <a:pt x="374033" y="292717"/>
                </a:lnTo>
                <a:lnTo>
                  <a:pt x="379131" y="300285"/>
                </a:lnTo>
                <a:lnTo>
                  <a:pt x="381000" y="309562"/>
                </a:lnTo>
                <a:lnTo>
                  <a:pt x="379131" y="318839"/>
                </a:lnTo>
                <a:lnTo>
                  <a:pt x="374033" y="326408"/>
                </a:lnTo>
                <a:lnTo>
                  <a:pt x="366464" y="331506"/>
                </a:lnTo>
                <a:lnTo>
                  <a:pt x="357187" y="333375"/>
                </a:lnTo>
                <a:close/>
              </a:path>
              <a:path w="381000" h="333375">
                <a:moveTo>
                  <a:pt x="305618" y="132977"/>
                </a:moveTo>
                <a:lnTo>
                  <a:pt x="238125" y="132977"/>
                </a:lnTo>
                <a:lnTo>
                  <a:pt x="316483" y="54545"/>
                </a:lnTo>
                <a:lnTo>
                  <a:pt x="324366" y="49313"/>
                </a:lnTo>
                <a:lnTo>
                  <a:pt x="333337" y="47569"/>
                </a:lnTo>
                <a:lnTo>
                  <a:pt x="342309" y="49313"/>
                </a:lnTo>
                <a:lnTo>
                  <a:pt x="350192" y="54545"/>
                </a:lnTo>
                <a:lnTo>
                  <a:pt x="355424" y="62428"/>
                </a:lnTo>
                <a:lnTo>
                  <a:pt x="357168" y="71400"/>
                </a:lnTo>
                <a:lnTo>
                  <a:pt x="355424" y="80371"/>
                </a:lnTo>
                <a:lnTo>
                  <a:pt x="349898" y="88697"/>
                </a:lnTo>
                <a:lnTo>
                  <a:pt x="305618" y="132977"/>
                </a:lnTo>
                <a:close/>
              </a:path>
              <a:path w="381000" h="333375">
                <a:moveTo>
                  <a:pt x="95212" y="214293"/>
                </a:moveTo>
                <a:lnTo>
                  <a:pt x="86241" y="212549"/>
                </a:lnTo>
                <a:lnTo>
                  <a:pt x="78358" y="207317"/>
                </a:lnTo>
                <a:lnTo>
                  <a:pt x="73125" y="199434"/>
                </a:lnTo>
                <a:lnTo>
                  <a:pt x="71381" y="190462"/>
                </a:lnTo>
                <a:lnTo>
                  <a:pt x="73125" y="181491"/>
                </a:lnTo>
                <a:lnTo>
                  <a:pt x="78358" y="173608"/>
                </a:lnTo>
                <a:lnTo>
                  <a:pt x="161701" y="90264"/>
                </a:lnTo>
                <a:lnTo>
                  <a:pt x="169585" y="85032"/>
                </a:lnTo>
                <a:lnTo>
                  <a:pt x="178556" y="83287"/>
                </a:lnTo>
                <a:lnTo>
                  <a:pt x="187528" y="85032"/>
                </a:lnTo>
                <a:lnTo>
                  <a:pt x="195411" y="90264"/>
                </a:lnTo>
                <a:lnTo>
                  <a:pt x="238125" y="132977"/>
                </a:lnTo>
                <a:lnTo>
                  <a:pt x="305618" y="132977"/>
                </a:lnTo>
                <a:lnTo>
                  <a:pt x="297730" y="140865"/>
                </a:lnTo>
                <a:lnTo>
                  <a:pt x="178593" y="140865"/>
                </a:lnTo>
                <a:lnTo>
                  <a:pt x="112067" y="207317"/>
                </a:lnTo>
                <a:lnTo>
                  <a:pt x="104184" y="212549"/>
                </a:lnTo>
                <a:lnTo>
                  <a:pt x="95212" y="214293"/>
                </a:lnTo>
                <a:close/>
              </a:path>
              <a:path w="381000" h="333375">
                <a:moveTo>
                  <a:pt x="349898" y="88697"/>
                </a:moveTo>
                <a:lnTo>
                  <a:pt x="350181" y="88272"/>
                </a:lnTo>
                <a:lnTo>
                  <a:pt x="350324" y="88272"/>
                </a:lnTo>
                <a:lnTo>
                  <a:pt x="349898" y="88697"/>
                </a:lnTo>
                <a:close/>
              </a:path>
              <a:path w="381000" h="333375">
                <a:moveTo>
                  <a:pt x="238640" y="190462"/>
                </a:moveTo>
                <a:lnTo>
                  <a:pt x="237683" y="190462"/>
                </a:lnTo>
                <a:lnTo>
                  <a:pt x="229190" y="188811"/>
                </a:lnTo>
                <a:lnTo>
                  <a:pt x="221307" y="183579"/>
                </a:lnTo>
                <a:lnTo>
                  <a:pt x="178593" y="140865"/>
                </a:lnTo>
                <a:lnTo>
                  <a:pt x="297730" y="140865"/>
                </a:lnTo>
                <a:lnTo>
                  <a:pt x="255016" y="183579"/>
                </a:lnTo>
                <a:lnTo>
                  <a:pt x="247133" y="188811"/>
                </a:lnTo>
                <a:lnTo>
                  <a:pt x="238640" y="190462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3499" y="761999"/>
            <a:ext cx="476884" cy="381000"/>
          </a:xfrm>
          <a:custGeom>
            <a:avLst/>
            <a:gdLst/>
            <a:ahLst/>
            <a:cxnLst/>
            <a:rect l="l" t="t" r="r" b="b"/>
            <a:pathLst>
              <a:path w="476885" h="381000">
                <a:moveTo>
                  <a:pt x="111065" y="119062"/>
                </a:moveTo>
                <a:lnTo>
                  <a:pt x="103247" y="119062"/>
                </a:lnTo>
                <a:lnTo>
                  <a:pt x="99376" y="118681"/>
                </a:lnTo>
                <a:lnTo>
                  <a:pt x="62297" y="98862"/>
                </a:lnTo>
                <a:lnTo>
                  <a:pt x="47624" y="63440"/>
                </a:lnTo>
                <a:lnTo>
                  <a:pt x="47624" y="55622"/>
                </a:lnTo>
                <a:lnTo>
                  <a:pt x="62297" y="20200"/>
                </a:lnTo>
                <a:lnTo>
                  <a:pt x="99376" y="381"/>
                </a:lnTo>
                <a:lnTo>
                  <a:pt x="103247" y="0"/>
                </a:lnTo>
                <a:lnTo>
                  <a:pt x="111065" y="0"/>
                </a:lnTo>
                <a:lnTo>
                  <a:pt x="146487" y="14672"/>
                </a:lnTo>
                <a:lnTo>
                  <a:pt x="166306" y="51751"/>
                </a:lnTo>
                <a:lnTo>
                  <a:pt x="166687" y="55622"/>
                </a:lnTo>
                <a:lnTo>
                  <a:pt x="166687" y="63440"/>
                </a:lnTo>
                <a:lnTo>
                  <a:pt x="152015" y="98862"/>
                </a:lnTo>
                <a:lnTo>
                  <a:pt x="114936" y="118681"/>
                </a:lnTo>
                <a:lnTo>
                  <a:pt x="111065" y="119062"/>
                </a:lnTo>
                <a:close/>
              </a:path>
              <a:path w="476885" h="381000">
                <a:moveTo>
                  <a:pt x="384908" y="119062"/>
                </a:moveTo>
                <a:lnTo>
                  <a:pt x="377091" y="119062"/>
                </a:lnTo>
                <a:lnTo>
                  <a:pt x="373219" y="118681"/>
                </a:lnTo>
                <a:lnTo>
                  <a:pt x="336141" y="98862"/>
                </a:lnTo>
                <a:lnTo>
                  <a:pt x="321468" y="63440"/>
                </a:lnTo>
                <a:lnTo>
                  <a:pt x="321468" y="55622"/>
                </a:lnTo>
                <a:lnTo>
                  <a:pt x="336141" y="20200"/>
                </a:lnTo>
                <a:lnTo>
                  <a:pt x="373219" y="381"/>
                </a:lnTo>
                <a:lnTo>
                  <a:pt x="377091" y="0"/>
                </a:lnTo>
                <a:lnTo>
                  <a:pt x="384908" y="0"/>
                </a:lnTo>
                <a:lnTo>
                  <a:pt x="420330" y="14672"/>
                </a:lnTo>
                <a:lnTo>
                  <a:pt x="440149" y="51751"/>
                </a:lnTo>
                <a:lnTo>
                  <a:pt x="440531" y="55622"/>
                </a:lnTo>
                <a:lnTo>
                  <a:pt x="440531" y="63440"/>
                </a:lnTo>
                <a:lnTo>
                  <a:pt x="428425" y="95707"/>
                </a:lnTo>
                <a:lnTo>
                  <a:pt x="428326" y="95855"/>
                </a:lnTo>
                <a:lnTo>
                  <a:pt x="396447" y="117156"/>
                </a:lnTo>
                <a:lnTo>
                  <a:pt x="388780" y="118681"/>
                </a:lnTo>
                <a:lnTo>
                  <a:pt x="384908" y="119062"/>
                </a:lnTo>
                <a:close/>
              </a:path>
              <a:path w="476885" h="381000">
                <a:moveTo>
                  <a:pt x="242815" y="238124"/>
                </a:moveTo>
                <a:lnTo>
                  <a:pt x="233434" y="238124"/>
                </a:lnTo>
                <a:lnTo>
                  <a:pt x="228788" y="237667"/>
                </a:lnTo>
                <a:lnTo>
                  <a:pt x="190927" y="220518"/>
                </a:lnTo>
                <a:lnTo>
                  <a:pt x="168975" y="185224"/>
                </a:lnTo>
                <a:lnTo>
                  <a:pt x="166687" y="171378"/>
                </a:lnTo>
                <a:lnTo>
                  <a:pt x="166782" y="161032"/>
                </a:lnTo>
                <a:lnTo>
                  <a:pt x="181332" y="123098"/>
                </a:lnTo>
                <a:lnTo>
                  <a:pt x="215221" y="98862"/>
                </a:lnTo>
                <a:lnTo>
                  <a:pt x="233434" y="95250"/>
                </a:lnTo>
                <a:lnTo>
                  <a:pt x="242815" y="95250"/>
                </a:lnTo>
                <a:lnTo>
                  <a:pt x="281713" y="109895"/>
                </a:lnTo>
                <a:lnTo>
                  <a:pt x="305919" y="143683"/>
                </a:lnTo>
                <a:lnTo>
                  <a:pt x="309562" y="171378"/>
                </a:lnTo>
                <a:lnTo>
                  <a:pt x="309104" y="176023"/>
                </a:lnTo>
                <a:lnTo>
                  <a:pt x="291955" y="213884"/>
                </a:lnTo>
                <a:lnTo>
                  <a:pt x="256662" y="235837"/>
                </a:lnTo>
                <a:lnTo>
                  <a:pt x="242815" y="238124"/>
                </a:lnTo>
                <a:close/>
              </a:path>
              <a:path w="476885" h="381000">
                <a:moveTo>
                  <a:pt x="175170" y="238124"/>
                </a:moveTo>
                <a:lnTo>
                  <a:pt x="7143" y="238124"/>
                </a:lnTo>
                <a:lnTo>
                  <a:pt x="3500" y="234482"/>
                </a:lnTo>
                <a:lnTo>
                  <a:pt x="0" y="230892"/>
                </a:lnTo>
                <a:lnTo>
                  <a:pt x="0" y="222274"/>
                </a:lnTo>
                <a:lnTo>
                  <a:pt x="6242" y="191377"/>
                </a:lnTo>
                <a:lnTo>
                  <a:pt x="23263" y="166138"/>
                </a:lnTo>
                <a:lnTo>
                  <a:pt x="48502" y="149117"/>
                </a:lnTo>
                <a:lnTo>
                  <a:pt x="79399" y="142875"/>
                </a:lnTo>
                <a:lnTo>
                  <a:pt x="111174" y="142875"/>
                </a:lnTo>
                <a:lnTo>
                  <a:pt x="119737" y="143343"/>
                </a:lnTo>
                <a:lnTo>
                  <a:pt x="119865" y="143343"/>
                </a:lnTo>
                <a:lnTo>
                  <a:pt x="128241" y="144726"/>
                </a:lnTo>
                <a:lnTo>
                  <a:pt x="136458" y="146987"/>
                </a:lnTo>
                <a:lnTo>
                  <a:pt x="144363" y="150093"/>
                </a:lnTo>
                <a:lnTo>
                  <a:pt x="143395" y="155450"/>
                </a:lnTo>
                <a:lnTo>
                  <a:pt x="142949" y="161032"/>
                </a:lnTo>
                <a:lnTo>
                  <a:pt x="142949" y="166687"/>
                </a:lnTo>
                <a:lnTo>
                  <a:pt x="145210" y="187382"/>
                </a:lnTo>
                <a:lnTo>
                  <a:pt x="151665" y="206508"/>
                </a:lnTo>
                <a:lnTo>
                  <a:pt x="161755" y="223479"/>
                </a:lnTo>
                <a:lnTo>
                  <a:pt x="175170" y="238124"/>
                </a:lnTo>
                <a:close/>
              </a:path>
              <a:path w="476885" h="381000">
                <a:moveTo>
                  <a:pt x="469106" y="238124"/>
                </a:moveTo>
                <a:lnTo>
                  <a:pt x="301079" y="238124"/>
                </a:lnTo>
                <a:lnTo>
                  <a:pt x="314525" y="223479"/>
                </a:lnTo>
                <a:lnTo>
                  <a:pt x="324612" y="206508"/>
                </a:lnTo>
                <a:lnTo>
                  <a:pt x="331049" y="187382"/>
                </a:lnTo>
                <a:lnTo>
                  <a:pt x="333300" y="166687"/>
                </a:lnTo>
                <a:lnTo>
                  <a:pt x="333300" y="161032"/>
                </a:lnTo>
                <a:lnTo>
                  <a:pt x="332767" y="155450"/>
                </a:lnTo>
                <a:lnTo>
                  <a:pt x="331886" y="150093"/>
                </a:lnTo>
                <a:lnTo>
                  <a:pt x="339678" y="146987"/>
                </a:lnTo>
                <a:lnTo>
                  <a:pt x="347839" y="144726"/>
                </a:lnTo>
                <a:lnTo>
                  <a:pt x="356321" y="143343"/>
                </a:lnTo>
                <a:lnTo>
                  <a:pt x="365075" y="142875"/>
                </a:lnTo>
                <a:lnTo>
                  <a:pt x="396850" y="142875"/>
                </a:lnTo>
                <a:lnTo>
                  <a:pt x="427747" y="149117"/>
                </a:lnTo>
                <a:lnTo>
                  <a:pt x="452986" y="166138"/>
                </a:lnTo>
                <a:lnTo>
                  <a:pt x="470007" y="191377"/>
                </a:lnTo>
                <a:lnTo>
                  <a:pt x="476250" y="222274"/>
                </a:lnTo>
                <a:lnTo>
                  <a:pt x="476250" y="230892"/>
                </a:lnTo>
                <a:lnTo>
                  <a:pt x="476415" y="230892"/>
                </a:lnTo>
                <a:lnTo>
                  <a:pt x="469106" y="238124"/>
                </a:lnTo>
                <a:close/>
              </a:path>
              <a:path w="476885" h="381000">
                <a:moveTo>
                  <a:pt x="361131" y="381000"/>
                </a:moveTo>
                <a:lnTo>
                  <a:pt x="115118" y="381000"/>
                </a:lnTo>
                <a:lnTo>
                  <a:pt x="107383" y="379433"/>
                </a:lnTo>
                <a:lnTo>
                  <a:pt x="101063" y="375167"/>
                </a:lnTo>
                <a:lnTo>
                  <a:pt x="96809" y="368850"/>
                </a:lnTo>
                <a:lnTo>
                  <a:pt x="95250" y="361131"/>
                </a:lnTo>
                <a:lnTo>
                  <a:pt x="103047" y="322526"/>
                </a:lnTo>
                <a:lnTo>
                  <a:pt x="124308" y="290996"/>
                </a:lnTo>
                <a:lnTo>
                  <a:pt x="155839" y="269734"/>
                </a:lnTo>
                <a:lnTo>
                  <a:pt x="194443" y="261937"/>
                </a:lnTo>
                <a:lnTo>
                  <a:pt x="281806" y="261937"/>
                </a:lnTo>
                <a:lnTo>
                  <a:pt x="320410" y="269734"/>
                </a:lnTo>
                <a:lnTo>
                  <a:pt x="351941" y="290996"/>
                </a:lnTo>
                <a:lnTo>
                  <a:pt x="373202" y="322526"/>
                </a:lnTo>
                <a:lnTo>
                  <a:pt x="381000" y="361131"/>
                </a:lnTo>
                <a:lnTo>
                  <a:pt x="379444" y="368850"/>
                </a:lnTo>
                <a:lnTo>
                  <a:pt x="375195" y="375167"/>
                </a:lnTo>
                <a:lnTo>
                  <a:pt x="368882" y="379433"/>
                </a:lnTo>
                <a:lnTo>
                  <a:pt x="361131" y="38100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999" y="146684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52499" y="57149"/>
                </a:moveTo>
                <a:lnTo>
                  <a:pt x="0" y="57149"/>
                </a:lnTo>
                <a:lnTo>
                  <a:pt x="0" y="0"/>
                </a:lnTo>
                <a:lnTo>
                  <a:pt x="952499" y="0"/>
                </a:lnTo>
                <a:lnTo>
                  <a:pt x="952499" y="571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49299" y="1741949"/>
            <a:ext cx="6831965" cy="732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00" spc="-100" dirty="0"/>
              <a:t>Customer</a:t>
            </a:r>
            <a:r>
              <a:rPr sz="4600" spc="-229" dirty="0"/>
              <a:t> </a:t>
            </a:r>
            <a:r>
              <a:rPr sz="4600" spc="-70" dirty="0"/>
              <a:t>Churn</a:t>
            </a:r>
            <a:r>
              <a:rPr sz="4600" spc="-225" dirty="0"/>
              <a:t> </a:t>
            </a:r>
            <a:r>
              <a:rPr sz="4600" spc="-110" dirty="0"/>
              <a:t>System</a:t>
            </a:r>
            <a:endParaRPr sz="4600"/>
          </a:p>
        </p:txBody>
      </p:sp>
      <p:sp>
        <p:nvSpPr>
          <p:cNvPr id="19" name="object 19"/>
          <p:cNvSpPr txBox="1"/>
          <p:nvPr/>
        </p:nvSpPr>
        <p:spPr>
          <a:xfrm>
            <a:off x="749299" y="2694532"/>
            <a:ext cx="608838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90" dirty="0">
                <a:solidFill>
                  <a:srgbClr val="465469"/>
                </a:solidFill>
                <a:latin typeface="Verdana"/>
                <a:cs typeface="Verdana"/>
              </a:rPr>
              <a:t>Prediction,</a:t>
            </a:r>
            <a:r>
              <a:rPr sz="2350" spc="-210" dirty="0">
                <a:solidFill>
                  <a:srgbClr val="465469"/>
                </a:solidFill>
                <a:latin typeface="Verdana"/>
                <a:cs typeface="Verdana"/>
              </a:rPr>
              <a:t> </a:t>
            </a:r>
            <a:r>
              <a:rPr sz="2350" spc="-120" dirty="0">
                <a:solidFill>
                  <a:srgbClr val="465469"/>
                </a:solidFill>
                <a:latin typeface="Verdana"/>
                <a:cs typeface="Verdana"/>
              </a:rPr>
              <a:t>Prevention,</a:t>
            </a:r>
            <a:r>
              <a:rPr sz="2350" spc="-204" dirty="0">
                <a:solidFill>
                  <a:srgbClr val="465469"/>
                </a:solidFill>
                <a:latin typeface="Verdana"/>
                <a:cs typeface="Verdana"/>
              </a:rPr>
              <a:t> </a:t>
            </a:r>
            <a:r>
              <a:rPr sz="2350" spc="-70" dirty="0">
                <a:solidFill>
                  <a:srgbClr val="465469"/>
                </a:solidFill>
                <a:latin typeface="Verdana"/>
                <a:cs typeface="Verdana"/>
              </a:rPr>
              <a:t>and</a:t>
            </a:r>
            <a:r>
              <a:rPr sz="2350" spc="-204" dirty="0">
                <a:solidFill>
                  <a:srgbClr val="465469"/>
                </a:solidFill>
                <a:latin typeface="Verdana"/>
                <a:cs typeface="Verdana"/>
              </a:rPr>
              <a:t> </a:t>
            </a:r>
            <a:r>
              <a:rPr sz="2350" spc="-110" dirty="0">
                <a:solidFill>
                  <a:srgbClr val="465469"/>
                </a:solidFill>
                <a:latin typeface="Verdana"/>
                <a:cs typeface="Verdana"/>
              </a:rPr>
              <a:t>Business</a:t>
            </a:r>
            <a:r>
              <a:rPr sz="2350" spc="-210" dirty="0">
                <a:solidFill>
                  <a:srgbClr val="465469"/>
                </a:solidFill>
                <a:latin typeface="Verdana"/>
                <a:cs typeface="Verdana"/>
              </a:rPr>
              <a:t> </a:t>
            </a:r>
            <a:r>
              <a:rPr sz="2350" spc="-35" dirty="0">
                <a:solidFill>
                  <a:srgbClr val="465469"/>
                </a:solidFill>
                <a:latin typeface="Verdana"/>
                <a:cs typeface="Verdana"/>
              </a:rPr>
              <a:t>Impact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299" y="3655275"/>
            <a:ext cx="4497705" cy="4826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50" dirty="0">
                <a:solidFill>
                  <a:srgbClr val="6A7280"/>
                </a:solidFill>
                <a:latin typeface="Century Gothic"/>
                <a:cs typeface="Century Gothic"/>
              </a:rPr>
              <a:t>July</a:t>
            </a:r>
            <a:r>
              <a:rPr sz="1150" spc="-45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145" dirty="0">
                <a:solidFill>
                  <a:srgbClr val="6A7280"/>
                </a:solidFill>
                <a:latin typeface="Century Gothic"/>
                <a:cs typeface="Century Gothic"/>
              </a:rPr>
              <a:t>31,</a:t>
            </a:r>
            <a:r>
              <a:rPr sz="1150" spc="-45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2025</a:t>
            </a:r>
            <a:endParaRPr sz="11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110" dirty="0">
                <a:solidFill>
                  <a:srgbClr val="6A7280"/>
                </a:solidFill>
                <a:latin typeface="Century Gothic"/>
                <a:cs typeface="Century Gothic"/>
              </a:rPr>
              <a:t>A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Century Gothic"/>
                <a:cs typeface="Century Gothic"/>
              </a:rPr>
              <a:t>comprehensive</a:t>
            </a:r>
            <a:r>
              <a:rPr sz="1150" spc="-15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6A7280"/>
                </a:solidFill>
                <a:latin typeface="Century Gothic"/>
                <a:cs typeface="Century Gothic"/>
              </a:rPr>
              <a:t>analysis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Century Gothic"/>
                <a:cs typeface="Century Gothic"/>
              </a:rPr>
              <a:t>of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6A7280"/>
                </a:solidFill>
                <a:latin typeface="Century Gothic"/>
                <a:cs typeface="Century Gothic"/>
              </a:rPr>
              <a:t>modern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6A7280"/>
                </a:solidFill>
                <a:latin typeface="Century Gothic"/>
                <a:cs typeface="Century Gothic"/>
              </a:rPr>
              <a:t>customer</a:t>
            </a:r>
            <a:r>
              <a:rPr sz="1150" spc="-15" dirty="0">
                <a:solidFill>
                  <a:srgbClr val="6A7280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Century Gothic"/>
                <a:cs typeface="Century Gothic"/>
              </a:rPr>
              <a:t>retention </a:t>
            </a:r>
            <a:r>
              <a:rPr sz="1150" spc="-10" dirty="0">
                <a:solidFill>
                  <a:srgbClr val="6A7280"/>
                </a:solidFill>
                <a:latin typeface="Century Gothic"/>
                <a:cs typeface="Century Gothic"/>
              </a:rPr>
              <a:t>strategies</a:t>
            </a:r>
            <a:endParaRPr sz="1150" dirty="0">
              <a:latin typeface="Century Gothic"/>
              <a:cs typeface="Century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604A4-602E-2C5D-7082-9E21333FBD8C}"/>
              </a:ext>
            </a:extLst>
          </p:cNvPr>
          <p:cNvSpPr txBox="1"/>
          <p:nvPr/>
        </p:nvSpPr>
        <p:spPr>
          <a:xfrm>
            <a:off x="7656407" y="5127212"/>
            <a:ext cx="3452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1.Mohammed Aathif </a:t>
            </a:r>
            <a:r>
              <a:rPr lang="en-US" dirty="0" err="1"/>
              <a:t>Khan.A</a:t>
            </a:r>
            <a:endParaRPr lang="en-US" dirty="0"/>
          </a:p>
          <a:p>
            <a:r>
              <a:rPr lang="en-US" dirty="0"/>
              <a:t>2.Monish Meganathan</a:t>
            </a:r>
          </a:p>
          <a:p>
            <a:r>
              <a:rPr lang="en-US" dirty="0"/>
              <a:t>3.Mohamed </a:t>
            </a:r>
            <a:r>
              <a:rPr lang="en-US" dirty="0" err="1"/>
              <a:t>Arshad.M</a:t>
            </a:r>
            <a:endParaRPr lang="en-US" dirty="0"/>
          </a:p>
          <a:p>
            <a:r>
              <a:rPr lang="en-US" dirty="0"/>
              <a:t>4.Diyanath.K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572500"/>
          </a:xfrm>
          <a:custGeom>
            <a:avLst/>
            <a:gdLst/>
            <a:ahLst/>
            <a:cxnLst/>
            <a:rect l="l" t="t" r="r" b="b"/>
            <a:pathLst>
              <a:path w="76200" h="8572500">
                <a:moveTo>
                  <a:pt x="76199" y="8572499"/>
                </a:moveTo>
                <a:lnTo>
                  <a:pt x="0" y="8572499"/>
                </a:lnTo>
                <a:lnTo>
                  <a:pt x="0" y="0"/>
                </a:lnTo>
                <a:lnTo>
                  <a:pt x="76199" y="0"/>
                </a:lnTo>
                <a:lnTo>
                  <a:pt x="76199" y="85724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572500"/>
          </a:xfrm>
          <a:custGeom>
            <a:avLst/>
            <a:gdLst/>
            <a:ahLst/>
            <a:cxnLst/>
            <a:rect l="l" t="t" r="r" b="b"/>
            <a:pathLst>
              <a:path w="3657600" h="8572500">
                <a:moveTo>
                  <a:pt x="3657599" y="8572499"/>
                </a:moveTo>
                <a:lnTo>
                  <a:pt x="0" y="85724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5724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0" spc="-315" dirty="0">
                <a:latin typeface="Arial Black"/>
                <a:cs typeface="Arial Black"/>
              </a:rPr>
              <a:t>Implementation</a:t>
            </a:r>
            <a:r>
              <a:rPr b="0" spc="-245" dirty="0">
                <a:latin typeface="Arial Black"/>
                <a:cs typeface="Arial Black"/>
              </a:rPr>
              <a:t> </a:t>
            </a:r>
            <a:r>
              <a:rPr b="0" spc="-395" dirty="0">
                <a:latin typeface="Arial Black"/>
                <a:cs typeface="Arial Black"/>
              </a:rPr>
              <a:t>Framework</a:t>
            </a:r>
          </a:p>
        </p:txBody>
      </p:sp>
      <p:sp>
        <p:nvSpPr>
          <p:cNvPr id="6" name="object 6"/>
          <p:cNvSpPr/>
          <p:nvPr/>
        </p:nvSpPr>
        <p:spPr>
          <a:xfrm>
            <a:off x="609599" y="1600199"/>
            <a:ext cx="28575" cy="504825"/>
          </a:xfrm>
          <a:custGeom>
            <a:avLst/>
            <a:gdLst/>
            <a:ahLst/>
            <a:cxnLst/>
            <a:rect l="l" t="t" r="r" b="b"/>
            <a:pathLst>
              <a:path w="28575" h="504825">
                <a:moveTo>
                  <a:pt x="28574" y="504824"/>
                </a:moveTo>
                <a:lnTo>
                  <a:pt x="0" y="504824"/>
                </a:lnTo>
                <a:lnTo>
                  <a:pt x="0" y="0"/>
                </a:lnTo>
                <a:lnTo>
                  <a:pt x="28574" y="0"/>
                </a:lnTo>
                <a:lnTo>
                  <a:pt x="28574" y="5048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574" y="1624012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874" y="1510279"/>
            <a:ext cx="8940800" cy="5727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680"/>
              </a:spcBef>
            </a:pP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Structuring</a:t>
            </a:r>
            <a:r>
              <a:rPr sz="14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34054"/>
                </a:solidFill>
                <a:latin typeface="Verdana"/>
                <a:cs typeface="Verdana"/>
              </a:rPr>
              <a:t>Your</a:t>
            </a:r>
            <a:r>
              <a:rPr sz="14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4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Prevention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334054"/>
                </a:solidFill>
                <a:latin typeface="Verdana"/>
                <a:cs typeface="Verdana"/>
              </a:rPr>
              <a:t>System</a:t>
            </a: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50" spc="-120" dirty="0">
                <a:solidFill>
                  <a:srgbClr val="64738B"/>
                </a:solidFill>
                <a:latin typeface="Century Gothic"/>
                <a:cs typeface="Century Gothic"/>
              </a:rPr>
              <a:t>A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30" dirty="0">
                <a:solidFill>
                  <a:srgbClr val="64738B"/>
                </a:solidFill>
                <a:latin typeface="Century Gothic"/>
                <a:cs typeface="Century Gothic"/>
              </a:rPr>
              <a:t>successful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40" dirty="0">
                <a:solidFill>
                  <a:srgbClr val="64738B"/>
                </a:solidFill>
                <a:latin typeface="Century Gothic"/>
                <a:cs typeface="Century Gothic"/>
              </a:rPr>
              <a:t>implementation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64738B"/>
                </a:solidFill>
                <a:latin typeface="Century Gothic"/>
                <a:cs typeface="Century Gothic"/>
              </a:rPr>
              <a:t>requires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45" dirty="0">
                <a:solidFill>
                  <a:srgbClr val="64738B"/>
                </a:solidFill>
                <a:latin typeface="Century Gothic"/>
                <a:cs typeface="Century Gothic"/>
              </a:rPr>
              <a:t>strategic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45" dirty="0">
                <a:solidFill>
                  <a:srgbClr val="64738B"/>
                </a:solidFill>
                <a:latin typeface="Century Gothic"/>
                <a:cs typeface="Century Gothic"/>
              </a:rPr>
              <a:t>planning,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45" dirty="0">
                <a:solidFill>
                  <a:srgbClr val="64738B"/>
                </a:solidFill>
                <a:latin typeface="Century Gothic"/>
                <a:cs typeface="Century Gothic"/>
              </a:rPr>
              <a:t>resource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70" dirty="0">
                <a:solidFill>
                  <a:srgbClr val="64738B"/>
                </a:solidFill>
                <a:latin typeface="Century Gothic"/>
                <a:cs typeface="Century Gothic"/>
              </a:rPr>
              <a:t>allocation,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100" dirty="0">
                <a:solidFill>
                  <a:srgbClr val="64738B"/>
                </a:solidFill>
                <a:latin typeface="Century Gothic"/>
                <a:cs typeface="Century Gothic"/>
              </a:rPr>
              <a:t>and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195" dirty="0">
                <a:solidFill>
                  <a:srgbClr val="64738B"/>
                </a:solidFill>
                <a:latin typeface="Century Gothic"/>
                <a:cs typeface="Century Gothic"/>
              </a:rPr>
              <a:t>a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75" dirty="0">
                <a:solidFill>
                  <a:srgbClr val="64738B"/>
                </a:solidFill>
                <a:latin typeface="Century Gothic"/>
                <a:cs typeface="Century Gothic"/>
              </a:rPr>
              <a:t>phased</a:t>
            </a:r>
            <a:r>
              <a:rPr sz="1250" spc="-20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100" dirty="0">
                <a:solidFill>
                  <a:srgbClr val="64738B"/>
                </a:solidFill>
                <a:latin typeface="Century Gothic"/>
                <a:cs typeface="Century Gothic"/>
              </a:rPr>
              <a:t>approach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64738B"/>
                </a:solidFill>
                <a:latin typeface="Century Gothic"/>
                <a:cs typeface="Century Gothic"/>
              </a:rPr>
              <a:t>with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85" dirty="0">
                <a:solidFill>
                  <a:srgbClr val="64738B"/>
                </a:solidFill>
                <a:latin typeface="Century Gothic"/>
                <a:cs typeface="Century Gothic"/>
              </a:rPr>
              <a:t>clear</a:t>
            </a:r>
            <a:r>
              <a:rPr sz="1250" spc="-25" dirty="0">
                <a:solidFill>
                  <a:srgbClr val="64738B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64738B"/>
                </a:solidFill>
                <a:latin typeface="Century Gothic"/>
                <a:cs typeface="Century Gothic"/>
              </a:rPr>
              <a:t>milestones.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2486024"/>
            <a:ext cx="5343525" cy="2238375"/>
            <a:chOff x="609599" y="2486024"/>
            <a:chExt cx="5343525" cy="2238375"/>
          </a:xfrm>
        </p:grpSpPr>
        <p:sp>
          <p:nvSpPr>
            <p:cNvPr id="10" name="object 10"/>
            <p:cNvSpPr/>
            <p:nvPr/>
          </p:nvSpPr>
          <p:spPr>
            <a:xfrm>
              <a:off x="609599" y="2486024"/>
              <a:ext cx="5343525" cy="2238375"/>
            </a:xfrm>
            <a:custGeom>
              <a:avLst/>
              <a:gdLst/>
              <a:ahLst/>
              <a:cxnLst/>
              <a:rect l="l" t="t" r="r" b="b"/>
              <a:pathLst>
                <a:path w="5343525" h="2238375">
                  <a:moveTo>
                    <a:pt x="5290127" y="2238374"/>
                  </a:moveTo>
                  <a:lnTo>
                    <a:pt x="53397" y="2238374"/>
                  </a:lnTo>
                  <a:lnTo>
                    <a:pt x="49681" y="2238008"/>
                  </a:lnTo>
                  <a:lnTo>
                    <a:pt x="14085" y="2218982"/>
                  </a:lnTo>
                  <a:lnTo>
                    <a:pt x="0" y="2184977"/>
                  </a:lnTo>
                  <a:lnTo>
                    <a:pt x="0" y="2181224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290127" y="0"/>
                  </a:lnTo>
                  <a:lnTo>
                    <a:pt x="5329438" y="19392"/>
                  </a:lnTo>
                  <a:lnTo>
                    <a:pt x="5343524" y="53397"/>
                  </a:lnTo>
                  <a:lnTo>
                    <a:pt x="5343524" y="2184977"/>
                  </a:lnTo>
                  <a:lnTo>
                    <a:pt x="5324132" y="2224289"/>
                  </a:lnTo>
                  <a:lnTo>
                    <a:pt x="5293843" y="2238008"/>
                  </a:lnTo>
                  <a:lnTo>
                    <a:pt x="5290127" y="223837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676546"/>
              <a:ext cx="146595" cy="1675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2570" y="2606388"/>
            <a:ext cx="28835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Phase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265" dirty="0">
                <a:solidFill>
                  <a:srgbClr val="0E1729"/>
                </a:solidFill>
                <a:latin typeface="Lucida Sans"/>
                <a:cs typeface="Lucida Sans"/>
              </a:rPr>
              <a:t>1:</a:t>
            </a: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95" dirty="0">
                <a:solidFill>
                  <a:srgbClr val="0E1729"/>
                </a:solidFill>
                <a:latin typeface="Lucida Sans"/>
                <a:cs typeface="Lucida Sans"/>
              </a:rPr>
              <a:t>Foundation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95" dirty="0">
                <a:solidFill>
                  <a:srgbClr val="0E1729"/>
                </a:solidFill>
                <a:latin typeface="Lucida Sans"/>
                <a:cs typeface="Lucida Sans"/>
              </a:rPr>
              <a:t>&amp;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70" dirty="0">
                <a:solidFill>
                  <a:srgbClr val="0E1729"/>
                </a:solidFill>
                <a:latin typeface="Lucida Sans"/>
                <a:cs typeface="Lucida Sans"/>
              </a:rPr>
              <a:t>Alignment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2474" y="3047999"/>
            <a:ext cx="190500" cy="1314450"/>
            <a:chOff x="752474" y="3047999"/>
            <a:chExt cx="190500" cy="13144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047999"/>
              <a:ext cx="190499" cy="1158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714749"/>
              <a:ext cx="133349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963" y="4210049"/>
              <a:ext cx="151423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25525" y="2921926"/>
            <a:ext cx="4427220" cy="6635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30" dirty="0">
                <a:solidFill>
                  <a:srgbClr val="334054"/>
                </a:solidFill>
                <a:latin typeface="Arial Black"/>
                <a:cs typeface="Arial Black"/>
              </a:rPr>
              <a:t>Stakeholder</a:t>
            </a:r>
            <a:r>
              <a:rPr sz="1350" spc="-5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334054"/>
                </a:solidFill>
                <a:latin typeface="Arial Black"/>
                <a:cs typeface="Arial Black"/>
              </a:rPr>
              <a:t>Alignment</a:t>
            </a:r>
            <a:endParaRPr sz="1350">
              <a:latin typeface="Arial Black"/>
              <a:cs typeface="Arial Black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Secure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executive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sponsorship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align</a:t>
            </a: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cross-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functional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teams</a:t>
            </a: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Verdana"/>
                <a:cs typeface="Verdana"/>
              </a:rPr>
              <a:t>on </a:t>
            </a:r>
            <a:r>
              <a:rPr sz="1150" spc="-10" dirty="0">
                <a:solidFill>
                  <a:srgbClr val="4A5462"/>
                </a:solidFill>
                <a:latin typeface="Verdana"/>
                <a:cs typeface="Verdana"/>
              </a:rPr>
              <a:t>objectives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8375" y="3607726"/>
            <a:ext cx="3808095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35" dirty="0">
                <a:solidFill>
                  <a:srgbClr val="334054"/>
                </a:solidFill>
                <a:latin typeface="Arial Black"/>
                <a:cs typeface="Arial Black"/>
              </a:rPr>
              <a:t>Data</a:t>
            </a:r>
            <a:r>
              <a:rPr sz="1350" spc="-3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25" dirty="0">
                <a:solidFill>
                  <a:srgbClr val="334054"/>
                </a:solidFill>
                <a:latin typeface="Arial Black"/>
                <a:cs typeface="Arial Black"/>
              </a:rPr>
              <a:t>Infrastructure</a:t>
            </a:r>
            <a:r>
              <a:rPr sz="1350" spc="-3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20" dirty="0">
                <a:solidFill>
                  <a:srgbClr val="334054"/>
                </a:solidFill>
                <a:latin typeface="Arial Black"/>
                <a:cs typeface="Arial Black"/>
              </a:rPr>
              <a:t>Setup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Establish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data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collection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points,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storage,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Verdana"/>
                <a:cs typeface="Verdana"/>
              </a:rPr>
              <a:t>governance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7425" y="4103026"/>
            <a:ext cx="3363595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85" dirty="0">
                <a:solidFill>
                  <a:srgbClr val="334054"/>
                </a:solidFill>
                <a:latin typeface="Arial Black"/>
                <a:cs typeface="Arial Black"/>
              </a:rPr>
              <a:t>Success</a:t>
            </a:r>
            <a:r>
              <a:rPr sz="1350" spc="-6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45" dirty="0">
                <a:solidFill>
                  <a:srgbClr val="334054"/>
                </a:solidFill>
                <a:latin typeface="Arial Black"/>
                <a:cs typeface="Arial Black"/>
              </a:rPr>
              <a:t>Metrics</a:t>
            </a:r>
            <a:r>
              <a:rPr sz="1350" spc="-6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334054"/>
                </a:solidFill>
                <a:latin typeface="Arial Black"/>
                <a:cs typeface="Arial Black"/>
              </a:rPr>
              <a:t>Definition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50" dirty="0">
                <a:solidFill>
                  <a:srgbClr val="4A5462"/>
                </a:solidFill>
                <a:latin typeface="Verdana"/>
                <a:cs typeface="Verdana"/>
              </a:rPr>
              <a:t>Define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KPIs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establish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baseline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measurements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8873" y="2486024"/>
            <a:ext cx="5343525" cy="2238375"/>
            <a:chOff x="6238873" y="2486024"/>
            <a:chExt cx="5343525" cy="2238375"/>
          </a:xfrm>
        </p:grpSpPr>
        <p:sp>
          <p:nvSpPr>
            <p:cNvPr id="21" name="object 21"/>
            <p:cNvSpPr/>
            <p:nvPr/>
          </p:nvSpPr>
          <p:spPr>
            <a:xfrm>
              <a:off x="6238873" y="2486024"/>
              <a:ext cx="5343525" cy="2238375"/>
            </a:xfrm>
            <a:custGeom>
              <a:avLst/>
              <a:gdLst/>
              <a:ahLst/>
              <a:cxnLst/>
              <a:rect l="l" t="t" r="r" b="b"/>
              <a:pathLst>
                <a:path w="5343525" h="2238375">
                  <a:moveTo>
                    <a:pt x="5290127" y="2238374"/>
                  </a:moveTo>
                  <a:lnTo>
                    <a:pt x="53397" y="2238374"/>
                  </a:lnTo>
                  <a:lnTo>
                    <a:pt x="49681" y="2238008"/>
                  </a:lnTo>
                  <a:lnTo>
                    <a:pt x="14085" y="2218982"/>
                  </a:lnTo>
                  <a:lnTo>
                    <a:pt x="0" y="2184977"/>
                  </a:lnTo>
                  <a:lnTo>
                    <a:pt x="0" y="2181224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290127" y="0"/>
                  </a:lnTo>
                  <a:lnTo>
                    <a:pt x="5329438" y="19392"/>
                  </a:lnTo>
                  <a:lnTo>
                    <a:pt x="5343524" y="53397"/>
                  </a:lnTo>
                  <a:lnTo>
                    <a:pt x="5343524" y="2184977"/>
                  </a:lnTo>
                  <a:lnTo>
                    <a:pt x="5324132" y="2224289"/>
                  </a:lnTo>
                  <a:lnTo>
                    <a:pt x="5293843" y="2238008"/>
                  </a:lnTo>
                  <a:lnTo>
                    <a:pt x="5290127" y="223837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273" y="2679171"/>
              <a:ext cx="206133" cy="16431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654651" y="2606388"/>
            <a:ext cx="26454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Phase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35" dirty="0">
                <a:solidFill>
                  <a:srgbClr val="0E1729"/>
                </a:solidFill>
                <a:latin typeface="Lucida Sans"/>
                <a:cs typeface="Lucida Sans"/>
              </a:rPr>
              <a:t>2:</a:t>
            </a: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00" dirty="0">
                <a:solidFill>
                  <a:srgbClr val="0E1729"/>
                </a:solidFill>
                <a:latin typeface="Lucida Sans"/>
                <a:cs typeface="Lucida Sans"/>
              </a:rPr>
              <a:t>System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Development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1035" y="3028949"/>
            <a:ext cx="191770" cy="1143000"/>
            <a:chOff x="6381035" y="3028949"/>
            <a:chExt cx="191770" cy="114300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1749" y="3028949"/>
              <a:ext cx="1904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1035" y="3523535"/>
              <a:ext cx="154037" cy="1540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1749" y="4018626"/>
              <a:ext cx="153352" cy="15332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654800" y="2954484"/>
            <a:ext cx="164655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20" dirty="0">
                <a:solidFill>
                  <a:srgbClr val="334054"/>
                </a:solidFill>
                <a:latin typeface="Arial Black"/>
                <a:cs typeface="Arial Black"/>
              </a:rPr>
              <a:t>Model</a:t>
            </a:r>
            <a:r>
              <a:rPr sz="1350" spc="-8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5" dirty="0">
                <a:solidFill>
                  <a:srgbClr val="334054"/>
                </a:solidFill>
                <a:latin typeface="Arial Black"/>
                <a:cs typeface="Arial Black"/>
              </a:rPr>
              <a:t>Development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4800" y="3192970"/>
            <a:ext cx="28282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Build,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test,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validate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prediction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Verdana"/>
                <a:cs typeface="Verdana"/>
              </a:rPr>
              <a:t>models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16700" y="3449784"/>
            <a:ext cx="18719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14" dirty="0">
                <a:solidFill>
                  <a:srgbClr val="334054"/>
                </a:solidFill>
                <a:latin typeface="Arial Black"/>
                <a:cs typeface="Arial Black"/>
              </a:rPr>
              <a:t>Integration</a:t>
            </a:r>
            <a:r>
              <a:rPr sz="1350" spc="-3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25" dirty="0">
                <a:solidFill>
                  <a:srgbClr val="334054"/>
                </a:solidFill>
                <a:latin typeface="Arial Black"/>
                <a:cs typeface="Arial Black"/>
              </a:rPr>
              <a:t>Framework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16700" y="3688269"/>
            <a:ext cx="451675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5" dirty="0">
                <a:solidFill>
                  <a:srgbClr val="4A5462"/>
                </a:solidFill>
                <a:latin typeface="Verdana"/>
                <a:cs typeface="Verdana"/>
              </a:rPr>
              <a:t>Connect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with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CRM,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4A5462"/>
                </a:solidFill>
                <a:latin typeface="Verdana"/>
                <a:cs typeface="Verdana"/>
              </a:rPr>
              <a:t>BI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tools,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Verdana"/>
                <a:cs typeface="Verdana"/>
              </a:rPr>
              <a:t>customer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communication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Verdana"/>
                <a:cs typeface="Verdana"/>
              </a:rPr>
              <a:t>systems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6700" y="3945084"/>
            <a:ext cx="161861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45" dirty="0">
                <a:solidFill>
                  <a:srgbClr val="334054"/>
                </a:solidFill>
                <a:latin typeface="Arial Black"/>
                <a:cs typeface="Arial Black"/>
              </a:rPr>
              <a:t>Testing</a:t>
            </a:r>
            <a:r>
              <a:rPr sz="1350" spc="-8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325" dirty="0">
                <a:solidFill>
                  <a:srgbClr val="334054"/>
                </a:solidFill>
                <a:latin typeface="Arial Black"/>
                <a:cs typeface="Arial Black"/>
              </a:rPr>
              <a:t>&amp;</a:t>
            </a:r>
            <a:r>
              <a:rPr sz="1350" spc="-8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10" dirty="0">
                <a:solidFill>
                  <a:srgbClr val="334054"/>
                </a:solidFill>
                <a:latin typeface="Arial Black"/>
                <a:cs typeface="Arial Black"/>
              </a:rPr>
              <a:t>Validation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6700" y="4183569"/>
            <a:ext cx="349567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Verify 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system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accuracy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end-</a:t>
            </a: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to-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end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Verdana"/>
                <a:cs typeface="Verdana"/>
              </a:rPr>
              <a:t>functionality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9599" y="5010149"/>
            <a:ext cx="5343525" cy="2038350"/>
            <a:chOff x="609599" y="5010149"/>
            <a:chExt cx="5343525" cy="2038350"/>
          </a:xfrm>
        </p:grpSpPr>
        <p:sp>
          <p:nvSpPr>
            <p:cNvPr id="35" name="object 35"/>
            <p:cNvSpPr/>
            <p:nvPr/>
          </p:nvSpPr>
          <p:spPr>
            <a:xfrm>
              <a:off x="609599" y="5010149"/>
              <a:ext cx="5343525" cy="2038350"/>
            </a:xfrm>
            <a:custGeom>
              <a:avLst/>
              <a:gdLst/>
              <a:ahLst/>
              <a:cxnLst/>
              <a:rect l="l" t="t" r="r" b="b"/>
              <a:pathLst>
                <a:path w="5343525" h="2038350">
                  <a:moveTo>
                    <a:pt x="5290127" y="2038349"/>
                  </a:moveTo>
                  <a:lnTo>
                    <a:pt x="53397" y="2038349"/>
                  </a:lnTo>
                  <a:lnTo>
                    <a:pt x="49681" y="2037983"/>
                  </a:lnTo>
                  <a:lnTo>
                    <a:pt x="14085" y="2018957"/>
                  </a:lnTo>
                  <a:lnTo>
                    <a:pt x="0" y="1984952"/>
                  </a:lnTo>
                  <a:lnTo>
                    <a:pt x="0" y="19811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290127" y="0"/>
                  </a:lnTo>
                  <a:lnTo>
                    <a:pt x="5329438" y="19391"/>
                  </a:lnTo>
                  <a:lnTo>
                    <a:pt x="5343524" y="53397"/>
                  </a:lnTo>
                  <a:lnTo>
                    <a:pt x="5343524" y="1984952"/>
                  </a:lnTo>
                  <a:lnTo>
                    <a:pt x="5324132" y="2024264"/>
                  </a:lnTo>
                  <a:lnTo>
                    <a:pt x="5293843" y="2037983"/>
                  </a:lnTo>
                  <a:lnTo>
                    <a:pt x="5290127" y="203834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082" y="5191146"/>
              <a:ext cx="167876" cy="16791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3555" y="5130513"/>
            <a:ext cx="28765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Phase</a:t>
            </a:r>
            <a:r>
              <a:rPr sz="1500" b="1" spc="-9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35" dirty="0">
                <a:solidFill>
                  <a:srgbClr val="0E1729"/>
                </a:solidFill>
                <a:latin typeface="Lucida Sans"/>
                <a:cs typeface="Lucida Sans"/>
              </a:rPr>
              <a:t>3: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00" dirty="0">
                <a:solidFill>
                  <a:srgbClr val="0E1729"/>
                </a:solidFill>
                <a:latin typeface="Lucida Sans"/>
                <a:cs typeface="Lucida Sans"/>
              </a:rPr>
              <a:t>Deployment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95" dirty="0">
                <a:solidFill>
                  <a:srgbClr val="0E1729"/>
                </a:solidFill>
                <a:latin typeface="Lucida Sans"/>
                <a:cs typeface="Lucida Sans"/>
              </a:rPr>
              <a:t>&amp;</a:t>
            </a: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Adoption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52474" y="5543549"/>
            <a:ext cx="190500" cy="1143000"/>
            <a:chOff x="752474" y="5543549"/>
            <a:chExt cx="190500" cy="1143000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713" y="5543549"/>
              <a:ext cx="190232" cy="1523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474" y="6048374"/>
              <a:ext cx="152399" cy="1333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474" y="6533375"/>
              <a:ext cx="152399" cy="15317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25525" y="5436527"/>
            <a:ext cx="2757170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25" dirty="0">
                <a:solidFill>
                  <a:srgbClr val="334054"/>
                </a:solidFill>
                <a:latin typeface="Arial Black"/>
                <a:cs typeface="Arial Black"/>
              </a:rPr>
              <a:t>Change</a:t>
            </a:r>
            <a:r>
              <a:rPr sz="1350" spc="-7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5" dirty="0">
                <a:solidFill>
                  <a:srgbClr val="334054"/>
                </a:solidFill>
                <a:latin typeface="Arial Black"/>
                <a:cs typeface="Arial Black"/>
              </a:rPr>
              <a:t>Management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Train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teams</a:t>
            </a:r>
            <a:r>
              <a:rPr sz="115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establish</a:t>
            </a:r>
            <a:r>
              <a:rPr sz="115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new</a:t>
            </a:r>
            <a:r>
              <a:rPr sz="115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workflows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7425" y="5931826"/>
            <a:ext cx="3477895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05" dirty="0">
                <a:solidFill>
                  <a:srgbClr val="334054"/>
                </a:solidFill>
                <a:latin typeface="Arial Black"/>
                <a:cs typeface="Arial Black"/>
              </a:rPr>
              <a:t>Pilot</a:t>
            </a:r>
            <a:r>
              <a:rPr sz="1350" spc="-7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334054"/>
                </a:solidFill>
                <a:latin typeface="Arial Black"/>
                <a:cs typeface="Arial Black"/>
              </a:rPr>
              <a:t>Program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Start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with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Verdana"/>
                <a:cs typeface="Verdana"/>
              </a:rPr>
              <a:t>specific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Verdana"/>
                <a:cs typeface="Verdana"/>
              </a:rPr>
              <a:t>segments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before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Verdana"/>
                <a:cs typeface="Verdana"/>
              </a:rPr>
              <a:t>full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Verdana"/>
                <a:cs typeface="Verdana"/>
              </a:rPr>
              <a:t>deployment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7425" y="6427126"/>
            <a:ext cx="2955290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20" dirty="0">
                <a:solidFill>
                  <a:srgbClr val="334054"/>
                </a:solidFill>
                <a:latin typeface="Arial Black"/>
                <a:cs typeface="Arial Black"/>
              </a:rPr>
              <a:t>Communication</a:t>
            </a:r>
            <a:r>
              <a:rPr sz="1350" spc="-45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20" dirty="0">
                <a:solidFill>
                  <a:srgbClr val="334054"/>
                </a:solidFill>
                <a:latin typeface="Arial Black"/>
                <a:cs typeface="Arial Black"/>
              </a:rPr>
              <a:t>Plan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Establish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protocols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Verdana"/>
                <a:cs typeface="Verdana"/>
              </a:rPr>
              <a:t>for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acting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on</a:t>
            </a: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Verdana"/>
                <a:cs typeface="Verdana"/>
              </a:rPr>
              <a:t>predictions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38873" y="5010149"/>
            <a:ext cx="5343525" cy="2038350"/>
            <a:chOff x="6238873" y="5010149"/>
            <a:chExt cx="5343525" cy="2038350"/>
          </a:xfrm>
        </p:grpSpPr>
        <p:sp>
          <p:nvSpPr>
            <p:cNvPr id="46" name="object 46"/>
            <p:cNvSpPr/>
            <p:nvPr/>
          </p:nvSpPr>
          <p:spPr>
            <a:xfrm>
              <a:off x="6238873" y="5010149"/>
              <a:ext cx="5343525" cy="2038350"/>
            </a:xfrm>
            <a:custGeom>
              <a:avLst/>
              <a:gdLst/>
              <a:ahLst/>
              <a:cxnLst/>
              <a:rect l="l" t="t" r="r" b="b"/>
              <a:pathLst>
                <a:path w="5343525" h="2038350">
                  <a:moveTo>
                    <a:pt x="5290127" y="2038349"/>
                  </a:moveTo>
                  <a:lnTo>
                    <a:pt x="53397" y="2038349"/>
                  </a:lnTo>
                  <a:lnTo>
                    <a:pt x="49681" y="2037983"/>
                  </a:lnTo>
                  <a:lnTo>
                    <a:pt x="14085" y="2018957"/>
                  </a:lnTo>
                  <a:lnTo>
                    <a:pt x="0" y="1984952"/>
                  </a:lnTo>
                  <a:lnTo>
                    <a:pt x="0" y="19811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290127" y="0"/>
                  </a:lnTo>
                  <a:lnTo>
                    <a:pt x="5329438" y="19391"/>
                  </a:lnTo>
                  <a:lnTo>
                    <a:pt x="5343524" y="53397"/>
                  </a:lnTo>
                  <a:lnTo>
                    <a:pt x="5343524" y="1984952"/>
                  </a:lnTo>
                  <a:lnTo>
                    <a:pt x="5324132" y="2024264"/>
                  </a:lnTo>
                  <a:lnTo>
                    <a:pt x="5293843" y="2037983"/>
                  </a:lnTo>
                  <a:lnTo>
                    <a:pt x="5290127" y="203834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6986" y="5201586"/>
              <a:ext cx="157106" cy="14665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612830" y="5130513"/>
            <a:ext cx="30302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0E1729"/>
                </a:solidFill>
                <a:latin typeface="Lucida Sans"/>
                <a:cs typeface="Lucida Sans"/>
              </a:rPr>
              <a:t>Phase </a:t>
            </a:r>
            <a:r>
              <a:rPr sz="1500" b="1" spc="-60" dirty="0">
                <a:solidFill>
                  <a:srgbClr val="0E1729"/>
                </a:solidFill>
                <a:latin typeface="Lucida Sans"/>
                <a:cs typeface="Lucida Sans"/>
              </a:rPr>
              <a:t>4: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114" dirty="0">
                <a:solidFill>
                  <a:srgbClr val="0E1729"/>
                </a:solidFill>
                <a:latin typeface="Lucida Sans"/>
                <a:cs typeface="Lucida Sans"/>
              </a:rPr>
              <a:t>Continuous</a:t>
            </a:r>
            <a:r>
              <a:rPr sz="1500" b="1" spc="-75" dirty="0">
                <a:solidFill>
                  <a:srgbClr val="0E1729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0E1729"/>
                </a:solidFill>
                <a:latin typeface="Lucida Sans"/>
                <a:cs typeface="Lucida Sans"/>
              </a:rPr>
              <a:t>Improvement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381243" y="5543549"/>
            <a:ext cx="191770" cy="1143000"/>
            <a:chOff x="6381243" y="5543549"/>
            <a:chExt cx="191770" cy="1143000"/>
          </a:xfrm>
        </p:grpSpPr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81243" y="5543549"/>
              <a:ext cx="191184" cy="1523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81749" y="6038849"/>
              <a:ext cx="152399" cy="15239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1749" y="6534149"/>
              <a:ext cx="152399" cy="15239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654800" y="5436527"/>
            <a:ext cx="2895600" cy="473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350" spc="-125" dirty="0">
                <a:solidFill>
                  <a:srgbClr val="334054"/>
                </a:solidFill>
                <a:latin typeface="Arial Black"/>
                <a:cs typeface="Arial Black"/>
              </a:rPr>
              <a:t>Performance</a:t>
            </a:r>
            <a:r>
              <a:rPr sz="1350" spc="-5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334054"/>
                </a:solidFill>
                <a:latin typeface="Arial Black"/>
                <a:cs typeface="Arial Black"/>
              </a:rPr>
              <a:t>Monitoring</a:t>
            </a: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Track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model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accuracy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business</a:t>
            </a:r>
            <a:r>
              <a:rPr sz="1150" spc="-8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Verdana"/>
                <a:cs typeface="Verdana"/>
              </a:rPr>
              <a:t>impact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16700" y="5964384"/>
            <a:ext cx="139954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20" dirty="0">
                <a:solidFill>
                  <a:srgbClr val="334054"/>
                </a:solidFill>
                <a:latin typeface="Arial Black"/>
                <a:cs typeface="Arial Black"/>
              </a:rPr>
              <a:t>Model</a:t>
            </a:r>
            <a:r>
              <a:rPr sz="1350" spc="-8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05" dirty="0">
                <a:solidFill>
                  <a:srgbClr val="334054"/>
                </a:solidFill>
                <a:latin typeface="Arial Black"/>
                <a:cs typeface="Arial Black"/>
              </a:rPr>
              <a:t>Retraining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16700" y="6202869"/>
            <a:ext cx="26771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solidFill>
                  <a:srgbClr val="4A5462"/>
                </a:solidFill>
                <a:latin typeface="Verdana"/>
                <a:cs typeface="Verdana"/>
              </a:rPr>
              <a:t>Refresh</a:t>
            </a:r>
            <a:r>
              <a:rPr sz="1150" spc="-10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Verdana"/>
                <a:cs typeface="Verdana"/>
              </a:rPr>
              <a:t>models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with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new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Verdana"/>
                <a:cs typeface="Verdana"/>
              </a:rPr>
              <a:t>data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Verdana"/>
                <a:cs typeface="Verdana"/>
              </a:rPr>
              <a:t>regularly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16700" y="6459684"/>
            <a:ext cx="15036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30" dirty="0">
                <a:solidFill>
                  <a:srgbClr val="334054"/>
                </a:solidFill>
                <a:latin typeface="Arial Black"/>
                <a:cs typeface="Arial Black"/>
              </a:rPr>
              <a:t>Roadmap</a:t>
            </a:r>
            <a:r>
              <a:rPr sz="1350" spc="-80" dirty="0">
                <a:solidFill>
                  <a:srgbClr val="334054"/>
                </a:solidFill>
                <a:latin typeface="Arial Black"/>
                <a:cs typeface="Arial Black"/>
              </a:rPr>
              <a:t> </a:t>
            </a:r>
            <a:r>
              <a:rPr sz="1350" spc="-125" dirty="0">
                <a:solidFill>
                  <a:srgbClr val="334054"/>
                </a:solidFill>
                <a:latin typeface="Arial Black"/>
                <a:cs typeface="Arial Black"/>
              </a:rPr>
              <a:t>Updates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16700" y="6698169"/>
            <a:ext cx="29305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solidFill>
                  <a:srgbClr val="4A5462"/>
                </a:solidFill>
                <a:latin typeface="Verdana"/>
                <a:cs typeface="Verdana"/>
              </a:rPr>
              <a:t>Evolve</a:t>
            </a:r>
            <a:r>
              <a:rPr sz="1150" spc="-10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the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Verdana"/>
                <a:cs typeface="Verdana"/>
              </a:rPr>
              <a:t>system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Verdana"/>
                <a:cs typeface="Verdana"/>
              </a:rPr>
              <a:t>based</a:t>
            </a:r>
            <a:r>
              <a:rPr sz="1150" spc="-10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Verdana"/>
                <a:cs typeface="Verdana"/>
              </a:rPr>
              <a:t>on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Verdana"/>
                <a:cs typeface="Verdana"/>
              </a:rPr>
              <a:t>business</a:t>
            </a:r>
            <a:r>
              <a:rPr sz="115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Verdana"/>
                <a:cs typeface="Verdana"/>
              </a:rPr>
              <a:t>needs</a:t>
            </a:r>
            <a:endParaRPr sz="1150">
              <a:latin typeface="Verdana"/>
              <a:cs typeface="Verdana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6148" y="7315200"/>
            <a:ext cx="158472" cy="152995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44550" y="7252882"/>
            <a:ext cx="887984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1F2937"/>
                </a:solidFill>
                <a:latin typeface="Lucida Sans"/>
                <a:cs typeface="Lucida Sans"/>
              </a:rPr>
              <a:t>Critical</a:t>
            </a:r>
            <a:r>
              <a:rPr sz="1350" b="1" spc="-40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1F2937"/>
                </a:solidFill>
                <a:latin typeface="Lucida Sans"/>
                <a:cs typeface="Lucida Sans"/>
              </a:rPr>
              <a:t>Success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80" dirty="0">
                <a:solidFill>
                  <a:srgbClr val="1F2937"/>
                </a:solidFill>
                <a:latin typeface="Lucida Sans"/>
                <a:cs typeface="Lucida Sans"/>
              </a:rPr>
              <a:t>Factors:</a:t>
            </a:r>
            <a:r>
              <a:rPr sz="1350" b="1" spc="-40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100" dirty="0">
                <a:solidFill>
                  <a:srgbClr val="1F2937"/>
                </a:solidFill>
                <a:latin typeface="Lucida Sans"/>
                <a:cs typeface="Lucida Sans"/>
              </a:rPr>
              <a:t>Cross-</a:t>
            </a:r>
            <a:r>
              <a:rPr sz="1350" b="1" spc="-80" dirty="0">
                <a:solidFill>
                  <a:srgbClr val="1F2937"/>
                </a:solidFill>
                <a:latin typeface="Lucida Sans"/>
                <a:cs typeface="Lucida Sans"/>
              </a:rPr>
              <a:t>functional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95" dirty="0">
                <a:solidFill>
                  <a:srgbClr val="1F2937"/>
                </a:solidFill>
                <a:latin typeface="Lucida Sans"/>
                <a:cs typeface="Lucida Sans"/>
              </a:rPr>
              <a:t>ownership,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80" dirty="0">
                <a:solidFill>
                  <a:srgbClr val="1F2937"/>
                </a:solidFill>
                <a:latin typeface="Lucida Sans"/>
                <a:cs typeface="Lucida Sans"/>
              </a:rPr>
              <a:t>executive</a:t>
            </a:r>
            <a:r>
              <a:rPr sz="1350" b="1" spc="-40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105" dirty="0">
                <a:solidFill>
                  <a:srgbClr val="1F2937"/>
                </a:solidFill>
                <a:latin typeface="Lucida Sans"/>
                <a:cs typeface="Lucida Sans"/>
              </a:rPr>
              <a:t>sponsorship,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1F2937"/>
                </a:solidFill>
                <a:latin typeface="Lucida Sans"/>
                <a:cs typeface="Lucida Sans"/>
              </a:rPr>
              <a:t>and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1F2937"/>
                </a:solidFill>
                <a:latin typeface="Lucida Sans"/>
                <a:cs typeface="Lucida Sans"/>
              </a:rPr>
              <a:t>iterative</a:t>
            </a:r>
            <a:r>
              <a:rPr sz="1350" b="1" spc="-40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80" dirty="0">
                <a:solidFill>
                  <a:srgbClr val="1F2937"/>
                </a:solidFill>
                <a:latin typeface="Lucida Sans"/>
                <a:cs typeface="Lucida Sans"/>
              </a:rPr>
              <a:t>development</a:t>
            </a:r>
            <a:r>
              <a:rPr sz="1350" b="1" spc="-3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350" b="1" spc="-20" dirty="0">
                <a:solidFill>
                  <a:srgbClr val="1F2937"/>
                </a:solidFill>
                <a:latin typeface="Lucida Sans"/>
                <a:cs typeface="Lucida Sans"/>
              </a:rPr>
              <a:t>approach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5095" y="77554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433223" y="7760907"/>
            <a:ext cx="16192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solidFill>
                  <a:srgbClr val="334054"/>
                </a:solidFill>
                <a:latin typeface="Suisse Int'l"/>
                <a:cs typeface="Suisse Int'l"/>
              </a:rPr>
              <a:t>10</a:t>
            </a:r>
            <a:endParaRPr sz="1100">
              <a:latin typeface="Suisse Int'l"/>
              <a:cs typeface="Suisse Int'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9677400"/>
          </a:xfrm>
          <a:custGeom>
            <a:avLst/>
            <a:gdLst/>
            <a:ahLst/>
            <a:cxnLst/>
            <a:rect l="l" t="t" r="r" b="b"/>
            <a:pathLst>
              <a:path w="76200" h="9677400">
                <a:moveTo>
                  <a:pt x="76199" y="9677399"/>
                </a:moveTo>
                <a:lnTo>
                  <a:pt x="0" y="9677399"/>
                </a:lnTo>
                <a:lnTo>
                  <a:pt x="0" y="0"/>
                </a:lnTo>
                <a:lnTo>
                  <a:pt x="76199" y="0"/>
                </a:lnTo>
                <a:lnTo>
                  <a:pt x="76199" y="96773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9677400"/>
          </a:xfrm>
          <a:custGeom>
            <a:avLst/>
            <a:gdLst/>
            <a:ahLst/>
            <a:cxnLst/>
            <a:rect l="l" t="t" r="r" b="b"/>
            <a:pathLst>
              <a:path w="3657600" h="9677400">
                <a:moveTo>
                  <a:pt x="3657599" y="9677399"/>
                </a:moveTo>
                <a:lnTo>
                  <a:pt x="0" y="96773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96773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60" dirty="0"/>
              <a:t>Real-</a:t>
            </a:r>
            <a:r>
              <a:rPr spc="-180" dirty="0"/>
              <a:t>World</a:t>
            </a:r>
            <a:r>
              <a:rPr spc="-140" dirty="0"/>
              <a:t> </a:t>
            </a:r>
            <a:r>
              <a:rPr spc="-190" dirty="0"/>
              <a:t>Case</a:t>
            </a:r>
            <a:r>
              <a:rPr spc="-130" dirty="0"/>
              <a:t> </a:t>
            </a:r>
            <a:r>
              <a:rPr spc="-145" dirty="0"/>
              <a:t>Studies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00199"/>
            <a:ext cx="10972800" cy="2171700"/>
            <a:chOff x="609599" y="1600199"/>
            <a:chExt cx="10972800" cy="2171700"/>
          </a:xfrm>
        </p:grpSpPr>
        <p:sp>
          <p:nvSpPr>
            <p:cNvPr id="7" name="object 7"/>
            <p:cNvSpPr/>
            <p:nvPr/>
          </p:nvSpPr>
          <p:spPr>
            <a:xfrm>
              <a:off x="609599" y="1600199"/>
              <a:ext cx="10972800" cy="2171700"/>
            </a:xfrm>
            <a:custGeom>
              <a:avLst/>
              <a:gdLst/>
              <a:ahLst/>
              <a:cxnLst/>
              <a:rect l="l" t="t" r="r" b="b"/>
              <a:pathLst>
                <a:path w="10972800" h="2171700">
                  <a:moveTo>
                    <a:pt x="10972799" y="2171699"/>
                  </a:moveTo>
                  <a:lnTo>
                    <a:pt x="0" y="217169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2171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600199"/>
              <a:ext cx="311150" cy="2171700"/>
            </a:xfrm>
            <a:custGeom>
              <a:avLst/>
              <a:gdLst/>
              <a:ahLst/>
              <a:cxnLst/>
              <a:rect l="l" t="t" r="r" b="b"/>
              <a:pathLst>
                <a:path w="311150" h="2171700">
                  <a:moveTo>
                    <a:pt x="28575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28575" y="2171700"/>
                  </a:lnTo>
                  <a:lnTo>
                    <a:pt x="28575" y="0"/>
                  </a:lnTo>
                  <a:close/>
                </a:path>
                <a:path w="311150" h="2171700">
                  <a:moveTo>
                    <a:pt x="311111" y="689343"/>
                  </a:moveTo>
                  <a:lnTo>
                    <a:pt x="279946" y="658177"/>
                  </a:lnTo>
                  <a:lnTo>
                    <a:pt x="277101" y="657618"/>
                  </a:lnTo>
                  <a:lnTo>
                    <a:pt x="272110" y="659701"/>
                  </a:lnTo>
                  <a:lnTo>
                    <a:pt x="270484" y="662114"/>
                  </a:lnTo>
                  <a:lnTo>
                    <a:pt x="270484" y="720788"/>
                  </a:lnTo>
                  <a:lnTo>
                    <a:pt x="272110" y="723226"/>
                  </a:lnTo>
                  <a:lnTo>
                    <a:pt x="277101" y="725297"/>
                  </a:lnTo>
                  <a:lnTo>
                    <a:pt x="279946" y="724725"/>
                  </a:lnTo>
                  <a:lnTo>
                    <a:pt x="281863" y="722820"/>
                  </a:lnTo>
                  <a:lnTo>
                    <a:pt x="308508" y="696188"/>
                  </a:lnTo>
                  <a:lnTo>
                    <a:pt x="311111" y="693559"/>
                  </a:lnTo>
                  <a:lnTo>
                    <a:pt x="311111" y="689343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6775" y="1679037"/>
            <a:ext cx="5052695" cy="7010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1700" b="1" spc="-85" dirty="0">
                <a:solidFill>
                  <a:srgbClr val="2562EB"/>
                </a:solidFill>
                <a:latin typeface="Lucida Sans"/>
                <a:cs typeface="Lucida Sans"/>
              </a:rPr>
              <a:t>SmartReach:</a:t>
            </a:r>
            <a:r>
              <a:rPr sz="1700" b="1" spc="-10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80" dirty="0">
                <a:solidFill>
                  <a:srgbClr val="2562EB"/>
                </a:solidFill>
                <a:latin typeface="Lucida Sans"/>
                <a:cs typeface="Lucida Sans"/>
              </a:rPr>
              <a:t>35%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Churn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Reduction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14" dirty="0">
                <a:solidFill>
                  <a:srgbClr val="2562EB"/>
                </a:solidFill>
                <a:latin typeface="Lucida Sans"/>
                <a:cs typeface="Lucida Sans"/>
              </a:rPr>
              <a:t>in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370" dirty="0">
                <a:solidFill>
                  <a:srgbClr val="2562EB"/>
                </a:solidFill>
                <a:latin typeface="Lucida Sans"/>
                <a:cs typeface="Lucida Sans"/>
              </a:rPr>
              <a:t>12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0" dirty="0">
                <a:solidFill>
                  <a:srgbClr val="2562EB"/>
                </a:solidFill>
                <a:latin typeface="Lucida Sans"/>
                <a:cs typeface="Lucida Sans"/>
              </a:rPr>
              <a:t>Months</a:t>
            </a:r>
            <a:endParaRPr sz="17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760"/>
              </a:spcBef>
            </a:pP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Starting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point: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27%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14" dirty="0">
                <a:solidFill>
                  <a:srgbClr val="334054"/>
                </a:solidFill>
                <a:latin typeface="Century Gothic"/>
                <a:cs typeface="Century Gothic"/>
              </a:rPr>
              <a:t>(above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industry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benchmark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20-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25%)</a:t>
            </a:r>
            <a:endParaRPr sz="13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0074" y="1828799"/>
            <a:ext cx="9769475" cy="1525905"/>
            <a:chOff x="880074" y="1828799"/>
            <a:chExt cx="9769475" cy="1525905"/>
          </a:xfrm>
        </p:grpSpPr>
        <p:sp>
          <p:nvSpPr>
            <p:cNvPr id="11" name="object 11"/>
            <p:cNvSpPr/>
            <p:nvPr/>
          </p:nvSpPr>
          <p:spPr>
            <a:xfrm>
              <a:off x="880071" y="2600718"/>
              <a:ext cx="40640" cy="753745"/>
            </a:xfrm>
            <a:custGeom>
              <a:avLst/>
              <a:gdLst/>
              <a:ahLst/>
              <a:cxnLst/>
              <a:rect l="l" t="t" r="r" b="b"/>
              <a:pathLst>
                <a:path w="40640" h="753745">
                  <a:moveTo>
                    <a:pt x="40627" y="717524"/>
                  </a:moveTo>
                  <a:lnTo>
                    <a:pt x="9461" y="686358"/>
                  </a:lnTo>
                  <a:lnTo>
                    <a:pt x="6616" y="685800"/>
                  </a:lnTo>
                  <a:lnTo>
                    <a:pt x="1625" y="687882"/>
                  </a:lnTo>
                  <a:lnTo>
                    <a:pt x="0" y="690295"/>
                  </a:lnTo>
                  <a:lnTo>
                    <a:pt x="0" y="748969"/>
                  </a:lnTo>
                  <a:lnTo>
                    <a:pt x="1625" y="751408"/>
                  </a:lnTo>
                  <a:lnTo>
                    <a:pt x="6616" y="753478"/>
                  </a:lnTo>
                  <a:lnTo>
                    <a:pt x="9461" y="752906"/>
                  </a:lnTo>
                  <a:lnTo>
                    <a:pt x="11379" y="751001"/>
                  </a:lnTo>
                  <a:lnTo>
                    <a:pt x="38023" y="724369"/>
                  </a:lnTo>
                  <a:lnTo>
                    <a:pt x="40627" y="721741"/>
                  </a:lnTo>
                  <a:lnTo>
                    <a:pt x="40627" y="717524"/>
                  </a:lnTo>
                  <a:close/>
                </a:path>
                <a:path w="40640" h="753745">
                  <a:moveTo>
                    <a:pt x="40627" y="374624"/>
                  </a:moveTo>
                  <a:lnTo>
                    <a:pt x="9461" y="343458"/>
                  </a:lnTo>
                  <a:lnTo>
                    <a:pt x="6616" y="342900"/>
                  </a:lnTo>
                  <a:lnTo>
                    <a:pt x="1625" y="344982"/>
                  </a:lnTo>
                  <a:lnTo>
                    <a:pt x="0" y="347395"/>
                  </a:lnTo>
                  <a:lnTo>
                    <a:pt x="0" y="406069"/>
                  </a:lnTo>
                  <a:lnTo>
                    <a:pt x="1625" y="408508"/>
                  </a:lnTo>
                  <a:lnTo>
                    <a:pt x="6616" y="410578"/>
                  </a:lnTo>
                  <a:lnTo>
                    <a:pt x="9461" y="410006"/>
                  </a:lnTo>
                  <a:lnTo>
                    <a:pt x="11379" y="408101"/>
                  </a:lnTo>
                  <a:lnTo>
                    <a:pt x="38023" y="381469"/>
                  </a:lnTo>
                  <a:lnTo>
                    <a:pt x="40627" y="378841"/>
                  </a:lnTo>
                  <a:lnTo>
                    <a:pt x="40627" y="374624"/>
                  </a:lnTo>
                  <a:close/>
                </a:path>
                <a:path w="40640" h="753745">
                  <a:moveTo>
                    <a:pt x="40627" y="31724"/>
                  </a:moveTo>
                  <a:lnTo>
                    <a:pt x="9461" y="558"/>
                  </a:lnTo>
                  <a:lnTo>
                    <a:pt x="6616" y="0"/>
                  </a:lnTo>
                  <a:lnTo>
                    <a:pt x="1625" y="2082"/>
                  </a:lnTo>
                  <a:lnTo>
                    <a:pt x="0" y="4495"/>
                  </a:lnTo>
                  <a:lnTo>
                    <a:pt x="0" y="63169"/>
                  </a:lnTo>
                  <a:lnTo>
                    <a:pt x="1625" y="65608"/>
                  </a:lnTo>
                  <a:lnTo>
                    <a:pt x="6616" y="67678"/>
                  </a:lnTo>
                  <a:lnTo>
                    <a:pt x="9461" y="67106"/>
                  </a:lnTo>
                  <a:lnTo>
                    <a:pt x="11379" y="65201"/>
                  </a:lnTo>
                  <a:lnTo>
                    <a:pt x="38023" y="38569"/>
                  </a:lnTo>
                  <a:lnTo>
                    <a:pt x="40627" y="35941"/>
                  </a:lnTo>
                  <a:lnTo>
                    <a:pt x="40627" y="317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29748" y="18287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1148003" y="1219199"/>
                  </a:moveTo>
                  <a:lnTo>
                    <a:pt x="71196" y="1219199"/>
                  </a:lnTo>
                  <a:lnTo>
                    <a:pt x="66241" y="1218711"/>
                  </a:lnTo>
                  <a:lnTo>
                    <a:pt x="29703" y="1203577"/>
                  </a:lnTo>
                  <a:lnTo>
                    <a:pt x="3884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4" y="15621"/>
                  </a:lnTo>
                  <a:lnTo>
                    <a:pt x="1215314" y="51661"/>
                  </a:lnTo>
                  <a:lnTo>
                    <a:pt x="1219200" y="71196"/>
                  </a:lnTo>
                  <a:lnTo>
                    <a:pt x="1219200" y="1148003"/>
                  </a:lnTo>
                  <a:lnTo>
                    <a:pt x="1203578" y="1189494"/>
                  </a:lnTo>
                  <a:lnTo>
                    <a:pt x="1167536" y="1215313"/>
                  </a:lnTo>
                  <a:lnTo>
                    <a:pt x="1152959" y="1218711"/>
                  </a:lnTo>
                  <a:lnTo>
                    <a:pt x="1148003" y="1219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5305" y="2495676"/>
            <a:ext cx="506095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Implemented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health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Century Gothic"/>
                <a:cs typeface="Century Gothic"/>
              </a:rPr>
              <a:t>score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system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55" dirty="0">
                <a:solidFill>
                  <a:srgbClr val="334054"/>
                </a:solidFill>
                <a:latin typeface="Century Gothic"/>
                <a:cs typeface="Century Gothic"/>
              </a:rPr>
              <a:t>risk-</a:t>
            </a:r>
            <a:r>
              <a:rPr sz="1300" spc="-85" dirty="0">
                <a:solidFill>
                  <a:srgbClr val="334054"/>
                </a:solidFill>
                <a:latin typeface="Century Gothic"/>
                <a:cs typeface="Century Gothic"/>
              </a:rPr>
              <a:t>based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alerts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5305" y="2838576"/>
            <a:ext cx="437769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Restructured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sales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compensation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incentivize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retention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305" y="3181476"/>
            <a:ext cx="522859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Enhanced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email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authentication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95" dirty="0">
                <a:solidFill>
                  <a:srgbClr val="334054"/>
                </a:solidFill>
                <a:latin typeface="Century Gothic"/>
                <a:cs typeface="Century Gothic"/>
              </a:rPr>
              <a:t>&amp;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deliverability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(23%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Century Gothic"/>
                <a:cs typeface="Century Gothic"/>
              </a:rPr>
              <a:t>decrease)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4515" y="1696134"/>
            <a:ext cx="709930" cy="9086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95"/>
              </a:spcBef>
            </a:pPr>
            <a:r>
              <a:rPr sz="2400" b="1" spc="-25" dirty="0">
                <a:solidFill>
                  <a:srgbClr val="1D40AF"/>
                </a:solidFill>
                <a:latin typeface="Arial"/>
                <a:cs typeface="Arial"/>
              </a:rPr>
              <a:t>35%</a:t>
            </a:r>
            <a:endParaRPr sz="2400">
              <a:latin typeface="Arial"/>
              <a:cs typeface="Arial"/>
            </a:endParaRPr>
          </a:p>
          <a:p>
            <a:pPr marR="5080" algn="ctr">
              <a:lnSpc>
                <a:spcPct val="108700"/>
              </a:lnSpc>
              <a:spcBef>
                <a:spcPts val="275"/>
              </a:spcBef>
            </a:pPr>
            <a:r>
              <a:rPr sz="1150" spc="-10" dirty="0">
                <a:solidFill>
                  <a:srgbClr val="1D40AF"/>
                </a:solidFill>
                <a:latin typeface="Arial"/>
                <a:cs typeface="Arial"/>
              </a:rPr>
              <a:t>Churn Reduction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6598" y="2630995"/>
            <a:ext cx="7054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spc="-145" dirty="0">
                <a:solidFill>
                  <a:srgbClr val="1D40AF"/>
                </a:solidFill>
                <a:latin typeface="Arial"/>
                <a:cs typeface="Arial"/>
              </a:rPr>
              <a:t>17.5%</a:t>
            </a:r>
            <a:r>
              <a:rPr sz="1150" spc="-5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1D40AF"/>
                </a:solidFill>
                <a:latin typeface="Arial"/>
                <a:cs typeface="Arial"/>
              </a:rPr>
              <a:t>Final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89480" y="2821495"/>
            <a:ext cx="31940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solidFill>
                  <a:srgbClr val="1D40AF"/>
                </a:solidFill>
                <a:latin typeface="Arial"/>
                <a:cs typeface="Arial"/>
              </a:rPr>
              <a:t>Rate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599" y="4000499"/>
            <a:ext cx="5372100" cy="1638300"/>
          </a:xfrm>
          <a:custGeom>
            <a:avLst/>
            <a:gdLst/>
            <a:ahLst/>
            <a:cxnLst/>
            <a:rect l="l" t="t" r="r" b="b"/>
            <a:pathLst>
              <a:path w="5372100" h="1638300">
                <a:moveTo>
                  <a:pt x="5318702" y="1638299"/>
                </a:moveTo>
                <a:lnTo>
                  <a:pt x="53397" y="1638299"/>
                </a:lnTo>
                <a:lnTo>
                  <a:pt x="49681" y="1637933"/>
                </a:lnTo>
                <a:lnTo>
                  <a:pt x="14085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318702" y="0"/>
                </a:lnTo>
                <a:lnTo>
                  <a:pt x="5358013" y="19391"/>
                </a:lnTo>
                <a:lnTo>
                  <a:pt x="5372099" y="53397"/>
                </a:lnTo>
                <a:lnTo>
                  <a:pt x="5372099" y="1584901"/>
                </a:lnTo>
                <a:lnTo>
                  <a:pt x="5352706" y="1624213"/>
                </a:lnTo>
                <a:lnTo>
                  <a:pt x="5322418" y="1637933"/>
                </a:lnTo>
                <a:lnTo>
                  <a:pt x="5318702" y="1638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7399" y="4173677"/>
            <a:ext cx="6026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5" dirty="0">
                <a:solidFill>
                  <a:srgbClr val="1F2937"/>
                </a:solidFill>
                <a:latin typeface="Lucida Sans"/>
                <a:cs typeface="Lucida Sans"/>
              </a:rPr>
              <a:t>Netflix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3396" y="4620018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5">
                <a:moveTo>
                  <a:pt x="40627" y="603224"/>
                </a:moveTo>
                <a:lnTo>
                  <a:pt x="9461" y="572058"/>
                </a:lnTo>
                <a:lnTo>
                  <a:pt x="6616" y="571500"/>
                </a:lnTo>
                <a:lnTo>
                  <a:pt x="1625" y="573582"/>
                </a:lnTo>
                <a:lnTo>
                  <a:pt x="0" y="575995"/>
                </a:lnTo>
                <a:lnTo>
                  <a:pt x="0" y="634669"/>
                </a:lnTo>
                <a:lnTo>
                  <a:pt x="1625" y="637108"/>
                </a:lnTo>
                <a:lnTo>
                  <a:pt x="6616" y="639178"/>
                </a:lnTo>
                <a:lnTo>
                  <a:pt x="9461" y="638606"/>
                </a:lnTo>
                <a:lnTo>
                  <a:pt x="11379" y="636701"/>
                </a:lnTo>
                <a:lnTo>
                  <a:pt x="38023" y="610069"/>
                </a:lnTo>
                <a:lnTo>
                  <a:pt x="40627" y="607441"/>
                </a:lnTo>
                <a:lnTo>
                  <a:pt x="40627" y="603224"/>
                </a:lnTo>
                <a:close/>
              </a:path>
              <a:path w="40640" h="639445">
                <a:moveTo>
                  <a:pt x="40627" y="31724"/>
                </a:moveTo>
                <a:lnTo>
                  <a:pt x="9461" y="558"/>
                </a:lnTo>
                <a:lnTo>
                  <a:pt x="6616" y="0"/>
                </a:lnTo>
                <a:lnTo>
                  <a:pt x="1625" y="2082"/>
                </a:lnTo>
                <a:lnTo>
                  <a:pt x="0" y="4495"/>
                </a:lnTo>
                <a:lnTo>
                  <a:pt x="0" y="63169"/>
                </a:lnTo>
                <a:lnTo>
                  <a:pt x="1625" y="65608"/>
                </a:lnTo>
                <a:lnTo>
                  <a:pt x="6616" y="67678"/>
                </a:lnTo>
                <a:lnTo>
                  <a:pt x="9461" y="67106"/>
                </a:lnTo>
                <a:lnTo>
                  <a:pt x="11379" y="65201"/>
                </a:lnTo>
                <a:lnTo>
                  <a:pt x="38023" y="38569"/>
                </a:lnTo>
                <a:lnTo>
                  <a:pt x="40627" y="35941"/>
                </a:lnTo>
                <a:lnTo>
                  <a:pt x="40627" y="317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5930" y="4488154"/>
            <a:ext cx="42557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334054"/>
                </a:solidFill>
                <a:latin typeface="Century Gothic"/>
                <a:cs typeface="Century Gothic"/>
              </a:rPr>
              <a:t>Reduced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25%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using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content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recommendation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algorithm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930" y="5086476"/>
            <a:ext cx="44196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Personalized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email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campaigns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85" dirty="0">
                <a:solidFill>
                  <a:srgbClr val="334054"/>
                </a:solidFill>
                <a:latin typeface="Century Gothic"/>
                <a:cs typeface="Century Gothic"/>
              </a:rPr>
              <a:t>based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on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viewing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patterns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10298" y="4000499"/>
            <a:ext cx="5372100" cy="1638300"/>
          </a:xfrm>
          <a:custGeom>
            <a:avLst/>
            <a:gdLst/>
            <a:ahLst/>
            <a:cxnLst/>
            <a:rect l="l" t="t" r="r" b="b"/>
            <a:pathLst>
              <a:path w="5372100" h="1638300">
                <a:moveTo>
                  <a:pt x="5318702" y="1638299"/>
                </a:moveTo>
                <a:lnTo>
                  <a:pt x="53397" y="1638299"/>
                </a:lnTo>
                <a:lnTo>
                  <a:pt x="49680" y="1637933"/>
                </a:lnTo>
                <a:lnTo>
                  <a:pt x="14084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318702" y="0"/>
                </a:lnTo>
                <a:lnTo>
                  <a:pt x="5358013" y="19391"/>
                </a:lnTo>
                <a:lnTo>
                  <a:pt x="5372099" y="53397"/>
                </a:lnTo>
                <a:lnTo>
                  <a:pt x="5372099" y="1584901"/>
                </a:lnTo>
                <a:lnTo>
                  <a:pt x="5352707" y="1624213"/>
                </a:lnTo>
                <a:lnTo>
                  <a:pt x="5322418" y="1637933"/>
                </a:lnTo>
                <a:lnTo>
                  <a:pt x="5318702" y="1638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88099" y="4173677"/>
            <a:ext cx="15646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0" dirty="0">
                <a:solidFill>
                  <a:srgbClr val="1F2937"/>
                </a:solidFill>
                <a:latin typeface="Lucida Sans"/>
                <a:cs typeface="Lucida Sans"/>
              </a:rPr>
              <a:t>Telecom</a:t>
            </a:r>
            <a:r>
              <a:rPr sz="1500" b="1" spc="-65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500" b="1" spc="-75" dirty="0">
                <a:solidFill>
                  <a:srgbClr val="1F2937"/>
                </a:solidFill>
                <a:latin typeface="Lucida Sans"/>
                <a:cs typeface="Lucida Sans"/>
              </a:rPr>
              <a:t>Provider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14097" y="4620018"/>
            <a:ext cx="40640" cy="410845"/>
          </a:xfrm>
          <a:custGeom>
            <a:avLst/>
            <a:gdLst/>
            <a:ahLst/>
            <a:cxnLst/>
            <a:rect l="l" t="t" r="r" b="b"/>
            <a:pathLst>
              <a:path w="40639" h="410845">
                <a:moveTo>
                  <a:pt x="40627" y="374624"/>
                </a:moveTo>
                <a:lnTo>
                  <a:pt x="9461" y="343458"/>
                </a:lnTo>
                <a:lnTo>
                  <a:pt x="6616" y="342900"/>
                </a:lnTo>
                <a:lnTo>
                  <a:pt x="1612" y="344982"/>
                </a:lnTo>
                <a:lnTo>
                  <a:pt x="0" y="347395"/>
                </a:lnTo>
                <a:lnTo>
                  <a:pt x="0" y="406069"/>
                </a:lnTo>
                <a:lnTo>
                  <a:pt x="1612" y="408508"/>
                </a:lnTo>
                <a:lnTo>
                  <a:pt x="6616" y="410578"/>
                </a:lnTo>
                <a:lnTo>
                  <a:pt x="9461" y="410006"/>
                </a:lnTo>
                <a:lnTo>
                  <a:pt x="11379" y="408101"/>
                </a:lnTo>
                <a:lnTo>
                  <a:pt x="38023" y="381469"/>
                </a:lnTo>
                <a:lnTo>
                  <a:pt x="40627" y="378841"/>
                </a:lnTo>
                <a:lnTo>
                  <a:pt x="40627" y="374624"/>
                </a:lnTo>
                <a:close/>
              </a:path>
              <a:path w="40639" h="410845">
                <a:moveTo>
                  <a:pt x="40627" y="31724"/>
                </a:moveTo>
                <a:lnTo>
                  <a:pt x="9461" y="558"/>
                </a:lnTo>
                <a:lnTo>
                  <a:pt x="6616" y="0"/>
                </a:lnTo>
                <a:lnTo>
                  <a:pt x="1612" y="2082"/>
                </a:lnTo>
                <a:lnTo>
                  <a:pt x="0" y="4495"/>
                </a:lnTo>
                <a:lnTo>
                  <a:pt x="0" y="63169"/>
                </a:lnTo>
                <a:lnTo>
                  <a:pt x="1612" y="65608"/>
                </a:lnTo>
                <a:lnTo>
                  <a:pt x="6616" y="67678"/>
                </a:lnTo>
                <a:lnTo>
                  <a:pt x="9461" y="67106"/>
                </a:lnTo>
                <a:lnTo>
                  <a:pt x="11379" y="65201"/>
                </a:lnTo>
                <a:lnTo>
                  <a:pt x="38023" y="38569"/>
                </a:lnTo>
                <a:lnTo>
                  <a:pt x="40627" y="35941"/>
                </a:lnTo>
                <a:lnTo>
                  <a:pt x="40627" y="317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36630" y="4514976"/>
            <a:ext cx="464375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Implemented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ML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model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predict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45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Century Gothic"/>
                <a:cs typeface="Century Gothic"/>
              </a:rPr>
              <a:t>days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Century Gothic"/>
                <a:cs typeface="Century Gothic"/>
              </a:rPr>
              <a:t>advance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6630" y="4857876"/>
            <a:ext cx="436118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Targeted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retention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offers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resulted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0" dirty="0">
                <a:solidFill>
                  <a:srgbClr val="334054"/>
                </a:solidFill>
                <a:latin typeface="Century Gothic"/>
                <a:cs typeface="Century Gothic"/>
              </a:rPr>
              <a:t>18%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599" y="5867400"/>
            <a:ext cx="5372100" cy="1638300"/>
          </a:xfrm>
          <a:custGeom>
            <a:avLst/>
            <a:gdLst/>
            <a:ahLst/>
            <a:cxnLst/>
            <a:rect l="l" t="t" r="r" b="b"/>
            <a:pathLst>
              <a:path w="5372100" h="1638300">
                <a:moveTo>
                  <a:pt x="5318702" y="1638298"/>
                </a:moveTo>
                <a:lnTo>
                  <a:pt x="53397" y="1638298"/>
                </a:lnTo>
                <a:lnTo>
                  <a:pt x="49681" y="1637932"/>
                </a:lnTo>
                <a:lnTo>
                  <a:pt x="14085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6"/>
                </a:lnTo>
                <a:lnTo>
                  <a:pt x="19392" y="14084"/>
                </a:lnTo>
                <a:lnTo>
                  <a:pt x="53397" y="0"/>
                </a:lnTo>
                <a:lnTo>
                  <a:pt x="5318702" y="0"/>
                </a:lnTo>
                <a:lnTo>
                  <a:pt x="5358013" y="19391"/>
                </a:lnTo>
                <a:lnTo>
                  <a:pt x="5372099" y="53396"/>
                </a:lnTo>
                <a:lnTo>
                  <a:pt x="5372099" y="1584901"/>
                </a:lnTo>
                <a:lnTo>
                  <a:pt x="5352706" y="1624214"/>
                </a:lnTo>
                <a:lnTo>
                  <a:pt x="5322418" y="1637932"/>
                </a:lnTo>
                <a:lnTo>
                  <a:pt x="5318702" y="1638298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399" y="6040577"/>
            <a:ext cx="134239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45" dirty="0">
                <a:solidFill>
                  <a:srgbClr val="1F2937"/>
                </a:solidFill>
                <a:latin typeface="Lucida Sans"/>
                <a:cs typeface="Lucida Sans"/>
              </a:rPr>
              <a:t>SaaS</a:t>
            </a:r>
            <a:r>
              <a:rPr sz="1500" b="1" spc="-90" dirty="0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1F2937"/>
                </a:solidFill>
                <a:latin typeface="Lucida Sans"/>
                <a:cs typeface="Lucida Sans"/>
              </a:rPr>
              <a:t>Company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3396" y="6486918"/>
            <a:ext cx="40640" cy="410845"/>
          </a:xfrm>
          <a:custGeom>
            <a:avLst/>
            <a:gdLst/>
            <a:ahLst/>
            <a:cxnLst/>
            <a:rect l="l" t="t" r="r" b="b"/>
            <a:pathLst>
              <a:path w="40640" h="410845">
                <a:moveTo>
                  <a:pt x="40627" y="374624"/>
                </a:moveTo>
                <a:lnTo>
                  <a:pt x="9461" y="343458"/>
                </a:lnTo>
                <a:lnTo>
                  <a:pt x="6616" y="342900"/>
                </a:lnTo>
                <a:lnTo>
                  <a:pt x="1625" y="344982"/>
                </a:lnTo>
                <a:lnTo>
                  <a:pt x="0" y="347395"/>
                </a:lnTo>
                <a:lnTo>
                  <a:pt x="0" y="406069"/>
                </a:lnTo>
                <a:lnTo>
                  <a:pt x="1625" y="408508"/>
                </a:lnTo>
                <a:lnTo>
                  <a:pt x="6616" y="410578"/>
                </a:lnTo>
                <a:lnTo>
                  <a:pt x="9461" y="410006"/>
                </a:lnTo>
                <a:lnTo>
                  <a:pt x="11379" y="408101"/>
                </a:lnTo>
                <a:lnTo>
                  <a:pt x="38023" y="381469"/>
                </a:lnTo>
                <a:lnTo>
                  <a:pt x="40627" y="378841"/>
                </a:lnTo>
                <a:lnTo>
                  <a:pt x="40627" y="374624"/>
                </a:lnTo>
                <a:close/>
              </a:path>
              <a:path w="40640" h="410845">
                <a:moveTo>
                  <a:pt x="40627" y="31724"/>
                </a:moveTo>
                <a:lnTo>
                  <a:pt x="9461" y="558"/>
                </a:lnTo>
                <a:lnTo>
                  <a:pt x="6616" y="0"/>
                </a:lnTo>
                <a:lnTo>
                  <a:pt x="1625" y="2082"/>
                </a:lnTo>
                <a:lnTo>
                  <a:pt x="0" y="4495"/>
                </a:lnTo>
                <a:lnTo>
                  <a:pt x="0" y="63169"/>
                </a:lnTo>
                <a:lnTo>
                  <a:pt x="1625" y="65608"/>
                </a:lnTo>
                <a:lnTo>
                  <a:pt x="6616" y="67678"/>
                </a:lnTo>
                <a:lnTo>
                  <a:pt x="9461" y="67106"/>
                </a:lnTo>
                <a:lnTo>
                  <a:pt x="11379" y="65201"/>
                </a:lnTo>
                <a:lnTo>
                  <a:pt x="38023" y="38569"/>
                </a:lnTo>
                <a:lnTo>
                  <a:pt x="40627" y="35941"/>
                </a:lnTo>
                <a:lnTo>
                  <a:pt x="40627" y="317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5930" y="6381876"/>
            <a:ext cx="43942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Identified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 product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friction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points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through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usage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analytics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5930" y="6697954"/>
            <a:ext cx="43091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334054"/>
                </a:solidFill>
                <a:latin typeface="Century Gothic"/>
                <a:cs typeface="Century Gothic"/>
              </a:rPr>
              <a:t>Reduced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30%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Century Gothic"/>
                <a:cs typeface="Century Gothic"/>
              </a:rPr>
              <a:t>proactive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success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outreach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10298" y="5867400"/>
            <a:ext cx="5372100" cy="1638300"/>
          </a:xfrm>
          <a:custGeom>
            <a:avLst/>
            <a:gdLst/>
            <a:ahLst/>
            <a:cxnLst/>
            <a:rect l="l" t="t" r="r" b="b"/>
            <a:pathLst>
              <a:path w="5372100" h="1638300">
                <a:moveTo>
                  <a:pt x="5318702" y="1638298"/>
                </a:moveTo>
                <a:lnTo>
                  <a:pt x="53397" y="1638298"/>
                </a:lnTo>
                <a:lnTo>
                  <a:pt x="49680" y="1637932"/>
                </a:lnTo>
                <a:lnTo>
                  <a:pt x="14084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6"/>
                </a:lnTo>
                <a:lnTo>
                  <a:pt x="19392" y="14084"/>
                </a:lnTo>
                <a:lnTo>
                  <a:pt x="53397" y="0"/>
                </a:lnTo>
                <a:lnTo>
                  <a:pt x="5318702" y="0"/>
                </a:lnTo>
                <a:lnTo>
                  <a:pt x="5358013" y="19391"/>
                </a:lnTo>
                <a:lnTo>
                  <a:pt x="5372099" y="53396"/>
                </a:lnTo>
                <a:lnTo>
                  <a:pt x="5372099" y="1584901"/>
                </a:lnTo>
                <a:lnTo>
                  <a:pt x="5352707" y="1624214"/>
                </a:lnTo>
                <a:lnTo>
                  <a:pt x="5322418" y="1637932"/>
                </a:lnTo>
                <a:lnTo>
                  <a:pt x="5318702" y="1638298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88099" y="6040577"/>
            <a:ext cx="13874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60" dirty="0">
                <a:solidFill>
                  <a:srgbClr val="1F2937"/>
                </a:solidFill>
                <a:latin typeface="Lucida Sans"/>
                <a:cs typeface="Lucida Sans"/>
              </a:rPr>
              <a:t>Banking </a:t>
            </a:r>
            <a:r>
              <a:rPr sz="1500" b="1" spc="-50" dirty="0">
                <a:solidFill>
                  <a:srgbClr val="1F2937"/>
                </a:solidFill>
                <a:latin typeface="Lucida Sans"/>
                <a:cs typeface="Lucida Sans"/>
              </a:rPr>
              <a:t>Sector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4097" y="6486918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39" h="639445">
                <a:moveTo>
                  <a:pt x="40627" y="603224"/>
                </a:moveTo>
                <a:lnTo>
                  <a:pt x="9461" y="572058"/>
                </a:lnTo>
                <a:lnTo>
                  <a:pt x="6616" y="571500"/>
                </a:lnTo>
                <a:lnTo>
                  <a:pt x="1612" y="573582"/>
                </a:lnTo>
                <a:lnTo>
                  <a:pt x="0" y="575995"/>
                </a:lnTo>
                <a:lnTo>
                  <a:pt x="0" y="634669"/>
                </a:lnTo>
                <a:lnTo>
                  <a:pt x="1612" y="637108"/>
                </a:lnTo>
                <a:lnTo>
                  <a:pt x="6616" y="639178"/>
                </a:lnTo>
                <a:lnTo>
                  <a:pt x="9461" y="638606"/>
                </a:lnTo>
                <a:lnTo>
                  <a:pt x="11379" y="636701"/>
                </a:lnTo>
                <a:lnTo>
                  <a:pt x="38023" y="610069"/>
                </a:lnTo>
                <a:lnTo>
                  <a:pt x="40627" y="607441"/>
                </a:lnTo>
                <a:lnTo>
                  <a:pt x="40627" y="603224"/>
                </a:lnTo>
                <a:close/>
              </a:path>
              <a:path w="40639" h="639445">
                <a:moveTo>
                  <a:pt x="40627" y="31724"/>
                </a:moveTo>
                <a:lnTo>
                  <a:pt x="9461" y="558"/>
                </a:lnTo>
                <a:lnTo>
                  <a:pt x="6616" y="0"/>
                </a:lnTo>
                <a:lnTo>
                  <a:pt x="1612" y="2082"/>
                </a:lnTo>
                <a:lnTo>
                  <a:pt x="0" y="4495"/>
                </a:lnTo>
                <a:lnTo>
                  <a:pt x="0" y="63169"/>
                </a:lnTo>
                <a:lnTo>
                  <a:pt x="1612" y="65608"/>
                </a:lnTo>
                <a:lnTo>
                  <a:pt x="6616" y="67678"/>
                </a:lnTo>
                <a:lnTo>
                  <a:pt x="9461" y="67106"/>
                </a:lnTo>
                <a:lnTo>
                  <a:pt x="11379" y="65201"/>
                </a:lnTo>
                <a:lnTo>
                  <a:pt x="38023" y="38569"/>
                </a:lnTo>
                <a:lnTo>
                  <a:pt x="40627" y="35941"/>
                </a:lnTo>
                <a:lnTo>
                  <a:pt x="40627" y="317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6630" y="6381876"/>
            <a:ext cx="455485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Random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Forest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model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0" dirty="0">
                <a:solidFill>
                  <a:srgbClr val="334054"/>
                </a:solidFill>
                <a:latin typeface="Century Gothic"/>
                <a:cs typeface="Century Gothic"/>
              </a:rPr>
              <a:t>achieved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89%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14" dirty="0">
                <a:solidFill>
                  <a:srgbClr val="334054"/>
                </a:solidFill>
                <a:latin typeface="Century Gothic"/>
                <a:cs typeface="Century Gothic"/>
              </a:rPr>
              <a:t>accuracy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predicting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6630" y="6610476"/>
            <a:ext cx="6381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attrition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36630" y="6953376"/>
            <a:ext cx="446278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Personalized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retention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strategy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led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25" dirty="0">
                <a:solidFill>
                  <a:srgbClr val="334054"/>
                </a:solidFill>
                <a:latin typeface="Century Gothic"/>
                <a:cs typeface="Century Gothic"/>
              </a:rPr>
              <a:t>15%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9599" y="7696200"/>
            <a:ext cx="10972800" cy="952500"/>
          </a:xfrm>
          <a:custGeom>
            <a:avLst/>
            <a:gdLst/>
            <a:ahLst/>
            <a:cxnLst/>
            <a:rect l="l" t="t" r="r" b="b"/>
            <a:pathLst>
              <a:path w="10972800" h="952500">
                <a:moveTo>
                  <a:pt x="10919401" y="952498"/>
                </a:moveTo>
                <a:lnTo>
                  <a:pt x="53397" y="952498"/>
                </a:lnTo>
                <a:lnTo>
                  <a:pt x="49681" y="952132"/>
                </a:lnTo>
                <a:lnTo>
                  <a:pt x="14085" y="933106"/>
                </a:lnTo>
                <a:lnTo>
                  <a:pt x="0" y="899102"/>
                </a:lnTo>
                <a:lnTo>
                  <a:pt x="0" y="895349"/>
                </a:lnTo>
                <a:lnTo>
                  <a:pt x="0" y="53396"/>
                </a:lnTo>
                <a:lnTo>
                  <a:pt x="19392" y="14084"/>
                </a:lnTo>
                <a:lnTo>
                  <a:pt x="53397" y="0"/>
                </a:lnTo>
                <a:lnTo>
                  <a:pt x="10919401" y="0"/>
                </a:lnTo>
                <a:lnTo>
                  <a:pt x="10958712" y="19391"/>
                </a:lnTo>
                <a:lnTo>
                  <a:pt x="10972798" y="53396"/>
                </a:lnTo>
                <a:lnTo>
                  <a:pt x="10972798" y="899102"/>
                </a:lnTo>
                <a:lnTo>
                  <a:pt x="10953406" y="938413"/>
                </a:lnTo>
                <a:lnTo>
                  <a:pt x="10923117" y="952132"/>
                </a:lnTo>
                <a:lnTo>
                  <a:pt x="10919401" y="952498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9299" y="7824382"/>
            <a:ext cx="222821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Key</a:t>
            </a:r>
            <a:r>
              <a:rPr sz="1350" b="1" spc="-7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Learnings</a:t>
            </a:r>
            <a:r>
              <a:rPr sz="1350" b="1" spc="-6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114" dirty="0">
                <a:solidFill>
                  <a:srgbClr val="1D40AF"/>
                </a:solidFill>
                <a:latin typeface="Lucida Sans"/>
                <a:cs typeface="Lucida Sans"/>
              </a:rPr>
              <a:t>Across</a:t>
            </a:r>
            <a:r>
              <a:rPr sz="1350" b="1" spc="-6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1D40AF"/>
                </a:solidFill>
                <a:latin typeface="Lucida Sans"/>
                <a:cs typeface="Lucida Sans"/>
              </a:rPr>
              <a:t>Cases: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1999" y="8220075"/>
            <a:ext cx="5440680" cy="106680"/>
            <a:chOff x="761999" y="8220075"/>
            <a:chExt cx="5440680" cy="10668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8220075"/>
              <a:ext cx="106560" cy="1065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8220075"/>
              <a:ext cx="106560" cy="10656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51110" y="8134476"/>
            <a:ext cx="343598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Leadership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involvement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70" dirty="0">
                <a:solidFill>
                  <a:srgbClr val="334054"/>
                </a:solidFill>
                <a:latin typeface="Century Gothic"/>
                <a:cs typeface="Century Gothic"/>
              </a:rPr>
              <a:t>is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critical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for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success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5110" y="8134476"/>
            <a:ext cx="45180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solidFill>
                  <a:srgbClr val="334054"/>
                </a:solidFill>
                <a:latin typeface="Century Gothic"/>
                <a:cs typeface="Century Gothic"/>
              </a:rPr>
              <a:t>Data-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driven</a:t>
            </a:r>
            <a:r>
              <a:rPr sz="1300" spc="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interventions</a:t>
            </a:r>
            <a:r>
              <a:rPr sz="1300" spc="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outperform</a:t>
            </a:r>
            <a:r>
              <a:rPr sz="1300" spc="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intuition-</a:t>
            </a:r>
            <a:r>
              <a:rPr sz="1300" spc="-85" dirty="0">
                <a:solidFill>
                  <a:srgbClr val="334054"/>
                </a:solidFill>
                <a:latin typeface="Century Gothic"/>
                <a:cs typeface="Century Gothic"/>
              </a:rPr>
              <a:t>based</a:t>
            </a:r>
            <a:r>
              <a:rPr sz="1300" spc="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ones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45187" y="88603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473407" y="8866790"/>
            <a:ext cx="1219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334054"/>
                </a:solidFill>
                <a:latin typeface="Browallia New"/>
                <a:cs typeface="Browallia New"/>
              </a:rPr>
              <a:t>11</a:t>
            </a:r>
            <a:endParaRPr sz="1100">
              <a:latin typeface="Browallia New"/>
              <a:cs typeface="Browallia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7496175"/>
          </a:xfrm>
          <a:custGeom>
            <a:avLst/>
            <a:gdLst/>
            <a:ahLst/>
            <a:cxnLst/>
            <a:rect l="l" t="t" r="r" b="b"/>
            <a:pathLst>
              <a:path w="76200" h="7496175">
                <a:moveTo>
                  <a:pt x="76199" y="7496174"/>
                </a:moveTo>
                <a:lnTo>
                  <a:pt x="0" y="7496174"/>
                </a:lnTo>
                <a:lnTo>
                  <a:pt x="0" y="0"/>
                </a:lnTo>
                <a:lnTo>
                  <a:pt x="76199" y="0"/>
                </a:lnTo>
                <a:lnTo>
                  <a:pt x="76199" y="7496174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7496175"/>
          </a:xfrm>
          <a:custGeom>
            <a:avLst/>
            <a:gdLst/>
            <a:ahLst/>
            <a:cxnLst/>
            <a:rect l="l" t="t" r="r" b="b"/>
            <a:pathLst>
              <a:path w="3657600" h="7496175">
                <a:moveTo>
                  <a:pt x="3657599" y="7496174"/>
                </a:moveTo>
                <a:lnTo>
                  <a:pt x="0" y="7496174"/>
                </a:lnTo>
                <a:lnTo>
                  <a:pt x="0" y="0"/>
                </a:lnTo>
                <a:lnTo>
                  <a:pt x="3657599" y="0"/>
                </a:lnTo>
                <a:lnTo>
                  <a:pt x="3657599" y="7496174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29" dirty="0"/>
              <a:t>Tools</a:t>
            </a:r>
            <a:r>
              <a:rPr spc="-145" dirty="0"/>
              <a:t> </a:t>
            </a:r>
            <a:r>
              <a:rPr spc="-540" dirty="0"/>
              <a:t>&amp;</a:t>
            </a:r>
            <a:r>
              <a:rPr spc="-145" dirty="0"/>
              <a:t> </a:t>
            </a:r>
            <a:r>
              <a:rPr spc="-155" dirty="0"/>
              <a:t>Technologies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00199"/>
            <a:ext cx="5391150" cy="3781425"/>
            <a:chOff x="609599" y="1600199"/>
            <a:chExt cx="5391150" cy="3781425"/>
          </a:xfrm>
        </p:grpSpPr>
        <p:sp>
          <p:nvSpPr>
            <p:cNvPr id="7" name="object 7"/>
            <p:cNvSpPr/>
            <p:nvPr/>
          </p:nvSpPr>
          <p:spPr>
            <a:xfrm>
              <a:off x="623887" y="1600199"/>
              <a:ext cx="5377180" cy="3781425"/>
            </a:xfrm>
            <a:custGeom>
              <a:avLst/>
              <a:gdLst/>
              <a:ahLst/>
              <a:cxnLst/>
              <a:rect l="l" t="t" r="r" b="b"/>
              <a:pathLst>
                <a:path w="5377180" h="3781425">
                  <a:moveTo>
                    <a:pt x="5305665" y="3781424"/>
                  </a:moveTo>
                  <a:lnTo>
                    <a:pt x="57847" y="3781424"/>
                  </a:lnTo>
                  <a:lnTo>
                    <a:pt x="53821" y="3780936"/>
                  </a:lnTo>
                  <a:lnTo>
                    <a:pt x="15259" y="3755567"/>
                  </a:lnTo>
                  <a:lnTo>
                    <a:pt x="396" y="3715183"/>
                  </a:lnTo>
                  <a:lnTo>
                    <a:pt x="0" y="3710228"/>
                  </a:lnTo>
                  <a:lnTo>
                    <a:pt x="0" y="3705224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305665" y="0"/>
                  </a:lnTo>
                  <a:lnTo>
                    <a:pt x="5347155" y="15621"/>
                  </a:lnTo>
                  <a:lnTo>
                    <a:pt x="5372976" y="51661"/>
                  </a:lnTo>
                  <a:lnTo>
                    <a:pt x="5376862" y="71196"/>
                  </a:lnTo>
                  <a:lnTo>
                    <a:pt x="5376862" y="3710228"/>
                  </a:lnTo>
                  <a:lnTo>
                    <a:pt x="5361239" y="3751718"/>
                  </a:lnTo>
                  <a:lnTo>
                    <a:pt x="5325199" y="3777538"/>
                  </a:lnTo>
                  <a:lnTo>
                    <a:pt x="5310620" y="3780936"/>
                  </a:lnTo>
                  <a:lnTo>
                    <a:pt x="5305665" y="37814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600577"/>
              <a:ext cx="69215" cy="3780790"/>
            </a:xfrm>
            <a:custGeom>
              <a:avLst/>
              <a:gdLst/>
              <a:ahLst/>
              <a:cxnLst/>
              <a:rect l="l" t="t" r="r" b="b"/>
              <a:pathLst>
                <a:path w="69215" h="3780790">
                  <a:moveTo>
                    <a:pt x="68698" y="3780669"/>
                  </a:moveTo>
                  <a:lnTo>
                    <a:pt x="27882" y="3763779"/>
                  </a:lnTo>
                  <a:lnTo>
                    <a:pt x="3262" y="3726933"/>
                  </a:lnTo>
                  <a:lnTo>
                    <a:pt x="0" y="3704847"/>
                  </a:lnTo>
                  <a:lnTo>
                    <a:pt x="0" y="75822"/>
                  </a:lnTo>
                  <a:lnTo>
                    <a:pt x="12830" y="33480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3704847"/>
                  </a:lnTo>
                  <a:lnTo>
                    <a:pt x="36593" y="3747189"/>
                  </a:lnTo>
                  <a:lnTo>
                    <a:pt x="63809" y="3779113"/>
                  </a:lnTo>
                  <a:lnTo>
                    <a:pt x="68698" y="378066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034" y="1790699"/>
              <a:ext cx="167580" cy="16758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99" y="5610224"/>
            <a:ext cx="5391150" cy="1885950"/>
            <a:chOff x="609599" y="5610224"/>
            <a:chExt cx="5391150" cy="1885950"/>
          </a:xfrm>
        </p:grpSpPr>
        <p:sp>
          <p:nvSpPr>
            <p:cNvPr id="11" name="object 11"/>
            <p:cNvSpPr/>
            <p:nvPr/>
          </p:nvSpPr>
          <p:spPr>
            <a:xfrm>
              <a:off x="623887" y="5610224"/>
              <a:ext cx="5377180" cy="1885950"/>
            </a:xfrm>
            <a:custGeom>
              <a:avLst/>
              <a:gdLst/>
              <a:ahLst/>
              <a:cxnLst/>
              <a:rect l="l" t="t" r="r" b="b"/>
              <a:pathLst>
                <a:path w="5377180" h="1885950">
                  <a:moveTo>
                    <a:pt x="5376861" y="1885949"/>
                  </a:moveTo>
                  <a:lnTo>
                    <a:pt x="0" y="1885949"/>
                  </a:lnTo>
                  <a:lnTo>
                    <a:pt x="0" y="71195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305665" y="0"/>
                  </a:lnTo>
                  <a:lnTo>
                    <a:pt x="5347155" y="15621"/>
                  </a:lnTo>
                  <a:lnTo>
                    <a:pt x="5372976" y="51660"/>
                  </a:lnTo>
                  <a:lnTo>
                    <a:pt x="5376861" y="71195"/>
                  </a:lnTo>
                  <a:lnTo>
                    <a:pt x="5376861" y="18859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5610601"/>
              <a:ext cx="69215" cy="1885950"/>
            </a:xfrm>
            <a:custGeom>
              <a:avLst/>
              <a:gdLst/>
              <a:ahLst/>
              <a:cxnLst/>
              <a:rect l="l" t="t" r="r" b="b"/>
              <a:pathLst>
                <a:path w="69215" h="1885950">
                  <a:moveTo>
                    <a:pt x="28574" y="1885572"/>
                  </a:moveTo>
                  <a:lnTo>
                    <a:pt x="0" y="188557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4" y="75822"/>
                  </a:lnTo>
                  <a:lnTo>
                    <a:pt x="28574" y="188557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034" y="5800724"/>
              <a:ext cx="177726" cy="1675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6152226"/>
              <a:ext cx="135225" cy="97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6457026"/>
              <a:ext cx="135225" cy="971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63625" y="1730088"/>
            <a:ext cx="2470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Machine</a:t>
            </a:r>
            <a:r>
              <a:rPr sz="1500" b="1" spc="-95" dirty="0">
                <a:solidFill>
                  <a:srgbClr val="1D40AF"/>
                </a:solidFill>
                <a:latin typeface="Lucida Sans"/>
                <a:cs typeface="Lucida Sans"/>
              </a:rPr>
              <a:t> Learning </a:t>
            </a: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Platforms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8197" y="2142202"/>
            <a:ext cx="135255" cy="1011555"/>
            <a:chOff x="818197" y="2142202"/>
            <a:chExt cx="135255" cy="101155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2142202"/>
              <a:ext cx="135225" cy="97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2447002"/>
              <a:ext cx="135225" cy="97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2751802"/>
              <a:ext cx="135225" cy="97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3056602"/>
              <a:ext cx="135225" cy="971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63625" y="2054944"/>
            <a:ext cx="298831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AutoML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334054"/>
                </a:solidFill>
                <a:latin typeface="Verdana"/>
                <a:cs typeface="Verdana"/>
              </a:rPr>
              <a:t>platforms</a:t>
            </a:r>
            <a:r>
              <a:rPr sz="13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(DataRobot,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H2O.ai)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3625" y="2359744"/>
            <a:ext cx="230314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Databricks </a:t>
            </a:r>
            <a:r>
              <a:rPr sz="1350" spc="-75" dirty="0">
                <a:solidFill>
                  <a:srgbClr val="334054"/>
                </a:solidFill>
                <a:latin typeface="Verdana"/>
                <a:cs typeface="Verdana"/>
              </a:rPr>
              <a:t>(Unified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Analytics)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3625" y="2664544"/>
            <a:ext cx="370967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5" dirty="0">
                <a:solidFill>
                  <a:srgbClr val="334054"/>
                </a:solidFill>
                <a:latin typeface="Verdana"/>
                <a:cs typeface="Verdana"/>
              </a:rPr>
              <a:t>AWS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SageMaker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334054"/>
                </a:solidFill>
                <a:latin typeface="Verdana"/>
                <a:cs typeface="Verdana"/>
              </a:rPr>
              <a:t>(Model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training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7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deployment)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3625" y="2969344"/>
            <a:ext cx="305371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solidFill>
                  <a:srgbClr val="334054"/>
                </a:solidFill>
                <a:latin typeface="Verdana"/>
                <a:cs typeface="Verdana"/>
              </a:rPr>
              <a:t>Pecan</a:t>
            </a:r>
            <a:r>
              <a:rPr sz="1350" spc="-12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334054"/>
                </a:solidFill>
                <a:latin typeface="Verdana"/>
                <a:cs typeface="Verdana"/>
              </a:rPr>
              <a:t>AI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334054"/>
                </a:solidFill>
                <a:latin typeface="Verdana"/>
                <a:cs typeface="Verdana"/>
              </a:rPr>
              <a:t>(No-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code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predictive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analytics)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3625" y="6369768"/>
            <a:ext cx="31642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0" dirty="0">
                <a:solidFill>
                  <a:srgbClr val="334054"/>
                </a:solidFill>
                <a:latin typeface="Verdana"/>
                <a:cs typeface="Verdana"/>
              </a:rPr>
              <a:t>HubSpot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(Marketing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7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334054"/>
                </a:solidFill>
                <a:latin typeface="Verdana"/>
                <a:cs typeface="Verdana"/>
              </a:rPr>
              <a:t>customer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service)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8197" y="6761826"/>
            <a:ext cx="135255" cy="401955"/>
            <a:chOff x="818197" y="6761826"/>
            <a:chExt cx="135255" cy="40195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6761826"/>
              <a:ext cx="135225" cy="971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" y="7066626"/>
              <a:ext cx="135225" cy="971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63625" y="6979368"/>
            <a:ext cx="264223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Tableau</a:t>
            </a:r>
            <a:r>
              <a:rPr sz="13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7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3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334054"/>
                </a:solidFill>
                <a:latin typeface="Verdana"/>
                <a:cs typeface="Verdana"/>
              </a:rPr>
              <a:t>Power</a:t>
            </a:r>
            <a:r>
              <a:rPr sz="13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334054"/>
                </a:solidFill>
                <a:latin typeface="Verdana"/>
                <a:cs typeface="Verdana"/>
              </a:rPr>
              <a:t>BI</a:t>
            </a:r>
            <a:r>
              <a:rPr sz="13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334054"/>
                </a:solidFill>
                <a:latin typeface="Verdana"/>
                <a:cs typeface="Verdana"/>
              </a:rPr>
              <a:t>(Visualization)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91249" y="1600199"/>
            <a:ext cx="5391150" cy="3781425"/>
            <a:chOff x="6191249" y="1600199"/>
            <a:chExt cx="5391150" cy="3781425"/>
          </a:xfrm>
        </p:grpSpPr>
        <p:sp>
          <p:nvSpPr>
            <p:cNvPr id="32" name="object 32"/>
            <p:cNvSpPr/>
            <p:nvPr/>
          </p:nvSpPr>
          <p:spPr>
            <a:xfrm>
              <a:off x="6205536" y="1600199"/>
              <a:ext cx="5377180" cy="3781425"/>
            </a:xfrm>
            <a:custGeom>
              <a:avLst/>
              <a:gdLst/>
              <a:ahLst/>
              <a:cxnLst/>
              <a:rect l="l" t="t" r="r" b="b"/>
              <a:pathLst>
                <a:path w="5377180" h="3781425">
                  <a:moveTo>
                    <a:pt x="5305665" y="3781424"/>
                  </a:moveTo>
                  <a:lnTo>
                    <a:pt x="57847" y="3781424"/>
                  </a:lnTo>
                  <a:lnTo>
                    <a:pt x="53821" y="3780936"/>
                  </a:lnTo>
                  <a:lnTo>
                    <a:pt x="15259" y="3755567"/>
                  </a:lnTo>
                  <a:lnTo>
                    <a:pt x="396" y="3715183"/>
                  </a:lnTo>
                  <a:lnTo>
                    <a:pt x="0" y="3710228"/>
                  </a:lnTo>
                  <a:lnTo>
                    <a:pt x="0" y="3705224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305665" y="0"/>
                  </a:lnTo>
                  <a:lnTo>
                    <a:pt x="5347155" y="15621"/>
                  </a:lnTo>
                  <a:lnTo>
                    <a:pt x="5372974" y="51661"/>
                  </a:lnTo>
                  <a:lnTo>
                    <a:pt x="5376861" y="71196"/>
                  </a:lnTo>
                  <a:lnTo>
                    <a:pt x="5376861" y="3710228"/>
                  </a:lnTo>
                  <a:lnTo>
                    <a:pt x="5361239" y="3751718"/>
                  </a:lnTo>
                  <a:lnTo>
                    <a:pt x="5325199" y="3777538"/>
                  </a:lnTo>
                  <a:lnTo>
                    <a:pt x="5310620" y="3780936"/>
                  </a:lnTo>
                  <a:lnTo>
                    <a:pt x="5305665" y="37814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91249" y="1600577"/>
              <a:ext cx="69215" cy="3780790"/>
            </a:xfrm>
            <a:custGeom>
              <a:avLst/>
              <a:gdLst/>
              <a:ahLst/>
              <a:cxnLst/>
              <a:rect l="l" t="t" r="r" b="b"/>
              <a:pathLst>
                <a:path w="69214" h="3780790">
                  <a:moveTo>
                    <a:pt x="68698" y="3780669"/>
                  </a:moveTo>
                  <a:lnTo>
                    <a:pt x="27882" y="3763779"/>
                  </a:lnTo>
                  <a:lnTo>
                    <a:pt x="3262" y="3726933"/>
                  </a:lnTo>
                  <a:lnTo>
                    <a:pt x="0" y="3704847"/>
                  </a:lnTo>
                  <a:lnTo>
                    <a:pt x="0" y="75822"/>
                  </a:lnTo>
                  <a:lnTo>
                    <a:pt x="12829" y="33480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3704847"/>
                  </a:lnTo>
                  <a:lnTo>
                    <a:pt x="36593" y="3747189"/>
                  </a:lnTo>
                  <a:lnTo>
                    <a:pt x="63809" y="3779113"/>
                  </a:lnTo>
                  <a:lnTo>
                    <a:pt x="68698" y="378066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1808" y="1798290"/>
              <a:ext cx="191303" cy="15239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191249" y="5610224"/>
            <a:ext cx="5391150" cy="1885950"/>
            <a:chOff x="6191249" y="5610224"/>
            <a:chExt cx="5391150" cy="1885950"/>
          </a:xfrm>
        </p:grpSpPr>
        <p:sp>
          <p:nvSpPr>
            <p:cNvPr id="36" name="object 36"/>
            <p:cNvSpPr/>
            <p:nvPr/>
          </p:nvSpPr>
          <p:spPr>
            <a:xfrm>
              <a:off x="6205536" y="5610224"/>
              <a:ext cx="5377180" cy="1885950"/>
            </a:xfrm>
            <a:custGeom>
              <a:avLst/>
              <a:gdLst/>
              <a:ahLst/>
              <a:cxnLst/>
              <a:rect l="l" t="t" r="r" b="b"/>
              <a:pathLst>
                <a:path w="5377180" h="1885950">
                  <a:moveTo>
                    <a:pt x="5376862" y="1885949"/>
                  </a:moveTo>
                  <a:lnTo>
                    <a:pt x="0" y="1885949"/>
                  </a:lnTo>
                  <a:lnTo>
                    <a:pt x="0" y="71195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305665" y="0"/>
                  </a:lnTo>
                  <a:lnTo>
                    <a:pt x="5347154" y="15621"/>
                  </a:lnTo>
                  <a:lnTo>
                    <a:pt x="5372974" y="51660"/>
                  </a:lnTo>
                  <a:lnTo>
                    <a:pt x="5376862" y="18859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91249" y="5610601"/>
              <a:ext cx="69215" cy="1885950"/>
            </a:xfrm>
            <a:custGeom>
              <a:avLst/>
              <a:gdLst/>
              <a:ahLst/>
              <a:cxnLst/>
              <a:rect l="l" t="t" r="r" b="b"/>
              <a:pathLst>
                <a:path w="69214" h="1885950">
                  <a:moveTo>
                    <a:pt x="28574" y="1885572"/>
                  </a:moveTo>
                  <a:lnTo>
                    <a:pt x="0" y="188557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8" y="1555"/>
                  </a:lnTo>
                  <a:lnTo>
                    <a:pt x="52139" y="9289"/>
                  </a:lnTo>
                  <a:lnTo>
                    <a:pt x="32199" y="46661"/>
                  </a:lnTo>
                  <a:lnTo>
                    <a:pt x="28574" y="75822"/>
                  </a:lnTo>
                  <a:lnTo>
                    <a:pt x="28574" y="188557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2224" y="5808314"/>
              <a:ext cx="190499" cy="15260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45275" y="1730088"/>
            <a:ext cx="25609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1D40AF"/>
                </a:solidFill>
                <a:latin typeface="Lucida Sans"/>
                <a:cs typeface="Lucida Sans"/>
              </a:rPr>
              <a:t>Survey</a:t>
            </a: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195" dirty="0">
                <a:solidFill>
                  <a:srgbClr val="1D40AF"/>
                </a:solidFill>
                <a:latin typeface="Lucida Sans"/>
                <a:cs typeface="Lucida Sans"/>
              </a:rPr>
              <a:t>&amp;</a:t>
            </a:r>
            <a:r>
              <a:rPr sz="1500" b="1" spc="-85" dirty="0">
                <a:solidFill>
                  <a:srgbClr val="1D40AF"/>
                </a:solidFill>
                <a:latin typeface="Lucida Sans"/>
                <a:cs typeface="Lucida Sans"/>
              </a:rPr>
              <a:t> Feedback </a:t>
            </a:r>
            <a:r>
              <a:rPr sz="1500" b="1" spc="-80" dirty="0">
                <a:solidFill>
                  <a:srgbClr val="1D40AF"/>
                </a:solidFill>
                <a:latin typeface="Lucida Sans"/>
                <a:cs typeface="Lucida Sans"/>
              </a:rPr>
              <a:t>Platforms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99847" y="2142202"/>
            <a:ext cx="135255" cy="1011555"/>
            <a:chOff x="6399847" y="2142202"/>
            <a:chExt cx="135255" cy="1011555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2142202"/>
              <a:ext cx="135225" cy="971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2447002"/>
              <a:ext cx="135225" cy="971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2751802"/>
              <a:ext cx="135225" cy="971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3056602"/>
              <a:ext cx="135225" cy="9712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645275" y="2054944"/>
            <a:ext cx="311975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0" dirty="0">
                <a:solidFill>
                  <a:srgbClr val="334054"/>
                </a:solidFill>
                <a:latin typeface="Verdana"/>
                <a:cs typeface="Verdana"/>
              </a:rPr>
              <a:t>Qualtrics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XM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 (Experience 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management)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45275" y="2359744"/>
            <a:ext cx="269811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SurveyMonkey (Voice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of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customer)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45275" y="2664544"/>
            <a:ext cx="26517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Userpilot</a:t>
            </a:r>
            <a:r>
              <a:rPr sz="13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60" dirty="0">
                <a:solidFill>
                  <a:srgbClr val="334054"/>
                </a:solidFill>
                <a:latin typeface="Verdana"/>
                <a:cs typeface="Verdana"/>
              </a:rPr>
              <a:t>(In-</a:t>
            </a: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app</a:t>
            </a:r>
            <a:r>
              <a:rPr sz="13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334054"/>
                </a:solidFill>
                <a:latin typeface="Verdana"/>
                <a:cs typeface="Verdana"/>
              </a:rPr>
              <a:t>feedback</a:t>
            </a:r>
            <a:r>
              <a:rPr sz="13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7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334054"/>
                </a:solidFill>
                <a:latin typeface="Verdana"/>
                <a:cs typeface="Verdana"/>
              </a:rPr>
              <a:t>NPS)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45275" y="2969344"/>
            <a:ext cx="345376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334054"/>
                </a:solidFill>
                <a:latin typeface="Verdana"/>
                <a:cs typeface="Verdana"/>
              </a:rPr>
              <a:t>ContentSquare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(Customer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journey</a:t>
            </a:r>
            <a:r>
              <a:rPr sz="13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334054"/>
                </a:solidFill>
                <a:latin typeface="Verdana"/>
                <a:cs typeface="Verdana"/>
              </a:rPr>
              <a:t>analytics)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5275" y="5740113"/>
            <a:ext cx="23926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0" dirty="0">
                <a:solidFill>
                  <a:srgbClr val="1D40AF"/>
                </a:solidFill>
                <a:latin typeface="Lucida Sans"/>
                <a:cs typeface="Lucida Sans"/>
              </a:rPr>
              <a:t>Specialized</a:t>
            </a:r>
            <a:r>
              <a:rPr sz="150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Retention</a:t>
            </a:r>
            <a:r>
              <a:rPr sz="150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135" dirty="0">
                <a:solidFill>
                  <a:srgbClr val="1D40AF"/>
                </a:solidFill>
                <a:latin typeface="Lucida Sans"/>
                <a:cs typeface="Lucida Sans"/>
              </a:rPr>
              <a:t>Tools</a:t>
            </a:r>
            <a:endParaRPr sz="1500">
              <a:latin typeface="Lucida Sans"/>
              <a:cs typeface="Lucida San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9847" y="6152226"/>
            <a:ext cx="135225" cy="97125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6645275" y="6064968"/>
            <a:ext cx="311086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ChurnZero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(Customer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success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platform)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86499" y="6023312"/>
            <a:ext cx="1724025" cy="1140460"/>
            <a:chOff x="6286499" y="6023312"/>
            <a:chExt cx="1724025" cy="1140460"/>
          </a:xfrm>
        </p:grpSpPr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6457027"/>
              <a:ext cx="135225" cy="971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6761827"/>
              <a:ext cx="135225" cy="971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847" y="7066627"/>
              <a:ext cx="135225" cy="971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852" y="6023312"/>
              <a:ext cx="229671" cy="19413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6499" y="6180772"/>
              <a:ext cx="134272" cy="11620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645275" y="6369768"/>
            <a:ext cx="342074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334054"/>
                </a:solidFill>
                <a:latin typeface="Verdana"/>
                <a:cs typeface="Verdana"/>
              </a:rPr>
              <a:t>Gainsight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(Customer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334054"/>
                </a:solidFill>
                <a:latin typeface="Verdana"/>
                <a:cs typeface="Verdana"/>
              </a:rPr>
              <a:t>success</a:t>
            </a: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management)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5275" y="6979368"/>
            <a:ext cx="26181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334054"/>
                </a:solidFill>
                <a:latin typeface="Verdana"/>
                <a:cs typeface="Verdana"/>
              </a:rPr>
              <a:t>Totango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(Customer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engagement)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1499" y="5663913"/>
            <a:ext cx="3270885" cy="63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In</a:t>
            </a:r>
            <a:r>
              <a:rPr sz="1500" b="1" spc="-95" dirty="0">
                <a:solidFill>
                  <a:srgbClr val="1D40AF"/>
                </a:solidFill>
                <a:latin typeface="Lucida Sans"/>
                <a:cs typeface="Lucida Sans"/>
              </a:rPr>
              <a:t>t</a:t>
            </a: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eg</a:t>
            </a:r>
            <a:r>
              <a:rPr sz="1500" b="1" spc="-660" dirty="0">
                <a:solidFill>
                  <a:srgbClr val="1D40AF"/>
                </a:solidFill>
                <a:latin typeface="Lucida Sans"/>
                <a:cs typeface="Lucida Sans"/>
              </a:rPr>
              <a:t>r</a:t>
            </a:r>
            <a:r>
              <a:rPr sz="2250" b="1" spc="-1005" baseline="-22222" dirty="0">
                <a:solidFill>
                  <a:srgbClr val="1D40AF"/>
                </a:solidFill>
                <a:latin typeface="Lucida Sans"/>
                <a:cs typeface="Lucida Sans"/>
              </a:rPr>
              <a:t>C</a:t>
            </a:r>
            <a:r>
              <a:rPr sz="1500" b="1" spc="-370" dirty="0">
                <a:solidFill>
                  <a:srgbClr val="1D40AF"/>
                </a:solidFill>
                <a:latin typeface="Lucida Sans"/>
                <a:cs typeface="Lucida Sans"/>
              </a:rPr>
              <a:t>a</a:t>
            </a:r>
            <a:r>
              <a:rPr sz="2250" b="1" spc="-1237" baseline="-22222" dirty="0">
                <a:solidFill>
                  <a:srgbClr val="1D40AF"/>
                </a:solidFill>
                <a:latin typeface="Lucida Sans"/>
                <a:cs typeface="Lucida Sans"/>
              </a:rPr>
              <a:t>R</a:t>
            </a: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t</a:t>
            </a:r>
            <a:r>
              <a:rPr sz="1500" b="1" spc="-390" dirty="0">
                <a:solidFill>
                  <a:srgbClr val="1D40AF"/>
                </a:solidFill>
                <a:latin typeface="Lucida Sans"/>
                <a:cs typeface="Lucida Sans"/>
              </a:rPr>
              <a:t>i</a:t>
            </a:r>
            <a:r>
              <a:rPr sz="2250" b="1" spc="-1754" baseline="-22222" dirty="0">
                <a:solidFill>
                  <a:srgbClr val="1D40AF"/>
                </a:solidFill>
                <a:latin typeface="Lucida Sans"/>
                <a:cs typeface="Lucida Sans"/>
              </a:rPr>
              <a:t>M</a:t>
            </a: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o</a:t>
            </a:r>
            <a:r>
              <a:rPr sz="1500" b="1" spc="-484" dirty="0">
                <a:solidFill>
                  <a:srgbClr val="1D40AF"/>
                </a:solidFill>
                <a:latin typeface="Lucida Sans"/>
                <a:cs typeface="Lucida Sans"/>
              </a:rPr>
              <a:t>n</a:t>
            </a:r>
            <a:r>
              <a:rPr sz="2250" b="1" spc="-442" baseline="-22222" dirty="0">
                <a:solidFill>
                  <a:srgbClr val="1D40AF"/>
                </a:solidFill>
                <a:latin typeface="Lucida Sans"/>
                <a:cs typeface="Lucida Sans"/>
              </a:rPr>
              <a:t>&amp;</a:t>
            </a:r>
            <a:r>
              <a:rPr sz="1500" b="1" spc="-500" dirty="0">
                <a:solidFill>
                  <a:srgbClr val="1D40AF"/>
                </a:solidFill>
                <a:latin typeface="Lucida Sans"/>
                <a:cs typeface="Lucida Sans"/>
              </a:rPr>
              <a:t>B</a:t>
            </a:r>
            <a:r>
              <a:rPr sz="2250" b="1" spc="-892" baseline="-22222" dirty="0">
                <a:solidFill>
                  <a:srgbClr val="1D40AF"/>
                </a:solidFill>
                <a:latin typeface="Lucida Sans"/>
                <a:cs typeface="Lucida Sans"/>
              </a:rPr>
              <a:t>B</a:t>
            </a:r>
            <a:r>
              <a:rPr sz="1500" b="1" spc="-360" dirty="0">
                <a:solidFill>
                  <a:srgbClr val="1D40AF"/>
                </a:solidFill>
                <a:latin typeface="Lucida Sans"/>
                <a:cs typeface="Lucida Sans"/>
              </a:rPr>
              <a:t>e</a:t>
            </a:r>
            <a:r>
              <a:rPr sz="2250" b="1" spc="-1139" baseline="-22222" dirty="0">
                <a:solidFill>
                  <a:srgbClr val="1D40AF"/>
                </a:solidFill>
                <a:latin typeface="Lucida Sans"/>
                <a:cs typeface="Lucida Sans"/>
              </a:rPr>
              <a:t>u</a:t>
            </a:r>
            <a:r>
              <a:rPr sz="1500" b="1" spc="-135" dirty="0">
                <a:solidFill>
                  <a:srgbClr val="1D40AF"/>
                </a:solidFill>
                <a:latin typeface="Lucida Sans"/>
                <a:cs typeface="Lucida Sans"/>
              </a:rPr>
              <a:t>s</a:t>
            </a:r>
            <a:r>
              <a:rPr sz="2250" b="1" spc="-1297" baseline="-22222" dirty="0">
                <a:solidFill>
                  <a:srgbClr val="1D40AF"/>
                </a:solidFill>
                <a:latin typeface="Lucida Sans"/>
                <a:cs typeface="Lucida Sans"/>
              </a:rPr>
              <a:t>s</a:t>
            </a:r>
            <a:r>
              <a:rPr sz="1500" b="1" dirty="0">
                <a:solidFill>
                  <a:srgbClr val="1D40AF"/>
                </a:solidFill>
                <a:latin typeface="Lucida Sans"/>
                <a:cs typeface="Lucida Sans"/>
              </a:rPr>
              <a:t>t</a:t>
            </a:r>
            <a:r>
              <a:rPr sz="2250" b="1" spc="-277" baseline="-22222" dirty="0">
                <a:solidFill>
                  <a:srgbClr val="1D40AF"/>
                </a:solidFill>
                <a:latin typeface="Lucida Sans"/>
                <a:cs typeface="Lucida Sans"/>
              </a:rPr>
              <a:t>i</a:t>
            </a:r>
            <a:r>
              <a:rPr sz="1500" b="1" spc="-915" dirty="0">
                <a:solidFill>
                  <a:srgbClr val="1D40AF"/>
                </a:solidFill>
                <a:latin typeface="Lucida Sans"/>
                <a:cs typeface="Lucida Sans"/>
              </a:rPr>
              <a:t>P</a:t>
            </a:r>
            <a:r>
              <a:rPr sz="2250" b="1" spc="-187" baseline="-22222" dirty="0">
                <a:solidFill>
                  <a:srgbClr val="1D40AF"/>
                </a:solidFill>
                <a:latin typeface="Lucida Sans"/>
                <a:cs typeface="Lucida Sans"/>
              </a:rPr>
              <a:t>n</a:t>
            </a:r>
            <a:r>
              <a:rPr sz="1500" b="1" spc="-690" dirty="0">
                <a:solidFill>
                  <a:srgbClr val="1D40AF"/>
                </a:solidFill>
                <a:latin typeface="Lucida Sans"/>
                <a:cs typeface="Lucida Sans"/>
              </a:rPr>
              <a:t>r</a:t>
            </a:r>
            <a:r>
              <a:rPr sz="2250" b="1" spc="-712" baseline="-22222" dirty="0">
                <a:solidFill>
                  <a:srgbClr val="1D40AF"/>
                </a:solidFill>
                <a:latin typeface="Lucida Sans"/>
                <a:cs typeface="Lucida Sans"/>
              </a:rPr>
              <a:t>e</a:t>
            </a:r>
            <a:r>
              <a:rPr sz="1500" b="1" spc="-535" dirty="0">
                <a:solidFill>
                  <a:srgbClr val="1D40AF"/>
                </a:solidFill>
                <a:latin typeface="Lucida Sans"/>
                <a:cs typeface="Lucida Sans"/>
              </a:rPr>
              <a:t>a</a:t>
            </a:r>
            <a:r>
              <a:rPr sz="2250" b="1" spc="-585" baseline="-22222" dirty="0">
                <a:solidFill>
                  <a:srgbClr val="1D40AF"/>
                </a:solidFill>
                <a:latin typeface="Lucida Sans"/>
                <a:cs typeface="Lucida Sans"/>
              </a:rPr>
              <a:t>s</a:t>
            </a:r>
            <a:r>
              <a:rPr sz="1500" b="1" spc="-605" dirty="0">
                <a:solidFill>
                  <a:srgbClr val="1D40AF"/>
                </a:solidFill>
                <a:latin typeface="Lucida Sans"/>
                <a:cs typeface="Lucida Sans"/>
              </a:rPr>
              <a:t>c</a:t>
            </a:r>
            <a:r>
              <a:rPr sz="2250" b="1" spc="-405" baseline="-22222" dirty="0">
                <a:solidFill>
                  <a:srgbClr val="1D40AF"/>
                </a:solidFill>
                <a:latin typeface="Lucida Sans"/>
                <a:cs typeface="Lucida Sans"/>
              </a:rPr>
              <a:t>s</a:t>
            </a:r>
            <a:r>
              <a:rPr sz="1500" b="1" spc="-110" dirty="0">
                <a:solidFill>
                  <a:srgbClr val="1D40AF"/>
                </a:solidFill>
                <a:latin typeface="Lucida Sans"/>
                <a:cs typeface="Lucida Sans"/>
              </a:rPr>
              <a:t>t</a:t>
            </a:r>
            <a:r>
              <a:rPr sz="2250" b="1" spc="-780" baseline="-22222" dirty="0">
                <a:solidFill>
                  <a:srgbClr val="1D40AF"/>
                </a:solidFill>
                <a:latin typeface="Lucida Sans"/>
                <a:cs typeface="Lucida Sans"/>
              </a:rPr>
              <a:t>I</a:t>
            </a: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i</a:t>
            </a:r>
            <a:r>
              <a:rPr sz="1500" b="1" spc="-869" dirty="0">
                <a:solidFill>
                  <a:srgbClr val="1D40AF"/>
                </a:solidFill>
                <a:latin typeface="Lucida Sans"/>
                <a:cs typeface="Lucida Sans"/>
              </a:rPr>
              <a:t>c</a:t>
            </a:r>
            <a:r>
              <a:rPr sz="2250" b="1" spc="-345" baseline="-22222" dirty="0">
                <a:solidFill>
                  <a:srgbClr val="1D40AF"/>
                </a:solidFill>
                <a:latin typeface="Lucida Sans"/>
                <a:cs typeface="Lucida Sans"/>
              </a:rPr>
              <a:t>n</a:t>
            </a:r>
            <a:r>
              <a:rPr sz="1500" b="1" spc="-795" dirty="0">
                <a:solidFill>
                  <a:srgbClr val="1D40AF"/>
                </a:solidFill>
                <a:latin typeface="Lucida Sans"/>
                <a:cs typeface="Lucida Sans"/>
              </a:rPr>
              <a:t>e</a:t>
            </a:r>
            <a:r>
              <a:rPr sz="2250" b="1" spc="-142" baseline="-22222" dirty="0">
                <a:solidFill>
                  <a:srgbClr val="1D40AF"/>
                </a:solidFill>
                <a:latin typeface="Lucida Sans"/>
                <a:cs typeface="Lucida Sans"/>
              </a:rPr>
              <a:t>t</a:t>
            </a:r>
            <a:r>
              <a:rPr sz="2250" b="1" spc="-1214" baseline="-22222" dirty="0">
                <a:solidFill>
                  <a:srgbClr val="1D40AF"/>
                </a:solidFill>
                <a:latin typeface="Lucida Sans"/>
                <a:cs typeface="Lucida Sans"/>
              </a:rPr>
              <a:t>e</a:t>
            </a:r>
            <a:r>
              <a:rPr sz="1500" b="1" spc="-60" dirty="0">
                <a:solidFill>
                  <a:srgbClr val="1D40AF"/>
                </a:solidFill>
                <a:latin typeface="Lucida Sans"/>
                <a:cs typeface="Lucida Sans"/>
              </a:rPr>
              <a:t>s</a:t>
            </a:r>
            <a:r>
              <a:rPr sz="2250" b="1" spc="-112" baseline="-22222" dirty="0">
                <a:solidFill>
                  <a:srgbClr val="1D40AF"/>
                </a:solidFill>
                <a:latin typeface="Lucida Sans"/>
                <a:cs typeface="Lucida Sans"/>
              </a:rPr>
              <a:t>llige</a:t>
            </a:r>
            <a:r>
              <a:rPr sz="2250" b="1" spc="-97" baseline="-22222" dirty="0">
                <a:solidFill>
                  <a:srgbClr val="1D40AF"/>
                </a:solidFill>
                <a:latin typeface="Lucida Sans"/>
                <a:cs typeface="Lucida Sans"/>
              </a:rPr>
              <a:t>n</a:t>
            </a:r>
            <a:r>
              <a:rPr sz="2250" b="1" spc="-127" baseline="-22222" dirty="0">
                <a:solidFill>
                  <a:srgbClr val="1D40AF"/>
                </a:solidFill>
                <a:latin typeface="Lucida Sans"/>
                <a:cs typeface="Lucida Sans"/>
              </a:rPr>
              <a:t>c</a:t>
            </a:r>
            <a:r>
              <a:rPr sz="2250" b="1" spc="-97" baseline="-22222" dirty="0">
                <a:solidFill>
                  <a:srgbClr val="1D40AF"/>
                </a:solidFill>
                <a:latin typeface="Lucida Sans"/>
                <a:cs typeface="Lucida Sans"/>
              </a:rPr>
              <a:t>e</a:t>
            </a:r>
            <a:endParaRPr sz="2250" baseline="-22222">
              <a:latin typeface="Lucida Sans"/>
              <a:cs typeface="Lucida Sans"/>
            </a:endParaRPr>
          </a:p>
          <a:p>
            <a:pPr marL="504190">
              <a:lnSpc>
                <a:spcPct val="100000"/>
              </a:lnSpc>
              <a:spcBef>
                <a:spcPts val="1350"/>
              </a:spcBef>
            </a:pPr>
            <a:r>
              <a:rPr sz="1350" spc="-90" dirty="0">
                <a:solidFill>
                  <a:srgbClr val="334054"/>
                </a:solidFill>
                <a:latin typeface="Verdana"/>
                <a:cs typeface="Verdana"/>
              </a:rPr>
              <a:t>Salesforce</a:t>
            </a:r>
            <a:r>
              <a:rPr sz="1350" spc="-100" dirty="0">
                <a:solidFill>
                  <a:srgbClr val="334054"/>
                </a:solidFill>
                <a:latin typeface="Verdana"/>
                <a:cs typeface="Verdana"/>
              </a:rPr>
              <a:t> (Customer </a:t>
            </a:r>
            <a:r>
              <a:rPr sz="1350" spc="-125" dirty="0">
                <a:solidFill>
                  <a:srgbClr val="334054"/>
                </a:solidFill>
                <a:latin typeface="Verdana"/>
                <a:cs typeface="Verdana"/>
              </a:rPr>
              <a:t>360</a:t>
            </a:r>
            <a:r>
              <a:rPr sz="13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334054"/>
                </a:solidFill>
                <a:latin typeface="Verdana"/>
                <a:cs typeface="Verdana"/>
              </a:rPr>
              <a:t>platform)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85874" y="6010274"/>
            <a:ext cx="3559175" cy="287020"/>
            <a:chOff x="1285874" y="6010274"/>
            <a:chExt cx="3559175" cy="287020"/>
          </a:xfrm>
        </p:grpSpPr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5874" y="6010274"/>
              <a:ext cx="200025" cy="2286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849" y="6180772"/>
              <a:ext cx="134272" cy="11620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563189" y="6013846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39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39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39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39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39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39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39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39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39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39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39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39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49299" y="6257760"/>
            <a:ext cx="457200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60420" algn="l"/>
              </a:tabLst>
            </a:pPr>
            <a:r>
              <a:rPr sz="1150" spc="-30" dirty="0">
                <a:solidFill>
                  <a:srgbClr val="334054"/>
                </a:solidFill>
                <a:latin typeface="Verdana"/>
                <a:cs typeface="Verdana"/>
              </a:rPr>
              <a:t>Unified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Verdana"/>
                <a:cs typeface="Verdana"/>
              </a:rPr>
              <a:t>Layer</a:t>
            </a:r>
            <a:r>
              <a:rPr sz="1150" dirty="0">
                <a:solidFill>
                  <a:srgbClr val="334054"/>
                </a:solidFill>
                <a:latin typeface="Verdana"/>
                <a:cs typeface="Verdana"/>
              </a:rPr>
              <a:t>	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Predictive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Engine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94178" y="6257760"/>
            <a:ext cx="10020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Action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363074" y="6024562"/>
            <a:ext cx="1704975" cy="272415"/>
            <a:chOff x="9363074" y="6024562"/>
            <a:chExt cx="1704975" cy="272415"/>
          </a:xfrm>
        </p:grpSpPr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3074" y="6180772"/>
              <a:ext cx="134272" cy="11620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39449" y="6024562"/>
              <a:ext cx="228600" cy="200025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0469412" y="6257760"/>
            <a:ext cx="97281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Measurement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1499" y="6674568"/>
            <a:ext cx="38963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650" b="1" spc="-89" baseline="7575" dirty="0">
                <a:solidFill>
                  <a:srgbClr val="334054"/>
                </a:solidFill>
                <a:latin typeface="Lucida Sans"/>
                <a:cs typeface="Lucida Sans"/>
              </a:rPr>
              <a:t>Your</a:t>
            </a:r>
            <a:r>
              <a:rPr lang="en-US" sz="1650" b="1" spc="22" baseline="75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lang="en-US" sz="1650" b="1" spc="-89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C</a:t>
            </a:r>
            <a:r>
              <a:rPr lang="en-US" sz="1650" b="1" spc="-825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o</a:t>
            </a:r>
            <a:r>
              <a:rPr lang="en-US" sz="1350" spc="-690" dirty="0" err="1">
                <a:solidFill>
                  <a:srgbClr val="334054"/>
                </a:solidFill>
                <a:latin typeface="Verdana"/>
                <a:cs typeface="Verdana"/>
              </a:rPr>
              <a:t>M</a:t>
            </a:r>
            <a:r>
              <a:rPr lang="en-US" sz="1650" b="1" spc="-697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m</a:t>
            </a:r>
            <a:r>
              <a:rPr lang="en-US" sz="1350" spc="-30" dirty="0" err="1">
                <a:solidFill>
                  <a:srgbClr val="334054"/>
                </a:solidFill>
                <a:latin typeface="Verdana"/>
                <a:cs typeface="Verdana"/>
              </a:rPr>
              <a:t>i</a:t>
            </a:r>
            <a:r>
              <a:rPr lang="en-US" sz="1350" spc="-625" dirty="0" err="1">
                <a:solidFill>
                  <a:srgbClr val="334054"/>
                </a:solidFill>
                <a:latin typeface="Verdana"/>
                <a:cs typeface="Verdana"/>
              </a:rPr>
              <a:t>c</a:t>
            </a:r>
            <a:r>
              <a:rPr lang="en-US" sz="1650" b="1" spc="-277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p</a:t>
            </a:r>
            <a:r>
              <a:rPr lang="en-US" sz="1350" spc="-450" dirty="0" err="1">
                <a:solidFill>
                  <a:srgbClr val="334054"/>
                </a:solidFill>
                <a:latin typeface="Verdana"/>
                <a:cs typeface="Verdana"/>
              </a:rPr>
              <a:t>r</a:t>
            </a:r>
            <a:r>
              <a:rPr lang="en-US" sz="1650" b="1" spc="-509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lang="en-US" sz="1350" spc="-530" dirty="0" err="1">
                <a:solidFill>
                  <a:srgbClr val="334054"/>
                </a:solidFill>
                <a:latin typeface="Verdana"/>
                <a:cs typeface="Verdana"/>
              </a:rPr>
              <a:t>o</a:t>
            </a:r>
            <a:r>
              <a:rPr lang="en-US" sz="1650" b="1" spc="-442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n</a:t>
            </a:r>
            <a:r>
              <a:rPr lang="en-US" sz="1350" spc="-455" dirty="0" err="1">
                <a:solidFill>
                  <a:srgbClr val="334054"/>
                </a:solidFill>
                <a:latin typeface="Verdana"/>
                <a:cs typeface="Verdana"/>
              </a:rPr>
              <a:t>s</a:t>
            </a:r>
            <a:r>
              <a:rPr lang="en-US" sz="1650" b="1" spc="-457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y</a:t>
            </a:r>
            <a:r>
              <a:rPr lang="en-US" sz="1350" spc="-275" dirty="0" err="1">
                <a:solidFill>
                  <a:srgbClr val="334054"/>
                </a:solidFill>
                <a:latin typeface="Verdana"/>
                <a:cs typeface="Verdana"/>
              </a:rPr>
              <a:t>o</a:t>
            </a:r>
            <a:r>
              <a:rPr lang="en-US" sz="1650" b="1" spc="-1005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N</a:t>
            </a:r>
            <a:r>
              <a:rPr lang="en-US" sz="1350" spc="-30" dirty="0" err="1">
                <a:solidFill>
                  <a:srgbClr val="334054"/>
                </a:solidFill>
                <a:latin typeface="Verdana"/>
                <a:cs typeface="Verdana"/>
              </a:rPr>
              <a:t>f</a:t>
            </a:r>
            <a:r>
              <a:rPr lang="en-US" sz="1350" spc="-355" dirty="0" err="1">
                <a:solidFill>
                  <a:srgbClr val="334054"/>
                </a:solidFill>
                <a:latin typeface="Verdana"/>
                <a:cs typeface="Verdana"/>
              </a:rPr>
              <a:t>t</a:t>
            </a:r>
            <a:r>
              <a:rPr lang="en-US" sz="1650" b="1" spc="-89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lang="en-US" sz="1350" spc="-1055" dirty="0" err="1">
                <a:solidFill>
                  <a:srgbClr val="334054"/>
                </a:solidFill>
                <a:latin typeface="Verdana"/>
                <a:cs typeface="Verdana"/>
              </a:rPr>
              <a:t>D</a:t>
            </a:r>
            <a:r>
              <a:rPr lang="en-US" sz="1650" b="1" spc="-247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m</a:t>
            </a:r>
            <a:r>
              <a:rPr lang="en-US" sz="1350" spc="-675" dirty="0" err="1">
                <a:solidFill>
                  <a:srgbClr val="334054"/>
                </a:solidFill>
                <a:latin typeface="Verdana"/>
                <a:cs typeface="Verdana"/>
              </a:rPr>
              <a:t>y</a:t>
            </a:r>
            <a:r>
              <a:rPr lang="en-US" sz="1650" b="1" spc="-232" baseline="7575" dirty="0" err="1">
                <a:solidFill>
                  <a:srgbClr val="334054"/>
                </a:solidFill>
                <a:latin typeface="Lucida Sans"/>
                <a:cs typeface="Lucida Sans"/>
              </a:rPr>
              <a:t>e</a:t>
            </a:r>
            <a:r>
              <a:rPr lang="en-US" sz="1350" spc="-30" dirty="0" err="1">
                <a:solidFill>
                  <a:srgbClr val="334054"/>
                </a:solidFill>
                <a:latin typeface="Verdana"/>
                <a:cs typeface="Verdana"/>
              </a:rPr>
              <a:t>namics</a:t>
            </a:r>
            <a:r>
              <a:rPr lang="en-US" sz="1350" spc="-6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lang="en-US" sz="1350" spc="-90" dirty="0">
                <a:solidFill>
                  <a:srgbClr val="334054"/>
                </a:solidFill>
                <a:latin typeface="Verdana"/>
                <a:cs typeface="Verdana"/>
              </a:rPr>
              <a:t>(Business</a:t>
            </a:r>
            <a:r>
              <a:rPr lang="en-US" sz="1350" spc="-6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lang="en-US" sz="1350" spc="-30" dirty="0">
                <a:solidFill>
                  <a:srgbClr val="334054"/>
                </a:solidFill>
                <a:latin typeface="Verdana"/>
                <a:cs typeface="Verdana"/>
              </a:rPr>
              <a:t>applications)</a:t>
            </a:r>
            <a:endParaRPr lang="en-US" sz="1350" dirty="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05946" y="6674568"/>
            <a:ext cx="299148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25" spc="-89" baseline="7246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725" spc="-135" baseline="7246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725" spc="-1005" baseline="7246" dirty="0">
                <a:solidFill>
                  <a:srgbClr val="6A7280"/>
                </a:solidFill>
                <a:latin typeface="Verdana"/>
                <a:cs typeface="Verdana"/>
              </a:rPr>
              <a:t>C</a:t>
            </a:r>
            <a:r>
              <a:rPr sz="1350" spc="-605" dirty="0">
                <a:solidFill>
                  <a:srgbClr val="334054"/>
                </a:solidFill>
                <a:latin typeface="Verdana"/>
                <a:cs typeface="Verdana"/>
              </a:rPr>
              <a:t>M</a:t>
            </a:r>
            <a:r>
              <a:rPr sz="1725" spc="-270" baseline="7246" dirty="0">
                <a:solidFill>
                  <a:srgbClr val="6A7280"/>
                </a:solidFill>
                <a:latin typeface="Verdana"/>
                <a:cs typeface="Verdana"/>
              </a:rPr>
              <a:t>h</a:t>
            </a:r>
            <a:r>
              <a:rPr sz="1350" spc="-250" dirty="0">
                <a:solidFill>
                  <a:srgbClr val="334054"/>
                </a:solidFill>
                <a:latin typeface="Verdana"/>
                <a:cs typeface="Verdana"/>
              </a:rPr>
              <a:t>i</a:t>
            </a:r>
            <a:r>
              <a:rPr sz="1725" spc="-855" baseline="7246" dirty="0">
                <a:solidFill>
                  <a:srgbClr val="6A7280"/>
                </a:solidFill>
                <a:latin typeface="Verdana"/>
                <a:cs typeface="Verdana"/>
              </a:rPr>
              <a:t>u</a:t>
            </a:r>
            <a:r>
              <a:rPr sz="1350" spc="-225" dirty="0">
                <a:solidFill>
                  <a:srgbClr val="334054"/>
                </a:solidFill>
                <a:latin typeface="Verdana"/>
                <a:cs typeface="Verdana"/>
              </a:rPr>
              <a:t>x</a:t>
            </a:r>
            <a:r>
              <a:rPr sz="1725" spc="-532" baseline="7246" dirty="0">
                <a:solidFill>
                  <a:srgbClr val="6A7280"/>
                </a:solidFill>
                <a:latin typeface="Verdana"/>
                <a:cs typeface="Verdana"/>
              </a:rPr>
              <a:t>r</a:t>
            </a:r>
            <a:r>
              <a:rPr sz="1350" spc="-615" dirty="0">
                <a:solidFill>
                  <a:srgbClr val="334054"/>
                </a:solidFill>
                <a:latin typeface="Verdana"/>
                <a:cs typeface="Verdana"/>
              </a:rPr>
              <a:t>P</a:t>
            </a:r>
            <a:r>
              <a:rPr sz="1725" spc="-247" baseline="7246" dirty="0">
                <a:solidFill>
                  <a:srgbClr val="6A7280"/>
                </a:solidFill>
                <a:latin typeface="Verdana"/>
                <a:cs typeface="Verdana"/>
              </a:rPr>
              <a:t>n</a:t>
            </a:r>
            <a:r>
              <a:rPr sz="1350" spc="-405" dirty="0">
                <a:solidFill>
                  <a:srgbClr val="334054"/>
                </a:solidFill>
                <a:latin typeface="Verdana"/>
                <a:cs typeface="Verdana"/>
              </a:rPr>
              <a:t>a</a:t>
            </a:r>
            <a:r>
              <a:rPr sz="1725" spc="-660" baseline="7246" dirty="0">
                <a:solidFill>
                  <a:srgbClr val="6A7280"/>
                </a:solidFill>
                <a:latin typeface="Verdana"/>
                <a:cs typeface="Verdana"/>
              </a:rPr>
              <a:t>S</a:t>
            </a:r>
            <a:r>
              <a:rPr sz="1350" spc="-560" dirty="0">
                <a:solidFill>
                  <a:srgbClr val="334054"/>
                </a:solidFill>
                <a:latin typeface="Verdana"/>
                <a:cs typeface="Verdana"/>
              </a:rPr>
              <a:t>n</a:t>
            </a:r>
            <a:r>
              <a:rPr sz="1725" spc="-202" baseline="7246" dirty="0">
                <a:solidFill>
                  <a:srgbClr val="6A7280"/>
                </a:solidFill>
                <a:latin typeface="Verdana"/>
                <a:cs typeface="Verdana"/>
              </a:rPr>
              <a:t>y</a:t>
            </a:r>
            <a:r>
              <a:rPr sz="1350" spc="-770" dirty="0">
                <a:solidFill>
                  <a:srgbClr val="334054"/>
                </a:solidFill>
                <a:latin typeface="Verdana"/>
                <a:cs typeface="Verdana"/>
              </a:rPr>
              <a:t>e</a:t>
            </a:r>
            <a:r>
              <a:rPr sz="1725" spc="-52" baseline="7246" dirty="0">
                <a:solidFill>
                  <a:srgbClr val="6A7280"/>
                </a:solidFill>
                <a:latin typeface="Verdana"/>
                <a:cs typeface="Verdana"/>
              </a:rPr>
              <a:t>s</a:t>
            </a:r>
            <a:r>
              <a:rPr sz="1725" spc="-502" baseline="7246" dirty="0">
                <a:solidFill>
                  <a:srgbClr val="6A7280"/>
                </a:solidFill>
                <a:latin typeface="Verdana"/>
                <a:cs typeface="Verdana"/>
              </a:rPr>
              <a:t>t</a:t>
            </a:r>
            <a:r>
              <a:rPr sz="1350" spc="-125" dirty="0">
                <a:solidFill>
                  <a:srgbClr val="334054"/>
                </a:solidFill>
                <a:latin typeface="Verdana"/>
                <a:cs typeface="Verdana"/>
              </a:rPr>
              <a:t>l</a:t>
            </a:r>
            <a:r>
              <a:rPr sz="1725" spc="-442" baseline="7246" dirty="0">
                <a:solidFill>
                  <a:srgbClr val="6A7280"/>
                </a:solidFill>
                <a:latin typeface="Verdana"/>
                <a:cs typeface="Verdana"/>
              </a:rPr>
              <a:t>e</a:t>
            </a:r>
            <a:r>
              <a:rPr sz="1350" spc="-305" dirty="0">
                <a:solidFill>
                  <a:srgbClr val="334054"/>
                </a:solidFill>
                <a:latin typeface="Verdana"/>
                <a:cs typeface="Verdana"/>
              </a:rPr>
              <a:t>(</a:t>
            </a:r>
            <a:r>
              <a:rPr sz="1725" spc="-1485" baseline="7246" dirty="0">
                <a:solidFill>
                  <a:srgbClr val="6A7280"/>
                </a:solidFill>
                <a:latin typeface="Verdana"/>
                <a:cs typeface="Verdana"/>
              </a:rPr>
              <a:t>m</a:t>
            </a:r>
            <a:r>
              <a:rPr sz="1350" spc="-60" dirty="0">
                <a:solidFill>
                  <a:srgbClr val="334054"/>
                </a:solidFill>
                <a:latin typeface="Verdana"/>
                <a:cs typeface="Verdana"/>
              </a:rPr>
              <a:t>P</a:t>
            </a:r>
            <a:r>
              <a:rPr sz="1350" spc="-55" dirty="0">
                <a:solidFill>
                  <a:srgbClr val="334054"/>
                </a:solidFill>
                <a:latin typeface="Verdana"/>
                <a:cs typeface="Verdana"/>
              </a:rPr>
              <a:t>r</a:t>
            </a:r>
            <a:r>
              <a:rPr sz="1350" spc="-35" dirty="0">
                <a:solidFill>
                  <a:srgbClr val="334054"/>
                </a:solidFill>
                <a:latin typeface="Verdana"/>
                <a:cs typeface="Verdana"/>
              </a:rPr>
              <a:t>odu</a:t>
            </a:r>
            <a:r>
              <a:rPr sz="1350" spc="-30" dirty="0">
                <a:solidFill>
                  <a:srgbClr val="334054"/>
                </a:solidFill>
                <a:latin typeface="Verdana"/>
                <a:cs typeface="Verdana"/>
              </a:rPr>
              <a:t>c</a:t>
            </a:r>
            <a:r>
              <a:rPr sz="1350" spc="-35" dirty="0">
                <a:solidFill>
                  <a:srgbClr val="334054"/>
                </a:solidFill>
                <a:latin typeface="Verdana"/>
                <a:cs typeface="Verdana"/>
              </a:rPr>
              <a:t>t</a:t>
            </a:r>
            <a:r>
              <a:rPr sz="13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334054"/>
                </a:solidFill>
                <a:latin typeface="Verdana"/>
                <a:cs typeface="Verdana"/>
              </a:rPr>
              <a:t>analytics)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445725" y="6684582"/>
            <a:ext cx="1498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0" spc="-25" dirty="0">
                <a:solidFill>
                  <a:srgbClr val="334054"/>
                </a:solidFill>
                <a:latin typeface="Suisse Int'l Medium"/>
                <a:cs typeface="Suisse Int'l Medium"/>
              </a:rPr>
              <a:t>12</a:t>
            </a:r>
            <a:endParaRPr sz="1100">
              <a:latin typeface="Suisse Int'l Medium"/>
              <a:cs typeface="Suisse Int'l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267700"/>
          </a:xfrm>
          <a:custGeom>
            <a:avLst/>
            <a:gdLst/>
            <a:ahLst/>
            <a:cxnLst/>
            <a:rect l="l" t="t" r="r" b="b"/>
            <a:pathLst>
              <a:path w="76200" h="8267700">
                <a:moveTo>
                  <a:pt x="76199" y="8267699"/>
                </a:moveTo>
                <a:lnTo>
                  <a:pt x="0" y="8267699"/>
                </a:lnTo>
                <a:lnTo>
                  <a:pt x="0" y="0"/>
                </a:lnTo>
                <a:lnTo>
                  <a:pt x="76199" y="0"/>
                </a:lnTo>
                <a:lnTo>
                  <a:pt x="76199" y="82676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267700"/>
          </a:xfrm>
          <a:custGeom>
            <a:avLst/>
            <a:gdLst/>
            <a:ahLst/>
            <a:cxnLst/>
            <a:rect l="l" t="t" r="r" b="b"/>
            <a:pathLst>
              <a:path w="3657600" h="8267700">
                <a:moveTo>
                  <a:pt x="3657599" y="8267699"/>
                </a:moveTo>
                <a:lnTo>
                  <a:pt x="0" y="82676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2676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499636"/>
            <a:ext cx="424815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5" dirty="0">
                <a:latin typeface="Arial"/>
                <a:cs typeface="Arial"/>
              </a:rPr>
              <a:t>ROI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325" dirty="0">
                <a:latin typeface="Arial"/>
                <a:cs typeface="Arial"/>
              </a:rPr>
              <a:t>&amp;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Business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Value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943099"/>
            <a:ext cx="5372100" cy="1000125"/>
            <a:chOff x="609599" y="1943099"/>
            <a:chExt cx="5372100" cy="1000125"/>
          </a:xfrm>
        </p:grpSpPr>
        <p:sp>
          <p:nvSpPr>
            <p:cNvPr id="7" name="object 7"/>
            <p:cNvSpPr/>
            <p:nvPr/>
          </p:nvSpPr>
          <p:spPr>
            <a:xfrm>
              <a:off x="609599" y="1943099"/>
              <a:ext cx="5372100" cy="1000125"/>
            </a:xfrm>
            <a:custGeom>
              <a:avLst/>
              <a:gdLst/>
              <a:ahLst/>
              <a:cxnLst/>
              <a:rect l="l" t="t" r="r" b="b"/>
              <a:pathLst>
                <a:path w="5372100" h="1000125">
                  <a:moveTo>
                    <a:pt x="5372099" y="1000124"/>
                  </a:moveTo>
                  <a:lnTo>
                    <a:pt x="0" y="1000124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10001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943099"/>
              <a:ext cx="38100" cy="1000125"/>
            </a:xfrm>
            <a:custGeom>
              <a:avLst/>
              <a:gdLst/>
              <a:ahLst/>
              <a:cxnLst/>
              <a:rect l="l" t="t" r="r" b="b"/>
              <a:pathLst>
                <a:path w="38100" h="1000125">
                  <a:moveTo>
                    <a:pt x="38099" y="1000124"/>
                  </a:moveTo>
                  <a:lnTo>
                    <a:pt x="0" y="10001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01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2338387"/>
              <a:ext cx="228600" cy="20002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99" y="3095624"/>
            <a:ext cx="5372100" cy="1000125"/>
            <a:chOff x="609599" y="3095624"/>
            <a:chExt cx="5372100" cy="1000125"/>
          </a:xfrm>
        </p:grpSpPr>
        <p:sp>
          <p:nvSpPr>
            <p:cNvPr id="11" name="object 11"/>
            <p:cNvSpPr/>
            <p:nvPr/>
          </p:nvSpPr>
          <p:spPr>
            <a:xfrm>
              <a:off x="609599" y="3095624"/>
              <a:ext cx="5372100" cy="1000125"/>
            </a:xfrm>
            <a:custGeom>
              <a:avLst/>
              <a:gdLst/>
              <a:ahLst/>
              <a:cxnLst/>
              <a:rect l="l" t="t" r="r" b="b"/>
              <a:pathLst>
                <a:path w="5372100" h="1000125">
                  <a:moveTo>
                    <a:pt x="5372099" y="1000124"/>
                  </a:moveTo>
                  <a:lnTo>
                    <a:pt x="0" y="1000124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10001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3095624"/>
              <a:ext cx="38100" cy="1000125"/>
            </a:xfrm>
            <a:custGeom>
              <a:avLst/>
              <a:gdLst/>
              <a:ahLst/>
              <a:cxnLst/>
              <a:rect l="l" t="t" r="r" b="b"/>
              <a:pathLst>
                <a:path w="38100" h="1000125">
                  <a:moveTo>
                    <a:pt x="38099" y="1000124"/>
                  </a:moveTo>
                  <a:lnTo>
                    <a:pt x="0" y="10001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01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3476624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09599" y="4248149"/>
            <a:ext cx="5372100" cy="990600"/>
            <a:chOff x="609599" y="4248149"/>
            <a:chExt cx="5372100" cy="990600"/>
          </a:xfrm>
        </p:grpSpPr>
        <p:sp>
          <p:nvSpPr>
            <p:cNvPr id="15" name="object 15"/>
            <p:cNvSpPr/>
            <p:nvPr/>
          </p:nvSpPr>
          <p:spPr>
            <a:xfrm>
              <a:off x="609599" y="4248149"/>
              <a:ext cx="5372100" cy="990600"/>
            </a:xfrm>
            <a:custGeom>
              <a:avLst/>
              <a:gdLst/>
              <a:ahLst/>
              <a:cxnLst/>
              <a:rect l="l" t="t" r="r" b="b"/>
              <a:pathLst>
                <a:path w="5372100" h="990600">
                  <a:moveTo>
                    <a:pt x="53720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9905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87" y="4248149"/>
              <a:ext cx="476250" cy="990600"/>
            </a:xfrm>
            <a:custGeom>
              <a:avLst/>
              <a:gdLst/>
              <a:ahLst/>
              <a:cxnLst/>
              <a:rect l="l" t="t" r="r" b="b"/>
              <a:pathLst>
                <a:path w="476250" h="990600">
                  <a:moveTo>
                    <a:pt x="381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8100" y="990600"/>
                  </a:lnTo>
                  <a:lnTo>
                    <a:pt x="38100" y="0"/>
                  </a:lnTo>
                  <a:close/>
                </a:path>
                <a:path w="476250" h="990600">
                  <a:moveTo>
                    <a:pt x="347662" y="434403"/>
                  </a:moveTo>
                  <a:lnTo>
                    <a:pt x="328282" y="395097"/>
                  </a:lnTo>
                  <a:lnTo>
                    <a:pt x="294271" y="381000"/>
                  </a:lnTo>
                  <a:lnTo>
                    <a:pt x="286766" y="381000"/>
                  </a:lnTo>
                  <a:lnTo>
                    <a:pt x="247459" y="400392"/>
                  </a:lnTo>
                  <a:lnTo>
                    <a:pt x="233362" y="434403"/>
                  </a:lnTo>
                  <a:lnTo>
                    <a:pt x="233362" y="441909"/>
                  </a:lnTo>
                  <a:lnTo>
                    <a:pt x="252755" y="481215"/>
                  </a:lnTo>
                  <a:lnTo>
                    <a:pt x="286766" y="495300"/>
                  </a:lnTo>
                  <a:lnTo>
                    <a:pt x="294271" y="495300"/>
                  </a:lnTo>
                  <a:lnTo>
                    <a:pt x="333578" y="475919"/>
                  </a:lnTo>
                  <a:lnTo>
                    <a:pt x="347662" y="441909"/>
                  </a:lnTo>
                  <a:lnTo>
                    <a:pt x="347662" y="434403"/>
                  </a:lnTo>
                  <a:close/>
                </a:path>
                <a:path w="476250" h="990600">
                  <a:moveTo>
                    <a:pt x="390525" y="596341"/>
                  </a:moveTo>
                  <a:lnTo>
                    <a:pt x="384276" y="565353"/>
                  </a:lnTo>
                  <a:lnTo>
                    <a:pt x="367220" y="540054"/>
                  </a:lnTo>
                  <a:lnTo>
                    <a:pt x="341909" y="522986"/>
                  </a:lnTo>
                  <a:lnTo>
                    <a:pt x="310921" y="516737"/>
                  </a:lnTo>
                  <a:lnTo>
                    <a:pt x="270116" y="516737"/>
                  </a:lnTo>
                  <a:lnTo>
                    <a:pt x="239128" y="522986"/>
                  </a:lnTo>
                  <a:lnTo>
                    <a:pt x="213817" y="540054"/>
                  </a:lnTo>
                  <a:lnTo>
                    <a:pt x="196761" y="565353"/>
                  </a:lnTo>
                  <a:lnTo>
                    <a:pt x="190500" y="596341"/>
                  </a:lnTo>
                  <a:lnTo>
                    <a:pt x="190500" y="603669"/>
                  </a:lnTo>
                  <a:lnTo>
                    <a:pt x="196443" y="609600"/>
                  </a:lnTo>
                  <a:lnTo>
                    <a:pt x="384594" y="609600"/>
                  </a:lnTo>
                  <a:lnTo>
                    <a:pt x="390525" y="603669"/>
                  </a:lnTo>
                  <a:lnTo>
                    <a:pt x="390525" y="596341"/>
                  </a:lnTo>
                  <a:close/>
                </a:path>
                <a:path w="476250" h="990600">
                  <a:moveTo>
                    <a:pt x="476250" y="475081"/>
                  </a:moveTo>
                  <a:lnTo>
                    <a:pt x="471474" y="470306"/>
                  </a:lnTo>
                  <a:lnTo>
                    <a:pt x="436968" y="470306"/>
                  </a:lnTo>
                  <a:lnTo>
                    <a:pt x="436968" y="435787"/>
                  </a:lnTo>
                  <a:lnTo>
                    <a:pt x="432193" y="431012"/>
                  </a:lnTo>
                  <a:lnTo>
                    <a:pt x="420306" y="431012"/>
                  </a:lnTo>
                  <a:lnTo>
                    <a:pt x="415531" y="435787"/>
                  </a:lnTo>
                  <a:lnTo>
                    <a:pt x="415531" y="470306"/>
                  </a:lnTo>
                  <a:lnTo>
                    <a:pt x="381025" y="470306"/>
                  </a:lnTo>
                  <a:lnTo>
                    <a:pt x="376237" y="475081"/>
                  </a:lnTo>
                  <a:lnTo>
                    <a:pt x="376237" y="486956"/>
                  </a:lnTo>
                  <a:lnTo>
                    <a:pt x="381025" y="491731"/>
                  </a:lnTo>
                  <a:lnTo>
                    <a:pt x="415531" y="491731"/>
                  </a:lnTo>
                  <a:lnTo>
                    <a:pt x="415531" y="526249"/>
                  </a:lnTo>
                  <a:lnTo>
                    <a:pt x="420306" y="531025"/>
                  </a:lnTo>
                  <a:lnTo>
                    <a:pt x="432193" y="531025"/>
                  </a:lnTo>
                  <a:lnTo>
                    <a:pt x="436968" y="526249"/>
                  </a:lnTo>
                  <a:lnTo>
                    <a:pt x="436968" y="491731"/>
                  </a:lnTo>
                  <a:lnTo>
                    <a:pt x="471474" y="491731"/>
                  </a:lnTo>
                  <a:lnTo>
                    <a:pt x="476250" y="486956"/>
                  </a:lnTo>
                  <a:lnTo>
                    <a:pt x="476250" y="47508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6899" y="1494522"/>
            <a:ext cx="364362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Financial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85" dirty="0">
                <a:solidFill>
                  <a:srgbClr val="2562EB"/>
                </a:solidFill>
                <a:latin typeface="Lucida Sans"/>
                <a:cs typeface="Lucida Sans"/>
              </a:rPr>
              <a:t>Impact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50" dirty="0">
                <a:solidFill>
                  <a:srgbClr val="2562EB"/>
                </a:solidFill>
                <a:latin typeface="Lucida Sans"/>
                <a:cs typeface="Lucida Sans"/>
              </a:rPr>
              <a:t>of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Churn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55" dirty="0">
                <a:solidFill>
                  <a:srgbClr val="2562EB"/>
                </a:solidFill>
                <a:latin typeface="Lucida Sans"/>
                <a:cs typeface="Lucida Sans"/>
              </a:rPr>
              <a:t>Reduction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699" y="1931305"/>
            <a:ext cx="5334000" cy="8547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340"/>
              </a:spcBef>
            </a:pPr>
            <a:r>
              <a:rPr sz="2800" b="1" dirty="0">
                <a:solidFill>
                  <a:srgbClr val="3B81F5"/>
                </a:solidFill>
                <a:latin typeface="Arial"/>
                <a:cs typeface="Arial"/>
              </a:rPr>
              <a:t>5-</a:t>
            </a:r>
            <a:r>
              <a:rPr sz="2800" b="1" spc="-25" dirty="0">
                <a:solidFill>
                  <a:srgbClr val="3B81F5"/>
                </a:solidFill>
                <a:latin typeface="Arial"/>
                <a:cs typeface="Arial"/>
              </a:rPr>
              <a:t>25%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40"/>
              </a:spcBef>
            </a:pP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Profit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increase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4" dirty="0">
                <a:solidFill>
                  <a:srgbClr val="334054"/>
                </a:solidFill>
                <a:latin typeface="Verdana"/>
                <a:cs typeface="Verdana"/>
              </a:rPr>
              <a:t>5%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reduction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699" y="3083830"/>
            <a:ext cx="5334000" cy="8547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340"/>
              </a:spcBef>
            </a:pPr>
            <a:r>
              <a:rPr sz="2800" b="1" dirty="0">
                <a:solidFill>
                  <a:srgbClr val="3B81F5"/>
                </a:solidFill>
                <a:latin typeface="Arial"/>
                <a:cs typeface="Arial"/>
              </a:rPr>
              <a:t>3-</a:t>
            </a:r>
            <a:r>
              <a:rPr sz="2800" b="1" spc="-25" dirty="0">
                <a:solidFill>
                  <a:srgbClr val="3B81F5"/>
                </a:solidFill>
                <a:latin typeface="Arial"/>
                <a:cs typeface="Arial"/>
              </a:rPr>
              <a:t>5x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40"/>
              </a:spcBef>
            </a:pP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Lower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cost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than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new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customer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acquisition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99" y="4259197"/>
            <a:ext cx="5397500" cy="151320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160"/>
              </a:spcBef>
            </a:pPr>
            <a:r>
              <a:rPr sz="2800" b="1" spc="-25" dirty="0">
                <a:solidFill>
                  <a:srgbClr val="3B81F5"/>
                </a:solidFill>
                <a:latin typeface="Arial"/>
                <a:cs typeface="Arial"/>
              </a:rPr>
              <a:t>67%</a:t>
            </a:r>
            <a:endParaRPr sz="2800">
              <a:latin typeface="Arial"/>
              <a:cs typeface="Arial"/>
            </a:endParaRPr>
          </a:p>
          <a:p>
            <a:pPr marL="602615">
              <a:lnSpc>
                <a:spcPct val="100000"/>
              </a:lnSpc>
              <a:spcBef>
                <a:spcPts val="465"/>
              </a:spcBef>
            </a:pP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Higher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spend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long-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term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customers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i="1" spc="-65" dirty="0">
                <a:solidFill>
                  <a:srgbClr val="334054"/>
                </a:solidFill>
                <a:latin typeface="Century Gothic"/>
                <a:cs typeface="Century Gothic"/>
              </a:rPr>
              <a:t>"Reducing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45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110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dirty="0">
                <a:solidFill>
                  <a:srgbClr val="334054"/>
                </a:solidFill>
                <a:latin typeface="Century Gothic"/>
                <a:cs typeface="Century Gothic"/>
              </a:rPr>
              <a:t>just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85" dirty="0">
                <a:solidFill>
                  <a:srgbClr val="334054"/>
                </a:solidFill>
                <a:latin typeface="Century Gothic"/>
                <a:cs typeface="Century Gothic"/>
              </a:rPr>
              <a:t>5%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145" dirty="0">
                <a:solidFill>
                  <a:srgbClr val="334054"/>
                </a:solidFill>
                <a:latin typeface="Century Gothic"/>
                <a:cs typeface="Century Gothic"/>
              </a:rPr>
              <a:t>can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80" dirty="0">
                <a:solidFill>
                  <a:srgbClr val="334054"/>
                </a:solidFill>
                <a:latin typeface="Century Gothic"/>
                <a:cs typeface="Century Gothic"/>
              </a:rPr>
              <a:t>increase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20" dirty="0">
                <a:solidFill>
                  <a:srgbClr val="334054"/>
                </a:solidFill>
                <a:latin typeface="Century Gothic"/>
                <a:cs typeface="Century Gothic"/>
              </a:rPr>
              <a:t>profits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110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80" dirty="0">
                <a:solidFill>
                  <a:srgbClr val="334054"/>
                </a:solidFill>
                <a:latin typeface="Century Gothic"/>
                <a:cs typeface="Century Gothic"/>
              </a:rPr>
              <a:t>25%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7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200" i="1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i="1" spc="-10" dirty="0">
                <a:solidFill>
                  <a:srgbClr val="334054"/>
                </a:solidFill>
                <a:latin typeface="Century Gothic"/>
                <a:cs typeface="Century Gothic"/>
              </a:rPr>
              <a:t>95%."</a:t>
            </a:r>
            <a:endParaRPr sz="12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000" spc="-100" dirty="0">
                <a:solidFill>
                  <a:srgbClr val="6A7280"/>
                </a:solidFill>
                <a:latin typeface="Verdana"/>
                <a:cs typeface="Verdana"/>
              </a:rPr>
              <a:t>—</a:t>
            </a:r>
            <a:r>
              <a:rPr sz="1000" spc="-90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000" spc="-75" dirty="0">
                <a:solidFill>
                  <a:srgbClr val="6A7280"/>
                </a:solidFill>
                <a:latin typeface="Verdana"/>
                <a:cs typeface="Verdana"/>
              </a:rPr>
              <a:t>Harvard</a:t>
            </a:r>
            <a:r>
              <a:rPr sz="100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6A7280"/>
                </a:solidFill>
                <a:latin typeface="Verdana"/>
                <a:cs typeface="Verdana"/>
              </a:rPr>
              <a:t>Business</a:t>
            </a:r>
            <a:r>
              <a:rPr sz="100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Verdana"/>
                <a:cs typeface="Verdana"/>
              </a:rPr>
              <a:t>Review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599" y="1494522"/>
            <a:ext cx="32556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Measuring</a:t>
            </a:r>
            <a:r>
              <a:rPr sz="1700" b="1" spc="-10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10" dirty="0">
                <a:solidFill>
                  <a:srgbClr val="2562EB"/>
                </a:solidFill>
                <a:latin typeface="Lucida Sans"/>
                <a:cs typeface="Lucida Sans"/>
              </a:rPr>
              <a:t>ROI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50" dirty="0">
                <a:solidFill>
                  <a:srgbClr val="2562EB"/>
                </a:solidFill>
                <a:latin typeface="Lucida Sans"/>
                <a:cs typeface="Lucida Sans"/>
              </a:rPr>
              <a:t>of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Churn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85" dirty="0">
                <a:solidFill>
                  <a:srgbClr val="2562EB"/>
                </a:solidFill>
                <a:latin typeface="Lucida Sans"/>
                <a:cs typeface="Lucida Sans"/>
              </a:rPr>
              <a:t>Systems</a:t>
            </a:r>
            <a:endParaRPr sz="1700">
              <a:latin typeface="Lucida Sans"/>
              <a:cs typeface="Lucida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0299" y="1981199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26199" y="1910511"/>
            <a:ext cx="5064760" cy="4724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"/>
              </a:spcBef>
            </a:pPr>
            <a:r>
              <a:rPr sz="1350" b="1" spc="-20" dirty="0">
                <a:solidFill>
                  <a:srgbClr val="334054"/>
                </a:solidFill>
                <a:latin typeface="Arial"/>
                <a:cs typeface="Arial"/>
              </a:rPr>
              <a:t>Revenue</a:t>
            </a:r>
            <a:r>
              <a:rPr sz="1350" b="1" spc="-25" dirty="0">
                <a:solidFill>
                  <a:srgbClr val="334054"/>
                </a:solidFill>
                <a:latin typeface="Arial"/>
                <a:cs typeface="Arial"/>
              </a:rPr>
              <a:t> Protected</a:t>
            </a:r>
            <a:r>
              <a:rPr sz="1400" spc="-25" dirty="0">
                <a:solidFill>
                  <a:srgbClr val="334054"/>
                </a:solidFill>
                <a:latin typeface="Century Gothic"/>
                <a:cs typeface="Century Gothic"/>
              </a:rPr>
              <a:t>: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35" dirty="0">
                <a:solidFill>
                  <a:srgbClr val="334054"/>
                </a:solidFill>
                <a:latin typeface="Century Gothic"/>
                <a:cs typeface="Century Gothic"/>
              </a:rPr>
              <a:t>Value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10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65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14" dirty="0">
                <a:solidFill>
                  <a:srgbClr val="334054"/>
                </a:solidFill>
                <a:latin typeface="Century Gothic"/>
                <a:cs typeface="Century Gothic"/>
              </a:rPr>
              <a:t>who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95" dirty="0">
                <a:solidFill>
                  <a:srgbClr val="334054"/>
                </a:solidFill>
                <a:latin typeface="Century Gothic"/>
                <a:cs typeface="Century Gothic"/>
              </a:rPr>
              <a:t>would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65" dirty="0">
                <a:solidFill>
                  <a:srgbClr val="334054"/>
                </a:solidFill>
                <a:latin typeface="Century Gothic"/>
                <a:cs typeface="Century Gothic"/>
              </a:rPr>
              <a:t>have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70" dirty="0">
                <a:solidFill>
                  <a:srgbClr val="334054"/>
                </a:solidFill>
                <a:latin typeface="Century Gothic"/>
                <a:cs typeface="Century Gothic"/>
              </a:rPr>
              <a:t>churned but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25" dirty="0">
                <a:solidFill>
                  <a:srgbClr val="334054"/>
                </a:solidFill>
                <a:latin typeface="Century Gothic"/>
                <a:cs typeface="Century Gothic"/>
              </a:rPr>
              <a:t>stayed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35" dirty="0">
                <a:solidFill>
                  <a:srgbClr val="334054"/>
                </a:solidFill>
                <a:latin typeface="Century Gothic"/>
                <a:cs typeface="Century Gothic"/>
              </a:rPr>
              <a:t>due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5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34054"/>
                </a:solidFill>
                <a:latin typeface="Century Gothic"/>
                <a:cs typeface="Century Gothic"/>
              </a:rPr>
              <a:t>interventions</a:t>
            </a:r>
            <a:endParaRPr sz="1400">
              <a:latin typeface="Century Gothic"/>
              <a:cs typeface="Century Gothic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0299" y="2552699"/>
            <a:ext cx="152399" cy="152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26199" y="2482011"/>
            <a:ext cx="487870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0" dirty="0">
                <a:solidFill>
                  <a:srgbClr val="334054"/>
                </a:solidFill>
                <a:latin typeface="Arial"/>
                <a:cs typeface="Arial"/>
              </a:rPr>
              <a:t>Extended</a:t>
            </a:r>
            <a:r>
              <a:rPr sz="1350" b="1" spc="-25" dirty="0">
                <a:solidFill>
                  <a:srgbClr val="334054"/>
                </a:solidFill>
                <a:latin typeface="Arial"/>
                <a:cs typeface="Arial"/>
              </a:rPr>
              <a:t> Customer </a:t>
            </a:r>
            <a:r>
              <a:rPr sz="1350" b="1" dirty="0">
                <a:solidFill>
                  <a:srgbClr val="334054"/>
                </a:solidFill>
                <a:latin typeface="Arial"/>
                <a:cs typeface="Arial"/>
              </a:rPr>
              <a:t>Lifetime</a:t>
            </a:r>
            <a:r>
              <a:rPr sz="1350" b="1" spc="-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350" b="1" spc="-45" dirty="0">
                <a:solidFill>
                  <a:srgbClr val="334054"/>
                </a:solidFill>
                <a:latin typeface="Arial"/>
                <a:cs typeface="Arial"/>
              </a:rPr>
              <a:t>Value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: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14" dirty="0">
                <a:solidFill>
                  <a:srgbClr val="334054"/>
                </a:solidFill>
                <a:latin typeface="Century Gothic"/>
                <a:cs typeface="Century Gothic"/>
              </a:rPr>
              <a:t>Increased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35" dirty="0">
                <a:solidFill>
                  <a:srgbClr val="334054"/>
                </a:solidFill>
                <a:latin typeface="Century Gothic"/>
                <a:cs typeface="Century Gothic"/>
              </a:rPr>
              <a:t>LTV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from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30" dirty="0">
                <a:solidFill>
                  <a:srgbClr val="334054"/>
                </a:solidFill>
                <a:latin typeface="Century Gothic"/>
                <a:cs typeface="Century Gothic"/>
              </a:rPr>
              <a:t>longer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6199" y="2710611"/>
            <a:ext cx="1777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8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4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40" dirty="0">
                <a:solidFill>
                  <a:srgbClr val="334054"/>
                </a:solidFill>
                <a:latin typeface="Century Gothic"/>
                <a:cs typeface="Century Gothic"/>
              </a:rPr>
              <a:t>relationships</a:t>
            </a:r>
            <a:endParaRPr sz="1400">
              <a:latin typeface="Century Gothic"/>
              <a:cs typeface="Century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0299" y="3124199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426199" y="3053511"/>
            <a:ext cx="4475480" cy="4724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"/>
              </a:spcBef>
            </a:pPr>
            <a:r>
              <a:rPr sz="1350" b="1" spc="-75" dirty="0">
                <a:solidFill>
                  <a:srgbClr val="334054"/>
                </a:solidFill>
                <a:latin typeface="Arial"/>
                <a:cs typeface="Arial"/>
              </a:rPr>
              <a:t>Cross-</a:t>
            </a:r>
            <a:r>
              <a:rPr sz="1350" b="1" spc="-25" dirty="0">
                <a:solidFill>
                  <a:srgbClr val="334054"/>
                </a:solidFill>
                <a:latin typeface="Arial"/>
                <a:cs typeface="Arial"/>
              </a:rPr>
              <a:t>Sell/Upsell</a:t>
            </a:r>
            <a:r>
              <a:rPr sz="1350" b="1" spc="-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334054"/>
                </a:solidFill>
                <a:latin typeface="Arial"/>
                <a:cs typeface="Arial"/>
              </a:rPr>
              <a:t>Opportunities</a:t>
            </a:r>
            <a:r>
              <a:rPr sz="1400" spc="-25" dirty="0">
                <a:solidFill>
                  <a:srgbClr val="334054"/>
                </a:solidFill>
                <a:latin typeface="Century Gothic"/>
                <a:cs typeface="Century Gothic"/>
              </a:rPr>
              <a:t>:</a:t>
            </a:r>
            <a:r>
              <a:rPr sz="14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14" dirty="0">
                <a:solidFill>
                  <a:srgbClr val="334054"/>
                </a:solidFill>
                <a:latin typeface="Century Gothic"/>
                <a:cs typeface="Century Gothic"/>
              </a:rPr>
              <a:t>Revenue</a:t>
            </a:r>
            <a:r>
              <a:rPr sz="14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from</a:t>
            </a:r>
            <a:r>
              <a:rPr sz="14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35" dirty="0">
                <a:solidFill>
                  <a:srgbClr val="334054"/>
                </a:solidFill>
                <a:latin typeface="Century Gothic"/>
                <a:cs typeface="Century Gothic"/>
              </a:rPr>
              <a:t>expanded </a:t>
            </a:r>
            <a:r>
              <a:rPr sz="1400" spc="-35" dirty="0">
                <a:solidFill>
                  <a:srgbClr val="334054"/>
                </a:solidFill>
                <a:latin typeface="Century Gothic"/>
                <a:cs typeface="Century Gothic"/>
              </a:rPr>
              <a:t>business</a:t>
            </a:r>
            <a:r>
              <a:rPr sz="1400" spc="-5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35" dirty="0">
                <a:solidFill>
                  <a:srgbClr val="334054"/>
                </a:solidFill>
                <a:latin typeface="Century Gothic"/>
                <a:cs typeface="Century Gothic"/>
              </a:rPr>
              <a:t>with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0" dirty="0">
                <a:solidFill>
                  <a:srgbClr val="334054"/>
                </a:solidFill>
                <a:latin typeface="Century Gothic"/>
                <a:cs typeface="Century Gothic"/>
              </a:rPr>
              <a:t>retained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endParaRPr sz="1400">
              <a:latin typeface="Century Gothic"/>
              <a:cs typeface="Century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0299" y="3695699"/>
            <a:ext cx="152399" cy="1523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426199" y="3625011"/>
            <a:ext cx="468122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60" dirty="0">
                <a:solidFill>
                  <a:srgbClr val="334054"/>
                </a:solidFill>
                <a:latin typeface="Arial"/>
                <a:cs typeface="Arial"/>
              </a:rPr>
              <a:t>Cost</a:t>
            </a:r>
            <a:r>
              <a:rPr sz="1350" b="1" spc="-1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350" b="1" spc="-60" dirty="0">
                <a:solidFill>
                  <a:srgbClr val="334054"/>
                </a:solidFill>
                <a:latin typeface="Arial"/>
                <a:cs typeface="Arial"/>
              </a:rPr>
              <a:t>Savings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: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40" dirty="0">
                <a:solidFill>
                  <a:srgbClr val="334054"/>
                </a:solidFill>
                <a:latin typeface="Century Gothic"/>
                <a:cs typeface="Century Gothic"/>
              </a:rPr>
              <a:t>Reduced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75" dirty="0">
                <a:solidFill>
                  <a:srgbClr val="334054"/>
                </a:solidFill>
                <a:latin typeface="Century Gothic"/>
                <a:cs typeface="Century Gothic"/>
              </a:rPr>
              <a:t>acquisition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0" dirty="0">
                <a:solidFill>
                  <a:srgbClr val="334054"/>
                </a:solidFill>
                <a:latin typeface="Century Gothic"/>
                <a:cs typeface="Century Gothic"/>
              </a:rPr>
              <a:t>spend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5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40" dirty="0">
                <a:solidFill>
                  <a:srgbClr val="334054"/>
                </a:solidFill>
                <a:latin typeface="Century Gothic"/>
                <a:cs typeface="Century Gothic"/>
              </a:rPr>
              <a:t>replace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churned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6199" y="3853611"/>
            <a:ext cx="8318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endParaRPr sz="1400">
              <a:latin typeface="Century Gothic"/>
              <a:cs typeface="Century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300" y="4210050"/>
            <a:ext cx="5372099" cy="209549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09599" y="6496049"/>
            <a:ext cx="10972800" cy="742950"/>
            <a:chOff x="609599" y="6496049"/>
            <a:chExt cx="10972800" cy="742950"/>
          </a:xfrm>
        </p:grpSpPr>
        <p:sp>
          <p:nvSpPr>
            <p:cNvPr id="34" name="object 34"/>
            <p:cNvSpPr/>
            <p:nvPr/>
          </p:nvSpPr>
          <p:spPr>
            <a:xfrm>
              <a:off x="614362" y="6500812"/>
              <a:ext cx="10963275" cy="733425"/>
            </a:xfrm>
            <a:custGeom>
              <a:avLst/>
              <a:gdLst/>
              <a:ahLst/>
              <a:cxnLst/>
              <a:rect l="l" t="t" r="r" b="b"/>
              <a:pathLst>
                <a:path w="10963275" h="733425">
                  <a:moveTo>
                    <a:pt x="10914327" y="733424"/>
                  </a:moveTo>
                  <a:lnTo>
                    <a:pt x="48947" y="733424"/>
                  </a:lnTo>
                  <a:lnTo>
                    <a:pt x="45540" y="733088"/>
                  </a:lnTo>
                  <a:lnTo>
                    <a:pt x="10739" y="713001"/>
                  </a:lnTo>
                  <a:lnTo>
                    <a:pt x="0" y="684477"/>
                  </a:lnTo>
                  <a:lnTo>
                    <a:pt x="0" y="681037"/>
                  </a:lnTo>
                  <a:lnTo>
                    <a:pt x="0" y="48947"/>
                  </a:lnTo>
                  <a:lnTo>
                    <a:pt x="17776" y="12910"/>
                  </a:lnTo>
                  <a:lnTo>
                    <a:pt x="48947" y="0"/>
                  </a:lnTo>
                  <a:lnTo>
                    <a:pt x="10914327" y="0"/>
                  </a:lnTo>
                  <a:lnTo>
                    <a:pt x="10950360" y="17775"/>
                  </a:lnTo>
                  <a:lnTo>
                    <a:pt x="10963274" y="48947"/>
                  </a:lnTo>
                  <a:lnTo>
                    <a:pt x="10963274" y="684477"/>
                  </a:lnTo>
                  <a:lnTo>
                    <a:pt x="10945497" y="720512"/>
                  </a:lnTo>
                  <a:lnTo>
                    <a:pt x="10917732" y="733088"/>
                  </a:lnTo>
                  <a:lnTo>
                    <a:pt x="10914327" y="7334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362" y="6500812"/>
              <a:ext cx="10963275" cy="733425"/>
            </a:xfrm>
            <a:custGeom>
              <a:avLst/>
              <a:gdLst/>
              <a:ahLst/>
              <a:cxnLst/>
              <a:rect l="l" t="t" r="r" b="b"/>
              <a:pathLst>
                <a:path w="10963275" h="733425">
                  <a:moveTo>
                    <a:pt x="0" y="681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6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0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910886" y="0"/>
                  </a:lnTo>
                  <a:lnTo>
                    <a:pt x="10914327" y="0"/>
                  </a:lnTo>
                  <a:lnTo>
                    <a:pt x="10917732" y="335"/>
                  </a:lnTo>
                  <a:lnTo>
                    <a:pt x="10921105" y="1006"/>
                  </a:lnTo>
                  <a:lnTo>
                    <a:pt x="10924478" y="1677"/>
                  </a:lnTo>
                  <a:lnTo>
                    <a:pt x="10927755" y="2671"/>
                  </a:lnTo>
                  <a:lnTo>
                    <a:pt x="10930933" y="3987"/>
                  </a:lnTo>
                  <a:lnTo>
                    <a:pt x="10934110" y="5303"/>
                  </a:lnTo>
                  <a:lnTo>
                    <a:pt x="10954443" y="23281"/>
                  </a:lnTo>
                  <a:lnTo>
                    <a:pt x="10956354" y="26141"/>
                  </a:lnTo>
                  <a:lnTo>
                    <a:pt x="10957968" y="29160"/>
                  </a:lnTo>
                  <a:lnTo>
                    <a:pt x="10959284" y="32338"/>
                  </a:lnTo>
                  <a:lnTo>
                    <a:pt x="10960601" y="35516"/>
                  </a:lnTo>
                  <a:lnTo>
                    <a:pt x="10961595" y="38792"/>
                  </a:lnTo>
                  <a:lnTo>
                    <a:pt x="10962267" y="42166"/>
                  </a:lnTo>
                  <a:lnTo>
                    <a:pt x="10962938" y="45540"/>
                  </a:lnTo>
                  <a:lnTo>
                    <a:pt x="10963274" y="48947"/>
                  </a:lnTo>
                  <a:lnTo>
                    <a:pt x="10963274" y="52387"/>
                  </a:lnTo>
                  <a:lnTo>
                    <a:pt x="10963274" y="681037"/>
                  </a:lnTo>
                  <a:lnTo>
                    <a:pt x="10963274" y="684477"/>
                  </a:lnTo>
                  <a:lnTo>
                    <a:pt x="10962938" y="687884"/>
                  </a:lnTo>
                  <a:lnTo>
                    <a:pt x="10942850" y="722683"/>
                  </a:lnTo>
                  <a:lnTo>
                    <a:pt x="10910886" y="733424"/>
                  </a:lnTo>
                  <a:lnTo>
                    <a:pt x="52387" y="733424"/>
                  </a:lnTo>
                  <a:lnTo>
                    <a:pt x="23282" y="724595"/>
                  </a:lnTo>
                  <a:lnTo>
                    <a:pt x="20422" y="722684"/>
                  </a:lnTo>
                  <a:lnTo>
                    <a:pt x="335" y="687884"/>
                  </a:lnTo>
                  <a:lnTo>
                    <a:pt x="0" y="684477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3424" y="6705599"/>
              <a:ext cx="321945" cy="285750"/>
            </a:xfrm>
            <a:custGeom>
              <a:avLst/>
              <a:gdLst/>
              <a:ahLst/>
              <a:cxnLst/>
              <a:rect l="l" t="t" r="r" b="b"/>
              <a:pathLst>
                <a:path w="321944" h="285750">
                  <a:moveTo>
                    <a:pt x="249138" y="35718"/>
                  </a:moveTo>
                  <a:lnTo>
                    <a:pt x="72330" y="35718"/>
                  </a:lnTo>
                  <a:lnTo>
                    <a:pt x="72163" y="32816"/>
                  </a:lnTo>
                  <a:lnTo>
                    <a:pt x="72051" y="29858"/>
                  </a:lnTo>
                  <a:lnTo>
                    <a:pt x="71939" y="26900"/>
                  </a:lnTo>
                  <a:lnTo>
                    <a:pt x="73731" y="16481"/>
                  </a:lnTo>
                  <a:lnTo>
                    <a:pt x="79327" y="7925"/>
                  </a:lnTo>
                  <a:lnTo>
                    <a:pt x="87801" y="2131"/>
                  </a:lnTo>
                  <a:lnTo>
                    <a:pt x="98226" y="0"/>
                  </a:lnTo>
                  <a:lnTo>
                    <a:pt x="223242" y="0"/>
                  </a:lnTo>
                  <a:lnTo>
                    <a:pt x="233667" y="2131"/>
                  </a:lnTo>
                  <a:lnTo>
                    <a:pt x="242141" y="7925"/>
                  </a:lnTo>
                  <a:lnTo>
                    <a:pt x="247736" y="16481"/>
                  </a:lnTo>
                  <a:lnTo>
                    <a:pt x="249528" y="26900"/>
                  </a:lnTo>
                  <a:lnTo>
                    <a:pt x="249419" y="29858"/>
                  </a:lnTo>
                  <a:lnTo>
                    <a:pt x="249305" y="32816"/>
                  </a:lnTo>
                  <a:lnTo>
                    <a:pt x="249138" y="35718"/>
                  </a:lnTo>
                  <a:close/>
                </a:path>
                <a:path w="321944" h="285750">
                  <a:moveTo>
                    <a:pt x="199745" y="250031"/>
                  </a:moveTo>
                  <a:lnTo>
                    <a:pt x="121722" y="250031"/>
                  </a:lnTo>
                  <a:lnTo>
                    <a:pt x="129948" y="248366"/>
                  </a:lnTo>
                  <a:lnTo>
                    <a:pt x="136673" y="243829"/>
                  </a:lnTo>
                  <a:lnTo>
                    <a:pt x="141210" y="237105"/>
                  </a:lnTo>
                  <a:lnTo>
                    <a:pt x="142875" y="228879"/>
                  </a:lnTo>
                  <a:lnTo>
                    <a:pt x="141270" y="220790"/>
                  </a:lnTo>
                  <a:lnTo>
                    <a:pt x="136753" y="213391"/>
                  </a:lnTo>
                  <a:lnTo>
                    <a:pt x="129777" y="207374"/>
                  </a:lnTo>
                  <a:lnTo>
                    <a:pt x="120885" y="203429"/>
                  </a:lnTo>
                  <a:lnTo>
                    <a:pt x="102948" y="197612"/>
                  </a:lnTo>
                  <a:lnTo>
                    <a:pt x="83290" y="188995"/>
                  </a:lnTo>
                  <a:lnTo>
                    <a:pt x="43811" y="161125"/>
                  </a:lnTo>
                  <a:lnTo>
                    <a:pt x="12487" y="115353"/>
                  </a:lnTo>
                  <a:lnTo>
                    <a:pt x="0" y="49113"/>
                  </a:lnTo>
                  <a:lnTo>
                    <a:pt x="0" y="41690"/>
                  </a:lnTo>
                  <a:lnTo>
                    <a:pt x="5971" y="35718"/>
                  </a:lnTo>
                  <a:lnTo>
                    <a:pt x="315497" y="35718"/>
                  </a:lnTo>
                  <a:lnTo>
                    <a:pt x="321468" y="41690"/>
                  </a:lnTo>
                  <a:lnTo>
                    <a:pt x="321468" y="49113"/>
                  </a:lnTo>
                  <a:lnTo>
                    <a:pt x="320231" y="62507"/>
                  </a:lnTo>
                  <a:lnTo>
                    <a:pt x="27347" y="62507"/>
                  </a:lnTo>
                  <a:lnTo>
                    <a:pt x="31506" y="88086"/>
                  </a:lnTo>
                  <a:lnTo>
                    <a:pt x="49871" y="127398"/>
                  </a:lnTo>
                  <a:lnTo>
                    <a:pt x="82411" y="157664"/>
                  </a:lnTo>
                  <a:lnTo>
                    <a:pt x="103361" y="168882"/>
                  </a:lnTo>
                  <a:lnTo>
                    <a:pt x="268268" y="168882"/>
                  </a:lnTo>
                  <a:lnTo>
                    <a:pt x="258362" y="177019"/>
                  </a:lnTo>
                  <a:lnTo>
                    <a:pt x="238227" y="188995"/>
                  </a:lnTo>
                  <a:lnTo>
                    <a:pt x="218552" y="197612"/>
                  </a:lnTo>
                  <a:lnTo>
                    <a:pt x="200583" y="203429"/>
                  </a:lnTo>
                  <a:lnTo>
                    <a:pt x="191614" y="207374"/>
                  </a:lnTo>
                  <a:lnTo>
                    <a:pt x="184670" y="213391"/>
                  </a:lnTo>
                  <a:lnTo>
                    <a:pt x="180185" y="220790"/>
                  </a:lnTo>
                  <a:lnTo>
                    <a:pt x="178593" y="228879"/>
                  </a:lnTo>
                  <a:lnTo>
                    <a:pt x="180258" y="237105"/>
                  </a:lnTo>
                  <a:lnTo>
                    <a:pt x="184795" y="243829"/>
                  </a:lnTo>
                  <a:lnTo>
                    <a:pt x="191519" y="248366"/>
                  </a:lnTo>
                  <a:lnTo>
                    <a:pt x="199745" y="250031"/>
                  </a:lnTo>
                  <a:close/>
                </a:path>
                <a:path w="321944" h="285750">
                  <a:moveTo>
                    <a:pt x="218163" y="168882"/>
                  </a:moveTo>
                  <a:lnTo>
                    <a:pt x="103361" y="168882"/>
                  </a:lnTo>
                  <a:lnTo>
                    <a:pt x="94204" y="149844"/>
                  </a:lnTo>
                  <a:lnTo>
                    <a:pt x="86031" y="126117"/>
                  </a:lnTo>
                  <a:lnTo>
                    <a:pt x="79282" y="97180"/>
                  </a:lnTo>
                  <a:lnTo>
                    <a:pt x="74395" y="62507"/>
                  </a:lnTo>
                  <a:lnTo>
                    <a:pt x="247129" y="62507"/>
                  </a:lnTo>
                  <a:lnTo>
                    <a:pt x="242242" y="97180"/>
                  </a:lnTo>
                  <a:lnTo>
                    <a:pt x="235492" y="126117"/>
                  </a:lnTo>
                  <a:lnTo>
                    <a:pt x="227319" y="149844"/>
                  </a:lnTo>
                  <a:lnTo>
                    <a:pt x="218163" y="168882"/>
                  </a:lnTo>
                  <a:close/>
                </a:path>
                <a:path w="321944" h="285750">
                  <a:moveTo>
                    <a:pt x="268268" y="168882"/>
                  </a:moveTo>
                  <a:lnTo>
                    <a:pt x="218163" y="168882"/>
                  </a:lnTo>
                  <a:lnTo>
                    <a:pt x="228651" y="163791"/>
                  </a:lnTo>
                  <a:lnTo>
                    <a:pt x="239113" y="157664"/>
                  </a:lnTo>
                  <a:lnTo>
                    <a:pt x="271677" y="127398"/>
                  </a:lnTo>
                  <a:lnTo>
                    <a:pt x="290042" y="88086"/>
                  </a:lnTo>
                  <a:lnTo>
                    <a:pt x="294233" y="62507"/>
                  </a:lnTo>
                  <a:lnTo>
                    <a:pt x="320231" y="62507"/>
                  </a:lnTo>
                  <a:lnTo>
                    <a:pt x="318155" y="84988"/>
                  </a:lnTo>
                  <a:lnTo>
                    <a:pt x="308988" y="115353"/>
                  </a:lnTo>
                  <a:lnTo>
                    <a:pt x="295121" y="140601"/>
                  </a:lnTo>
                  <a:lnTo>
                    <a:pt x="277713" y="161125"/>
                  </a:lnTo>
                  <a:lnTo>
                    <a:pt x="268268" y="168882"/>
                  </a:lnTo>
                  <a:close/>
                </a:path>
                <a:path w="321944" h="285750">
                  <a:moveTo>
                    <a:pt x="224190" y="285750"/>
                  </a:moveTo>
                  <a:lnTo>
                    <a:pt x="97277" y="285750"/>
                  </a:lnTo>
                  <a:lnTo>
                    <a:pt x="89296" y="277769"/>
                  </a:lnTo>
                  <a:lnTo>
                    <a:pt x="89296" y="258012"/>
                  </a:lnTo>
                  <a:lnTo>
                    <a:pt x="97277" y="250031"/>
                  </a:lnTo>
                  <a:lnTo>
                    <a:pt x="224190" y="250031"/>
                  </a:lnTo>
                  <a:lnTo>
                    <a:pt x="232171" y="258012"/>
                  </a:lnTo>
                  <a:lnTo>
                    <a:pt x="232171" y="277769"/>
                  </a:lnTo>
                  <a:lnTo>
                    <a:pt x="224190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94593" y="6589287"/>
            <a:ext cx="9940925" cy="50863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50" b="1" spc="-30" dirty="0">
                <a:solidFill>
                  <a:srgbClr val="334054"/>
                </a:solidFill>
                <a:latin typeface="Lucida Sans"/>
                <a:cs typeface="Lucida Sans"/>
              </a:rPr>
              <a:t>SmartReach</a:t>
            </a:r>
            <a:r>
              <a:rPr sz="14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450" b="1" spc="-65" dirty="0">
                <a:solidFill>
                  <a:srgbClr val="334054"/>
                </a:solidFill>
                <a:latin typeface="Lucida Sans"/>
                <a:cs typeface="Lucida Sans"/>
              </a:rPr>
              <a:t>Case</a:t>
            </a:r>
            <a:r>
              <a:rPr sz="14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450" b="1" spc="-10" dirty="0">
                <a:solidFill>
                  <a:srgbClr val="334054"/>
                </a:solidFill>
                <a:latin typeface="Lucida Sans"/>
                <a:cs typeface="Lucida Sans"/>
              </a:rPr>
              <a:t>Study</a:t>
            </a:r>
            <a:endParaRPr sz="14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spc="-114" dirty="0">
                <a:solidFill>
                  <a:srgbClr val="334054"/>
                </a:solidFill>
                <a:latin typeface="Century Gothic"/>
                <a:cs typeface="Century Gothic"/>
              </a:rPr>
              <a:t>35%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7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90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34054"/>
                </a:solidFill>
                <a:latin typeface="Liberation Sans"/>
                <a:cs typeface="Liberation Sans"/>
              </a:rPr>
              <a:t>→</a:t>
            </a:r>
            <a:r>
              <a:rPr sz="1200" spc="10" dirty="0">
                <a:solidFill>
                  <a:srgbClr val="334054"/>
                </a:solidFill>
                <a:latin typeface="Liberation Sans"/>
                <a:cs typeface="Liberation Sans"/>
              </a:rPr>
              <a:t> </a:t>
            </a:r>
            <a:r>
              <a:rPr sz="1400" spc="-155" dirty="0">
                <a:solidFill>
                  <a:srgbClr val="334054"/>
                </a:solidFill>
                <a:latin typeface="Century Gothic"/>
                <a:cs typeface="Century Gothic"/>
              </a:rPr>
              <a:t>$1.2M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0" dirty="0">
                <a:solidFill>
                  <a:srgbClr val="334054"/>
                </a:solidFill>
                <a:latin typeface="Century Gothic"/>
                <a:cs typeface="Century Gothic"/>
              </a:rPr>
              <a:t>additional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5" dirty="0">
                <a:solidFill>
                  <a:srgbClr val="334054"/>
                </a:solidFill>
                <a:latin typeface="Century Gothic"/>
                <a:cs typeface="Century Gothic"/>
              </a:rPr>
              <a:t>annual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recurring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14" dirty="0">
                <a:solidFill>
                  <a:srgbClr val="334054"/>
                </a:solidFill>
                <a:latin typeface="Century Gothic"/>
                <a:cs typeface="Century Gothic"/>
              </a:rPr>
              <a:t>revenue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34054"/>
                </a:solidFill>
                <a:latin typeface="Liberation Sans"/>
                <a:cs typeface="Liberation Sans"/>
              </a:rPr>
              <a:t>→</a:t>
            </a:r>
            <a:r>
              <a:rPr sz="1200" spc="10" dirty="0">
                <a:solidFill>
                  <a:srgbClr val="334054"/>
                </a:solidFill>
                <a:latin typeface="Liberation Sans"/>
                <a:cs typeface="Liberation Sans"/>
              </a:rPr>
              <a:t> 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780% </a:t>
            </a:r>
            <a:r>
              <a:rPr sz="1400" spc="-60" dirty="0">
                <a:solidFill>
                  <a:srgbClr val="334054"/>
                </a:solidFill>
                <a:latin typeface="Century Gothic"/>
                <a:cs typeface="Century Gothic"/>
              </a:rPr>
              <a:t>ROI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20" dirty="0">
                <a:solidFill>
                  <a:srgbClr val="334054"/>
                </a:solidFill>
                <a:latin typeface="Century Gothic"/>
                <a:cs typeface="Century Gothic"/>
              </a:rPr>
              <a:t>on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7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400" spc="-50" dirty="0">
                <a:solidFill>
                  <a:srgbClr val="334054"/>
                </a:solidFill>
                <a:latin typeface="Century Gothic"/>
                <a:cs typeface="Century Gothic"/>
              </a:rPr>
              <a:t> system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80" dirty="0">
                <a:solidFill>
                  <a:srgbClr val="334054"/>
                </a:solidFill>
                <a:latin typeface="Century Gothic"/>
                <a:cs typeface="Century Gothic"/>
              </a:rPr>
              <a:t>implementation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34054"/>
                </a:solidFill>
                <a:latin typeface="Century Gothic"/>
                <a:cs typeface="Century Gothic"/>
              </a:rPr>
              <a:t>within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225" dirty="0">
                <a:solidFill>
                  <a:srgbClr val="334054"/>
                </a:solidFill>
                <a:latin typeface="Century Gothic"/>
                <a:cs typeface="Century Gothic"/>
              </a:rPr>
              <a:t>12</a:t>
            </a:r>
            <a:r>
              <a:rPr sz="14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34054"/>
                </a:solidFill>
                <a:latin typeface="Century Gothic"/>
                <a:cs typeface="Century Gothic"/>
              </a:rPr>
              <a:t>months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31643" y="74506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46320" y="7457090"/>
            <a:ext cx="1492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-25" dirty="0">
                <a:solidFill>
                  <a:srgbClr val="334054"/>
                </a:solidFill>
                <a:latin typeface="Comfortaa Light"/>
                <a:cs typeface="Comfortaa Light"/>
              </a:rPr>
              <a:t>13</a:t>
            </a:r>
            <a:endParaRPr sz="1100">
              <a:latin typeface="Comfortaa Light"/>
              <a:cs typeface="Comfortaa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858250"/>
          </a:xfrm>
          <a:custGeom>
            <a:avLst/>
            <a:gdLst/>
            <a:ahLst/>
            <a:cxnLst/>
            <a:rect l="l" t="t" r="r" b="b"/>
            <a:pathLst>
              <a:path w="76200" h="8858250">
                <a:moveTo>
                  <a:pt x="76199" y="8858249"/>
                </a:moveTo>
                <a:lnTo>
                  <a:pt x="0" y="8858249"/>
                </a:lnTo>
                <a:lnTo>
                  <a:pt x="0" y="0"/>
                </a:lnTo>
                <a:lnTo>
                  <a:pt x="76199" y="0"/>
                </a:lnTo>
                <a:lnTo>
                  <a:pt x="76199" y="885824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858250"/>
          </a:xfrm>
          <a:custGeom>
            <a:avLst/>
            <a:gdLst/>
            <a:ahLst/>
            <a:cxnLst/>
            <a:rect l="l" t="t" r="r" b="b"/>
            <a:pathLst>
              <a:path w="3657600" h="8858250">
                <a:moveTo>
                  <a:pt x="3657599" y="8858249"/>
                </a:moveTo>
                <a:lnTo>
                  <a:pt x="0" y="88582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85824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5" dirty="0"/>
              <a:t>Best</a:t>
            </a:r>
            <a:r>
              <a:rPr spc="-150" dirty="0"/>
              <a:t> </a:t>
            </a:r>
            <a:r>
              <a:rPr spc="-145" dirty="0"/>
              <a:t>Practices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647825"/>
            <a:ext cx="200025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900" y="1475063"/>
            <a:ext cx="10400665" cy="52870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550" b="1" spc="-100" dirty="0">
                <a:solidFill>
                  <a:srgbClr val="1D3A8A"/>
                </a:solidFill>
                <a:latin typeface="Lucida Sans"/>
                <a:cs typeface="Lucida Sans"/>
              </a:rPr>
              <a:t>Ensure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95" dirty="0">
                <a:solidFill>
                  <a:srgbClr val="1D3A8A"/>
                </a:solidFill>
                <a:latin typeface="Lucida Sans"/>
                <a:cs typeface="Lucida Sans"/>
              </a:rPr>
              <a:t>Clean,</a:t>
            </a:r>
            <a:r>
              <a:rPr sz="1550" b="1" spc="-7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10" dirty="0">
                <a:solidFill>
                  <a:srgbClr val="1D3A8A"/>
                </a:solidFill>
                <a:latin typeface="Lucida Sans"/>
                <a:cs typeface="Lucida Sans"/>
              </a:rPr>
              <a:t>Quality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20" dirty="0">
                <a:solidFill>
                  <a:srgbClr val="1D3A8A"/>
                </a:solidFill>
                <a:latin typeface="Lucida Sans"/>
                <a:cs typeface="Lucida Sans"/>
              </a:rPr>
              <a:t>Data</a:t>
            </a:r>
            <a:endParaRPr sz="1550">
              <a:latin typeface="Lucida Sans"/>
              <a:cs typeface="Lucida Sans"/>
            </a:endParaRPr>
          </a:p>
          <a:p>
            <a:pPr marL="12700" marR="96520">
              <a:lnSpc>
                <a:spcPct val="115399"/>
              </a:lnSpc>
              <a:spcBef>
                <a:spcPts val="475"/>
              </a:spcBef>
            </a:pP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Prioritize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hygiene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integration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multiple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sources.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Handle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missing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334054"/>
                </a:solidFill>
                <a:latin typeface="Verdana"/>
                <a:cs typeface="Verdana"/>
              </a:rPr>
              <a:t>values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appropriately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create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meaningful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features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Verdana"/>
                <a:cs typeface="Verdana"/>
              </a:rPr>
              <a:t>that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reflect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customer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behavior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patterns.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</a:pPr>
            <a:r>
              <a:rPr sz="1550" b="1" spc="-60" dirty="0">
                <a:solidFill>
                  <a:srgbClr val="1D3A8A"/>
                </a:solidFill>
                <a:latin typeface="Lucida Sans"/>
                <a:cs typeface="Lucida Sans"/>
              </a:rPr>
              <a:t>Balance</a:t>
            </a:r>
            <a:r>
              <a:rPr sz="1550" b="1" spc="-8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00" dirty="0">
                <a:solidFill>
                  <a:srgbClr val="1D3A8A"/>
                </a:solidFill>
                <a:latin typeface="Lucida Sans"/>
                <a:cs typeface="Lucida Sans"/>
              </a:rPr>
              <a:t>Model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14" dirty="0">
                <a:solidFill>
                  <a:srgbClr val="1D3A8A"/>
                </a:solidFill>
                <a:latin typeface="Lucida Sans"/>
                <a:cs typeface="Lucida Sans"/>
              </a:rPr>
              <a:t>Complexity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90" dirty="0">
                <a:solidFill>
                  <a:srgbClr val="1D3A8A"/>
                </a:solidFill>
                <a:latin typeface="Lucida Sans"/>
                <a:cs typeface="Lucida Sans"/>
              </a:rPr>
              <a:t>&amp;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30" dirty="0">
                <a:solidFill>
                  <a:srgbClr val="1D3A8A"/>
                </a:solidFill>
                <a:latin typeface="Lucida Sans"/>
                <a:cs typeface="Lucida Sans"/>
              </a:rPr>
              <a:t>Interpretability</a:t>
            </a:r>
            <a:endParaRPr sz="1550">
              <a:latin typeface="Lucida Sans"/>
              <a:cs typeface="Lucida Sans"/>
            </a:endParaRPr>
          </a:p>
          <a:p>
            <a:pPr marL="69215" marR="81915">
              <a:lnSpc>
                <a:spcPct val="115399"/>
              </a:lnSpc>
              <a:spcBef>
                <a:spcPts val="400"/>
              </a:spcBef>
            </a:pP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Choose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algorithms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balance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accuracy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explainability.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stakeholder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buy-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in,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ensure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you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can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explain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why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predictions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are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made,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not</a:t>
            </a:r>
            <a:r>
              <a:rPr sz="130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just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what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the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predictions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Verdana"/>
                <a:cs typeface="Verdana"/>
              </a:rPr>
              <a:t>are.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80" dirty="0">
                <a:solidFill>
                  <a:srgbClr val="1D3A8A"/>
                </a:solidFill>
                <a:latin typeface="Lucida Sans"/>
                <a:cs typeface="Lucida Sans"/>
              </a:rPr>
              <a:t>Implement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95" dirty="0">
                <a:solidFill>
                  <a:srgbClr val="1D3A8A"/>
                </a:solidFill>
                <a:latin typeface="Lucida Sans"/>
                <a:cs typeface="Lucida Sans"/>
              </a:rPr>
              <a:t>Agile,</a:t>
            </a:r>
            <a:r>
              <a:rPr sz="1550" b="1" spc="-7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00" dirty="0">
                <a:solidFill>
                  <a:srgbClr val="1D3A8A"/>
                </a:solidFill>
                <a:latin typeface="Lucida Sans"/>
                <a:cs typeface="Lucida Sans"/>
              </a:rPr>
              <a:t>Iterative</a:t>
            </a:r>
            <a:r>
              <a:rPr sz="1550" b="1" spc="-7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0" dirty="0">
                <a:solidFill>
                  <a:srgbClr val="1D3A8A"/>
                </a:solidFill>
                <a:latin typeface="Lucida Sans"/>
                <a:cs typeface="Lucida Sans"/>
              </a:rPr>
              <a:t>Approach</a:t>
            </a:r>
            <a:endParaRPr sz="1550">
              <a:latin typeface="Lucida Sans"/>
              <a:cs typeface="Lucida Sans"/>
            </a:endParaRPr>
          </a:p>
          <a:p>
            <a:pPr marL="12700" marR="25400">
              <a:lnSpc>
                <a:spcPct val="115399"/>
              </a:lnSpc>
              <a:spcBef>
                <a:spcPts val="475"/>
              </a:spcBef>
            </a:pP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Start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simple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improve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incrementally.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Test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models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frequently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against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real-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world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outcomes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refine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based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on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performance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Verdana"/>
                <a:cs typeface="Verdana"/>
              </a:rPr>
              <a:t>and </a:t>
            </a:r>
            <a:r>
              <a:rPr sz="1300" spc="-30" dirty="0">
                <a:solidFill>
                  <a:srgbClr val="334054"/>
                </a:solidFill>
                <a:latin typeface="Verdana"/>
                <a:cs typeface="Verdana"/>
              </a:rPr>
              <a:t>changing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customer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behaviors.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spc="-110" dirty="0">
                <a:solidFill>
                  <a:srgbClr val="1D3A8A"/>
                </a:solidFill>
                <a:latin typeface="Lucida Sans"/>
                <a:cs typeface="Lucida Sans"/>
              </a:rPr>
              <a:t>Monitor</a:t>
            </a:r>
            <a:r>
              <a:rPr sz="1550" b="1" spc="-8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00" dirty="0">
                <a:solidFill>
                  <a:srgbClr val="1D3A8A"/>
                </a:solidFill>
                <a:latin typeface="Lucida Sans"/>
                <a:cs typeface="Lucida Sans"/>
              </a:rPr>
              <a:t>Model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85" dirty="0">
                <a:solidFill>
                  <a:srgbClr val="1D3A8A"/>
                </a:solidFill>
                <a:latin typeface="Lucida Sans"/>
                <a:cs typeface="Lucida Sans"/>
              </a:rPr>
              <a:t>Performance</a:t>
            </a:r>
            <a:r>
              <a:rPr sz="1550" b="1" spc="-7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20" dirty="0">
                <a:solidFill>
                  <a:srgbClr val="1D3A8A"/>
                </a:solidFill>
                <a:latin typeface="Lucida Sans"/>
                <a:cs typeface="Lucida Sans"/>
              </a:rPr>
              <a:t>Continuously</a:t>
            </a:r>
            <a:endParaRPr sz="1550">
              <a:latin typeface="Lucida Sans"/>
              <a:cs typeface="Lucida Sans"/>
            </a:endParaRPr>
          </a:p>
          <a:p>
            <a:pPr marL="12700" marR="504825">
              <a:lnSpc>
                <a:spcPct val="115399"/>
              </a:lnSpc>
              <a:spcBef>
                <a:spcPts val="400"/>
              </a:spcBef>
            </a:pP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Implement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monitoring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334054"/>
                </a:solidFill>
                <a:latin typeface="Verdana"/>
                <a:cs typeface="Verdana"/>
              </a:rPr>
              <a:t>systems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detect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Verdana"/>
                <a:cs typeface="Verdana"/>
              </a:rPr>
              <a:t>model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drift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performance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degradation.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Retrain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models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regularly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fresh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Verdana"/>
                <a:cs typeface="Verdana"/>
              </a:rPr>
              <a:t>to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maintain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prediction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accuracy.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</a:pPr>
            <a:r>
              <a:rPr sz="1550" b="1" spc="-85" dirty="0">
                <a:solidFill>
                  <a:srgbClr val="1D3A8A"/>
                </a:solidFill>
                <a:latin typeface="Lucida Sans"/>
                <a:cs typeface="Lucida Sans"/>
              </a:rPr>
              <a:t>Connect </a:t>
            </a:r>
            <a:r>
              <a:rPr sz="1550" b="1" spc="-80" dirty="0">
                <a:solidFill>
                  <a:srgbClr val="1D3A8A"/>
                </a:solidFill>
                <a:latin typeface="Lucida Sans"/>
                <a:cs typeface="Lucida Sans"/>
              </a:rPr>
              <a:t>Prediction</a:t>
            </a:r>
            <a:r>
              <a:rPr sz="1550" b="1" spc="-8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95" dirty="0">
                <a:solidFill>
                  <a:srgbClr val="1D3A8A"/>
                </a:solidFill>
                <a:latin typeface="Lucida Sans"/>
                <a:cs typeface="Lucida Sans"/>
              </a:rPr>
              <a:t>to</a:t>
            </a:r>
            <a:r>
              <a:rPr sz="1550" b="1" spc="-8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50" b="1" spc="-10" dirty="0">
                <a:solidFill>
                  <a:srgbClr val="1D3A8A"/>
                </a:solidFill>
                <a:latin typeface="Lucida Sans"/>
                <a:cs typeface="Lucida Sans"/>
              </a:rPr>
              <a:t>Action</a:t>
            </a:r>
            <a:endParaRPr sz="1550">
              <a:latin typeface="Lucida Sans"/>
              <a:cs typeface="Lucida Sans"/>
            </a:endParaRPr>
          </a:p>
          <a:p>
            <a:pPr marL="69215" marR="5080">
              <a:lnSpc>
                <a:spcPct val="115399"/>
              </a:lnSpc>
              <a:spcBef>
                <a:spcPts val="475"/>
              </a:spcBef>
            </a:pP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Develop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clear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intervention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protocols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different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risk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segments.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334054"/>
                </a:solidFill>
                <a:latin typeface="Verdana"/>
                <a:cs typeface="Verdana"/>
              </a:rPr>
              <a:t>Create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feedback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loops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between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customer-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facing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teams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Verdana"/>
                <a:cs typeface="Verdana"/>
              </a:rPr>
              <a:t>data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scientists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continuously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refine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Verdana"/>
                <a:cs typeface="Verdana"/>
              </a:rPr>
              <a:t>both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predictions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interventions.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840" y="2752725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172209" y="14287"/>
                </a:moveTo>
                <a:lnTo>
                  <a:pt x="115059" y="14287"/>
                </a:lnTo>
                <a:lnTo>
                  <a:pt x="120628" y="8400"/>
                </a:lnTo>
                <a:lnTo>
                  <a:pt x="127404" y="3895"/>
                </a:lnTo>
                <a:lnTo>
                  <a:pt x="135150" y="1014"/>
                </a:lnTo>
                <a:lnTo>
                  <a:pt x="143634" y="0"/>
                </a:lnTo>
                <a:lnTo>
                  <a:pt x="152117" y="1014"/>
                </a:lnTo>
                <a:lnTo>
                  <a:pt x="159863" y="3895"/>
                </a:lnTo>
                <a:lnTo>
                  <a:pt x="166639" y="8400"/>
                </a:lnTo>
                <a:lnTo>
                  <a:pt x="172209" y="14287"/>
                </a:lnTo>
                <a:close/>
              </a:path>
              <a:path w="287019" h="228600">
                <a:moveTo>
                  <a:pt x="237261" y="42862"/>
                </a:moveTo>
                <a:lnTo>
                  <a:pt x="50006" y="42862"/>
                </a:lnTo>
                <a:lnTo>
                  <a:pt x="43621" y="36477"/>
                </a:lnTo>
                <a:lnTo>
                  <a:pt x="43621" y="20672"/>
                </a:lnTo>
                <a:lnTo>
                  <a:pt x="50006" y="14287"/>
                </a:lnTo>
                <a:lnTo>
                  <a:pt x="237261" y="14287"/>
                </a:lnTo>
                <a:lnTo>
                  <a:pt x="243646" y="20672"/>
                </a:lnTo>
                <a:lnTo>
                  <a:pt x="243646" y="36477"/>
                </a:lnTo>
                <a:lnTo>
                  <a:pt x="237261" y="42862"/>
                </a:lnTo>
                <a:close/>
              </a:path>
              <a:path w="287019" h="228600">
                <a:moveTo>
                  <a:pt x="157921" y="200025"/>
                </a:moveTo>
                <a:lnTo>
                  <a:pt x="129346" y="200025"/>
                </a:lnTo>
                <a:lnTo>
                  <a:pt x="129346" y="68446"/>
                </a:lnTo>
                <a:lnTo>
                  <a:pt x="122009" y="64122"/>
                </a:lnTo>
                <a:lnTo>
                  <a:pt x="115924" y="58232"/>
                </a:lnTo>
                <a:lnTo>
                  <a:pt x="111370" y="51054"/>
                </a:lnTo>
                <a:lnTo>
                  <a:pt x="108629" y="42862"/>
                </a:lnTo>
                <a:lnTo>
                  <a:pt x="178638" y="42862"/>
                </a:lnTo>
                <a:lnTo>
                  <a:pt x="175905" y="51054"/>
                </a:lnTo>
                <a:lnTo>
                  <a:pt x="171365" y="58232"/>
                </a:lnTo>
                <a:lnTo>
                  <a:pt x="165284" y="64122"/>
                </a:lnTo>
                <a:lnTo>
                  <a:pt x="157921" y="68446"/>
                </a:lnTo>
                <a:lnTo>
                  <a:pt x="157921" y="200025"/>
                </a:lnTo>
                <a:close/>
              </a:path>
              <a:path w="287019" h="228600">
                <a:moveTo>
                  <a:pt x="57373" y="185737"/>
                </a:moveTo>
                <a:lnTo>
                  <a:pt x="20543" y="175641"/>
                </a:lnTo>
                <a:lnTo>
                  <a:pt x="0" y="145598"/>
                </a:lnTo>
                <a:lnTo>
                  <a:pt x="1607" y="140553"/>
                </a:lnTo>
                <a:lnTo>
                  <a:pt x="48890" y="59471"/>
                </a:lnTo>
                <a:lnTo>
                  <a:pt x="52997" y="57150"/>
                </a:lnTo>
                <a:lnTo>
                  <a:pt x="61838" y="57150"/>
                </a:lnTo>
                <a:lnTo>
                  <a:pt x="65868" y="59471"/>
                </a:lnTo>
                <a:lnTo>
                  <a:pt x="68178" y="63311"/>
                </a:lnTo>
                <a:lnTo>
                  <a:pt x="82240" y="87421"/>
                </a:lnTo>
                <a:lnTo>
                  <a:pt x="57373" y="87421"/>
                </a:lnTo>
                <a:lnTo>
                  <a:pt x="25047" y="142875"/>
                </a:lnTo>
                <a:lnTo>
                  <a:pt x="113968" y="142875"/>
                </a:lnTo>
                <a:lnTo>
                  <a:pt x="114835" y="145598"/>
                </a:lnTo>
                <a:lnTo>
                  <a:pt x="113674" y="150509"/>
                </a:lnTo>
                <a:lnTo>
                  <a:pt x="106773" y="164471"/>
                </a:lnTo>
                <a:lnTo>
                  <a:pt x="94230" y="175641"/>
                </a:lnTo>
                <a:lnTo>
                  <a:pt x="77333" y="183052"/>
                </a:lnTo>
                <a:lnTo>
                  <a:pt x="57373" y="185737"/>
                </a:lnTo>
                <a:close/>
              </a:path>
              <a:path w="287019" h="228600">
                <a:moveTo>
                  <a:pt x="229359" y="185737"/>
                </a:moveTo>
                <a:lnTo>
                  <a:pt x="192507" y="175641"/>
                </a:lnTo>
                <a:lnTo>
                  <a:pt x="171941" y="145598"/>
                </a:lnTo>
                <a:lnTo>
                  <a:pt x="173548" y="140553"/>
                </a:lnTo>
                <a:lnTo>
                  <a:pt x="220831" y="59471"/>
                </a:lnTo>
                <a:lnTo>
                  <a:pt x="224938" y="57150"/>
                </a:lnTo>
                <a:lnTo>
                  <a:pt x="233779" y="57150"/>
                </a:lnTo>
                <a:lnTo>
                  <a:pt x="237809" y="59471"/>
                </a:lnTo>
                <a:lnTo>
                  <a:pt x="240119" y="63311"/>
                </a:lnTo>
                <a:lnTo>
                  <a:pt x="254181" y="87421"/>
                </a:lnTo>
                <a:lnTo>
                  <a:pt x="229359" y="87421"/>
                </a:lnTo>
                <a:lnTo>
                  <a:pt x="197033" y="142875"/>
                </a:lnTo>
                <a:lnTo>
                  <a:pt x="285909" y="142875"/>
                </a:lnTo>
                <a:lnTo>
                  <a:pt x="286776" y="145598"/>
                </a:lnTo>
                <a:lnTo>
                  <a:pt x="285616" y="150509"/>
                </a:lnTo>
                <a:lnTo>
                  <a:pt x="278740" y="164471"/>
                </a:lnTo>
                <a:lnTo>
                  <a:pt x="266210" y="175641"/>
                </a:lnTo>
                <a:lnTo>
                  <a:pt x="249318" y="183052"/>
                </a:lnTo>
                <a:lnTo>
                  <a:pt x="229359" y="185737"/>
                </a:lnTo>
                <a:close/>
              </a:path>
              <a:path w="287019" h="228600">
                <a:moveTo>
                  <a:pt x="113968" y="142875"/>
                </a:moveTo>
                <a:lnTo>
                  <a:pt x="89743" y="142875"/>
                </a:lnTo>
                <a:lnTo>
                  <a:pt x="57373" y="87421"/>
                </a:lnTo>
                <a:lnTo>
                  <a:pt x="82240" y="87421"/>
                </a:lnTo>
                <a:lnTo>
                  <a:pt x="113228" y="140553"/>
                </a:lnTo>
                <a:lnTo>
                  <a:pt x="113968" y="142875"/>
                </a:lnTo>
                <a:close/>
              </a:path>
              <a:path w="287019" h="228600">
                <a:moveTo>
                  <a:pt x="285909" y="142875"/>
                </a:moveTo>
                <a:lnTo>
                  <a:pt x="261684" y="142875"/>
                </a:lnTo>
                <a:lnTo>
                  <a:pt x="229359" y="87421"/>
                </a:lnTo>
                <a:lnTo>
                  <a:pt x="254181" y="87421"/>
                </a:lnTo>
                <a:lnTo>
                  <a:pt x="285169" y="140553"/>
                </a:lnTo>
                <a:lnTo>
                  <a:pt x="285909" y="142875"/>
                </a:lnTo>
                <a:close/>
              </a:path>
              <a:path w="287019" h="228600">
                <a:moveTo>
                  <a:pt x="237261" y="228600"/>
                </a:moveTo>
                <a:lnTo>
                  <a:pt x="50006" y="228600"/>
                </a:lnTo>
                <a:lnTo>
                  <a:pt x="43621" y="222215"/>
                </a:lnTo>
                <a:lnTo>
                  <a:pt x="43621" y="206409"/>
                </a:lnTo>
                <a:lnTo>
                  <a:pt x="50006" y="200025"/>
                </a:lnTo>
                <a:lnTo>
                  <a:pt x="237261" y="200025"/>
                </a:lnTo>
                <a:lnTo>
                  <a:pt x="243646" y="206409"/>
                </a:lnTo>
                <a:lnTo>
                  <a:pt x="243646" y="222215"/>
                </a:lnTo>
                <a:lnTo>
                  <a:pt x="237261" y="22860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743" y="3862370"/>
            <a:ext cx="214312" cy="2000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967287"/>
            <a:ext cx="228600" cy="2000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09599" y="6048374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69030" y="71437"/>
                </a:moveTo>
                <a:lnTo>
                  <a:pt x="59557" y="71437"/>
                </a:lnTo>
                <a:lnTo>
                  <a:pt x="55000" y="70531"/>
                </a:lnTo>
                <a:lnTo>
                  <a:pt x="28574" y="40455"/>
                </a:lnTo>
                <a:lnTo>
                  <a:pt x="28574" y="30982"/>
                </a:lnTo>
                <a:lnTo>
                  <a:pt x="55000" y="906"/>
                </a:lnTo>
                <a:lnTo>
                  <a:pt x="59557" y="0"/>
                </a:lnTo>
                <a:lnTo>
                  <a:pt x="69030" y="0"/>
                </a:lnTo>
                <a:lnTo>
                  <a:pt x="99106" y="26425"/>
                </a:lnTo>
                <a:lnTo>
                  <a:pt x="100012" y="30982"/>
                </a:lnTo>
                <a:lnTo>
                  <a:pt x="100012" y="40455"/>
                </a:lnTo>
                <a:lnTo>
                  <a:pt x="73586" y="70531"/>
                </a:lnTo>
                <a:lnTo>
                  <a:pt x="69030" y="71437"/>
                </a:lnTo>
                <a:close/>
              </a:path>
              <a:path w="285750" h="228600">
                <a:moveTo>
                  <a:pt x="233336" y="71437"/>
                </a:moveTo>
                <a:lnTo>
                  <a:pt x="223863" y="71437"/>
                </a:lnTo>
                <a:lnTo>
                  <a:pt x="219307" y="70531"/>
                </a:lnTo>
                <a:lnTo>
                  <a:pt x="192881" y="40455"/>
                </a:lnTo>
                <a:lnTo>
                  <a:pt x="192881" y="30982"/>
                </a:lnTo>
                <a:lnTo>
                  <a:pt x="219307" y="906"/>
                </a:lnTo>
                <a:lnTo>
                  <a:pt x="223863" y="0"/>
                </a:lnTo>
                <a:lnTo>
                  <a:pt x="233336" y="0"/>
                </a:lnTo>
                <a:lnTo>
                  <a:pt x="263412" y="26425"/>
                </a:lnTo>
                <a:lnTo>
                  <a:pt x="264318" y="30982"/>
                </a:lnTo>
                <a:lnTo>
                  <a:pt x="264318" y="40455"/>
                </a:lnTo>
                <a:lnTo>
                  <a:pt x="237892" y="70531"/>
                </a:lnTo>
                <a:lnTo>
                  <a:pt x="233336" y="71437"/>
                </a:lnTo>
                <a:close/>
              </a:path>
              <a:path w="285750" h="228600">
                <a:moveTo>
                  <a:pt x="142875" y="142875"/>
                </a:moveTo>
                <a:lnTo>
                  <a:pt x="126194" y="139505"/>
                </a:lnTo>
                <a:lnTo>
                  <a:pt x="112569" y="130317"/>
                </a:lnTo>
                <a:lnTo>
                  <a:pt x="103382" y="116692"/>
                </a:lnTo>
                <a:lnTo>
                  <a:pt x="100012" y="100012"/>
                </a:lnTo>
                <a:lnTo>
                  <a:pt x="103382" y="83332"/>
                </a:lnTo>
                <a:lnTo>
                  <a:pt x="112569" y="69707"/>
                </a:lnTo>
                <a:lnTo>
                  <a:pt x="126194" y="60519"/>
                </a:lnTo>
                <a:lnTo>
                  <a:pt x="142875" y="57150"/>
                </a:lnTo>
                <a:lnTo>
                  <a:pt x="159555" y="60519"/>
                </a:lnTo>
                <a:lnTo>
                  <a:pt x="185551" y="99091"/>
                </a:lnTo>
                <a:lnTo>
                  <a:pt x="185737" y="108897"/>
                </a:lnTo>
                <a:lnTo>
                  <a:pt x="183058" y="117112"/>
                </a:lnTo>
                <a:lnTo>
                  <a:pt x="178515" y="123904"/>
                </a:lnTo>
                <a:lnTo>
                  <a:pt x="176986" y="124970"/>
                </a:lnTo>
                <a:lnTo>
                  <a:pt x="175646" y="126221"/>
                </a:lnTo>
                <a:lnTo>
                  <a:pt x="173191" y="129212"/>
                </a:lnTo>
                <a:lnTo>
                  <a:pt x="171985" y="130819"/>
                </a:lnTo>
                <a:lnTo>
                  <a:pt x="170869" y="132471"/>
                </a:lnTo>
                <a:lnTo>
                  <a:pt x="164997" y="136713"/>
                </a:lnTo>
                <a:lnTo>
                  <a:pt x="163876" y="137293"/>
                </a:lnTo>
                <a:lnTo>
                  <a:pt x="158077" y="140101"/>
                </a:lnTo>
                <a:lnTo>
                  <a:pt x="150714" y="142159"/>
                </a:lnTo>
                <a:lnTo>
                  <a:pt x="142875" y="142875"/>
                </a:lnTo>
                <a:close/>
              </a:path>
              <a:path w="285750" h="228600">
                <a:moveTo>
                  <a:pt x="105102" y="142875"/>
                </a:moveTo>
                <a:lnTo>
                  <a:pt x="4286" y="142875"/>
                </a:lnTo>
                <a:lnTo>
                  <a:pt x="0" y="138588"/>
                </a:lnTo>
                <a:lnTo>
                  <a:pt x="13958" y="99683"/>
                </a:lnTo>
                <a:lnTo>
                  <a:pt x="47639" y="85725"/>
                </a:lnTo>
                <a:lnTo>
                  <a:pt x="73803" y="85725"/>
                </a:lnTo>
                <a:lnTo>
                  <a:pt x="80545" y="87243"/>
                </a:lnTo>
                <a:lnTo>
                  <a:pt x="86617" y="90055"/>
                </a:lnTo>
                <a:lnTo>
                  <a:pt x="86089" y="93270"/>
                </a:lnTo>
                <a:lnTo>
                  <a:pt x="85769" y="96619"/>
                </a:lnTo>
                <a:lnTo>
                  <a:pt x="85769" y="100012"/>
                </a:lnTo>
                <a:lnTo>
                  <a:pt x="87120" y="112429"/>
                </a:lnTo>
                <a:lnTo>
                  <a:pt x="90604" y="122783"/>
                </a:lnTo>
                <a:lnTo>
                  <a:pt x="90679" y="123006"/>
                </a:lnTo>
                <a:lnTo>
                  <a:pt x="90785" y="123318"/>
                </a:lnTo>
                <a:lnTo>
                  <a:pt x="90905" y="123676"/>
                </a:lnTo>
                <a:lnTo>
                  <a:pt x="90982" y="123904"/>
                </a:lnTo>
                <a:lnTo>
                  <a:pt x="97071" y="134149"/>
                </a:lnTo>
                <a:lnTo>
                  <a:pt x="105102" y="142875"/>
                </a:lnTo>
                <a:close/>
              </a:path>
              <a:path w="285750" h="228600">
                <a:moveTo>
                  <a:pt x="200233" y="123904"/>
                </a:moveTo>
                <a:lnTo>
                  <a:pt x="199804" y="123904"/>
                </a:lnTo>
                <a:lnTo>
                  <a:pt x="197881" y="122783"/>
                </a:lnTo>
                <a:lnTo>
                  <a:pt x="196810" y="122292"/>
                </a:lnTo>
                <a:lnTo>
                  <a:pt x="195694" y="121890"/>
                </a:lnTo>
                <a:lnTo>
                  <a:pt x="198462" y="115148"/>
                </a:lnTo>
                <a:lnTo>
                  <a:pt x="200025" y="107781"/>
                </a:lnTo>
                <a:lnTo>
                  <a:pt x="200025" y="96619"/>
                </a:lnTo>
                <a:lnTo>
                  <a:pt x="199757" y="93270"/>
                </a:lnTo>
                <a:lnTo>
                  <a:pt x="199176" y="90055"/>
                </a:lnTo>
                <a:lnTo>
                  <a:pt x="205441" y="87243"/>
                </a:lnTo>
                <a:lnTo>
                  <a:pt x="211990" y="85725"/>
                </a:lnTo>
                <a:lnTo>
                  <a:pt x="238110" y="85725"/>
                </a:lnTo>
                <a:lnTo>
                  <a:pt x="256264" y="89304"/>
                </a:lnTo>
                <a:lnTo>
                  <a:pt x="271200" y="99091"/>
                </a:lnTo>
                <a:lnTo>
                  <a:pt x="273112" y="101798"/>
                </a:lnTo>
                <a:lnTo>
                  <a:pt x="224938" y="101798"/>
                </a:lnTo>
                <a:lnTo>
                  <a:pt x="221838" y="102066"/>
                </a:lnTo>
                <a:lnTo>
                  <a:pt x="221611" y="102066"/>
                </a:lnTo>
                <a:lnTo>
                  <a:pt x="207749" y="104209"/>
                </a:lnTo>
                <a:lnTo>
                  <a:pt x="201810" y="113005"/>
                </a:lnTo>
                <a:lnTo>
                  <a:pt x="201810" y="123006"/>
                </a:lnTo>
                <a:lnTo>
                  <a:pt x="201185" y="123318"/>
                </a:lnTo>
                <a:lnTo>
                  <a:pt x="200233" y="123904"/>
                </a:lnTo>
                <a:close/>
              </a:path>
              <a:path w="285750" h="228600">
                <a:moveTo>
                  <a:pt x="257397" y="123904"/>
                </a:moveTo>
                <a:lnTo>
                  <a:pt x="256966" y="123904"/>
                </a:lnTo>
                <a:lnTo>
                  <a:pt x="256594" y="123676"/>
                </a:lnTo>
                <a:lnTo>
                  <a:pt x="255389" y="123006"/>
                </a:lnTo>
                <a:lnTo>
                  <a:pt x="255389" y="113005"/>
                </a:lnTo>
                <a:lnTo>
                  <a:pt x="249450" y="104209"/>
                </a:lnTo>
                <a:lnTo>
                  <a:pt x="235877" y="102066"/>
                </a:lnTo>
                <a:lnTo>
                  <a:pt x="232261" y="101798"/>
                </a:lnTo>
                <a:lnTo>
                  <a:pt x="273112" y="101798"/>
                </a:lnTo>
                <a:lnTo>
                  <a:pt x="281489" y="113658"/>
                </a:lnTo>
                <a:lnTo>
                  <a:pt x="283202" y="120941"/>
                </a:lnTo>
                <a:lnTo>
                  <a:pt x="270982" y="120941"/>
                </a:lnTo>
                <a:lnTo>
                  <a:pt x="264424" y="121101"/>
                </a:lnTo>
                <a:lnTo>
                  <a:pt x="258456" y="123318"/>
                </a:lnTo>
                <a:lnTo>
                  <a:pt x="257397" y="123904"/>
                </a:lnTo>
                <a:close/>
              </a:path>
              <a:path w="285750" h="228600">
                <a:moveTo>
                  <a:pt x="259139" y="137293"/>
                </a:moveTo>
                <a:lnTo>
                  <a:pt x="197971" y="137293"/>
                </a:lnTo>
                <a:lnTo>
                  <a:pt x="202971" y="136713"/>
                </a:lnTo>
                <a:lnTo>
                  <a:pt x="211187" y="131980"/>
                </a:lnTo>
                <a:lnTo>
                  <a:pt x="214267" y="127873"/>
                </a:lnTo>
                <a:lnTo>
                  <a:pt x="214267" y="118363"/>
                </a:lnTo>
                <a:lnTo>
                  <a:pt x="216455" y="115460"/>
                </a:lnTo>
                <a:lnTo>
                  <a:pt x="222572" y="114523"/>
                </a:lnTo>
                <a:lnTo>
                  <a:pt x="225519" y="114300"/>
                </a:lnTo>
                <a:lnTo>
                  <a:pt x="231591" y="114300"/>
                </a:lnTo>
                <a:lnTo>
                  <a:pt x="234538" y="114523"/>
                </a:lnTo>
                <a:lnTo>
                  <a:pt x="240655" y="115460"/>
                </a:lnTo>
                <a:lnTo>
                  <a:pt x="242842" y="118363"/>
                </a:lnTo>
                <a:lnTo>
                  <a:pt x="242842" y="127873"/>
                </a:lnTo>
                <a:lnTo>
                  <a:pt x="245923" y="131980"/>
                </a:lnTo>
                <a:lnTo>
                  <a:pt x="254138" y="136713"/>
                </a:lnTo>
                <a:lnTo>
                  <a:pt x="259139" y="137293"/>
                </a:lnTo>
                <a:close/>
              </a:path>
              <a:path w="285750" h="228600">
                <a:moveTo>
                  <a:pt x="285705" y="131578"/>
                </a:moveTo>
                <a:lnTo>
                  <a:pt x="270982" y="120941"/>
                </a:lnTo>
                <a:lnTo>
                  <a:pt x="283202" y="120941"/>
                </a:lnTo>
                <a:lnTo>
                  <a:pt x="285705" y="131578"/>
                </a:lnTo>
                <a:close/>
              </a:path>
              <a:path w="285750" h="228600">
                <a:moveTo>
                  <a:pt x="189787" y="210249"/>
                </a:moveTo>
                <a:lnTo>
                  <a:pt x="189349" y="210249"/>
                </a:lnTo>
                <a:lnTo>
                  <a:pt x="185732" y="209803"/>
                </a:lnTo>
                <a:lnTo>
                  <a:pt x="186058" y="209803"/>
                </a:lnTo>
                <a:lnTo>
                  <a:pt x="182604" y="205516"/>
                </a:lnTo>
                <a:lnTo>
                  <a:pt x="175155" y="191943"/>
                </a:lnTo>
                <a:lnTo>
                  <a:pt x="174207" y="189554"/>
                </a:lnTo>
                <a:lnTo>
                  <a:pt x="174109" y="189309"/>
                </a:lnTo>
                <a:lnTo>
                  <a:pt x="173972" y="188856"/>
                </a:lnTo>
                <a:lnTo>
                  <a:pt x="175296" y="185753"/>
                </a:lnTo>
                <a:lnTo>
                  <a:pt x="175456" y="185514"/>
                </a:lnTo>
                <a:lnTo>
                  <a:pt x="180885" y="182403"/>
                </a:lnTo>
                <a:lnTo>
                  <a:pt x="183658" y="180781"/>
                </a:lnTo>
                <a:lnTo>
                  <a:pt x="185115" y="177380"/>
                </a:lnTo>
                <a:lnTo>
                  <a:pt x="185648" y="176093"/>
                </a:lnTo>
                <a:lnTo>
                  <a:pt x="185629" y="166627"/>
                </a:lnTo>
                <a:lnTo>
                  <a:pt x="183577" y="161840"/>
                </a:lnTo>
                <a:lnTo>
                  <a:pt x="183389" y="161840"/>
                </a:lnTo>
                <a:lnTo>
                  <a:pt x="175241" y="157146"/>
                </a:lnTo>
                <a:lnTo>
                  <a:pt x="175380" y="157146"/>
                </a:lnTo>
                <a:lnTo>
                  <a:pt x="174039" y="153903"/>
                </a:lnTo>
                <a:lnTo>
                  <a:pt x="176138" y="148411"/>
                </a:lnTo>
                <a:lnTo>
                  <a:pt x="186176" y="132963"/>
                </a:lnTo>
                <a:lnTo>
                  <a:pt x="186500" y="132963"/>
                </a:lnTo>
                <a:lnTo>
                  <a:pt x="190479" y="132471"/>
                </a:lnTo>
                <a:lnTo>
                  <a:pt x="189600" y="132471"/>
                </a:lnTo>
                <a:lnTo>
                  <a:pt x="197971" y="137293"/>
                </a:lnTo>
                <a:lnTo>
                  <a:pt x="274461" y="137293"/>
                </a:lnTo>
                <a:lnTo>
                  <a:pt x="274677" y="137561"/>
                </a:lnTo>
                <a:lnTo>
                  <a:pt x="282977" y="153590"/>
                </a:lnTo>
                <a:lnTo>
                  <a:pt x="226231" y="153590"/>
                </a:lnTo>
                <a:lnTo>
                  <a:pt x="224660" y="153903"/>
                </a:lnTo>
                <a:lnTo>
                  <a:pt x="224292" y="153903"/>
                </a:lnTo>
                <a:lnTo>
                  <a:pt x="219577" y="155856"/>
                </a:lnTo>
                <a:lnTo>
                  <a:pt x="217646" y="157146"/>
                </a:lnTo>
                <a:lnTo>
                  <a:pt x="214296" y="160496"/>
                </a:lnTo>
                <a:lnTo>
                  <a:pt x="213006" y="162427"/>
                </a:lnTo>
                <a:lnTo>
                  <a:pt x="211266" y="166627"/>
                </a:lnTo>
                <a:lnTo>
                  <a:pt x="211193" y="166803"/>
                </a:lnTo>
                <a:lnTo>
                  <a:pt x="210740" y="169081"/>
                </a:lnTo>
                <a:lnTo>
                  <a:pt x="210740" y="173818"/>
                </a:lnTo>
                <a:lnTo>
                  <a:pt x="226231" y="189309"/>
                </a:lnTo>
                <a:lnTo>
                  <a:pt x="282855" y="189309"/>
                </a:lnTo>
                <a:lnTo>
                  <a:pt x="280927" y="194354"/>
                </a:lnTo>
                <a:lnTo>
                  <a:pt x="274417" y="205516"/>
                </a:lnTo>
                <a:lnTo>
                  <a:pt x="197926" y="205516"/>
                </a:lnTo>
                <a:lnTo>
                  <a:pt x="193818" y="207883"/>
                </a:lnTo>
                <a:lnTo>
                  <a:pt x="189787" y="210249"/>
                </a:lnTo>
                <a:close/>
              </a:path>
              <a:path w="285750" h="228600">
                <a:moveTo>
                  <a:pt x="274461" y="137293"/>
                </a:moveTo>
                <a:lnTo>
                  <a:pt x="259139" y="137293"/>
                </a:lnTo>
                <a:lnTo>
                  <a:pt x="263247" y="134927"/>
                </a:lnTo>
                <a:lnTo>
                  <a:pt x="267430" y="132471"/>
                </a:lnTo>
                <a:lnTo>
                  <a:pt x="266993" y="132471"/>
                </a:lnTo>
                <a:lnTo>
                  <a:pt x="270971" y="132963"/>
                </a:lnTo>
                <a:lnTo>
                  <a:pt x="274461" y="137293"/>
                </a:lnTo>
                <a:close/>
              </a:path>
              <a:path w="285750" h="228600">
                <a:moveTo>
                  <a:pt x="282855" y="189309"/>
                </a:moveTo>
                <a:lnTo>
                  <a:pt x="230968" y="189309"/>
                </a:lnTo>
                <a:lnTo>
                  <a:pt x="233246" y="188856"/>
                </a:lnTo>
                <a:lnTo>
                  <a:pt x="237622" y="187043"/>
                </a:lnTo>
                <a:lnTo>
                  <a:pt x="246459" y="173818"/>
                </a:lnTo>
                <a:lnTo>
                  <a:pt x="246459" y="169081"/>
                </a:lnTo>
                <a:lnTo>
                  <a:pt x="246068" y="167119"/>
                </a:lnTo>
                <a:lnTo>
                  <a:pt x="246006" y="166803"/>
                </a:lnTo>
                <a:lnTo>
                  <a:pt x="232906" y="153903"/>
                </a:lnTo>
                <a:lnTo>
                  <a:pt x="232539" y="153903"/>
                </a:lnTo>
                <a:lnTo>
                  <a:pt x="230968" y="153590"/>
                </a:lnTo>
                <a:lnTo>
                  <a:pt x="282977" y="153590"/>
                </a:lnTo>
                <a:lnTo>
                  <a:pt x="283098" y="153903"/>
                </a:lnTo>
                <a:lnTo>
                  <a:pt x="282301" y="155856"/>
                </a:lnTo>
                <a:lnTo>
                  <a:pt x="281750" y="157146"/>
                </a:lnTo>
                <a:lnTo>
                  <a:pt x="281948" y="157146"/>
                </a:lnTo>
                <a:lnTo>
                  <a:pt x="279030" y="158814"/>
                </a:lnTo>
                <a:lnTo>
                  <a:pt x="278829" y="158814"/>
                </a:lnTo>
                <a:lnTo>
                  <a:pt x="273555" y="161840"/>
                </a:lnTo>
                <a:lnTo>
                  <a:pt x="273424" y="161840"/>
                </a:lnTo>
                <a:lnTo>
                  <a:pt x="271373" y="166627"/>
                </a:lnTo>
                <a:lnTo>
                  <a:pt x="271373" y="176093"/>
                </a:lnTo>
                <a:lnTo>
                  <a:pt x="273382" y="180781"/>
                </a:lnTo>
                <a:lnTo>
                  <a:pt x="281642" y="185514"/>
                </a:lnTo>
                <a:lnTo>
                  <a:pt x="283023" y="188856"/>
                </a:lnTo>
                <a:lnTo>
                  <a:pt x="282855" y="189309"/>
                </a:lnTo>
                <a:close/>
              </a:path>
              <a:path w="285750" h="228600">
                <a:moveTo>
                  <a:pt x="203203" y="228510"/>
                </a:moveTo>
                <a:lnTo>
                  <a:pt x="62374" y="228510"/>
                </a:lnTo>
                <a:lnTo>
                  <a:pt x="57150" y="223242"/>
                </a:lnTo>
                <a:lnTo>
                  <a:pt x="57150" y="216678"/>
                </a:lnTo>
                <a:lnTo>
                  <a:pt x="61828" y="193516"/>
                </a:lnTo>
                <a:lnTo>
                  <a:pt x="74585" y="174597"/>
                </a:lnTo>
                <a:lnTo>
                  <a:pt x="93503" y="161840"/>
                </a:lnTo>
                <a:lnTo>
                  <a:pt x="116743" y="157146"/>
                </a:lnTo>
                <a:lnTo>
                  <a:pt x="162784" y="157146"/>
                </a:lnTo>
                <a:lnTo>
                  <a:pt x="163972" y="162427"/>
                </a:lnTo>
                <a:lnTo>
                  <a:pt x="167476" y="167119"/>
                </a:lnTo>
                <a:lnTo>
                  <a:pt x="172075" y="169753"/>
                </a:lnTo>
                <a:lnTo>
                  <a:pt x="173325" y="170512"/>
                </a:lnTo>
                <a:lnTo>
                  <a:pt x="173325" y="172566"/>
                </a:lnTo>
                <a:lnTo>
                  <a:pt x="172119" y="173235"/>
                </a:lnTo>
                <a:lnTo>
                  <a:pt x="167114" y="177380"/>
                </a:lnTo>
                <a:lnTo>
                  <a:pt x="163692" y="182986"/>
                </a:lnTo>
                <a:lnTo>
                  <a:pt x="162503" y="188856"/>
                </a:lnTo>
                <a:lnTo>
                  <a:pt x="162412" y="189309"/>
                </a:lnTo>
                <a:lnTo>
                  <a:pt x="162362" y="189554"/>
                </a:lnTo>
                <a:lnTo>
                  <a:pt x="186217" y="222003"/>
                </a:lnTo>
                <a:lnTo>
                  <a:pt x="201810" y="222003"/>
                </a:lnTo>
                <a:lnTo>
                  <a:pt x="201810" y="223733"/>
                </a:lnTo>
                <a:lnTo>
                  <a:pt x="202302" y="226278"/>
                </a:lnTo>
                <a:lnTo>
                  <a:pt x="203113" y="228287"/>
                </a:lnTo>
                <a:lnTo>
                  <a:pt x="203203" y="228510"/>
                </a:lnTo>
                <a:close/>
              </a:path>
              <a:path w="285750" h="228600">
                <a:moveTo>
                  <a:pt x="231546" y="228510"/>
                </a:moveTo>
                <a:lnTo>
                  <a:pt x="225474" y="228510"/>
                </a:lnTo>
                <a:lnTo>
                  <a:pt x="222527" y="228287"/>
                </a:lnTo>
                <a:lnTo>
                  <a:pt x="216410" y="227349"/>
                </a:lnTo>
                <a:lnTo>
                  <a:pt x="214223" y="224447"/>
                </a:lnTo>
                <a:lnTo>
                  <a:pt x="214223" y="214937"/>
                </a:lnTo>
                <a:lnTo>
                  <a:pt x="211142" y="210829"/>
                </a:lnTo>
                <a:lnTo>
                  <a:pt x="202927" y="206097"/>
                </a:lnTo>
                <a:lnTo>
                  <a:pt x="197926" y="205516"/>
                </a:lnTo>
                <a:lnTo>
                  <a:pt x="259094" y="205516"/>
                </a:lnTo>
                <a:lnTo>
                  <a:pt x="254094" y="206097"/>
                </a:lnTo>
                <a:lnTo>
                  <a:pt x="245878" y="210829"/>
                </a:lnTo>
                <a:lnTo>
                  <a:pt x="242798" y="214937"/>
                </a:lnTo>
                <a:lnTo>
                  <a:pt x="242798" y="224447"/>
                </a:lnTo>
                <a:lnTo>
                  <a:pt x="240610" y="227349"/>
                </a:lnTo>
                <a:lnTo>
                  <a:pt x="234493" y="228287"/>
                </a:lnTo>
                <a:lnTo>
                  <a:pt x="231546" y="228510"/>
                </a:lnTo>
                <a:close/>
              </a:path>
              <a:path w="285750" h="228600">
                <a:moveTo>
                  <a:pt x="267310" y="210249"/>
                </a:moveTo>
                <a:lnTo>
                  <a:pt x="259094" y="205516"/>
                </a:lnTo>
                <a:lnTo>
                  <a:pt x="274417" y="205516"/>
                </a:lnTo>
                <a:lnTo>
                  <a:pt x="272980" y="207302"/>
                </a:lnTo>
                <a:lnTo>
                  <a:pt x="270926" y="209803"/>
                </a:lnTo>
                <a:lnTo>
                  <a:pt x="267310" y="210249"/>
                </a:lnTo>
                <a:close/>
              </a:path>
              <a:path w="285750" h="228600">
                <a:moveTo>
                  <a:pt x="201810" y="222003"/>
                </a:moveTo>
                <a:lnTo>
                  <a:pt x="186217" y="222003"/>
                </a:lnTo>
                <a:lnTo>
                  <a:pt x="192775" y="221842"/>
                </a:lnTo>
                <a:lnTo>
                  <a:pt x="198864" y="219581"/>
                </a:lnTo>
                <a:lnTo>
                  <a:pt x="200025" y="218911"/>
                </a:lnTo>
                <a:lnTo>
                  <a:pt x="200605" y="219268"/>
                </a:lnTo>
                <a:lnTo>
                  <a:pt x="201687" y="219869"/>
                </a:lnTo>
                <a:lnTo>
                  <a:pt x="201810" y="22200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9599" y="7143749"/>
            <a:ext cx="10972800" cy="685800"/>
            <a:chOff x="609599" y="7143749"/>
            <a:chExt cx="10972800" cy="685800"/>
          </a:xfrm>
        </p:grpSpPr>
        <p:sp>
          <p:nvSpPr>
            <p:cNvPr id="13" name="object 13"/>
            <p:cNvSpPr/>
            <p:nvPr/>
          </p:nvSpPr>
          <p:spPr>
            <a:xfrm>
              <a:off x="628649" y="7143749"/>
              <a:ext cx="10953750" cy="685800"/>
            </a:xfrm>
            <a:custGeom>
              <a:avLst/>
              <a:gdLst/>
              <a:ahLst/>
              <a:cxnLst/>
              <a:rect l="l" t="t" r="r" b="b"/>
              <a:pathLst>
                <a:path w="10953750" h="685800">
                  <a:moveTo>
                    <a:pt x="10900351" y="685799"/>
                  </a:moveTo>
                  <a:lnTo>
                    <a:pt x="33047" y="685799"/>
                  </a:lnTo>
                  <a:lnTo>
                    <a:pt x="28187" y="684349"/>
                  </a:lnTo>
                  <a:lnTo>
                    <a:pt x="966" y="643517"/>
                  </a:lnTo>
                  <a:lnTo>
                    <a:pt x="0" y="636227"/>
                  </a:lnTo>
                  <a:lnTo>
                    <a:pt x="0" y="628649"/>
                  </a:lnTo>
                  <a:lnTo>
                    <a:pt x="0" y="49570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10900351" y="0"/>
                  </a:lnTo>
                  <a:lnTo>
                    <a:pt x="10939662" y="19391"/>
                  </a:lnTo>
                  <a:lnTo>
                    <a:pt x="10953748" y="53396"/>
                  </a:lnTo>
                  <a:lnTo>
                    <a:pt x="10953748" y="632402"/>
                  </a:lnTo>
                  <a:lnTo>
                    <a:pt x="10934356" y="671713"/>
                  </a:lnTo>
                  <a:lnTo>
                    <a:pt x="10904067" y="685433"/>
                  </a:lnTo>
                  <a:lnTo>
                    <a:pt x="10900351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7143749"/>
              <a:ext cx="52069" cy="685800"/>
            </a:xfrm>
            <a:custGeom>
              <a:avLst/>
              <a:gdLst/>
              <a:ahLst/>
              <a:cxnLst/>
              <a:rect l="l" t="t" r="r" b="b"/>
              <a:pathLst>
                <a:path w="52070" h="685800">
                  <a:moveTo>
                    <a:pt x="51889" y="685799"/>
                  </a:moveTo>
                  <a:lnTo>
                    <a:pt x="49571" y="685799"/>
                  </a:lnTo>
                  <a:lnTo>
                    <a:pt x="42281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9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628650"/>
                  </a:lnTo>
                  <a:lnTo>
                    <a:pt x="43679" y="669061"/>
                  </a:lnTo>
                  <a:lnTo>
                    <a:pt x="47399" y="680220"/>
                  </a:lnTo>
                  <a:lnTo>
                    <a:pt x="5188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62" y="7334249"/>
              <a:ext cx="104768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16000" y="7259117"/>
            <a:ext cx="10085070" cy="41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5"/>
              </a:spcBef>
            </a:pP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Key</a:t>
            </a:r>
            <a:r>
              <a:rPr sz="1200" b="1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70" dirty="0">
                <a:solidFill>
                  <a:srgbClr val="334054"/>
                </a:solidFill>
                <a:latin typeface="Lucida Sans"/>
                <a:cs typeface="Lucida Sans"/>
              </a:rPr>
              <a:t>Insight:</a:t>
            </a:r>
            <a:r>
              <a:rPr sz="12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most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successful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prediction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systems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prioritize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cross-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functional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ownership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regular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communication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between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teams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and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business</a:t>
            </a:r>
            <a:r>
              <a:rPr sz="11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units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that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act</a:t>
            </a:r>
            <a:r>
              <a:rPr sz="11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on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the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predictions.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25095" y="804119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223" y="8041195"/>
            <a:ext cx="1619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70" dirty="0">
                <a:solidFill>
                  <a:srgbClr val="334054"/>
                </a:solidFill>
                <a:latin typeface="Verdana"/>
                <a:cs typeface="Verdana"/>
              </a:rPr>
              <a:t>14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648700"/>
          </a:xfrm>
          <a:custGeom>
            <a:avLst/>
            <a:gdLst/>
            <a:ahLst/>
            <a:cxnLst/>
            <a:rect l="l" t="t" r="r" b="b"/>
            <a:pathLst>
              <a:path w="76200" h="8648700">
                <a:moveTo>
                  <a:pt x="76199" y="8648699"/>
                </a:moveTo>
                <a:lnTo>
                  <a:pt x="0" y="8648699"/>
                </a:lnTo>
                <a:lnTo>
                  <a:pt x="0" y="0"/>
                </a:lnTo>
                <a:lnTo>
                  <a:pt x="76199" y="0"/>
                </a:lnTo>
                <a:lnTo>
                  <a:pt x="76199" y="86486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648700"/>
          </a:xfrm>
          <a:custGeom>
            <a:avLst/>
            <a:gdLst/>
            <a:ahLst/>
            <a:cxnLst/>
            <a:rect l="l" t="t" r="r" b="b"/>
            <a:pathLst>
              <a:path w="3657600" h="8648700">
                <a:moveTo>
                  <a:pt x="3657599" y="8648699"/>
                </a:moveTo>
                <a:lnTo>
                  <a:pt x="0" y="86486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6486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95" dirty="0"/>
              <a:t>13.</a:t>
            </a:r>
            <a:r>
              <a:rPr spc="-150" dirty="0"/>
              <a:t> </a:t>
            </a:r>
            <a:r>
              <a:rPr spc="-175" dirty="0"/>
              <a:t>Common</a:t>
            </a:r>
            <a:r>
              <a:rPr spc="-155" dirty="0"/>
              <a:t> Challenges</a:t>
            </a:r>
            <a:r>
              <a:rPr spc="-150" dirty="0"/>
              <a:t> </a:t>
            </a:r>
            <a:r>
              <a:rPr spc="-540" dirty="0"/>
              <a:t>&amp;</a:t>
            </a:r>
            <a:r>
              <a:rPr spc="-155" dirty="0"/>
              <a:t> </a:t>
            </a:r>
            <a:r>
              <a:rPr spc="-135" dirty="0"/>
              <a:t>Solutions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76399"/>
            <a:ext cx="5410200" cy="1028700"/>
            <a:chOff x="609599" y="1676399"/>
            <a:chExt cx="5410200" cy="1028700"/>
          </a:xfrm>
        </p:grpSpPr>
        <p:sp>
          <p:nvSpPr>
            <p:cNvPr id="7" name="object 7"/>
            <p:cNvSpPr/>
            <p:nvPr/>
          </p:nvSpPr>
          <p:spPr>
            <a:xfrm>
              <a:off x="628649" y="16763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1" y="0"/>
                  </a:lnTo>
                  <a:lnTo>
                    <a:pt x="5390182" y="28187"/>
                  </a:lnTo>
                  <a:lnTo>
                    <a:pt x="5391149" y="33047"/>
                  </a:lnTo>
                  <a:lnTo>
                    <a:pt x="5391149" y="995652"/>
                  </a:lnTo>
                  <a:lnTo>
                    <a:pt x="5362961" y="1027732"/>
                  </a:lnTo>
                  <a:lnTo>
                    <a:pt x="5358101" y="1028699"/>
                  </a:lnTo>
                  <a:close/>
                </a:path>
              </a:pathLst>
            </a:custGeom>
            <a:solidFill>
              <a:srgbClr val="FEF1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6763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564" y="1895474"/>
              <a:ext cx="153471" cy="1333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4100" y="1811477"/>
            <a:ext cx="17125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95" dirty="0">
                <a:solidFill>
                  <a:srgbClr val="334054"/>
                </a:solidFill>
                <a:latin typeface="Lucida Sans"/>
                <a:cs typeface="Lucida Sans"/>
              </a:rPr>
              <a:t>Quality</a:t>
            </a: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100" dirty="0">
                <a:solidFill>
                  <a:srgbClr val="334054"/>
                </a:solidFill>
                <a:latin typeface="Lucida Sans"/>
                <a:cs typeface="Lucida Sans"/>
              </a:rPr>
              <a:t>Issues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9" y="2140800"/>
            <a:ext cx="48844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Missing</a:t>
            </a:r>
            <a:r>
              <a:rPr sz="1150" spc="12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values,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inconsistent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formats,</a:t>
            </a:r>
            <a:r>
              <a:rPr sz="1150" spc="12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and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outdated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customer</a:t>
            </a:r>
            <a:r>
              <a:rPr sz="1150" spc="12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records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can </a:t>
            </a:r>
            <a:r>
              <a:rPr sz="1150" spc="10" dirty="0">
                <a:solidFill>
                  <a:srgbClr val="334054"/>
                </a:solidFill>
                <a:latin typeface="Arial"/>
                <a:cs typeface="Arial"/>
              </a:rPr>
              <a:t>compromise</a:t>
            </a:r>
            <a:r>
              <a:rPr sz="1150" spc="18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334054"/>
                </a:solidFill>
                <a:latin typeface="Arial"/>
                <a:cs typeface="Arial"/>
              </a:rPr>
              <a:t>model</a:t>
            </a:r>
            <a:r>
              <a:rPr sz="1150" spc="18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accuracy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72199" y="1676399"/>
            <a:ext cx="5410200" cy="1028700"/>
            <a:chOff x="6172199" y="1676399"/>
            <a:chExt cx="5410200" cy="1028700"/>
          </a:xfrm>
        </p:grpSpPr>
        <p:sp>
          <p:nvSpPr>
            <p:cNvPr id="13" name="object 13"/>
            <p:cNvSpPr/>
            <p:nvPr/>
          </p:nvSpPr>
          <p:spPr>
            <a:xfrm>
              <a:off x="6191248" y="16763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2" y="0"/>
                  </a:lnTo>
                  <a:lnTo>
                    <a:pt x="5390181" y="28187"/>
                  </a:lnTo>
                  <a:lnTo>
                    <a:pt x="5391149" y="33047"/>
                  </a:lnTo>
                  <a:lnTo>
                    <a:pt x="5391149" y="995652"/>
                  </a:lnTo>
                  <a:lnTo>
                    <a:pt x="5362961" y="1027732"/>
                  </a:lnTo>
                  <a:lnTo>
                    <a:pt x="5358102" y="1028699"/>
                  </a:lnTo>
                  <a:close/>
                </a:path>
              </a:pathLst>
            </a:custGeom>
            <a:solidFill>
              <a:srgbClr val="F0FDF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199" y="16763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699" y="1885949"/>
              <a:ext cx="15239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616700" y="1811477"/>
            <a:ext cx="7607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Solution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9999" y="2140800"/>
            <a:ext cx="48723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Implement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automated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data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validation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pipelines,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regular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data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audits,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and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standardized</a:t>
            </a:r>
            <a:r>
              <a:rPr sz="1150" spc="19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collection</a:t>
            </a:r>
            <a:r>
              <a:rPr sz="1150" spc="19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procedures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2933699"/>
            <a:ext cx="5410200" cy="1028700"/>
            <a:chOff x="609599" y="2933699"/>
            <a:chExt cx="5410200" cy="1028700"/>
          </a:xfrm>
        </p:grpSpPr>
        <p:sp>
          <p:nvSpPr>
            <p:cNvPr id="19" name="object 19"/>
            <p:cNvSpPr/>
            <p:nvPr/>
          </p:nvSpPr>
          <p:spPr>
            <a:xfrm>
              <a:off x="628649" y="29336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1" y="0"/>
                  </a:lnTo>
                  <a:lnTo>
                    <a:pt x="5390182" y="28187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1" y="1028699"/>
                  </a:lnTo>
                  <a:close/>
                </a:path>
              </a:pathLst>
            </a:custGeom>
            <a:solidFill>
              <a:srgbClr val="FEF1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29336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593" y="3143249"/>
              <a:ext cx="191184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92200" y="3068777"/>
            <a:ext cx="14585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20" dirty="0">
                <a:solidFill>
                  <a:srgbClr val="334054"/>
                </a:solidFill>
                <a:latin typeface="Lucida Sans"/>
                <a:cs typeface="Lucida Sans"/>
              </a:rPr>
              <a:t>Class</a:t>
            </a: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60" dirty="0">
                <a:solidFill>
                  <a:srgbClr val="334054"/>
                </a:solidFill>
                <a:latin typeface="Lucida Sans"/>
                <a:cs typeface="Lucida Sans"/>
              </a:rPr>
              <a:t>Imbalance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9" y="3398100"/>
            <a:ext cx="50050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Churners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typically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represent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small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minority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of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customers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Arial"/>
                <a:cs typeface="Arial"/>
              </a:rPr>
              <a:t>(5-</a:t>
            </a:r>
            <a:r>
              <a:rPr sz="1150" spc="-75" dirty="0">
                <a:solidFill>
                  <a:srgbClr val="334054"/>
                </a:solidFill>
                <a:latin typeface="Arial"/>
                <a:cs typeface="Arial"/>
              </a:rPr>
              <a:t>20%),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making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predictive</a:t>
            </a:r>
            <a:r>
              <a:rPr sz="1150" spc="10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modeling</a:t>
            </a:r>
            <a:r>
              <a:rPr sz="1150" spc="10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difficult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72199" y="2933699"/>
            <a:ext cx="5410200" cy="1028700"/>
            <a:chOff x="6172199" y="2933699"/>
            <a:chExt cx="5410200" cy="1028700"/>
          </a:xfrm>
        </p:grpSpPr>
        <p:sp>
          <p:nvSpPr>
            <p:cNvPr id="25" name="object 25"/>
            <p:cNvSpPr/>
            <p:nvPr/>
          </p:nvSpPr>
          <p:spPr>
            <a:xfrm>
              <a:off x="6191248" y="29336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2" y="0"/>
                  </a:lnTo>
                  <a:lnTo>
                    <a:pt x="5390181" y="28187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2" y="1028699"/>
                  </a:lnTo>
                  <a:close/>
                </a:path>
              </a:pathLst>
            </a:custGeom>
            <a:solidFill>
              <a:srgbClr val="F0FDF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199" y="29336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699" y="3143249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616700" y="3068777"/>
            <a:ext cx="7607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Solution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49999" y="3412044"/>
            <a:ext cx="499046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Apply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Arial"/>
                <a:cs typeface="Arial"/>
              </a:rPr>
              <a:t>SMOTE,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class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weighting,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or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ensemble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methods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specifically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designed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9999" y="3602544"/>
            <a:ext cx="163639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0" dirty="0">
                <a:solidFill>
                  <a:srgbClr val="334054"/>
                </a:solidFill>
                <a:latin typeface="Arial"/>
                <a:cs typeface="Arial"/>
              </a:rPr>
              <a:t>for</a:t>
            </a:r>
            <a:r>
              <a:rPr sz="1150" spc="8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334054"/>
                </a:solidFill>
                <a:latin typeface="Arial"/>
                <a:cs typeface="Arial"/>
              </a:rPr>
              <a:t>imbalanced</a:t>
            </a:r>
            <a:r>
              <a:rPr sz="1150" spc="9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datasets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4190999"/>
            <a:ext cx="5410200" cy="1028700"/>
            <a:chOff x="609599" y="4190999"/>
            <a:chExt cx="5410200" cy="1028700"/>
          </a:xfrm>
        </p:grpSpPr>
        <p:sp>
          <p:nvSpPr>
            <p:cNvPr id="32" name="object 32"/>
            <p:cNvSpPr/>
            <p:nvPr/>
          </p:nvSpPr>
          <p:spPr>
            <a:xfrm>
              <a:off x="628649" y="41909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1" y="0"/>
                  </a:lnTo>
                  <a:lnTo>
                    <a:pt x="5390182" y="28186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1" y="1028699"/>
                  </a:lnTo>
                  <a:close/>
                </a:path>
              </a:pathLst>
            </a:custGeom>
            <a:solidFill>
              <a:srgbClr val="FEF1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41909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4410074"/>
              <a:ext cx="152399" cy="1333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54100" y="4326077"/>
            <a:ext cx="10198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Model </a:t>
            </a: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Drift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9" y="4655400"/>
            <a:ext cx="4732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Customer</a:t>
            </a:r>
            <a:r>
              <a:rPr sz="1150" spc="7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behavior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changes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over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time,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causing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models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to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become</a:t>
            </a:r>
            <a:r>
              <a:rPr sz="1150" spc="7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Arial"/>
                <a:cs typeface="Arial"/>
              </a:rPr>
              <a:t>less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accurate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without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regular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updates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72199" y="4190999"/>
            <a:ext cx="5410200" cy="1028700"/>
            <a:chOff x="6172199" y="4190999"/>
            <a:chExt cx="5410200" cy="1028700"/>
          </a:xfrm>
        </p:grpSpPr>
        <p:sp>
          <p:nvSpPr>
            <p:cNvPr id="38" name="object 38"/>
            <p:cNvSpPr/>
            <p:nvPr/>
          </p:nvSpPr>
          <p:spPr>
            <a:xfrm>
              <a:off x="6191248" y="41909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2" y="0"/>
                  </a:lnTo>
                  <a:lnTo>
                    <a:pt x="5390181" y="28186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2" y="1028699"/>
                  </a:lnTo>
                  <a:close/>
                </a:path>
              </a:pathLst>
            </a:custGeom>
            <a:solidFill>
              <a:srgbClr val="F0FDF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72199" y="41909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699" y="4400549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616700" y="4326077"/>
            <a:ext cx="7607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Solution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49999" y="4655400"/>
            <a:ext cx="48177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Implement</a:t>
            </a:r>
            <a:r>
              <a:rPr sz="1150" spc="5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334054"/>
                </a:solidFill>
                <a:latin typeface="Arial"/>
                <a:cs typeface="Arial"/>
              </a:rPr>
              <a:t>automated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model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monitoring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and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retraining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Arial"/>
                <a:cs typeface="Arial"/>
              </a:rPr>
              <a:t>processes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on</a:t>
            </a:r>
            <a:r>
              <a:rPr sz="1150" spc="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Arial"/>
                <a:cs typeface="Arial"/>
              </a:rPr>
              <a:t>a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regular</a:t>
            </a:r>
            <a:r>
              <a:rPr sz="1150" spc="8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cadence</a:t>
            </a:r>
            <a:r>
              <a:rPr sz="1150" spc="8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(monthly/quarterly)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9599" y="5448299"/>
            <a:ext cx="5410200" cy="1028700"/>
            <a:chOff x="609599" y="5448299"/>
            <a:chExt cx="5410200" cy="1028700"/>
          </a:xfrm>
        </p:grpSpPr>
        <p:sp>
          <p:nvSpPr>
            <p:cNvPr id="44" name="object 44"/>
            <p:cNvSpPr/>
            <p:nvPr/>
          </p:nvSpPr>
          <p:spPr>
            <a:xfrm>
              <a:off x="628649" y="54482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1" y="0"/>
                  </a:lnTo>
                  <a:lnTo>
                    <a:pt x="5390182" y="28187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1" y="1028699"/>
                  </a:lnTo>
                  <a:close/>
                </a:path>
              </a:pathLst>
            </a:custGeom>
            <a:solidFill>
              <a:srgbClr val="FEF1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599" y="5448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6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" y="5657849"/>
              <a:ext cx="133349" cy="1523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35050" y="5583377"/>
            <a:ext cx="16294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334054"/>
                </a:solidFill>
                <a:latin typeface="Lucida Sans"/>
                <a:cs typeface="Lucida Sans"/>
              </a:rPr>
              <a:t>Leadership</a:t>
            </a:r>
            <a:r>
              <a:rPr sz="1500" b="1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334054"/>
                </a:solidFill>
                <a:latin typeface="Lucida Sans"/>
                <a:cs typeface="Lucida Sans"/>
              </a:rPr>
              <a:t>Buy-</a:t>
            </a:r>
            <a:r>
              <a:rPr sz="1500" b="1" spc="-25" dirty="0">
                <a:solidFill>
                  <a:srgbClr val="334054"/>
                </a:solidFill>
                <a:latin typeface="Lucida Sans"/>
                <a:cs typeface="Lucida Sans"/>
              </a:rPr>
              <a:t>in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399" y="5912700"/>
            <a:ext cx="47002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Executives</a:t>
            </a:r>
            <a:r>
              <a:rPr sz="1150" spc="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often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view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churn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Arial"/>
                <a:cs typeface="Arial"/>
              </a:rPr>
              <a:t>as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14" dirty="0">
                <a:solidFill>
                  <a:srgbClr val="334054"/>
                </a:solidFill>
                <a:latin typeface="Arial"/>
                <a:cs typeface="Arial"/>
              </a:rPr>
              <a:t>CS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issue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rather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than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company-</a:t>
            </a:r>
            <a:r>
              <a:rPr sz="1150" spc="-20" dirty="0">
                <a:solidFill>
                  <a:srgbClr val="334054"/>
                </a:solidFill>
                <a:latin typeface="Arial"/>
                <a:cs typeface="Arial"/>
              </a:rPr>
              <a:t>wide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strategic</a:t>
            </a:r>
            <a:r>
              <a:rPr sz="1150" spc="15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priority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72199" y="5448299"/>
            <a:ext cx="5410200" cy="1028700"/>
            <a:chOff x="6172199" y="5448299"/>
            <a:chExt cx="5410200" cy="1028700"/>
          </a:xfrm>
        </p:grpSpPr>
        <p:sp>
          <p:nvSpPr>
            <p:cNvPr id="50" name="object 50"/>
            <p:cNvSpPr/>
            <p:nvPr/>
          </p:nvSpPr>
          <p:spPr>
            <a:xfrm>
              <a:off x="6191248" y="5448299"/>
              <a:ext cx="5391150" cy="1028700"/>
            </a:xfrm>
            <a:custGeom>
              <a:avLst/>
              <a:gdLst/>
              <a:ahLst/>
              <a:cxnLst/>
              <a:rect l="l" t="t" r="r" b="b"/>
              <a:pathLst>
                <a:path w="5391150" h="1028700">
                  <a:moveTo>
                    <a:pt x="53581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358102" y="0"/>
                  </a:lnTo>
                  <a:lnTo>
                    <a:pt x="5390181" y="28187"/>
                  </a:lnTo>
                  <a:lnTo>
                    <a:pt x="5391149" y="33047"/>
                  </a:lnTo>
                  <a:lnTo>
                    <a:pt x="5391149" y="995651"/>
                  </a:lnTo>
                  <a:lnTo>
                    <a:pt x="5362961" y="1027732"/>
                  </a:lnTo>
                  <a:lnTo>
                    <a:pt x="5358102" y="1028699"/>
                  </a:lnTo>
                  <a:close/>
                </a:path>
              </a:pathLst>
            </a:custGeom>
            <a:solidFill>
              <a:srgbClr val="F0FDF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2199" y="5448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6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699" y="5657849"/>
              <a:ext cx="152399" cy="15239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616700" y="5583377"/>
            <a:ext cx="7607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Solution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49999" y="5926644"/>
            <a:ext cx="478028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Quantify</a:t>
            </a:r>
            <a:r>
              <a:rPr sz="1150" spc="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revenue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334054"/>
                </a:solidFill>
                <a:latin typeface="Arial"/>
                <a:cs typeface="Arial"/>
              </a:rPr>
              <a:t>impact</a:t>
            </a:r>
            <a:r>
              <a:rPr sz="1150" spc="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of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churn,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create</a:t>
            </a:r>
            <a:r>
              <a:rPr sz="1150" spc="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executive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dashboards,</a:t>
            </a:r>
            <a:r>
              <a:rPr sz="1150" spc="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and</a:t>
            </a:r>
            <a:r>
              <a:rPr sz="1150" spc="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tie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49999" y="6117144"/>
            <a:ext cx="219710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churn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metrics</a:t>
            </a:r>
            <a:r>
              <a:rPr sz="1150" spc="1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to</a:t>
            </a:r>
            <a:r>
              <a:rPr sz="1150" spc="13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company</a:t>
            </a:r>
            <a:r>
              <a:rPr sz="1150" spc="12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Arial"/>
                <a:cs typeface="Arial"/>
              </a:rPr>
              <a:t>OKRs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09599" y="6705599"/>
            <a:ext cx="10972800" cy="914400"/>
            <a:chOff x="609599" y="6705599"/>
            <a:chExt cx="10972800" cy="914400"/>
          </a:xfrm>
        </p:grpSpPr>
        <p:sp>
          <p:nvSpPr>
            <p:cNvPr id="57" name="object 57"/>
            <p:cNvSpPr/>
            <p:nvPr/>
          </p:nvSpPr>
          <p:spPr>
            <a:xfrm>
              <a:off x="628649" y="6705599"/>
              <a:ext cx="10953750" cy="914400"/>
            </a:xfrm>
            <a:custGeom>
              <a:avLst/>
              <a:gdLst/>
              <a:ahLst/>
              <a:cxnLst/>
              <a:rect l="l" t="t" r="r" b="b"/>
              <a:pathLst>
                <a:path w="10953750" h="914400">
                  <a:moveTo>
                    <a:pt x="10920701" y="914399"/>
                  </a:moveTo>
                  <a:lnTo>
                    <a:pt x="16523" y="914399"/>
                  </a:lnTo>
                  <a:lnTo>
                    <a:pt x="14093" y="913431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7"/>
                  </a:lnTo>
                  <a:lnTo>
                    <a:pt x="10953748" y="881351"/>
                  </a:lnTo>
                  <a:lnTo>
                    <a:pt x="10925560" y="913431"/>
                  </a:lnTo>
                  <a:lnTo>
                    <a:pt x="10920701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599" y="67055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53" y="6896099"/>
              <a:ext cx="130961" cy="19049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082675" y="6801091"/>
            <a:ext cx="10042525" cy="661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Key </a:t>
            </a:r>
            <a:r>
              <a:rPr sz="1350" b="1" spc="-10" dirty="0">
                <a:solidFill>
                  <a:srgbClr val="1D40AF"/>
                </a:solidFill>
                <a:latin typeface="Lucida Sans"/>
                <a:cs typeface="Lucida Sans"/>
              </a:rPr>
              <a:t>Insight</a:t>
            </a:r>
            <a:endParaRPr sz="1350">
              <a:latin typeface="Lucida Sans"/>
              <a:cs typeface="Lucida Sans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Successful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churn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prediction</a:t>
            </a:r>
            <a:r>
              <a:rPr sz="1150" spc="14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requires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Arial"/>
                <a:cs typeface="Arial"/>
              </a:rPr>
              <a:t>cross-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functional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collaboration</a:t>
            </a:r>
            <a:r>
              <a:rPr sz="1150" spc="14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between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data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science,</a:t>
            </a:r>
            <a:r>
              <a:rPr sz="1150" spc="14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product,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marketing,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and</a:t>
            </a:r>
            <a:r>
              <a:rPr sz="1150" spc="14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customer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Arial"/>
                <a:cs typeface="Arial"/>
              </a:rPr>
              <a:t>success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teams</a:t>
            </a:r>
            <a:r>
              <a:rPr sz="1150" spc="14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334054"/>
                </a:solidFill>
                <a:latin typeface="Arial"/>
                <a:cs typeface="Arial"/>
              </a:rPr>
              <a:t>to</a:t>
            </a:r>
            <a:r>
              <a:rPr sz="1150" spc="13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convert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insights</a:t>
            </a:r>
            <a:r>
              <a:rPr sz="1150" spc="160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4054"/>
                </a:solidFill>
                <a:latin typeface="Arial"/>
                <a:cs typeface="Arial"/>
              </a:rPr>
              <a:t>into</a:t>
            </a:r>
            <a:r>
              <a:rPr sz="1150" spc="165" dirty="0">
                <a:solidFill>
                  <a:srgbClr val="33405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Arial"/>
                <a:cs typeface="Arial"/>
              </a:rPr>
              <a:t>action.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31494" y="78316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46023" y="7831644"/>
            <a:ext cx="1492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25" dirty="0">
                <a:solidFill>
                  <a:srgbClr val="334054"/>
                </a:solidFill>
                <a:latin typeface="Arial"/>
                <a:cs typeface="Arial"/>
              </a:rPr>
              <a:t>15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105775"/>
          </a:xfrm>
          <a:custGeom>
            <a:avLst/>
            <a:gdLst/>
            <a:ahLst/>
            <a:cxnLst/>
            <a:rect l="l" t="t" r="r" b="b"/>
            <a:pathLst>
              <a:path w="76200" h="8105775">
                <a:moveTo>
                  <a:pt x="76199" y="8105774"/>
                </a:moveTo>
                <a:lnTo>
                  <a:pt x="0" y="8105774"/>
                </a:lnTo>
                <a:lnTo>
                  <a:pt x="0" y="0"/>
                </a:lnTo>
                <a:lnTo>
                  <a:pt x="76199" y="0"/>
                </a:lnTo>
                <a:lnTo>
                  <a:pt x="76199" y="8105774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105775"/>
          </a:xfrm>
          <a:custGeom>
            <a:avLst/>
            <a:gdLst/>
            <a:ahLst/>
            <a:cxnLst/>
            <a:rect l="l" t="t" r="r" b="b"/>
            <a:pathLst>
              <a:path w="3657600" h="8105775">
                <a:moveTo>
                  <a:pt x="3657599" y="8105774"/>
                </a:moveTo>
                <a:lnTo>
                  <a:pt x="0" y="8105774"/>
                </a:lnTo>
                <a:lnTo>
                  <a:pt x="0" y="0"/>
                </a:lnTo>
                <a:lnTo>
                  <a:pt x="3657599" y="0"/>
                </a:lnTo>
                <a:lnTo>
                  <a:pt x="3657599" y="8105774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519442"/>
            <a:ext cx="34524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170" dirty="0">
                <a:latin typeface="Arial"/>
                <a:cs typeface="Arial"/>
              </a:rPr>
              <a:t>14.</a:t>
            </a:r>
            <a:r>
              <a:rPr sz="3300" spc="-1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Future</a:t>
            </a:r>
            <a:r>
              <a:rPr sz="3300" spc="-10" dirty="0">
                <a:latin typeface="Arial"/>
                <a:cs typeface="Arial"/>
              </a:rPr>
              <a:t> </a:t>
            </a:r>
            <a:r>
              <a:rPr sz="3300" spc="-25" dirty="0">
                <a:latin typeface="Arial"/>
                <a:cs typeface="Arial"/>
              </a:rPr>
              <a:t>Trends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1436433"/>
            <a:ext cx="588391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30" dirty="0">
                <a:solidFill>
                  <a:srgbClr val="4A5462"/>
                </a:solidFill>
                <a:latin typeface="Verdana"/>
                <a:cs typeface="Verdana"/>
              </a:rPr>
              <a:t>Emerging</a:t>
            </a:r>
            <a:r>
              <a:rPr sz="1450" spc="-114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Verdana"/>
                <a:cs typeface="Verdana"/>
              </a:rPr>
              <a:t>Technologies</a:t>
            </a:r>
            <a:r>
              <a:rPr sz="1450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155" dirty="0">
                <a:solidFill>
                  <a:srgbClr val="4A5462"/>
                </a:solidFill>
                <a:latin typeface="Verdana"/>
                <a:cs typeface="Verdana"/>
              </a:rPr>
              <a:t>&amp;</a:t>
            </a:r>
            <a:r>
              <a:rPr sz="1450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Verdana"/>
                <a:cs typeface="Verdana"/>
              </a:rPr>
              <a:t>Innovations</a:t>
            </a:r>
            <a:r>
              <a:rPr sz="1450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30" dirty="0">
                <a:solidFill>
                  <a:srgbClr val="4A5462"/>
                </a:solidFill>
                <a:latin typeface="Verdana"/>
                <a:cs typeface="Verdana"/>
              </a:rPr>
              <a:t>in</a:t>
            </a:r>
            <a:r>
              <a:rPr sz="1450" spc="-114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Verdana"/>
                <a:cs typeface="Verdana"/>
              </a:rPr>
              <a:t>Customer</a:t>
            </a:r>
            <a:r>
              <a:rPr sz="1450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4A5462"/>
                </a:solidFill>
                <a:latin typeface="Verdana"/>
                <a:cs typeface="Verdana"/>
              </a:rPr>
              <a:t>Churn</a:t>
            </a:r>
            <a:r>
              <a:rPr sz="1450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Verdana"/>
                <a:cs typeface="Verdana"/>
              </a:rPr>
              <a:t>Prediction</a:t>
            </a:r>
            <a:endParaRPr sz="14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095499"/>
            <a:ext cx="5372100" cy="1219200"/>
            <a:chOff x="609599" y="2095499"/>
            <a:chExt cx="5372100" cy="1219200"/>
          </a:xfrm>
        </p:grpSpPr>
        <p:sp>
          <p:nvSpPr>
            <p:cNvPr id="8" name="object 8"/>
            <p:cNvSpPr/>
            <p:nvPr/>
          </p:nvSpPr>
          <p:spPr>
            <a:xfrm>
              <a:off x="623887" y="2095499"/>
              <a:ext cx="5358130" cy="1219200"/>
            </a:xfrm>
            <a:custGeom>
              <a:avLst/>
              <a:gdLst/>
              <a:ahLst/>
              <a:cxnLst/>
              <a:rect l="l" t="t" r="r" b="b"/>
              <a:pathLst>
                <a:path w="5358130" h="1219200">
                  <a:moveTo>
                    <a:pt x="5324763" y="1219199"/>
                  </a:moveTo>
                  <a:lnTo>
                    <a:pt x="20654" y="1219199"/>
                  </a:lnTo>
                  <a:lnTo>
                    <a:pt x="17617" y="1218232"/>
                  </a:lnTo>
                  <a:lnTo>
                    <a:pt x="0" y="1186151"/>
                  </a:lnTo>
                  <a:lnTo>
                    <a:pt x="0" y="11810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3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1186151"/>
                  </a:lnTo>
                  <a:lnTo>
                    <a:pt x="5329623" y="1218232"/>
                  </a:lnTo>
                  <a:lnTo>
                    <a:pt x="5324763" y="12191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095755"/>
              <a:ext cx="35560" cy="1219200"/>
            </a:xfrm>
            <a:custGeom>
              <a:avLst/>
              <a:gdLst/>
              <a:ahLst/>
              <a:cxnLst/>
              <a:rect l="l" t="t" r="r" b="b"/>
              <a:pathLst>
                <a:path w="35559" h="1219200">
                  <a:moveTo>
                    <a:pt x="35315" y="1218688"/>
                  </a:moveTo>
                  <a:lnTo>
                    <a:pt x="2789" y="1195470"/>
                  </a:lnTo>
                  <a:lnTo>
                    <a:pt x="0" y="11808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1180844"/>
                  </a:lnTo>
                  <a:lnTo>
                    <a:pt x="33224" y="1215224"/>
                  </a:lnTo>
                  <a:lnTo>
                    <a:pt x="35315" y="12186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4" y="2285999"/>
              <a:ext cx="190499" cy="1904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09599" y="3505199"/>
            <a:ext cx="5372100" cy="1028700"/>
            <a:chOff x="609599" y="3505199"/>
            <a:chExt cx="5372100" cy="1028700"/>
          </a:xfrm>
        </p:grpSpPr>
        <p:sp>
          <p:nvSpPr>
            <p:cNvPr id="12" name="object 12"/>
            <p:cNvSpPr/>
            <p:nvPr/>
          </p:nvSpPr>
          <p:spPr>
            <a:xfrm>
              <a:off x="623887" y="3505199"/>
              <a:ext cx="5358130" cy="1028700"/>
            </a:xfrm>
            <a:custGeom>
              <a:avLst/>
              <a:gdLst/>
              <a:ahLst/>
              <a:cxnLst/>
              <a:rect l="l" t="t" r="r" b="b"/>
              <a:pathLst>
                <a:path w="5358130" h="1028700">
                  <a:moveTo>
                    <a:pt x="5324763" y="1028699"/>
                  </a:moveTo>
                  <a:lnTo>
                    <a:pt x="20654" y="1028699"/>
                  </a:lnTo>
                  <a:lnTo>
                    <a:pt x="17617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3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995651"/>
                  </a:lnTo>
                  <a:lnTo>
                    <a:pt x="5329623" y="1027732"/>
                  </a:lnTo>
                  <a:lnTo>
                    <a:pt x="5324763" y="1028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35054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59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628" y="3695699"/>
              <a:ext cx="130961" cy="1904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9599" y="4724399"/>
            <a:ext cx="5372100" cy="1028700"/>
            <a:chOff x="609599" y="4724399"/>
            <a:chExt cx="5372100" cy="1028700"/>
          </a:xfrm>
        </p:grpSpPr>
        <p:sp>
          <p:nvSpPr>
            <p:cNvPr id="16" name="object 16"/>
            <p:cNvSpPr/>
            <p:nvPr/>
          </p:nvSpPr>
          <p:spPr>
            <a:xfrm>
              <a:off x="623887" y="4724399"/>
              <a:ext cx="5358130" cy="1028700"/>
            </a:xfrm>
            <a:custGeom>
              <a:avLst/>
              <a:gdLst/>
              <a:ahLst/>
              <a:cxnLst/>
              <a:rect l="l" t="t" r="r" b="b"/>
              <a:pathLst>
                <a:path w="5358130" h="1028700">
                  <a:moveTo>
                    <a:pt x="5324763" y="1028699"/>
                  </a:moveTo>
                  <a:lnTo>
                    <a:pt x="20654" y="1028699"/>
                  </a:lnTo>
                  <a:lnTo>
                    <a:pt x="17617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3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995651"/>
                  </a:lnTo>
                  <a:lnTo>
                    <a:pt x="5329623" y="1027732"/>
                  </a:lnTo>
                  <a:lnTo>
                    <a:pt x="5324763" y="1028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47246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59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576" y="4913895"/>
              <a:ext cx="144884" cy="19250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0775" y="2230577"/>
            <a:ext cx="26612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Advanced </a:t>
            </a:r>
            <a:r>
              <a:rPr sz="1500" b="1" spc="-90" dirty="0">
                <a:solidFill>
                  <a:srgbClr val="334054"/>
                </a:solidFill>
                <a:latin typeface="Lucida Sans"/>
                <a:cs typeface="Lucida Sans"/>
              </a:rPr>
              <a:t>AI</a:t>
            </a: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175" dirty="0">
                <a:solidFill>
                  <a:srgbClr val="334054"/>
                </a:solidFill>
                <a:latin typeface="Lucida Sans"/>
                <a:cs typeface="Lucida Sans"/>
              </a:rPr>
              <a:t>&amp;</a:t>
            </a: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Deep</a:t>
            </a: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60" dirty="0">
                <a:solidFill>
                  <a:srgbClr val="334054"/>
                </a:solidFill>
                <a:latin typeface="Lucida Sans"/>
                <a:cs typeface="Lucida Sans"/>
              </a:rPr>
              <a:t>Learning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975" y="2559900"/>
            <a:ext cx="498284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Next-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gen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neural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networks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transformer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models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capable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of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identifying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subtle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behavioral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patterns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indicate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early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Lucida Sans"/>
                <a:cs typeface="Lucida Sans"/>
              </a:rPr>
              <a:t>risk,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far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beyond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today's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capabilities.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3150" y="3640277"/>
            <a:ext cx="17462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Explainable</a:t>
            </a: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90" dirty="0">
                <a:solidFill>
                  <a:srgbClr val="334054"/>
                </a:solidFill>
                <a:latin typeface="Lucida Sans"/>
                <a:cs typeface="Lucida Sans"/>
              </a:rPr>
              <a:t>AI</a:t>
            </a: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(XAI)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5975" y="3969600"/>
            <a:ext cx="47383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Moving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beyond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black-</a:t>
            </a:r>
            <a:r>
              <a:rPr sz="1150" spc="-90" dirty="0">
                <a:solidFill>
                  <a:srgbClr val="334054"/>
                </a:solidFill>
                <a:latin typeface="Lucida Sans"/>
                <a:cs typeface="Lucida Sans"/>
              </a:rPr>
              <a:t>box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predictions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to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models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explain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"why"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behind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forecasts,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building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trust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enabling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targeted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action.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6962" y="4859477"/>
            <a:ext cx="31603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50" dirty="0">
                <a:solidFill>
                  <a:srgbClr val="334054"/>
                </a:solidFill>
                <a:latin typeface="Lucida Sans"/>
                <a:cs typeface="Lucida Sans"/>
              </a:rPr>
              <a:t>Real-</a:t>
            </a:r>
            <a:r>
              <a:rPr sz="1500" b="1" spc="-60" dirty="0">
                <a:solidFill>
                  <a:srgbClr val="334054"/>
                </a:solidFill>
                <a:latin typeface="Lucida Sans"/>
                <a:cs typeface="Lucida Sans"/>
              </a:rPr>
              <a:t>time</a:t>
            </a: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 Prediction </a:t>
            </a:r>
            <a:r>
              <a:rPr sz="1500" b="1" spc="-175" dirty="0">
                <a:solidFill>
                  <a:srgbClr val="334054"/>
                </a:solidFill>
                <a:latin typeface="Lucida Sans"/>
                <a:cs typeface="Lucida Sans"/>
              </a:rPr>
              <a:t>&amp;</a:t>
            </a:r>
            <a:r>
              <a:rPr sz="1500" b="1" spc="-65" dirty="0">
                <a:solidFill>
                  <a:srgbClr val="334054"/>
                </a:solidFill>
                <a:latin typeface="Lucida Sans"/>
                <a:cs typeface="Lucida Sans"/>
              </a:rPr>
              <a:t> Intervention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975" y="5188801"/>
            <a:ext cx="4912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Zero-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latency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systems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detect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address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signals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during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active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interactions,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creating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immediate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intervention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opportunities.</a:t>
            </a:r>
            <a:endParaRPr sz="1150">
              <a:latin typeface="Lucida Sans"/>
              <a:cs typeface="Lucida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10299" y="2095499"/>
            <a:ext cx="5372100" cy="1219200"/>
            <a:chOff x="6210299" y="2095499"/>
            <a:chExt cx="5372100" cy="1219200"/>
          </a:xfrm>
        </p:grpSpPr>
        <p:sp>
          <p:nvSpPr>
            <p:cNvPr id="26" name="object 26"/>
            <p:cNvSpPr/>
            <p:nvPr/>
          </p:nvSpPr>
          <p:spPr>
            <a:xfrm>
              <a:off x="6224586" y="2095499"/>
              <a:ext cx="5358130" cy="1219200"/>
            </a:xfrm>
            <a:custGeom>
              <a:avLst/>
              <a:gdLst/>
              <a:ahLst/>
              <a:cxnLst/>
              <a:rect l="l" t="t" r="r" b="b"/>
              <a:pathLst>
                <a:path w="5358130" h="1219200">
                  <a:moveTo>
                    <a:pt x="5324764" y="1219199"/>
                  </a:moveTo>
                  <a:lnTo>
                    <a:pt x="20654" y="1219199"/>
                  </a:lnTo>
                  <a:lnTo>
                    <a:pt x="17616" y="1218232"/>
                  </a:lnTo>
                  <a:lnTo>
                    <a:pt x="0" y="1186151"/>
                  </a:lnTo>
                  <a:lnTo>
                    <a:pt x="0" y="11810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4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1186151"/>
                  </a:lnTo>
                  <a:lnTo>
                    <a:pt x="5329623" y="1218232"/>
                  </a:lnTo>
                  <a:lnTo>
                    <a:pt x="5324764" y="12191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0299" y="2095755"/>
              <a:ext cx="35560" cy="1219200"/>
            </a:xfrm>
            <a:custGeom>
              <a:avLst/>
              <a:gdLst/>
              <a:ahLst/>
              <a:cxnLst/>
              <a:rect l="l" t="t" r="r" b="b"/>
              <a:pathLst>
                <a:path w="35560" h="1219200">
                  <a:moveTo>
                    <a:pt x="35315" y="1218688"/>
                  </a:moveTo>
                  <a:lnTo>
                    <a:pt x="2789" y="1195470"/>
                  </a:lnTo>
                  <a:lnTo>
                    <a:pt x="0" y="11808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1180844"/>
                  </a:lnTo>
                  <a:lnTo>
                    <a:pt x="33224" y="1215224"/>
                  </a:lnTo>
                  <a:lnTo>
                    <a:pt x="35315" y="12186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9374" y="2285999"/>
              <a:ext cx="166687" cy="19049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210299" y="3505199"/>
            <a:ext cx="5372100" cy="1028700"/>
            <a:chOff x="6210299" y="3505199"/>
            <a:chExt cx="5372100" cy="1028700"/>
          </a:xfrm>
        </p:grpSpPr>
        <p:sp>
          <p:nvSpPr>
            <p:cNvPr id="30" name="object 30"/>
            <p:cNvSpPr/>
            <p:nvPr/>
          </p:nvSpPr>
          <p:spPr>
            <a:xfrm>
              <a:off x="6224586" y="3505199"/>
              <a:ext cx="5358130" cy="1028700"/>
            </a:xfrm>
            <a:custGeom>
              <a:avLst/>
              <a:gdLst/>
              <a:ahLst/>
              <a:cxnLst/>
              <a:rect l="l" t="t" r="r" b="b"/>
              <a:pathLst>
                <a:path w="5358130" h="1028700">
                  <a:moveTo>
                    <a:pt x="5324764" y="1028699"/>
                  </a:moveTo>
                  <a:lnTo>
                    <a:pt x="20654" y="1028699"/>
                  </a:lnTo>
                  <a:lnTo>
                    <a:pt x="17616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4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995651"/>
                  </a:lnTo>
                  <a:lnTo>
                    <a:pt x="5329623" y="1027732"/>
                  </a:lnTo>
                  <a:lnTo>
                    <a:pt x="5324764" y="1028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0299" y="35054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60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9374" y="3707605"/>
              <a:ext cx="214312" cy="16668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210299" y="4724399"/>
            <a:ext cx="5372100" cy="1028700"/>
            <a:chOff x="6210299" y="4724399"/>
            <a:chExt cx="5372100" cy="1028700"/>
          </a:xfrm>
        </p:grpSpPr>
        <p:sp>
          <p:nvSpPr>
            <p:cNvPr id="34" name="object 34"/>
            <p:cNvSpPr/>
            <p:nvPr/>
          </p:nvSpPr>
          <p:spPr>
            <a:xfrm>
              <a:off x="6224586" y="4724399"/>
              <a:ext cx="5358130" cy="1028700"/>
            </a:xfrm>
            <a:custGeom>
              <a:avLst/>
              <a:gdLst/>
              <a:ahLst/>
              <a:cxnLst/>
              <a:rect l="l" t="t" r="r" b="b"/>
              <a:pathLst>
                <a:path w="5358130" h="1028700">
                  <a:moveTo>
                    <a:pt x="5324764" y="1028699"/>
                  </a:moveTo>
                  <a:lnTo>
                    <a:pt x="20654" y="1028699"/>
                  </a:lnTo>
                  <a:lnTo>
                    <a:pt x="17616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24764" y="0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995651"/>
                  </a:lnTo>
                  <a:lnTo>
                    <a:pt x="5329623" y="1027732"/>
                  </a:lnTo>
                  <a:lnTo>
                    <a:pt x="5324764" y="1028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0299" y="47246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60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9374" y="4926806"/>
              <a:ext cx="190499" cy="16668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697662" y="2230577"/>
            <a:ext cx="21158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65" dirty="0">
                <a:solidFill>
                  <a:srgbClr val="334054"/>
                </a:solidFill>
                <a:latin typeface="Lucida Sans"/>
                <a:cs typeface="Lucida Sans"/>
              </a:rPr>
              <a:t>Emerging</a:t>
            </a:r>
            <a:r>
              <a:rPr sz="1500" b="1" spc="-8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500" b="1" spc="-8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65" dirty="0">
                <a:solidFill>
                  <a:srgbClr val="334054"/>
                </a:solidFill>
                <a:latin typeface="Lucida Sans"/>
                <a:cs typeface="Lucida Sans"/>
              </a:rPr>
              <a:t>Sources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6674" y="2559900"/>
            <a:ext cx="50247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Incorporation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of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unstructured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(social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media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sentiment,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voice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analysis), </a:t>
            </a:r>
            <a:r>
              <a:rPr sz="1150" spc="-100" dirty="0">
                <a:solidFill>
                  <a:srgbClr val="334054"/>
                </a:solidFill>
                <a:latin typeface="Lucida Sans"/>
                <a:cs typeface="Lucida Sans"/>
              </a:rPr>
              <a:t>IoT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signals,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cross-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platform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behavioral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patterns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to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create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360°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16674" y="2954845"/>
            <a:ext cx="74295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prediction.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87" y="3640277"/>
            <a:ext cx="30886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Omnichannel</a:t>
            </a:r>
            <a:r>
              <a:rPr sz="15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Retention</a:t>
            </a:r>
            <a:r>
              <a:rPr sz="15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65" dirty="0">
                <a:solidFill>
                  <a:srgbClr val="334054"/>
                </a:solidFill>
                <a:latin typeface="Lucida Sans"/>
                <a:cs typeface="Lucida Sans"/>
              </a:rPr>
              <a:t>Strategies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16674" y="3969600"/>
            <a:ext cx="46901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Unified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cross-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channel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retention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systems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coordinate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interventions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across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email,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app,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web,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call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centers,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in-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person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touchpoints.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21475" y="4859477"/>
            <a:ext cx="3797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334054"/>
                </a:solidFill>
                <a:latin typeface="Lucida Sans"/>
                <a:cs typeface="Lucida Sans"/>
              </a:rPr>
              <a:t>Predictive </a:t>
            </a:r>
            <a:r>
              <a:rPr sz="1500" b="1" spc="-95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500" b="1" spc="-65" dirty="0">
                <a:solidFill>
                  <a:srgbClr val="334054"/>
                </a:solidFill>
                <a:latin typeface="Lucida Sans"/>
                <a:cs typeface="Lucida Sans"/>
              </a:rPr>
              <a:t> Journey </a:t>
            </a: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Optimization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16674" y="5188801"/>
            <a:ext cx="48260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AI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systems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continuously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redesign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journeys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based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real- time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prediction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data,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creating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personalized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paths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to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loyalty.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9599" y="598169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6899" y="6126302"/>
            <a:ext cx="24466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5" dirty="0">
                <a:solidFill>
                  <a:srgbClr val="334054"/>
                </a:solidFill>
                <a:latin typeface="Lucida Sans"/>
                <a:cs typeface="Lucida Sans"/>
              </a:rPr>
              <a:t>Industry</a:t>
            </a:r>
            <a:r>
              <a:rPr sz="15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90" dirty="0">
                <a:solidFill>
                  <a:srgbClr val="334054"/>
                </a:solidFill>
                <a:latin typeface="Lucida Sans"/>
                <a:cs typeface="Lucida Sans"/>
              </a:rPr>
              <a:t>Adoption</a:t>
            </a:r>
            <a:r>
              <a:rPr sz="15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500" b="1" spc="-75" dirty="0">
                <a:solidFill>
                  <a:srgbClr val="334054"/>
                </a:solidFill>
                <a:latin typeface="Lucida Sans"/>
                <a:cs typeface="Lucida Sans"/>
              </a:rPr>
              <a:t>Timeline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61999" y="6524624"/>
            <a:ext cx="952500" cy="171450"/>
            <a:chOff x="761999" y="6524624"/>
            <a:chExt cx="952500" cy="171450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099" y="6524624"/>
              <a:ext cx="114300" cy="1142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61999" y="6677024"/>
              <a:ext cx="952500" cy="19050"/>
            </a:xfrm>
            <a:custGeom>
              <a:avLst/>
              <a:gdLst/>
              <a:ahLst/>
              <a:cxnLst/>
              <a:rect l="l" t="t" r="r" b="b"/>
              <a:pathLst>
                <a:path w="952500" h="19050">
                  <a:moveTo>
                    <a:pt x="9524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190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9299" y="6722429"/>
            <a:ext cx="980440" cy="354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solidFill>
                  <a:srgbClr val="334054"/>
                </a:solidFill>
                <a:latin typeface="Century Gothic"/>
                <a:cs typeface="Century Gothic"/>
              </a:rPr>
              <a:t>Now</a:t>
            </a:r>
            <a:endParaRPr sz="1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45" dirty="0">
                <a:solidFill>
                  <a:srgbClr val="4A5462"/>
                </a:solidFill>
                <a:latin typeface="Verdana"/>
                <a:cs typeface="Verdana"/>
              </a:rPr>
              <a:t>Basic</a:t>
            </a:r>
            <a:r>
              <a:rPr sz="1000" spc="-12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Verdana"/>
                <a:cs typeface="Verdana"/>
              </a:rPr>
              <a:t>ML</a:t>
            </a:r>
            <a:r>
              <a:rPr sz="1000" spc="-12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Verdana"/>
                <a:cs typeface="Verdana"/>
              </a:rPr>
              <a:t>Models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05249" y="6524624"/>
            <a:ext cx="1038225" cy="171450"/>
            <a:chOff x="3905249" y="6524624"/>
            <a:chExt cx="1038225" cy="171450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2449" y="6524624"/>
              <a:ext cx="114300" cy="1142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05249" y="6677024"/>
              <a:ext cx="1038225" cy="19050"/>
            </a:xfrm>
            <a:custGeom>
              <a:avLst/>
              <a:gdLst/>
              <a:ahLst/>
              <a:cxnLst/>
              <a:rect l="l" t="t" r="r" b="b"/>
              <a:pathLst>
                <a:path w="1038225" h="19050">
                  <a:moveTo>
                    <a:pt x="10382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38224" y="0"/>
                  </a:lnTo>
                  <a:lnTo>
                    <a:pt x="1038224" y="190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88531" y="6722429"/>
            <a:ext cx="1069340" cy="354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334054"/>
                </a:solidFill>
                <a:latin typeface="Century Gothic"/>
                <a:cs typeface="Century Gothic"/>
              </a:rPr>
              <a:t>1-</a:t>
            </a:r>
            <a:r>
              <a:rPr sz="1100" dirty="0">
                <a:solidFill>
                  <a:srgbClr val="334054"/>
                </a:solidFill>
                <a:latin typeface="Century Gothic"/>
                <a:cs typeface="Century Gothic"/>
              </a:rPr>
              <a:t>2</a:t>
            </a:r>
            <a:r>
              <a:rPr sz="11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334054"/>
                </a:solidFill>
                <a:latin typeface="Century Gothic"/>
                <a:cs typeface="Century Gothic"/>
              </a:rPr>
              <a:t>Years</a:t>
            </a:r>
            <a:endParaRPr sz="1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60" dirty="0">
                <a:solidFill>
                  <a:srgbClr val="4A5462"/>
                </a:solidFill>
                <a:latin typeface="Verdana"/>
                <a:cs typeface="Verdana"/>
              </a:rPr>
              <a:t>Advanced</a:t>
            </a:r>
            <a:r>
              <a:rPr sz="1000" spc="-95" dirty="0">
                <a:solidFill>
                  <a:srgbClr val="4A5462"/>
                </a:solidFill>
                <a:latin typeface="Verdana"/>
                <a:cs typeface="Verdana"/>
              </a:rPr>
              <a:t> AI</a:t>
            </a:r>
            <a:r>
              <a:rPr sz="1000" spc="-9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4A5462"/>
                </a:solidFill>
                <a:latin typeface="Verdana"/>
                <a:cs typeface="Verdana"/>
              </a:rPr>
              <a:t>&amp;</a:t>
            </a:r>
            <a:r>
              <a:rPr sz="100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Verdana"/>
                <a:cs typeface="Verdana"/>
              </a:rPr>
              <a:t>XAI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124699" y="6524624"/>
            <a:ext cx="1076325" cy="171450"/>
            <a:chOff x="7124699" y="6524624"/>
            <a:chExt cx="1076325" cy="171450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0473" y="6524624"/>
              <a:ext cx="114300" cy="1142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124699" y="6677024"/>
              <a:ext cx="1076325" cy="19050"/>
            </a:xfrm>
            <a:custGeom>
              <a:avLst/>
              <a:gdLst/>
              <a:ahLst/>
              <a:cxnLst/>
              <a:rect l="l" t="t" r="r" b="b"/>
              <a:pathLst>
                <a:path w="1076325" h="19050">
                  <a:moveTo>
                    <a:pt x="10763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76324" y="0"/>
                  </a:lnTo>
                  <a:lnTo>
                    <a:pt x="1076324" y="1904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16613" y="6722429"/>
            <a:ext cx="1093470" cy="354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334054"/>
                </a:solidFill>
                <a:latin typeface="Century Gothic"/>
                <a:cs typeface="Century Gothic"/>
              </a:rPr>
              <a:t>3-</a:t>
            </a:r>
            <a:r>
              <a:rPr sz="1100" spc="85" dirty="0">
                <a:solidFill>
                  <a:srgbClr val="334054"/>
                </a:solidFill>
                <a:latin typeface="Century Gothic"/>
                <a:cs typeface="Century Gothic"/>
              </a:rPr>
              <a:t>4</a:t>
            </a:r>
            <a:r>
              <a:rPr sz="11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334054"/>
                </a:solidFill>
                <a:latin typeface="Century Gothic"/>
                <a:cs typeface="Century Gothic"/>
              </a:rPr>
              <a:t>Years</a:t>
            </a:r>
            <a:endParaRPr sz="1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75" dirty="0">
                <a:solidFill>
                  <a:srgbClr val="4A5462"/>
                </a:solidFill>
                <a:latin typeface="Verdana"/>
                <a:cs typeface="Verdana"/>
              </a:rPr>
              <a:t>Real-</a:t>
            </a:r>
            <a:r>
              <a:rPr sz="1000" spc="-40" dirty="0">
                <a:solidFill>
                  <a:srgbClr val="4A5462"/>
                </a:solidFill>
                <a:latin typeface="Verdana"/>
                <a:cs typeface="Verdana"/>
              </a:rPr>
              <a:t>time</a:t>
            </a:r>
            <a:r>
              <a:rPr sz="1000" spc="-60" dirty="0">
                <a:solidFill>
                  <a:srgbClr val="4A5462"/>
                </a:solidFill>
                <a:latin typeface="Verdana"/>
                <a:cs typeface="Verdana"/>
              </a:rPr>
              <a:t> Systems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382249" y="6524624"/>
            <a:ext cx="1047750" cy="171450"/>
            <a:chOff x="10382249" y="6524624"/>
            <a:chExt cx="1047750" cy="171450"/>
          </a:xfrm>
        </p:grpSpPr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8973" y="6524624"/>
              <a:ext cx="114301" cy="11429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382249" y="6677024"/>
              <a:ext cx="1047750" cy="19050"/>
            </a:xfrm>
            <a:custGeom>
              <a:avLst/>
              <a:gdLst/>
              <a:ahLst/>
              <a:cxnLst/>
              <a:rect l="l" t="t" r="r" b="b"/>
              <a:pathLst>
                <a:path w="1047750" h="19050">
                  <a:moveTo>
                    <a:pt x="10477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19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369103" y="6722429"/>
            <a:ext cx="1073785" cy="354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-30" dirty="0">
                <a:solidFill>
                  <a:srgbClr val="334054"/>
                </a:solidFill>
                <a:latin typeface="Century Gothic"/>
                <a:cs typeface="Century Gothic"/>
              </a:rPr>
              <a:t>5+</a:t>
            </a:r>
            <a:r>
              <a:rPr sz="110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334054"/>
                </a:solidFill>
                <a:latin typeface="Century Gothic"/>
                <a:cs typeface="Century Gothic"/>
              </a:rPr>
              <a:t>Years</a:t>
            </a:r>
            <a:endParaRPr sz="1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55" dirty="0">
                <a:solidFill>
                  <a:srgbClr val="4A5462"/>
                </a:solidFill>
                <a:latin typeface="Verdana"/>
                <a:cs typeface="Verdana"/>
              </a:rPr>
              <a:t>Fully</a:t>
            </a:r>
            <a:r>
              <a:rPr sz="100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Verdana"/>
                <a:cs typeface="Verdana"/>
              </a:rPr>
              <a:t>Autonomous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28518" y="7288724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440069" y="7288719"/>
            <a:ext cx="1549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90" dirty="0">
                <a:solidFill>
                  <a:srgbClr val="334054"/>
                </a:solidFill>
                <a:latin typeface="Lucida Sans"/>
                <a:cs typeface="Lucida Sans"/>
              </a:rPr>
              <a:t>16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xfrm>
            <a:off x="10689232" y="7665249"/>
            <a:ext cx="12109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endParaRPr spc="-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7353300"/>
          </a:xfrm>
          <a:custGeom>
            <a:avLst/>
            <a:gdLst/>
            <a:ahLst/>
            <a:cxnLst/>
            <a:rect l="l" t="t" r="r" b="b"/>
            <a:pathLst>
              <a:path w="76200" h="7353300">
                <a:moveTo>
                  <a:pt x="76199" y="7353299"/>
                </a:moveTo>
                <a:lnTo>
                  <a:pt x="0" y="7353299"/>
                </a:lnTo>
                <a:lnTo>
                  <a:pt x="0" y="0"/>
                </a:lnTo>
                <a:lnTo>
                  <a:pt x="76199" y="0"/>
                </a:lnTo>
                <a:lnTo>
                  <a:pt x="76199" y="73532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7353300"/>
          </a:xfrm>
          <a:custGeom>
            <a:avLst/>
            <a:gdLst/>
            <a:ahLst/>
            <a:cxnLst/>
            <a:rect l="l" t="t" r="r" b="b"/>
            <a:pathLst>
              <a:path w="3657600" h="7353300">
                <a:moveTo>
                  <a:pt x="3657599" y="7353299"/>
                </a:moveTo>
                <a:lnTo>
                  <a:pt x="0" y="73532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73532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499636"/>
            <a:ext cx="4882515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245" dirty="0">
                <a:latin typeface="Lucida Sans"/>
                <a:cs typeface="Lucida Sans"/>
              </a:rPr>
              <a:t>Conclusion</a:t>
            </a:r>
            <a:r>
              <a:rPr b="1" spc="-225" dirty="0">
                <a:latin typeface="Lucida Sans"/>
                <a:cs typeface="Lucida Sans"/>
              </a:rPr>
              <a:t> </a:t>
            </a:r>
            <a:r>
              <a:rPr b="1" spc="-415" dirty="0">
                <a:latin typeface="Lucida Sans"/>
                <a:cs typeface="Lucida Sans"/>
              </a:rPr>
              <a:t>&amp;</a:t>
            </a:r>
            <a:r>
              <a:rPr b="1" spc="-225" dirty="0">
                <a:latin typeface="Lucida Sans"/>
                <a:cs typeface="Lucida Sans"/>
              </a:rPr>
              <a:t> </a:t>
            </a:r>
            <a:r>
              <a:rPr b="1" spc="-200" dirty="0">
                <a:latin typeface="Lucida Sans"/>
                <a:cs typeface="Lucida Sans"/>
              </a:rPr>
              <a:t>Next</a:t>
            </a:r>
            <a:r>
              <a:rPr b="1" spc="-225" dirty="0">
                <a:latin typeface="Lucida Sans"/>
                <a:cs typeface="Lucida Sans"/>
              </a:rPr>
              <a:t> </a:t>
            </a:r>
            <a:r>
              <a:rPr b="1" spc="-145" dirty="0">
                <a:latin typeface="Lucida Sans"/>
                <a:cs typeface="Lucida Sans"/>
              </a:rPr>
              <a:t>Steps</a:t>
            </a:r>
          </a:p>
        </p:txBody>
      </p:sp>
      <p:sp>
        <p:nvSpPr>
          <p:cNvPr id="6" name="object 6"/>
          <p:cNvSpPr/>
          <p:nvPr/>
        </p:nvSpPr>
        <p:spPr>
          <a:xfrm>
            <a:off x="609599" y="40004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79" y="4000626"/>
            <a:ext cx="49510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Audit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existing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14" dirty="0">
                <a:solidFill>
                  <a:srgbClr val="334054"/>
                </a:solidFill>
                <a:latin typeface="Century Gothic"/>
                <a:cs typeface="Century Gothic"/>
              </a:rPr>
              <a:t>data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sources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95" dirty="0">
                <a:solidFill>
                  <a:srgbClr val="334054"/>
                </a:solidFill>
                <a:latin typeface="Century Gothic"/>
                <a:cs typeface="Century Gothic"/>
              </a:rPr>
              <a:t>&amp;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establish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unified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view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2199" y="40004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3" y="244225"/>
                </a:lnTo>
                <a:lnTo>
                  <a:pt x="30267" y="217946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6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8498" y="4000626"/>
            <a:ext cx="469201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4165" algn="l"/>
              </a:tabLst>
            </a:pP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Implement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70" dirty="0">
                <a:solidFill>
                  <a:srgbClr val="334054"/>
                </a:solidFill>
                <a:latin typeface="Century Gothic"/>
                <a:cs typeface="Century Gothic"/>
              </a:rPr>
              <a:t>risk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scoring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your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Century Gothic"/>
                <a:cs typeface="Century Gothic"/>
              </a:rPr>
              <a:t>CRM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within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90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days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" y="45719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99" y="4572126"/>
            <a:ext cx="404622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4165" algn="l"/>
              </a:tabLst>
            </a:pP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Form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cross-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functional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churn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task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force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2199" y="45719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3" y="244225"/>
                </a:lnTo>
                <a:lnTo>
                  <a:pt x="30267" y="217946"/>
                </a:lnTo>
                <a:lnTo>
                  <a:pt x="10149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2" y="26245"/>
                </a:lnTo>
                <a:lnTo>
                  <a:pt x="240452" y="53905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6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1057" y="4572126"/>
            <a:ext cx="446786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1785" algn="l"/>
              </a:tabLst>
            </a:pPr>
            <a:r>
              <a:rPr sz="1250" b="1" spc="7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Test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334054"/>
                </a:solidFill>
                <a:latin typeface="Century Gothic"/>
                <a:cs typeface="Century Gothic"/>
              </a:rPr>
              <a:t>first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Century Gothic"/>
                <a:cs typeface="Century Gothic"/>
              </a:rPr>
              <a:t>proactive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retention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Century Gothic"/>
                <a:cs typeface="Century Gothic"/>
              </a:rPr>
              <a:t>campaign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within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Century Gothic"/>
                <a:cs typeface="Century Gothic"/>
              </a:rPr>
              <a:t>120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days</a:t>
            </a:r>
            <a:endParaRPr sz="13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599" y="5219699"/>
            <a:ext cx="10972800" cy="1104900"/>
            <a:chOff x="609599" y="5219699"/>
            <a:chExt cx="10972800" cy="1104900"/>
          </a:xfrm>
        </p:grpSpPr>
        <p:sp>
          <p:nvSpPr>
            <p:cNvPr id="15" name="object 15"/>
            <p:cNvSpPr/>
            <p:nvPr/>
          </p:nvSpPr>
          <p:spPr>
            <a:xfrm>
              <a:off x="628649" y="5219699"/>
              <a:ext cx="10953750" cy="1104900"/>
            </a:xfrm>
            <a:custGeom>
              <a:avLst/>
              <a:gdLst/>
              <a:ahLst/>
              <a:cxnLst/>
              <a:rect l="l" t="t" r="r" b="b"/>
              <a:pathLst>
                <a:path w="10953750" h="1104900">
                  <a:moveTo>
                    <a:pt x="108825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2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1033703"/>
                  </a:lnTo>
                  <a:lnTo>
                    <a:pt x="10938125" y="1075193"/>
                  </a:lnTo>
                  <a:lnTo>
                    <a:pt x="10902086" y="1101013"/>
                  </a:lnTo>
                  <a:lnTo>
                    <a:pt x="10887506" y="1104411"/>
                  </a:lnTo>
                  <a:lnTo>
                    <a:pt x="108825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87" y="5219979"/>
              <a:ext cx="434340" cy="1104900"/>
            </a:xfrm>
            <a:custGeom>
              <a:avLst/>
              <a:gdLst/>
              <a:ahLst/>
              <a:cxnLst/>
              <a:rect l="l" t="t" r="r" b="b"/>
              <a:pathLst>
                <a:path w="434340" h="1104900">
                  <a:moveTo>
                    <a:pt x="70459" y="0"/>
                  </a:moveTo>
                  <a:lnTo>
                    <a:pt x="33858" y="12560"/>
                  </a:lnTo>
                  <a:lnTo>
                    <a:pt x="5803" y="46761"/>
                  </a:lnTo>
                  <a:lnTo>
                    <a:pt x="0" y="75920"/>
                  </a:lnTo>
                  <a:lnTo>
                    <a:pt x="0" y="1028420"/>
                  </a:lnTo>
                  <a:lnTo>
                    <a:pt x="12839" y="1070762"/>
                  </a:lnTo>
                  <a:lnTo>
                    <a:pt x="47040" y="1098829"/>
                  </a:lnTo>
                  <a:lnTo>
                    <a:pt x="70459" y="1104353"/>
                  </a:lnTo>
                  <a:lnTo>
                    <a:pt x="66294" y="1102690"/>
                  </a:lnTo>
                  <a:lnTo>
                    <a:pt x="56959" y="1094955"/>
                  </a:lnTo>
                  <a:lnTo>
                    <a:pt x="41008" y="1057592"/>
                  </a:lnTo>
                  <a:lnTo>
                    <a:pt x="38100" y="1028420"/>
                  </a:lnTo>
                  <a:lnTo>
                    <a:pt x="38100" y="75920"/>
                  </a:lnTo>
                  <a:lnTo>
                    <a:pt x="44526" y="33578"/>
                  </a:lnTo>
                  <a:lnTo>
                    <a:pt x="66294" y="1663"/>
                  </a:lnTo>
                  <a:lnTo>
                    <a:pt x="70459" y="0"/>
                  </a:lnTo>
                  <a:close/>
                </a:path>
                <a:path w="434340" h="1104900">
                  <a:moveTo>
                    <a:pt x="380415" y="641477"/>
                  </a:moveTo>
                  <a:lnTo>
                    <a:pt x="291109" y="641477"/>
                  </a:lnTo>
                  <a:lnTo>
                    <a:pt x="291109" y="650405"/>
                  </a:lnTo>
                  <a:lnTo>
                    <a:pt x="294627" y="667791"/>
                  </a:lnTo>
                  <a:lnTo>
                    <a:pt x="304190" y="681977"/>
                  </a:lnTo>
                  <a:lnTo>
                    <a:pt x="318376" y="691540"/>
                  </a:lnTo>
                  <a:lnTo>
                    <a:pt x="335762" y="695045"/>
                  </a:lnTo>
                  <a:lnTo>
                    <a:pt x="353148" y="691540"/>
                  </a:lnTo>
                  <a:lnTo>
                    <a:pt x="367334" y="681977"/>
                  </a:lnTo>
                  <a:lnTo>
                    <a:pt x="376897" y="667791"/>
                  </a:lnTo>
                  <a:lnTo>
                    <a:pt x="380415" y="650405"/>
                  </a:lnTo>
                  <a:lnTo>
                    <a:pt x="380415" y="641477"/>
                  </a:lnTo>
                  <a:close/>
                </a:path>
                <a:path w="434340" h="1104900">
                  <a:moveTo>
                    <a:pt x="433971" y="507530"/>
                  </a:moveTo>
                  <a:lnTo>
                    <a:pt x="426250" y="469290"/>
                  </a:lnTo>
                  <a:lnTo>
                    <a:pt x="373989" y="417017"/>
                  </a:lnTo>
                  <a:lnTo>
                    <a:pt x="344690" y="411111"/>
                  </a:lnTo>
                  <a:lnTo>
                    <a:pt x="344690" y="449033"/>
                  </a:lnTo>
                  <a:lnTo>
                    <a:pt x="344690" y="458863"/>
                  </a:lnTo>
                  <a:lnTo>
                    <a:pt x="340677" y="462876"/>
                  </a:lnTo>
                  <a:lnTo>
                    <a:pt x="335762" y="462876"/>
                  </a:lnTo>
                  <a:lnTo>
                    <a:pt x="318376" y="466382"/>
                  </a:lnTo>
                  <a:lnTo>
                    <a:pt x="304190" y="475957"/>
                  </a:lnTo>
                  <a:lnTo>
                    <a:pt x="294627" y="490143"/>
                  </a:lnTo>
                  <a:lnTo>
                    <a:pt x="291109" y="507530"/>
                  </a:lnTo>
                  <a:lnTo>
                    <a:pt x="291109" y="512445"/>
                  </a:lnTo>
                  <a:lnTo>
                    <a:pt x="287096" y="516458"/>
                  </a:lnTo>
                  <a:lnTo>
                    <a:pt x="277279" y="516458"/>
                  </a:lnTo>
                  <a:lnTo>
                    <a:pt x="273253" y="512445"/>
                  </a:lnTo>
                  <a:lnTo>
                    <a:pt x="273253" y="507530"/>
                  </a:lnTo>
                  <a:lnTo>
                    <a:pt x="278168" y="483184"/>
                  </a:lnTo>
                  <a:lnTo>
                    <a:pt x="291553" y="463321"/>
                  </a:lnTo>
                  <a:lnTo>
                    <a:pt x="311416" y="449922"/>
                  </a:lnTo>
                  <a:lnTo>
                    <a:pt x="335762" y="445020"/>
                  </a:lnTo>
                  <a:lnTo>
                    <a:pt x="340677" y="445020"/>
                  </a:lnTo>
                  <a:lnTo>
                    <a:pt x="344690" y="449033"/>
                  </a:lnTo>
                  <a:lnTo>
                    <a:pt x="344690" y="411111"/>
                  </a:lnTo>
                  <a:lnTo>
                    <a:pt x="297522" y="417017"/>
                  </a:lnTo>
                  <a:lnTo>
                    <a:pt x="245249" y="469290"/>
                  </a:lnTo>
                  <a:lnTo>
                    <a:pt x="237540" y="507530"/>
                  </a:lnTo>
                  <a:lnTo>
                    <a:pt x="238721" y="522833"/>
                  </a:lnTo>
                  <a:lnTo>
                    <a:pt x="255066" y="563511"/>
                  </a:lnTo>
                  <a:lnTo>
                    <a:pt x="263652" y="575449"/>
                  </a:lnTo>
                  <a:lnTo>
                    <a:pt x="271856" y="586854"/>
                  </a:lnTo>
                  <a:lnTo>
                    <a:pt x="279539" y="598525"/>
                  </a:lnTo>
                  <a:lnTo>
                    <a:pt x="286143" y="610679"/>
                  </a:lnTo>
                  <a:lnTo>
                    <a:pt x="291109" y="623557"/>
                  </a:lnTo>
                  <a:lnTo>
                    <a:pt x="380428" y="623557"/>
                  </a:lnTo>
                  <a:lnTo>
                    <a:pt x="399732" y="586854"/>
                  </a:lnTo>
                  <a:lnTo>
                    <a:pt x="413715" y="567524"/>
                  </a:lnTo>
                  <a:lnTo>
                    <a:pt x="416496" y="563511"/>
                  </a:lnTo>
                  <a:lnTo>
                    <a:pt x="423875" y="551002"/>
                  </a:lnTo>
                  <a:lnTo>
                    <a:pt x="429374" y="537375"/>
                  </a:lnTo>
                  <a:lnTo>
                    <a:pt x="432803" y="522833"/>
                  </a:lnTo>
                  <a:lnTo>
                    <a:pt x="433298" y="516458"/>
                  </a:lnTo>
                  <a:lnTo>
                    <a:pt x="433971" y="50753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2212" y="5362677"/>
            <a:ext cx="9798050" cy="7512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50" b="1" spc="-35" dirty="0">
                <a:solidFill>
                  <a:srgbClr val="334054"/>
                </a:solidFill>
                <a:latin typeface="Lucida Sans"/>
                <a:cs typeface="Lucida Sans"/>
              </a:rPr>
              <a:t>Start</a:t>
            </a:r>
            <a:r>
              <a:rPr sz="1450" b="1" spc="-9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450" b="1" spc="-10" dirty="0">
                <a:solidFill>
                  <a:srgbClr val="334054"/>
                </a:solidFill>
                <a:latin typeface="Lucida Sans"/>
                <a:cs typeface="Lucida Sans"/>
              </a:rPr>
              <a:t>Today:</a:t>
            </a:r>
            <a:endParaRPr sz="1450">
              <a:latin typeface="Lucida Sans"/>
              <a:cs typeface="Lucida Sans"/>
            </a:endParaRPr>
          </a:p>
          <a:p>
            <a:pPr marL="12700" marR="5080">
              <a:lnSpc>
                <a:spcPct val="115399"/>
              </a:lnSpc>
              <a:spcBef>
                <a:spcPts val="40"/>
              </a:spcBef>
            </a:pP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Schedule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your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Assessment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benchmark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your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current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performance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Century Gothic"/>
                <a:cs typeface="Century Gothic"/>
              </a:rPr>
              <a:t>and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identify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your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biggest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opportunities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for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retention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improvement.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9857" y="65362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2748" y="6542690"/>
            <a:ext cx="1524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-25" dirty="0">
                <a:solidFill>
                  <a:srgbClr val="334054"/>
                </a:solidFill>
                <a:latin typeface="Comfortaa Light"/>
                <a:cs typeface="Comfortaa Light"/>
              </a:rPr>
              <a:t>17</a:t>
            </a:r>
            <a:endParaRPr sz="1100">
              <a:latin typeface="Comfortaa Light"/>
              <a:cs typeface="Comfortaa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095499"/>
            <a:ext cx="76200" cy="761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438399"/>
            <a:ext cx="76200" cy="761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781299"/>
            <a:ext cx="76200" cy="761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96899" y="1577346"/>
            <a:ext cx="8927465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85" dirty="0">
                <a:solidFill>
                  <a:srgbClr val="2562EB"/>
                </a:solidFill>
                <a:latin typeface="Lucida Sans"/>
                <a:cs typeface="Lucida Sans"/>
              </a:rPr>
              <a:t>Key</a:t>
            </a:r>
            <a:r>
              <a:rPr sz="1650" b="1" spc="-114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650" b="1" spc="-20" dirty="0">
                <a:solidFill>
                  <a:srgbClr val="2562EB"/>
                </a:solidFill>
                <a:latin typeface="Lucida Sans"/>
                <a:cs typeface="Lucida Sans"/>
              </a:rPr>
              <a:t>Takeaways</a:t>
            </a:r>
            <a:endParaRPr sz="1650">
              <a:latin typeface="Lucida Sans"/>
              <a:cs typeface="Lucida Sans"/>
            </a:endParaRPr>
          </a:p>
          <a:p>
            <a:pPr marL="240665">
              <a:lnSpc>
                <a:spcPct val="100000"/>
              </a:lnSpc>
              <a:spcBef>
                <a:spcPts val="1320"/>
              </a:spcBef>
            </a:pP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prediction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70" dirty="0">
                <a:solidFill>
                  <a:srgbClr val="334054"/>
                </a:solidFill>
                <a:latin typeface="Century Gothic"/>
                <a:cs typeface="Century Gothic"/>
              </a:rPr>
              <a:t>is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95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business-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critical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capability</a:t>
            </a:r>
            <a:r>
              <a:rPr sz="1300" spc="-85" dirty="0">
                <a:solidFill>
                  <a:srgbClr val="334054"/>
                </a:solidFill>
                <a:latin typeface="Century Gothic"/>
                <a:cs typeface="Century Gothic"/>
              </a:rPr>
              <a:t>,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not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just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95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technical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exercise</a:t>
            </a:r>
            <a:endParaRPr sz="1300">
              <a:latin typeface="Century Gothic"/>
              <a:cs typeface="Century Gothic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300" spc="-114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5%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25" dirty="0">
                <a:solidFill>
                  <a:srgbClr val="334054"/>
                </a:solidFill>
                <a:latin typeface="Century Gothic"/>
                <a:cs typeface="Century Gothic"/>
              </a:rPr>
              <a:t>can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increase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profits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25-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95%,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making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it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80" dirty="0">
                <a:solidFill>
                  <a:srgbClr val="334054"/>
                </a:solidFill>
                <a:latin typeface="Century Gothic"/>
                <a:cs typeface="Century Gothic"/>
              </a:rPr>
              <a:t>one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your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highest-ROI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initiatives</a:t>
            </a:r>
            <a:endParaRPr sz="1300">
              <a:latin typeface="Century Gothic"/>
              <a:cs typeface="Century Gothic"/>
            </a:endParaRPr>
          </a:p>
          <a:p>
            <a:pPr marL="240665" marR="5080">
              <a:lnSpc>
                <a:spcPct val="166700"/>
              </a:lnSpc>
              <a:spcBef>
                <a:spcPts val="10"/>
              </a:spcBef>
            </a:pP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Success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requires</a:t>
            </a:r>
            <a:r>
              <a:rPr sz="130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cross-</a:t>
            </a:r>
            <a:r>
              <a:rPr sz="1350" b="1" spc="-80" dirty="0">
                <a:solidFill>
                  <a:srgbClr val="334054"/>
                </a:solidFill>
                <a:latin typeface="Lucida Sans"/>
                <a:cs typeface="Lucida Sans"/>
              </a:rPr>
              <a:t>functional</a:t>
            </a: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alignment</a:t>
            </a: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Century Gothic"/>
                <a:cs typeface="Century Gothic"/>
              </a:rPr>
              <a:t>between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14" dirty="0">
                <a:solidFill>
                  <a:srgbClr val="334054"/>
                </a:solidFill>
                <a:latin typeface="Century Gothic"/>
                <a:cs typeface="Century Gothic"/>
              </a:rPr>
              <a:t>data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Century Gothic"/>
                <a:cs typeface="Century Gothic"/>
              </a:rPr>
              <a:t>science,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product,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marketing,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Century Gothic"/>
                <a:cs typeface="Century Gothic"/>
              </a:rPr>
              <a:t>and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Century Gothic"/>
                <a:cs typeface="Century Gothic"/>
              </a:rPr>
              <a:t>executive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leadership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Both</a:t>
            </a:r>
            <a:r>
              <a:rPr sz="130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50" b="1" spc="-80" dirty="0">
                <a:solidFill>
                  <a:srgbClr val="334054"/>
                </a:solidFill>
                <a:latin typeface="Lucida Sans"/>
                <a:cs typeface="Lucida Sans"/>
              </a:rPr>
              <a:t>prediction</a:t>
            </a:r>
            <a:r>
              <a:rPr sz="1350" b="1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350" b="1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prevention</a:t>
            </a:r>
            <a:r>
              <a:rPr sz="1350" b="1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must work</a:t>
            </a:r>
            <a:r>
              <a:rPr sz="130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together</a:t>
            </a:r>
            <a:r>
              <a:rPr sz="130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 </a:t>
            </a:r>
            <a:r>
              <a:rPr sz="1300" spc="-195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30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continuous</a:t>
            </a:r>
            <a:r>
              <a:rPr sz="130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90" dirty="0">
                <a:solidFill>
                  <a:srgbClr val="334054"/>
                </a:solidFill>
                <a:latin typeface="Century Gothic"/>
                <a:cs typeface="Century Gothic"/>
              </a:rPr>
              <a:t>feedback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loop</a:t>
            </a: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650" b="1" spc="-55" dirty="0">
                <a:solidFill>
                  <a:srgbClr val="2562EB"/>
                </a:solidFill>
                <a:latin typeface="Lucida Sans"/>
                <a:cs typeface="Lucida Sans"/>
              </a:rPr>
              <a:t>Recommended</a:t>
            </a:r>
            <a:r>
              <a:rPr sz="1650" b="1" spc="-7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650" b="1" spc="-70" dirty="0">
                <a:solidFill>
                  <a:srgbClr val="2562EB"/>
                </a:solidFill>
                <a:latin typeface="Lucida Sans"/>
                <a:cs typeface="Lucida Sans"/>
              </a:rPr>
              <a:t>Next </a:t>
            </a:r>
            <a:r>
              <a:rPr sz="1650" b="1" spc="-20" dirty="0">
                <a:solidFill>
                  <a:srgbClr val="2562EB"/>
                </a:solidFill>
                <a:latin typeface="Lucida Sans"/>
                <a:cs typeface="Lucida Sans"/>
              </a:rPr>
              <a:t>Steps</a:t>
            </a:r>
            <a:endParaRPr sz="1650">
              <a:latin typeface="Lucida Sans"/>
              <a:cs typeface="Lucida San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124199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7134225"/>
          </a:xfrm>
          <a:custGeom>
            <a:avLst/>
            <a:gdLst/>
            <a:ahLst/>
            <a:cxnLst/>
            <a:rect l="l" t="t" r="r" b="b"/>
            <a:pathLst>
              <a:path w="76200" h="7134225">
                <a:moveTo>
                  <a:pt x="76199" y="7134224"/>
                </a:moveTo>
                <a:lnTo>
                  <a:pt x="0" y="7134224"/>
                </a:lnTo>
                <a:lnTo>
                  <a:pt x="0" y="0"/>
                </a:lnTo>
                <a:lnTo>
                  <a:pt x="76199" y="0"/>
                </a:lnTo>
                <a:lnTo>
                  <a:pt x="76199" y="7134224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7134225"/>
          </a:xfrm>
          <a:custGeom>
            <a:avLst/>
            <a:gdLst/>
            <a:ahLst/>
            <a:cxnLst/>
            <a:rect l="l" t="t" r="r" b="b"/>
            <a:pathLst>
              <a:path w="3657600" h="7134225">
                <a:moveTo>
                  <a:pt x="3657599" y="7134224"/>
                </a:moveTo>
                <a:lnTo>
                  <a:pt x="0" y="7134224"/>
                </a:lnTo>
                <a:lnTo>
                  <a:pt x="0" y="0"/>
                </a:lnTo>
                <a:lnTo>
                  <a:pt x="3657599" y="0"/>
                </a:lnTo>
                <a:lnTo>
                  <a:pt x="3657599" y="7134224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300" dirty="0">
                <a:latin typeface="Verdana"/>
                <a:cs typeface="Verdana"/>
              </a:rPr>
              <a:t>Agenda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1663106"/>
            <a:ext cx="1206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65" dirty="0">
                <a:solidFill>
                  <a:srgbClr val="3B81F5"/>
                </a:solidFill>
                <a:latin typeface="Lucida Sans"/>
                <a:cs typeface="Lucida Sans"/>
              </a:rPr>
              <a:t>1.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1685446"/>
            <a:ext cx="271018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Introduction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34054"/>
                </a:solidFill>
                <a:latin typeface="Verdana"/>
                <a:cs typeface="Verdana"/>
              </a:rPr>
              <a:t>Business</a:t>
            </a:r>
            <a:r>
              <a:rPr sz="14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334054"/>
                </a:solidFill>
                <a:latin typeface="Verdana"/>
                <a:cs typeface="Verdana"/>
              </a:rPr>
              <a:t>Impact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799" y="1663106"/>
            <a:ext cx="1568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Lucida Sans"/>
                <a:cs typeface="Lucida Sans"/>
              </a:rPr>
              <a:t>9.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6700" y="1685446"/>
            <a:ext cx="209931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100" dirty="0">
                <a:solidFill>
                  <a:srgbClr val="334054"/>
                </a:solidFill>
                <a:latin typeface="Verdana"/>
                <a:cs typeface="Verdana"/>
              </a:rPr>
              <a:t>Real-</a:t>
            </a:r>
            <a:r>
              <a:rPr sz="1450" spc="-50" dirty="0">
                <a:solidFill>
                  <a:srgbClr val="334054"/>
                </a:solidFill>
                <a:latin typeface="Verdana"/>
                <a:cs typeface="Verdana"/>
              </a:rPr>
              <a:t>World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90" dirty="0">
                <a:solidFill>
                  <a:srgbClr val="334054"/>
                </a:solidFill>
                <a:latin typeface="Verdana"/>
                <a:cs typeface="Verdana"/>
              </a:rPr>
              <a:t>Case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34054"/>
                </a:solidFill>
                <a:latin typeface="Verdana"/>
                <a:cs typeface="Verdana"/>
              </a:rPr>
              <a:t>Studies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2158406"/>
            <a:ext cx="1530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35" dirty="0">
                <a:solidFill>
                  <a:srgbClr val="3B81F5"/>
                </a:solidFill>
                <a:latin typeface="Lucida Sans"/>
                <a:cs typeface="Lucida Sans"/>
              </a:rPr>
              <a:t>2.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2180746"/>
            <a:ext cx="316865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0" dirty="0">
                <a:solidFill>
                  <a:srgbClr val="334054"/>
                </a:solidFill>
                <a:latin typeface="Verdana"/>
                <a:cs typeface="Verdana"/>
              </a:rPr>
              <a:t>Understanding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30" dirty="0">
                <a:solidFill>
                  <a:srgbClr val="334054"/>
                </a:solidFill>
                <a:latin typeface="Verdana"/>
                <a:cs typeface="Verdana"/>
              </a:rPr>
              <a:t>Fundamentals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3799" y="2158406"/>
            <a:ext cx="22161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14" dirty="0">
                <a:solidFill>
                  <a:srgbClr val="3B81F5"/>
                </a:solidFill>
                <a:latin typeface="Lucida Sans"/>
                <a:cs typeface="Lucida Sans"/>
              </a:rPr>
              <a:t>10.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6700" y="2180746"/>
            <a:ext cx="1786889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95" dirty="0">
                <a:solidFill>
                  <a:srgbClr val="334054"/>
                </a:solidFill>
                <a:latin typeface="Verdana"/>
                <a:cs typeface="Verdana"/>
              </a:rPr>
              <a:t>Tools</a:t>
            </a:r>
            <a:r>
              <a:rPr sz="1450" spc="-13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3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34054"/>
                </a:solidFill>
                <a:latin typeface="Verdana"/>
                <a:cs typeface="Verdana"/>
              </a:rPr>
              <a:t>Technologies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899" y="2644181"/>
            <a:ext cx="151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40" dirty="0">
                <a:solidFill>
                  <a:srgbClr val="3B81F5"/>
                </a:solidFill>
                <a:latin typeface="Lucida Sans"/>
                <a:cs typeface="Lucida Sans"/>
              </a:rPr>
              <a:t>3.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800" y="2666521"/>
            <a:ext cx="25317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70" dirty="0">
                <a:solidFill>
                  <a:srgbClr val="334054"/>
                </a:solidFill>
                <a:latin typeface="Verdana"/>
                <a:cs typeface="Verdana"/>
              </a:rPr>
              <a:t>Data</a:t>
            </a:r>
            <a:r>
              <a:rPr sz="1450" spc="-12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Collection</a:t>
            </a:r>
            <a:r>
              <a:rPr sz="1450" spc="-12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2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Preparation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3799" y="2644181"/>
            <a:ext cx="1790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25" dirty="0">
                <a:solidFill>
                  <a:srgbClr val="3B81F5"/>
                </a:solidFill>
                <a:latin typeface="Lucida Sans"/>
                <a:cs typeface="Lucida Sans"/>
              </a:rPr>
              <a:t>11.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6700" y="2666521"/>
            <a:ext cx="181927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ROI</a:t>
            </a:r>
            <a:r>
              <a:rPr sz="1450" spc="-13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4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34054"/>
                </a:solidFill>
                <a:latin typeface="Verdana"/>
                <a:cs typeface="Verdana"/>
              </a:rPr>
              <a:t>Business</a:t>
            </a:r>
            <a:r>
              <a:rPr sz="1450" spc="-13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34054"/>
                </a:solidFill>
                <a:latin typeface="Verdana"/>
                <a:cs typeface="Verdana"/>
              </a:rPr>
              <a:t>Value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3139481"/>
            <a:ext cx="1695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Lucida Sans"/>
                <a:cs typeface="Lucida Sans"/>
              </a:rPr>
              <a:t>4.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800" y="3161821"/>
            <a:ext cx="221932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Machine</a:t>
            </a:r>
            <a:r>
              <a:rPr sz="14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Learning</a:t>
            </a:r>
            <a:r>
              <a:rPr sz="14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334054"/>
                </a:solidFill>
                <a:latin typeface="Verdana"/>
                <a:cs typeface="Verdana"/>
              </a:rPr>
              <a:t>Models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3799" y="3139481"/>
            <a:ext cx="21145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40" dirty="0">
                <a:solidFill>
                  <a:srgbClr val="3B81F5"/>
                </a:solidFill>
                <a:latin typeface="Lucida Sans"/>
                <a:cs typeface="Lucida Sans"/>
              </a:rPr>
              <a:t>12.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6700" y="3161821"/>
            <a:ext cx="122682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Best</a:t>
            </a:r>
            <a:r>
              <a:rPr sz="1450" spc="-12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Practices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899" y="3634781"/>
            <a:ext cx="151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40" dirty="0">
                <a:solidFill>
                  <a:srgbClr val="3B81F5"/>
                </a:solidFill>
                <a:latin typeface="Lucida Sans"/>
                <a:cs typeface="Lucida Sans"/>
              </a:rPr>
              <a:t>5.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9800" y="3657120"/>
            <a:ext cx="159004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105" dirty="0">
                <a:solidFill>
                  <a:srgbClr val="334054"/>
                </a:solidFill>
                <a:latin typeface="Verdana"/>
                <a:cs typeface="Verdana"/>
              </a:rPr>
              <a:t>Key</a:t>
            </a:r>
            <a:r>
              <a:rPr sz="1450" spc="-14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34054"/>
                </a:solidFill>
                <a:latin typeface="Verdana"/>
                <a:cs typeface="Verdana"/>
              </a:rPr>
              <a:t>Metrics</a:t>
            </a:r>
            <a:r>
              <a:rPr sz="14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3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KPIs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3799" y="3634781"/>
            <a:ext cx="2095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45" dirty="0">
                <a:solidFill>
                  <a:srgbClr val="3B81F5"/>
                </a:solidFill>
                <a:latin typeface="Lucida Sans"/>
                <a:cs typeface="Lucida Sans"/>
              </a:rPr>
              <a:t>13.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6700" y="3657120"/>
            <a:ext cx="196850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Challenges</a:t>
            </a:r>
            <a:r>
              <a:rPr sz="1450" spc="-15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5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Solutions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899" y="4120556"/>
            <a:ext cx="1600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Lucida Sans"/>
                <a:cs typeface="Lucida Sans"/>
              </a:rPr>
              <a:t>6.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9800" y="4142895"/>
            <a:ext cx="234315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Churn</a:t>
            </a:r>
            <a:r>
              <a:rPr sz="145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34054"/>
                </a:solidFill>
                <a:latin typeface="Verdana"/>
                <a:cs typeface="Verdana"/>
              </a:rPr>
              <a:t>Prediction</a:t>
            </a:r>
            <a:r>
              <a:rPr sz="145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25" dirty="0">
                <a:solidFill>
                  <a:srgbClr val="334054"/>
                </a:solidFill>
                <a:latin typeface="Verdana"/>
                <a:cs typeface="Verdana"/>
              </a:rPr>
              <a:t>Workflow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3799" y="4120556"/>
            <a:ext cx="227329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0" dirty="0">
                <a:solidFill>
                  <a:srgbClr val="3B81F5"/>
                </a:solidFill>
                <a:latin typeface="Lucida Sans"/>
                <a:cs typeface="Lucida Sans"/>
              </a:rPr>
              <a:t>14.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16700" y="4142895"/>
            <a:ext cx="12179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Future</a:t>
            </a:r>
            <a:r>
              <a:rPr sz="145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Trends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899" y="4615856"/>
            <a:ext cx="1479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5" dirty="0">
                <a:solidFill>
                  <a:srgbClr val="3B81F5"/>
                </a:solidFill>
                <a:latin typeface="Lucida Sans"/>
                <a:cs typeface="Lucida Sans"/>
              </a:rPr>
              <a:t>7.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9800" y="4638195"/>
            <a:ext cx="1853564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Prevention</a:t>
            </a:r>
            <a:r>
              <a:rPr sz="14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Strategies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3799" y="4615856"/>
            <a:ext cx="2101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45" dirty="0">
                <a:solidFill>
                  <a:srgbClr val="3B81F5"/>
                </a:solidFill>
                <a:latin typeface="Lucida Sans"/>
                <a:cs typeface="Lucida Sans"/>
              </a:rPr>
              <a:t>15.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6700" y="4638195"/>
            <a:ext cx="208788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5" dirty="0">
                <a:solidFill>
                  <a:srgbClr val="334054"/>
                </a:solidFill>
                <a:latin typeface="Verdana"/>
                <a:cs typeface="Verdana"/>
              </a:rPr>
              <a:t>Conclusion</a:t>
            </a:r>
            <a:r>
              <a:rPr sz="1450" spc="-13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165" dirty="0">
                <a:solidFill>
                  <a:srgbClr val="334054"/>
                </a:solidFill>
                <a:latin typeface="Verdana"/>
                <a:cs typeface="Verdana"/>
              </a:rPr>
              <a:t>&amp;</a:t>
            </a:r>
            <a:r>
              <a:rPr sz="1450" spc="-12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34054"/>
                </a:solidFill>
                <a:latin typeface="Verdana"/>
                <a:cs typeface="Verdana"/>
              </a:rPr>
              <a:t>Next</a:t>
            </a:r>
            <a:r>
              <a:rPr sz="1450" spc="-12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34054"/>
                </a:solidFill>
                <a:latin typeface="Verdana"/>
                <a:cs typeface="Verdana"/>
              </a:rPr>
              <a:t>Steps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899" y="5111156"/>
            <a:ext cx="163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Lucida Sans"/>
                <a:cs typeface="Lucida Sans"/>
              </a:rPr>
              <a:t>8.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9800" y="5133495"/>
            <a:ext cx="24301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60" dirty="0">
                <a:solidFill>
                  <a:srgbClr val="334054"/>
                </a:solidFill>
                <a:latin typeface="Verdana"/>
                <a:cs typeface="Verdana"/>
              </a:rPr>
              <a:t>Implementation</a:t>
            </a:r>
            <a:r>
              <a:rPr sz="14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34054"/>
                </a:solidFill>
                <a:latin typeface="Verdana"/>
                <a:cs typeface="Verdana"/>
              </a:rPr>
              <a:t>Framework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599" y="5953124"/>
            <a:ext cx="5191125" cy="38100"/>
          </a:xfrm>
          <a:custGeom>
            <a:avLst/>
            <a:gdLst/>
            <a:ahLst/>
            <a:cxnLst/>
            <a:rect l="l" t="t" r="r" b="b"/>
            <a:pathLst>
              <a:path w="5191125" h="38100">
                <a:moveTo>
                  <a:pt x="5191124" y="38099"/>
                </a:moveTo>
                <a:lnTo>
                  <a:pt x="0" y="38099"/>
                </a:lnTo>
                <a:lnTo>
                  <a:pt x="0" y="0"/>
                </a:lnTo>
                <a:lnTo>
                  <a:pt x="5191124" y="0"/>
                </a:lnTo>
                <a:lnTo>
                  <a:pt x="5191124" y="380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3124" y="5838824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69030" y="71437"/>
                </a:moveTo>
                <a:lnTo>
                  <a:pt x="59557" y="71437"/>
                </a:lnTo>
                <a:lnTo>
                  <a:pt x="55000" y="70531"/>
                </a:lnTo>
                <a:lnTo>
                  <a:pt x="28574" y="40455"/>
                </a:lnTo>
                <a:lnTo>
                  <a:pt x="28574" y="30982"/>
                </a:lnTo>
                <a:lnTo>
                  <a:pt x="55000" y="906"/>
                </a:lnTo>
                <a:lnTo>
                  <a:pt x="59557" y="0"/>
                </a:lnTo>
                <a:lnTo>
                  <a:pt x="69030" y="0"/>
                </a:lnTo>
                <a:lnTo>
                  <a:pt x="99106" y="26425"/>
                </a:lnTo>
                <a:lnTo>
                  <a:pt x="100012" y="30982"/>
                </a:lnTo>
                <a:lnTo>
                  <a:pt x="100012" y="40455"/>
                </a:lnTo>
                <a:lnTo>
                  <a:pt x="73586" y="70531"/>
                </a:lnTo>
                <a:lnTo>
                  <a:pt x="69030" y="71437"/>
                </a:lnTo>
                <a:close/>
              </a:path>
              <a:path w="285750" h="228600">
                <a:moveTo>
                  <a:pt x="233336" y="71437"/>
                </a:moveTo>
                <a:lnTo>
                  <a:pt x="223863" y="71437"/>
                </a:lnTo>
                <a:lnTo>
                  <a:pt x="219307" y="70531"/>
                </a:lnTo>
                <a:lnTo>
                  <a:pt x="192881" y="40455"/>
                </a:lnTo>
                <a:lnTo>
                  <a:pt x="192881" y="30982"/>
                </a:lnTo>
                <a:lnTo>
                  <a:pt x="219307" y="906"/>
                </a:lnTo>
                <a:lnTo>
                  <a:pt x="223863" y="0"/>
                </a:lnTo>
                <a:lnTo>
                  <a:pt x="233336" y="0"/>
                </a:lnTo>
                <a:lnTo>
                  <a:pt x="263412" y="26425"/>
                </a:lnTo>
                <a:lnTo>
                  <a:pt x="264318" y="30982"/>
                </a:lnTo>
                <a:lnTo>
                  <a:pt x="264318" y="40455"/>
                </a:lnTo>
                <a:lnTo>
                  <a:pt x="237892" y="70531"/>
                </a:lnTo>
                <a:lnTo>
                  <a:pt x="233336" y="71437"/>
                </a:lnTo>
                <a:close/>
              </a:path>
              <a:path w="285750" h="228600">
                <a:moveTo>
                  <a:pt x="142875" y="142875"/>
                </a:moveTo>
                <a:lnTo>
                  <a:pt x="126194" y="139505"/>
                </a:lnTo>
                <a:lnTo>
                  <a:pt x="112569" y="130317"/>
                </a:lnTo>
                <a:lnTo>
                  <a:pt x="103382" y="116692"/>
                </a:lnTo>
                <a:lnTo>
                  <a:pt x="100012" y="100012"/>
                </a:lnTo>
                <a:lnTo>
                  <a:pt x="103382" y="83332"/>
                </a:lnTo>
                <a:lnTo>
                  <a:pt x="112569" y="69707"/>
                </a:lnTo>
                <a:lnTo>
                  <a:pt x="126194" y="60519"/>
                </a:lnTo>
                <a:lnTo>
                  <a:pt x="142875" y="57150"/>
                </a:lnTo>
                <a:lnTo>
                  <a:pt x="159555" y="60519"/>
                </a:lnTo>
                <a:lnTo>
                  <a:pt x="185551" y="99091"/>
                </a:lnTo>
                <a:lnTo>
                  <a:pt x="185737" y="108897"/>
                </a:lnTo>
                <a:lnTo>
                  <a:pt x="183058" y="117112"/>
                </a:lnTo>
                <a:lnTo>
                  <a:pt x="178515" y="123904"/>
                </a:lnTo>
                <a:lnTo>
                  <a:pt x="176986" y="124970"/>
                </a:lnTo>
                <a:lnTo>
                  <a:pt x="175646" y="126221"/>
                </a:lnTo>
                <a:lnTo>
                  <a:pt x="173191" y="129212"/>
                </a:lnTo>
                <a:lnTo>
                  <a:pt x="171985" y="130819"/>
                </a:lnTo>
                <a:lnTo>
                  <a:pt x="170869" y="132471"/>
                </a:lnTo>
                <a:lnTo>
                  <a:pt x="164997" y="136713"/>
                </a:lnTo>
                <a:lnTo>
                  <a:pt x="163876" y="137293"/>
                </a:lnTo>
                <a:lnTo>
                  <a:pt x="158077" y="140101"/>
                </a:lnTo>
                <a:lnTo>
                  <a:pt x="150714" y="142159"/>
                </a:lnTo>
                <a:lnTo>
                  <a:pt x="142875" y="142875"/>
                </a:lnTo>
                <a:close/>
              </a:path>
              <a:path w="285750" h="228600">
                <a:moveTo>
                  <a:pt x="105102" y="142875"/>
                </a:moveTo>
                <a:lnTo>
                  <a:pt x="4286" y="142875"/>
                </a:lnTo>
                <a:lnTo>
                  <a:pt x="0" y="138588"/>
                </a:lnTo>
                <a:lnTo>
                  <a:pt x="13958" y="99683"/>
                </a:lnTo>
                <a:lnTo>
                  <a:pt x="47639" y="85725"/>
                </a:lnTo>
                <a:lnTo>
                  <a:pt x="73803" y="85725"/>
                </a:lnTo>
                <a:lnTo>
                  <a:pt x="80545" y="87243"/>
                </a:lnTo>
                <a:lnTo>
                  <a:pt x="86617" y="90055"/>
                </a:lnTo>
                <a:lnTo>
                  <a:pt x="86089" y="93270"/>
                </a:lnTo>
                <a:lnTo>
                  <a:pt x="85769" y="96619"/>
                </a:lnTo>
                <a:lnTo>
                  <a:pt x="85769" y="100012"/>
                </a:lnTo>
                <a:lnTo>
                  <a:pt x="87120" y="112429"/>
                </a:lnTo>
                <a:lnTo>
                  <a:pt x="90604" y="122783"/>
                </a:lnTo>
                <a:lnTo>
                  <a:pt x="90679" y="123006"/>
                </a:lnTo>
                <a:lnTo>
                  <a:pt x="90785" y="123318"/>
                </a:lnTo>
                <a:lnTo>
                  <a:pt x="90905" y="123676"/>
                </a:lnTo>
                <a:lnTo>
                  <a:pt x="90982" y="123904"/>
                </a:lnTo>
                <a:lnTo>
                  <a:pt x="97071" y="134149"/>
                </a:lnTo>
                <a:lnTo>
                  <a:pt x="105102" y="142875"/>
                </a:lnTo>
                <a:close/>
              </a:path>
              <a:path w="285750" h="228600">
                <a:moveTo>
                  <a:pt x="200233" y="123904"/>
                </a:moveTo>
                <a:lnTo>
                  <a:pt x="199804" y="123904"/>
                </a:lnTo>
                <a:lnTo>
                  <a:pt x="197881" y="122783"/>
                </a:lnTo>
                <a:lnTo>
                  <a:pt x="196810" y="122292"/>
                </a:lnTo>
                <a:lnTo>
                  <a:pt x="195694" y="121890"/>
                </a:lnTo>
                <a:lnTo>
                  <a:pt x="198462" y="115148"/>
                </a:lnTo>
                <a:lnTo>
                  <a:pt x="200025" y="107781"/>
                </a:lnTo>
                <a:lnTo>
                  <a:pt x="200025" y="96619"/>
                </a:lnTo>
                <a:lnTo>
                  <a:pt x="199757" y="93270"/>
                </a:lnTo>
                <a:lnTo>
                  <a:pt x="199176" y="90055"/>
                </a:lnTo>
                <a:lnTo>
                  <a:pt x="205441" y="87243"/>
                </a:lnTo>
                <a:lnTo>
                  <a:pt x="211990" y="85725"/>
                </a:lnTo>
                <a:lnTo>
                  <a:pt x="238110" y="85725"/>
                </a:lnTo>
                <a:lnTo>
                  <a:pt x="256264" y="89304"/>
                </a:lnTo>
                <a:lnTo>
                  <a:pt x="271200" y="99091"/>
                </a:lnTo>
                <a:lnTo>
                  <a:pt x="273112" y="101798"/>
                </a:lnTo>
                <a:lnTo>
                  <a:pt x="224938" y="101798"/>
                </a:lnTo>
                <a:lnTo>
                  <a:pt x="221838" y="102066"/>
                </a:lnTo>
                <a:lnTo>
                  <a:pt x="221611" y="102066"/>
                </a:lnTo>
                <a:lnTo>
                  <a:pt x="207749" y="104209"/>
                </a:lnTo>
                <a:lnTo>
                  <a:pt x="201810" y="113005"/>
                </a:lnTo>
                <a:lnTo>
                  <a:pt x="201810" y="123006"/>
                </a:lnTo>
                <a:lnTo>
                  <a:pt x="201185" y="123318"/>
                </a:lnTo>
                <a:lnTo>
                  <a:pt x="200233" y="123904"/>
                </a:lnTo>
                <a:close/>
              </a:path>
              <a:path w="285750" h="228600">
                <a:moveTo>
                  <a:pt x="257397" y="123904"/>
                </a:moveTo>
                <a:lnTo>
                  <a:pt x="256966" y="123904"/>
                </a:lnTo>
                <a:lnTo>
                  <a:pt x="256594" y="123676"/>
                </a:lnTo>
                <a:lnTo>
                  <a:pt x="255389" y="123006"/>
                </a:lnTo>
                <a:lnTo>
                  <a:pt x="255389" y="113005"/>
                </a:lnTo>
                <a:lnTo>
                  <a:pt x="249450" y="104209"/>
                </a:lnTo>
                <a:lnTo>
                  <a:pt x="235877" y="102066"/>
                </a:lnTo>
                <a:lnTo>
                  <a:pt x="232261" y="101798"/>
                </a:lnTo>
                <a:lnTo>
                  <a:pt x="273112" y="101798"/>
                </a:lnTo>
                <a:lnTo>
                  <a:pt x="281489" y="113658"/>
                </a:lnTo>
                <a:lnTo>
                  <a:pt x="283202" y="120941"/>
                </a:lnTo>
                <a:lnTo>
                  <a:pt x="270982" y="120941"/>
                </a:lnTo>
                <a:lnTo>
                  <a:pt x="264424" y="121101"/>
                </a:lnTo>
                <a:lnTo>
                  <a:pt x="258456" y="123318"/>
                </a:lnTo>
                <a:lnTo>
                  <a:pt x="257397" y="123904"/>
                </a:lnTo>
                <a:close/>
              </a:path>
              <a:path w="285750" h="228600">
                <a:moveTo>
                  <a:pt x="259139" y="137293"/>
                </a:moveTo>
                <a:lnTo>
                  <a:pt x="197971" y="137293"/>
                </a:lnTo>
                <a:lnTo>
                  <a:pt x="202971" y="136713"/>
                </a:lnTo>
                <a:lnTo>
                  <a:pt x="211187" y="131980"/>
                </a:lnTo>
                <a:lnTo>
                  <a:pt x="214267" y="127873"/>
                </a:lnTo>
                <a:lnTo>
                  <a:pt x="214267" y="118363"/>
                </a:lnTo>
                <a:lnTo>
                  <a:pt x="216455" y="115460"/>
                </a:lnTo>
                <a:lnTo>
                  <a:pt x="222572" y="114523"/>
                </a:lnTo>
                <a:lnTo>
                  <a:pt x="225519" y="114300"/>
                </a:lnTo>
                <a:lnTo>
                  <a:pt x="231591" y="114300"/>
                </a:lnTo>
                <a:lnTo>
                  <a:pt x="234538" y="114523"/>
                </a:lnTo>
                <a:lnTo>
                  <a:pt x="240655" y="115460"/>
                </a:lnTo>
                <a:lnTo>
                  <a:pt x="242842" y="118363"/>
                </a:lnTo>
                <a:lnTo>
                  <a:pt x="242842" y="127873"/>
                </a:lnTo>
                <a:lnTo>
                  <a:pt x="245923" y="131980"/>
                </a:lnTo>
                <a:lnTo>
                  <a:pt x="254138" y="136713"/>
                </a:lnTo>
                <a:lnTo>
                  <a:pt x="259139" y="137293"/>
                </a:lnTo>
                <a:close/>
              </a:path>
              <a:path w="285750" h="228600">
                <a:moveTo>
                  <a:pt x="285705" y="131578"/>
                </a:moveTo>
                <a:lnTo>
                  <a:pt x="270982" y="120941"/>
                </a:lnTo>
                <a:lnTo>
                  <a:pt x="283202" y="120941"/>
                </a:lnTo>
                <a:lnTo>
                  <a:pt x="285705" y="131578"/>
                </a:lnTo>
                <a:close/>
              </a:path>
              <a:path w="285750" h="228600">
                <a:moveTo>
                  <a:pt x="189787" y="210249"/>
                </a:moveTo>
                <a:lnTo>
                  <a:pt x="189349" y="210249"/>
                </a:lnTo>
                <a:lnTo>
                  <a:pt x="185732" y="209803"/>
                </a:lnTo>
                <a:lnTo>
                  <a:pt x="186058" y="209803"/>
                </a:lnTo>
                <a:lnTo>
                  <a:pt x="182604" y="205516"/>
                </a:lnTo>
                <a:lnTo>
                  <a:pt x="175155" y="191943"/>
                </a:lnTo>
                <a:lnTo>
                  <a:pt x="174207" y="189554"/>
                </a:lnTo>
                <a:lnTo>
                  <a:pt x="174109" y="189309"/>
                </a:lnTo>
                <a:lnTo>
                  <a:pt x="173972" y="188856"/>
                </a:lnTo>
                <a:lnTo>
                  <a:pt x="175296" y="185753"/>
                </a:lnTo>
                <a:lnTo>
                  <a:pt x="175456" y="185514"/>
                </a:lnTo>
                <a:lnTo>
                  <a:pt x="180885" y="182403"/>
                </a:lnTo>
                <a:lnTo>
                  <a:pt x="183658" y="180781"/>
                </a:lnTo>
                <a:lnTo>
                  <a:pt x="185115" y="177380"/>
                </a:lnTo>
                <a:lnTo>
                  <a:pt x="185648" y="176093"/>
                </a:lnTo>
                <a:lnTo>
                  <a:pt x="185629" y="166627"/>
                </a:lnTo>
                <a:lnTo>
                  <a:pt x="183577" y="161840"/>
                </a:lnTo>
                <a:lnTo>
                  <a:pt x="183389" y="161840"/>
                </a:lnTo>
                <a:lnTo>
                  <a:pt x="175241" y="157146"/>
                </a:lnTo>
                <a:lnTo>
                  <a:pt x="175380" y="157146"/>
                </a:lnTo>
                <a:lnTo>
                  <a:pt x="174039" y="153903"/>
                </a:lnTo>
                <a:lnTo>
                  <a:pt x="176138" y="148411"/>
                </a:lnTo>
                <a:lnTo>
                  <a:pt x="186176" y="132963"/>
                </a:lnTo>
                <a:lnTo>
                  <a:pt x="186500" y="132963"/>
                </a:lnTo>
                <a:lnTo>
                  <a:pt x="190479" y="132471"/>
                </a:lnTo>
                <a:lnTo>
                  <a:pt x="189600" y="132471"/>
                </a:lnTo>
                <a:lnTo>
                  <a:pt x="197971" y="137293"/>
                </a:lnTo>
                <a:lnTo>
                  <a:pt x="274461" y="137293"/>
                </a:lnTo>
                <a:lnTo>
                  <a:pt x="274677" y="137561"/>
                </a:lnTo>
                <a:lnTo>
                  <a:pt x="282977" y="153590"/>
                </a:lnTo>
                <a:lnTo>
                  <a:pt x="226231" y="153590"/>
                </a:lnTo>
                <a:lnTo>
                  <a:pt x="224660" y="153903"/>
                </a:lnTo>
                <a:lnTo>
                  <a:pt x="224292" y="153903"/>
                </a:lnTo>
                <a:lnTo>
                  <a:pt x="219577" y="155856"/>
                </a:lnTo>
                <a:lnTo>
                  <a:pt x="217646" y="157146"/>
                </a:lnTo>
                <a:lnTo>
                  <a:pt x="214296" y="160496"/>
                </a:lnTo>
                <a:lnTo>
                  <a:pt x="213006" y="162427"/>
                </a:lnTo>
                <a:lnTo>
                  <a:pt x="211266" y="166627"/>
                </a:lnTo>
                <a:lnTo>
                  <a:pt x="211193" y="166803"/>
                </a:lnTo>
                <a:lnTo>
                  <a:pt x="210740" y="169081"/>
                </a:lnTo>
                <a:lnTo>
                  <a:pt x="210740" y="173818"/>
                </a:lnTo>
                <a:lnTo>
                  <a:pt x="226231" y="189309"/>
                </a:lnTo>
                <a:lnTo>
                  <a:pt x="282855" y="189309"/>
                </a:lnTo>
                <a:lnTo>
                  <a:pt x="280927" y="194354"/>
                </a:lnTo>
                <a:lnTo>
                  <a:pt x="274417" y="205516"/>
                </a:lnTo>
                <a:lnTo>
                  <a:pt x="197926" y="205516"/>
                </a:lnTo>
                <a:lnTo>
                  <a:pt x="193818" y="207883"/>
                </a:lnTo>
                <a:lnTo>
                  <a:pt x="189787" y="210249"/>
                </a:lnTo>
                <a:close/>
              </a:path>
              <a:path w="285750" h="228600">
                <a:moveTo>
                  <a:pt x="274461" y="137293"/>
                </a:moveTo>
                <a:lnTo>
                  <a:pt x="259139" y="137293"/>
                </a:lnTo>
                <a:lnTo>
                  <a:pt x="263247" y="134927"/>
                </a:lnTo>
                <a:lnTo>
                  <a:pt x="267430" y="132471"/>
                </a:lnTo>
                <a:lnTo>
                  <a:pt x="266993" y="132471"/>
                </a:lnTo>
                <a:lnTo>
                  <a:pt x="270971" y="132963"/>
                </a:lnTo>
                <a:lnTo>
                  <a:pt x="274461" y="137293"/>
                </a:lnTo>
                <a:close/>
              </a:path>
              <a:path w="285750" h="228600">
                <a:moveTo>
                  <a:pt x="282855" y="189309"/>
                </a:moveTo>
                <a:lnTo>
                  <a:pt x="230968" y="189309"/>
                </a:lnTo>
                <a:lnTo>
                  <a:pt x="233246" y="188856"/>
                </a:lnTo>
                <a:lnTo>
                  <a:pt x="237622" y="187043"/>
                </a:lnTo>
                <a:lnTo>
                  <a:pt x="246459" y="173818"/>
                </a:lnTo>
                <a:lnTo>
                  <a:pt x="246459" y="169081"/>
                </a:lnTo>
                <a:lnTo>
                  <a:pt x="246068" y="167119"/>
                </a:lnTo>
                <a:lnTo>
                  <a:pt x="246006" y="166803"/>
                </a:lnTo>
                <a:lnTo>
                  <a:pt x="232906" y="153903"/>
                </a:lnTo>
                <a:lnTo>
                  <a:pt x="232539" y="153903"/>
                </a:lnTo>
                <a:lnTo>
                  <a:pt x="230968" y="153590"/>
                </a:lnTo>
                <a:lnTo>
                  <a:pt x="282977" y="153590"/>
                </a:lnTo>
                <a:lnTo>
                  <a:pt x="283098" y="153903"/>
                </a:lnTo>
                <a:lnTo>
                  <a:pt x="282301" y="155856"/>
                </a:lnTo>
                <a:lnTo>
                  <a:pt x="281750" y="157146"/>
                </a:lnTo>
                <a:lnTo>
                  <a:pt x="281948" y="157146"/>
                </a:lnTo>
                <a:lnTo>
                  <a:pt x="279030" y="158814"/>
                </a:lnTo>
                <a:lnTo>
                  <a:pt x="278829" y="158814"/>
                </a:lnTo>
                <a:lnTo>
                  <a:pt x="273555" y="161840"/>
                </a:lnTo>
                <a:lnTo>
                  <a:pt x="273424" y="161840"/>
                </a:lnTo>
                <a:lnTo>
                  <a:pt x="271373" y="166627"/>
                </a:lnTo>
                <a:lnTo>
                  <a:pt x="271373" y="176093"/>
                </a:lnTo>
                <a:lnTo>
                  <a:pt x="273382" y="180781"/>
                </a:lnTo>
                <a:lnTo>
                  <a:pt x="281642" y="185514"/>
                </a:lnTo>
                <a:lnTo>
                  <a:pt x="283023" y="188856"/>
                </a:lnTo>
                <a:lnTo>
                  <a:pt x="282855" y="189309"/>
                </a:lnTo>
                <a:close/>
              </a:path>
              <a:path w="285750" h="228600">
                <a:moveTo>
                  <a:pt x="203203" y="228510"/>
                </a:moveTo>
                <a:lnTo>
                  <a:pt x="62374" y="228510"/>
                </a:lnTo>
                <a:lnTo>
                  <a:pt x="57150" y="223242"/>
                </a:lnTo>
                <a:lnTo>
                  <a:pt x="57150" y="216678"/>
                </a:lnTo>
                <a:lnTo>
                  <a:pt x="61828" y="193516"/>
                </a:lnTo>
                <a:lnTo>
                  <a:pt x="74585" y="174597"/>
                </a:lnTo>
                <a:lnTo>
                  <a:pt x="93503" y="161840"/>
                </a:lnTo>
                <a:lnTo>
                  <a:pt x="116743" y="157146"/>
                </a:lnTo>
                <a:lnTo>
                  <a:pt x="162784" y="157146"/>
                </a:lnTo>
                <a:lnTo>
                  <a:pt x="163972" y="162427"/>
                </a:lnTo>
                <a:lnTo>
                  <a:pt x="167476" y="167119"/>
                </a:lnTo>
                <a:lnTo>
                  <a:pt x="172075" y="169753"/>
                </a:lnTo>
                <a:lnTo>
                  <a:pt x="173325" y="170512"/>
                </a:lnTo>
                <a:lnTo>
                  <a:pt x="173325" y="172566"/>
                </a:lnTo>
                <a:lnTo>
                  <a:pt x="172119" y="173235"/>
                </a:lnTo>
                <a:lnTo>
                  <a:pt x="167114" y="177380"/>
                </a:lnTo>
                <a:lnTo>
                  <a:pt x="163692" y="182986"/>
                </a:lnTo>
                <a:lnTo>
                  <a:pt x="162503" y="188856"/>
                </a:lnTo>
                <a:lnTo>
                  <a:pt x="162412" y="189309"/>
                </a:lnTo>
                <a:lnTo>
                  <a:pt x="162362" y="189554"/>
                </a:lnTo>
                <a:lnTo>
                  <a:pt x="186217" y="222003"/>
                </a:lnTo>
                <a:lnTo>
                  <a:pt x="201810" y="222003"/>
                </a:lnTo>
                <a:lnTo>
                  <a:pt x="201810" y="223733"/>
                </a:lnTo>
                <a:lnTo>
                  <a:pt x="202302" y="226278"/>
                </a:lnTo>
                <a:lnTo>
                  <a:pt x="203113" y="228287"/>
                </a:lnTo>
                <a:lnTo>
                  <a:pt x="203203" y="228510"/>
                </a:lnTo>
                <a:close/>
              </a:path>
              <a:path w="285750" h="228600">
                <a:moveTo>
                  <a:pt x="231546" y="228510"/>
                </a:moveTo>
                <a:lnTo>
                  <a:pt x="225474" y="228510"/>
                </a:lnTo>
                <a:lnTo>
                  <a:pt x="222527" y="228287"/>
                </a:lnTo>
                <a:lnTo>
                  <a:pt x="216410" y="227349"/>
                </a:lnTo>
                <a:lnTo>
                  <a:pt x="214223" y="224447"/>
                </a:lnTo>
                <a:lnTo>
                  <a:pt x="214223" y="214937"/>
                </a:lnTo>
                <a:lnTo>
                  <a:pt x="211142" y="210829"/>
                </a:lnTo>
                <a:lnTo>
                  <a:pt x="202927" y="206097"/>
                </a:lnTo>
                <a:lnTo>
                  <a:pt x="197926" y="205516"/>
                </a:lnTo>
                <a:lnTo>
                  <a:pt x="259094" y="205516"/>
                </a:lnTo>
                <a:lnTo>
                  <a:pt x="254094" y="206097"/>
                </a:lnTo>
                <a:lnTo>
                  <a:pt x="245878" y="210829"/>
                </a:lnTo>
                <a:lnTo>
                  <a:pt x="242798" y="214937"/>
                </a:lnTo>
                <a:lnTo>
                  <a:pt x="242798" y="224447"/>
                </a:lnTo>
                <a:lnTo>
                  <a:pt x="240610" y="227349"/>
                </a:lnTo>
                <a:lnTo>
                  <a:pt x="234493" y="228287"/>
                </a:lnTo>
                <a:lnTo>
                  <a:pt x="231546" y="228510"/>
                </a:lnTo>
                <a:close/>
              </a:path>
              <a:path w="285750" h="228600">
                <a:moveTo>
                  <a:pt x="267310" y="210249"/>
                </a:moveTo>
                <a:lnTo>
                  <a:pt x="259094" y="205516"/>
                </a:lnTo>
                <a:lnTo>
                  <a:pt x="274417" y="205516"/>
                </a:lnTo>
                <a:lnTo>
                  <a:pt x="272980" y="207302"/>
                </a:lnTo>
                <a:lnTo>
                  <a:pt x="270926" y="209803"/>
                </a:lnTo>
                <a:lnTo>
                  <a:pt x="267310" y="210249"/>
                </a:lnTo>
                <a:close/>
              </a:path>
              <a:path w="285750" h="228600">
                <a:moveTo>
                  <a:pt x="201810" y="222003"/>
                </a:moveTo>
                <a:lnTo>
                  <a:pt x="186217" y="222003"/>
                </a:lnTo>
                <a:lnTo>
                  <a:pt x="192775" y="221842"/>
                </a:lnTo>
                <a:lnTo>
                  <a:pt x="198864" y="219581"/>
                </a:lnTo>
                <a:lnTo>
                  <a:pt x="200025" y="218911"/>
                </a:lnTo>
                <a:lnTo>
                  <a:pt x="200605" y="219268"/>
                </a:lnTo>
                <a:lnTo>
                  <a:pt x="201687" y="219869"/>
                </a:lnTo>
                <a:lnTo>
                  <a:pt x="201810" y="22200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1274" y="5953124"/>
            <a:ext cx="5191125" cy="38100"/>
          </a:xfrm>
          <a:custGeom>
            <a:avLst/>
            <a:gdLst/>
            <a:ahLst/>
            <a:cxnLst/>
            <a:rect l="l" t="t" r="r" b="b"/>
            <a:pathLst>
              <a:path w="5191125" h="38100">
                <a:moveTo>
                  <a:pt x="5191124" y="38099"/>
                </a:moveTo>
                <a:lnTo>
                  <a:pt x="0" y="38099"/>
                </a:lnTo>
                <a:lnTo>
                  <a:pt x="0" y="0"/>
                </a:lnTo>
                <a:lnTo>
                  <a:pt x="5191124" y="0"/>
                </a:lnTo>
                <a:lnTo>
                  <a:pt x="5191124" y="380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955456" y="6317174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3945" y="6322633"/>
            <a:ext cx="1016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334054"/>
                </a:solidFill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689232" y="6722274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Genspark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191500"/>
          </a:xfrm>
          <a:custGeom>
            <a:avLst/>
            <a:gdLst/>
            <a:ahLst/>
            <a:cxnLst/>
            <a:rect l="l" t="t" r="r" b="b"/>
            <a:pathLst>
              <a:path w="76200" h="8191500">
                <a:moveTo>
                  <a:pt x="76199" y="8191499"/>
                </a:moveTo>
                <a:lnTo>
                  <a:pt x="0" y="8191499"/>
                </a:lnTo>
                <a:lnTo>
                  <a:pt x="0" y="0"/>
                </a:lnTo>
                <a:lnTo>
                  <a:pt x="76199" y="0"/>
                </a:lnTo>
                <a:lnTo>
                  <a:pt x="76199" y="81914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191500"/>
          </a:xfrm>
          <a:custGeom>
            <a:avLst/>
            <a:gdLst/>
            <a:ahLst/>
            <a:cxnLst/>
            <a:rect l="l" t="t" r="r" b="b"/>
            <a:pathLst>
              <a:path w="3657600" h="8191500">
                <a:moveTo>
                  <a:pt x="3657599" y="8191499"/>
                </a:moveTo>
                <a:lnTo>
                  <a:pt x="0" y="81914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1914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65" dirty="0">
                <a:latin typeface="Arial"/>
                <a:cs typeface="Arial"/>
              </a:rPr>
              <a:t>1.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Introduction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325" dirty="0">
                <a:latin typeface="Arial"/>
                <a:cs typeface="Arial"/>
              </a:rPr>
              <a:t>&amp;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Business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Impact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4952999"/>
            <a:ext cx="5334000" cy="990600"/>
            <a:chOff x="609599" y="4952999"/>
            <a:chExt cx="5334000" cy="990600"/>
          </a:xfrm>
        </p:grpSpPr>
        <p:sp>
          <p:nvSpPr>
            <p:cNvPr id="7" name="object 7"/>
            <p:cNvSpPr/>
            <p:nvPr/>
          </p:nvSpPr>
          <p:spPr>
            <a:xfrm>
              <a:off x="609599" y="4952999"/>
              <a:ext cx="5334000" cy="990600"/>
            </a:xfrm>
            <a:custGeom>
              <a:avLst/>
              <a:gdLst/>
              <a:ahLst/>
              <a:cxnLst/>
              <a:rect l="l" t="t" r="r" b="b"/>
              <a:pathLst>
                <a:path w="5334000" h="990600">
                  <a:moveTo>
                    <a:pt x="53339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90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952999"/>
              <a:ext cx="38100" cy="990600"/>
            </a:xfrm>
            <a:custGeom>
              <a:avLst/>
              <a:gdLst/>
              <a:ahLst/>
              <a:cxnLst/>
              <a:rect l="l" t="t" r="r" b="b"/>
              <a:pathLst>
                <a:path w="38100" h="990600">
                  <a:moveTo>
                    <a:pt x="380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90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9599" y="6057899"/>
            <a:ext cx="5334000" cy="990600"/>
            <a:chOff x="609599" y="6057899"/>
            <a:chExt cx="5334000" cy="990600"/>
          </a:xfrm>
        </p:grpSpPr>
        <p:sp>
          <p:nvSpPr>
            <p:cNvPr id="10" name="object 10"/>
            <p:cNvSpPr/>
            <p:nvPr/>
          </p:nvSpPr>
          <p:spPr>
            <a:xfrm>
              <a:off x="609599" y="6057899"/>
              <a:ext cx="5334000" cy="990600"/>
            </a:xfrm>
            <a:custGeom>
              <a:avLst/>
              <a:gdLst/>
              <a:ahLst/>
              <a:cxnLst/>
              <a:rect l="l" t="t" r="r" b="b"/>
              <a:pathLst>
                <a:path w="5334000" h="990600">
                  <a:moveTo>
                    <a:pt x="53339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90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6057899"/>
              <a:ext cx="38100" cy="990600"/>
            </a:xfrm>
            <a:custGeom>
              <a:avLst/>
              <a:gdLst/>
              <a:ahLst/>
              <a:cxnLst/>
              <a:rect l="l" t="t" r="r" b="b"/>
              <a:pathLst>
                <a:path w="38100" h="990600">
                  <a:moveTo>
                    <a:pt x="380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90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6899" y="1494522"/>
            <a:ext cx="19418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30" dirty="0">
                <a:solidFill>
                  <a:srgbClr val="2562EB"/>
                </a:solidFill>
                <a:latin typeface="Lucida Sans"/>
                <a:cs typeface="Lucida Sans"/>
              </a:rPr>
              <a:t>Why</a:t>
            </a:r>
            <a:r>
              <a:rPr sz="1700" b="1" spc="-114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Churn</a:t>
            </a:r>
            <a:r>
              <a:rPr sz="1700" b="1" spc="-11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Matters</a:t>
            </a:r>
            <a:endParaRPr sz="1700">
              <a:latin typeface="Lucida Sans"/>
              <a:cs typeface="Lucida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000249"/>
            <a:ext cx="114299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800349"/>
            <a:ext cx="114299" cy="1143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371849"/>
            <a:ext cx="114299" cy="114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943349"/>
            <a:ext cx="114299" cy="1143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6899" y="1892308"/>
            <a:ext cx="8890000" cy="2936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0665" marR="4047490">
              <a:lnSpc>
                <a:spcPct val="114799"/>
              </a:lnSpc>
              <a:spcBef>
                <a:spcPts val="85"/>
              </a:spcBef>
            </a:pP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Definition:</a:t>
            </a:r>
            <a:r>
              <a:rPr sz="1350" b="1" spc="-8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Lucida Sans"/>
                <a:cs typeface="Lucida Sans"/>
              </a:rPr>
              <a:t>represents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the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Lucida Sans"/>
                <a:cs typeface="Lucida Sans"/>
              </a:rPr>
              <a:t>rate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at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which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customers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Lucida Sans"/>
                <a:cs typeface="Lucida Sans"/>
              </a:rPr>
              <a:t>stop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Lucida Sans"/>
                <a:cs typeface="Lucida Sans"/>
              </a:rPr>
              <a:t>doing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Lucida Sans"/>
                <a:cs typeface="Lucida Sans"/>
              </a:rPr>
              <a:t>business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with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company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Lucida Sans"/>
                <a:cs typeface="Lucida Sans"/>
              </a:rPr>
              <a:t>over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given period</a:t>
            </a:r>
            <a:endParaRPr sz="1300">
              <a:latin typeface="Lucida Sans"/>
              <a:cs typeface="Lucida Sans"/>
            </a:endParaRPr>
          </a:p>
          <a:p>
            <a:pPr marL="240665" marR="3764279">
              <a:lnSpc>
                <a:spcPct val="114199"/>
              </a:lnSpc>
              <a:spcBef>
                <a:spcPts val="860"/>
              </a:spcBef>
            </a:pP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Acquisition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40" dirty="0">
                <a:solidFill>
                  <a:srgbClr val="334054"/>
                </a:solidFill>
                <a:latin typeface="Lucida Sans"/>
                <a:cs typeface="Lucida Sans"/>
              </a:rPr>
              <a:t>vs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Retention: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Acquiring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dirty="0">
                <a:solidFill>
                  <a:srgbClr val="334054"/>
                </a:solidFill>
                <a:latin typeface="Lucida Sans"/>
                <a:cs typeface="Lucida Sans"/>
              </a:rPr>
              <a:t>new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Lucida Sans"/>
                <a:cs typeface="Lucida Sans"/>
              </a:rPr>
              <a:t>costs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5-</a:t>
            </a:r>
            <a:r>
              <a:rPr sz="1300" spc="-110" dirty="0">
                <a:solidFill>
                  <a:srgbClr val="334054"/>
                </a:solidFill>
                <a:latin typeface="Lucida Sans"/>
                <a:cs typeface="Lucida Sans"/>
              </a:rPr>
              <a:t>25x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more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than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retaining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an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Lucida Sans"/>
                <a:cs typeface="Lucida Sans"/>
              </a:rPr>
              <a:t>existing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one</a:t>
            </a:r>
            <a:endParaRPr sz="1300">
              <a:latin typeface="Lucida Sans"/>
              <a:cs typeface="Lucida Sans"/>
            </a:endParaRPr>
          </a:p>
          <a:p>
            <a:pPr marL="240665" marR="3723640">
              <a:lnSpc>
                <a:spcPct val="114199"/>
              </a:lnSpc>
              <a:spcBef>
                <a:spcPts val="860"/>
              </a:spcBef>
            </a:pP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Revenue</a:t>
            </a: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Impact:</a:t>
            </a: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Reducing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Lucida Sans"/>
                <a:cs typeface="Lucida Sans"/>
              </a:rPr>
              <a:t>by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Lucida Sans"/>
                <a:cs typeface="Lucida Sans"/>
              </a:rPr>
              <a:t>just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5%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can</a:t>
            </a:r>
            <a:r>
              <a:rPr sz="130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increase</a:t>
            </a:r>
            <a:r>
              <a:rPr sz="1300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Lucida Sans"/>
                <a:cs typeface="Lucida Sans"/>
              </a:rPr>
              <a:t>profits by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95" dirty="0">
                <a:solidFill>
                  <a:srgbClr val="334054"/>
                </a:solidFill>
                <a:latin typeface="Lucida Sans"/>
                <a:cs typeface="Lucida Sans"/>
              </a:rPr>
              <a:t>25-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95%</a:t>
            </a:r>
            <a:endParaRPr sz="1300">
              <a:latin typeface="Lucida Sans"/>
              <a:cs typeface="Lucida Sans"/>
            </a:endParaRPr>
          </a:p>
          <a:p>
            <a:pPr marL="240665" marR="3548379">
              <a:lnSpc>
                <a:spcPct val="114199"/>
              </a:lnSpc>
              <a:spcBef>
                <a:spcPts val="860"/>
              </a:spcBef>
            </a:pP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Growth</a:t>
            </a:r>
            <a:r>
              <a:rPr sz="1350" b="1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Ceiling: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High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Lucida Sans"/>
                <a:cs typeface="Lucida Sans"/>
              </a:rPr>
              <a:t>creates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Lucida Sans"/>
                <a:cs typeface="Lucida Sans"/>
              </a:rPr>
              <a:t>a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Lucida Sans"/>
                <a:cs typeface="Lucida Sans"/>
              </a:rPr>
              <a:t>"leaky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Lucida Sans"/>
                <a:cs typeface="Lucida Sans"/>
              </a:rPr>
              <a:t>bucket"</a:t>
            </a:r>
            <a:r>
              <a:rPr sz="130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Lucida Sans"/>
                <a:cs typeface="Lucida Sans"/>
              </a:rPr>
              <a:t>effect,</a:t>
            </a:r>
            <a:r>
              <a:rPr sz="130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limiting </a:t>
            </a:r>
            <a:r>
              <a:rPr sz="1300" spc="-40" dirty="0">
                <a:solidFill>
                  <a:srgbClr val="334054"/>
                </a:solidFill>
                <a:latin typeface="Lucida Sans"/>
                <a:cs typeface="Lucida Sans"/>
              </a:rPr>
              <a:t>sustainable</a:t>
            </a:r>
            <a:r>
              <a:rPr sz="1300" spc="-10" dirty="0">
                <a:solidFill>
                  <a:srgbClr val="334054"/>
                </a:solidFill>
                <a:latin typeface="Lucida Sans"/>
                <a:cs typeface="Lucida Sans"/>
              </a:rPr>
              <a:t> growth</a:t>
            </a:r>
            <a:endParaRPr sz="1300">
              <a:latin typeface="Lucida Sans"/>
              <a:cs typeface="Lucida Sans"/>
            </a:endParaRPr>
          </a:p>
          <a:p>
            <a:pPr marL="5650865">
              <a:lnSpc>
                <a:spcPts val="1920"/>
              </a:lnSpc>
              <a:spcBef>
                <a:spcPts val="140"/>
              </a:spcBef>
            </a:pPr>
            <a:r>
              <a:rPr sz="1700" b="1" spc="-130" dirty="0">
                <a:solidFill>
                  <a:srgbClr val="2562EB"/>
                </a:solidFill>
                <a:latin typeface="Lucida Sans"/>
                <a:cs typeface="Lucida Sans"/>
              </a:rPr>
              <a:t>Average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Churn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14" dirty="0">
                <a:solidFill>
                  <a:srgbClr val="2562EB"/>
                </a:solidFill>
                <a:latin typeface="Lucida Sans"/>
                <a:cs typeface="Lucida Sans"/>
              </a:rPr>
              <a:t>Rates</a:t>
            </a: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40" dirty="0">
                <a:solidFill>
                  <a:srgbClr val="2562EB"/>
                </a:solidFill>
                <a:latin typeface="Lucida Sans"/>
                <a:cs typeface="Lucida Sans"/>
              </a:rPr>
              <a:t>by</a:t>
            </a:r>
            <a:r>
              <a:rPr sz="1700" b="1" spc="-9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90" dirty="0">
                <a:solidFill>
                  <a:srgbClr val="2562EB"/>
                </a:solidFill>
                <a:latin typeface="Lucida Sans"/>
                <a:cs typeface="Lucida Sans"/>
              </a:rPr>
              <a:t>Industry</a:t>
            </a:r>
            <a:endParaRPr sz="1700">
              <a:latin typeface="Lucida Sans"/>
              <a:cs typeface="Lucida Sans"/>
            </a:endParaRPr>
          </a:p>
          <a:p>
            <a:pPr marL="12700">
              <a:lnSpc>
                <a:spcPts val="1920"/>
              </a:lnSpc>
            </a:pPr>
            <a:r>
              <a:rPr sz="1700" b="1" spc="-125" dirty="0">
                <a:solidFill>
                  <a:srgbClr val="2562EB"/>
                </a:solidFill>
                <a:latin typeface="Lucida Sans"/>
                <a:cs typeface="Lucida Sans"/>
              </a:rPr>
              <a:t>Industry</a:t>
            </a:r>
            <a:r>
              <a:rPr sz="1700" b="1" spc="-75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10" dirty="0">
                <a:solidFill>
                  <a:srgbClr val="2562EB"/>
                </a:solidFill>
                <a:latin typeface="Lucida Sans"/>
                <a:cs typeface="Lucida Sans"/>
              </a:rPr>
              <a:t>Statistics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699" y="4914319"/>
            <a:ext cx="5295900" cy="9099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05"/>
              </a:spcBef>
            </a:pPr>
            <a:r>
              <a:rPr sz="2400" b="1" dirty="0">
                <a:solidFill>
                  <a:srgbClr val="1C4ED8"/>
                </a:solidFill>
                <a:latin typeface="Lucida Sans"/>
                <a:cs typeface="Lucida Sans"/>
              </a:rPr>
              <a:t>80%</a:t>
            </a:r>
            <a:r>
              <a:rPr sz="2400" b="1" spc="-125" dirty="0">
                <a:solidFill>
                  <a:srgbClr val="1C4ED8"/>
                </a:solidFill>
                <a:latin typeface="Lucida Sans"/>
                <a:cs typeface="Lucida Sans"/>
              </a:rPr>
              <a:t> </a:t>
            </a:r>
            <a:r>
              <a:rPr sz="2400" b="1" spc="-150" dirty="0">
                <a:solidFill>
                  <a:srgbClr val="1C4ED8"/>
                </a:solidFill>
                <a:latin typeface="Lucida Sans"/>
                <a:cs typeface="Lucida Sans"/>
              </a:rPr>
              <a:t>vs</a:t>
            </a:r>
            <a:r>
              <a:rPr sz="2400" b="1" spc="-120" dirty="0">
                <a:solidFill>
                  <a:srgbClr val="1C4ED8"/>
                </a:solidFill>
                <a:latin typeface="Lucida Sans"/>
                <a:cs typeface="Lucida Sans"/>
              </a:rPr>
              <a:t> </a:t>
            </a:r>
            <a:r>
              <a:rPr sz="2400" b="1" spc="-25" dirty="0">
                <a:solidFill>
                  <a:srgbClr val="1C4ED8"/>
                </a:solidFill>
                <a:latin typeface="Lucida Sans"/>
                <a:cs typeface="Lucida Sans"/>
              </a:rPr>
              <a:t>8%</a:t>
            </a:r>
            <a:endParaRPr sz="2400">
              <a:latin typeface="Lucida Sans"/>
              <a:cs typeface="Lucida Sans"/>
            </a:endParaRPr>
          </a:p>
          <a:p>
            <a:pPr marL="152400" marR="253365">
              <a:lnSpc>
                <a:spcPct val="108700"/>
              </a:lnSpc>
              <a:spcBef>
                <a:spcPts val="275"/>
              </a:spcBef>
            </a:pP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CEOs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Century Gothic"/>
                <a:cs typeface="Century Gothic"/>
              </a:rPr>
              <a:t>believe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they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deliver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superior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Century Gothic"/>
                <a:cs typeface="Century Gothic"/>
              </a:rPr>
              <a:t>experience,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but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only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8%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of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r>
              <a:rPr sz="1150" spc="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agree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699" y="6019219"/>
            <a:ext cx="5295900" cy="9099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1C4ED8"/>
                </a:solidFill>
                <a:latin typeface="Lucida Sans"/>
                <a:cs typeface="Lucida Sans"/>
              </a:rPr>
              <a:t>52%</a:t>
            </a:r>
            <a:endParaRPr sz="2400">
              <a:latin typeface="Lucida Sans"/>
              <a:cs typeface="Lucida Sans"/>
            </a:endParaRPr>
          </a:p>
          <a:p>
            <a:pPr marL="152400" marR="584835">
              <a:lnSpc>
                <a:spcPct val="108700"/>
              </a:lnSpc>
              <a:spcBef>
                <a:spcPts val="275"/>
              </a:spcBef>
            </a:pP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customers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switched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brands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the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past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year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due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poor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customer experience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5699" y="1494522"/>
            <a:ext cx="166623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0" dirty="0">
                <a:solidFill>
                  <a:srgbClr val="2562EB"/>
                </a:solidFill>
                <a:latin typeface="Lucida Sans"/>
                <a:cs typeface="Lucida Sans"/>
              </a:rPr>
              <a:t>Financial</a:t>
            </a:r>
            <a:r>
              <a:rPr sz="1700" b="1" spc="-70" dirty="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sz="1700" b="1" spc="-55" dirty="0">
                <a:solidFill>
                  <a:srgbClr val="2562EB"/>
                </a:solidFill>
                <a:latin typeface="Lucida Sans"/>
                <a:cs typeface="Lucida Sans"/>
              </a:rPr>
              <a:t>Impact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48398" y="4724399"/>
            <a:ext cx="2609850" cy="762000"/>
          </a:xfrm>
          <a:custGeom>
            <a:avLst/>
            <a:gdLst/>
            <a:ahLst/>
            <a:cxnLst/>
            <a:rect l="l" t="t" r="r" b="b"/>
            <a:pathLst>
              <a:path w="2609850" h="762000">
                <a:moveTo>
                  <a:pt x="2556453" y="761999"/>
                </a:moveTo>
                <a:lnTo>
                  <a:pt x="53397" y="761999"/>
                </a:lnTo>
                <a:lnTo>
                  <a:pt x="49681" y="761633"/>
                </a:lnTo>
                <a:lnTo>
                  <a:pt x="14085" y="742606"/>
                </a:lnTo>
                <a:lnTo>
                  <a:pt x="0" y="708602"/>
                </a:lnTo>
                <a:lnTo>
                  <a:pt x="0" y="70484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2556453" y="0"/>
                </a:lnTo>
                <a:lnTo>
                  <a:pt x="2595764" y="19391"/>
                </a:lnTo>
                <a:lnTo>
                  <a:pt x="2609849" y="53397"/>
                </a:lnTo>
                <a:lnTo>
                  <a:pt x="2609849" y="708602"/>
                </a:lnTo>
                <a:lnTo>
                  <a:pt x="2590457" y="747913"/>
                </a:lnTo>
                <a:lnTo>
                  <a:pt x="2560169" y="761633"/>
                </a:lnTo>
                <a:lnTo>
                  <a:pt x="2556453" y="761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49999" y="4800098"/>
            <a:ext cx="1210945" cy="557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b="1" spc="-20" dirty="0">
                <a:solidFill>
                  <a:srgbClr val="334054"/>
                </a:solidFill>
                <a:latin typeface="Tahoma"/>
                <a:cs typeface="Tahoma"/>
              </a:rPr>
              <a:t>SaaS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900" b="1" spc="-40" dirty="0">
                <a:solidFill>
                  <a:srgbClr val="334054"/>
                </a:solidFill>
                <a:latin typeface="Lucida Sans"/>
                <a:cs typeface="Lucida Sans"/>
              </a:rPr>
              <a:t>5-</a:t>
            </a:r>
            <a:r>
              <a:rPr sz="1900" b="1" spc="-35" dirty="0">
                <a:solidFill>
                  <a:srgbClr val="334054"/>
                </a:solidFill>
                <a:latin typeface="Lucida Sans"/>
                <a:cs typeface="Lucida Sans"/>
              </a:rPr>
              <a:t>7%</a:t>
            </a:r>
            <a:r>
              <a:rPr sz="1900" b="1" spc="-10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Lucida Sans"/>
                <a:cs typeface="Lucida Sans"/>
              </a:rPr>
              <a:t>monthly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72548" y="4724399"/>
            <a:ext cx="2609850" cy="762000"/>
          </a:xfrm>
          <a:custGeom>
            <a:avLst/>
            <a:gdLst/>
            <a:ahLst/>
            <a:cxnLst/>
            <a:rect l="l" t="t" r="r" b="b"/>
            <a:pathLst>
              <a:path w="2609850" h="762000">
                <a:moveTo>
                  <a:pt x="2556452" y="761999"/>
                </a:moveTo>
                <a:lnTo>
                  <a:pt x="53397" y="761999"/>
                </a:lnTo>
                <a:lnTo>
                  <a:pt x="49681" y="761633"/>
                </a:lnTo>
                <a:lnTo>
                  <a:pt x="14085" y="742606"/>
                </a:lnTo>
                <a:lnTo>
                  <a:pt x="0" y="708602"/>
                </a:lnTo>
                <a:lnTo>
                  <a:pt x="0" y="70484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2556452" y="0"/>
                </a:lnTo>
                <a:lnTo>
                  <a:pt x="2595764" y="19391"/>
                </a:lnTo>
                <a:lnTo>
                  <a:pt x="2609849" y="53397"/>
                </a:lnTo>
                <a:lnTo>
                  <a:pt x="2609849" y="708602"/>
                </a:lnTo>
                <a:lnTo>
                  <a:pt x="2590457" y="747913"/>
                </a:lnTo>
                <a:lnTo>
                  <a:pt x="2560168" y="761633"/>
                </a:lnTo>
                <a:lnTo>
                  <a:pt x="2556452" y="761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74150" y="4800098"/>
            <a:ext cx="1198880" cy="557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b="1" spc="-10" dirty="0">
                <a:solidFill>
                  <a:srgbClr val="334054"/>
                </a:solidFill>
                <a:latin typeface="Tahoma"/>
                <a:cs typeface="Tahoma"/>
              </a:rPr>
              <a:t>Telecom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900" b="1" spc="-55" dirty="0">
                <a:solidFill>
                  <a:srgbClr val="334054"/>
                </a:solidFill>
                <a:latin typeface="Lucida Sans"/>
                <a:cs typeface="Lucida Sans"/>
              </a:rPr>
              <a:t>2-</a:t>
            </a:r>
            <a:r>
              <a:rPr sz="1900" b="1" spc="-80" dirty="0">
                <a:solidFill>
                  <a:srgbClr val="334054"/>
                </a:solidFill>
                <a:latin typeface="Lucida Sans"/>
                <a:cs typeface="Lucida Sans"/>
              </a:rPr>
              <a:t>3% </a:t>
            </a:r>
            <a:r>
              <a:rPr sz="1150" spc="-10" dirty="0">
                <a:solidFill>
                  <a:srgbClr val="6A7280"/>
                </a:solidFill>
                <a:latin typeface="Lucida Sans"/>
                <a:cs typeface="Lucida Sans"/>
              </a:rPr>
              <a:t>monthly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48398" y="5600699"/>
            <a:ext cx="2609850" cy="762000"/>
          </a:xfrm>
          <a:custGeom>
            <a:avLst/>
            <a:gdLst/>
            <a:ahLst/>
            <a:cxnLst/>
            <a:rect l="l" t="t" r="r" b="b"/>
            <a:pathLst>
              <a:path w="2609850" h="762000">
                <a:moveTo>
                  <a:pt x="2556453" y="761999"/>
                </a:moveTo>
                <a:lnTo>
                  <a:pt x="53397" y="761999"/>
                </a:lnTo>
                <a:lnTo>
                  <a:pt x="49681" y="761633"/>
                </a:lnTo>
                <a:lnTo>
                  <a:pt x="14085" y="742606"/>
                </a:lnTo>
                <a:lnTo>
                  <a:pt x="0" y="708602"/>
                </a:lnTo>
                <a:lnTo>
                  <a:pt x="0" y="70484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556453" y="0"/>
                </a:lnTo>
                <a:lnTo>
                  <a:pt x="2595764" y="19391"/>
                </a:lnTo>
                <a:lnTo>
                  <a:pt x="2609849" y="53397"/>
                </a:lnTo>
                <a:lnTo>
                  <a:pt x="2609849" y="708602"/>
                </a:lnTo>
                <a:lnTo>
                  <a:pt x="2590457" y="747913"/>
                </a:lnTo>
                <a:lnTo>
                  <a:pt x="2560169" y="761633"/>
                </a:lnTo>
                <a:lnTo>
                  <a:pt x="2556453" y="761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9999" y="5676398"/>
            <a:ext cx="1385570" cy="557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b="1" spc="-10" dirty="0">
                <a:solidFill>
                  <a:srgbClr val="334054"/>
                </a:solidFill>
                <a:latin typeface="Tahoma"/>
                <a:cs typeface="Tahoma"/>
              </a:rPr>
              <a:t>Banking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900" b="1" spc="-35" dirty="0">
                <a:solidFill>
                  <a:srgbClr val="334054"/>
                </a:solidFill>
                <a:latin typeface="Lucida Sans"/>
                <a:cs typeface="Lucida Sans"/>
              </a:rPr>
              <a:t>20-</a:t>
            </a:r>
            <a:r>
              <a:rPr sz="1900" b="1" spc="-105" dirty="0">
                <a:solidFill>
                  <a:srgbClr val="334054"/>
                </a:solidFill>
                <a:latin typeface="Lucida Sans"/>
                <a:cs typeface="Lucida Sans"/>
              </a:rPr>
              <a:t>25%</a:t>
            </a:r>
            <a:r>
              <a:rPr sz="1900" b="1" spc="-9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Lucida Sans"/>
                <a:cs typeface="Lucida Sans"/>
              </a:rPr>
              <a:t>annual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72548" y="5600699"/>
            <a:ext cx="2609850" cy="762000"/>
          </a:xfrm>
          <a:custGeom>
            <a:avLst/>
            <a:gdLst/>
            <a:ahLst/>
            <a:cxnLst/>
            <a:rect l="l" t="t" r="r" b="b"/>
            <a:pathLst>
              <a:path w="2609850" h="762000">
                <a:moveTo>
                  <a:pt x="2556452" y="761999"/>
                </a:moveTo>
                <a:lnTo>
                  <a:pt x="53397" y="761999"/>
                </a:lnTo>
                <a:lnTo>
                  <a:pt x="49681" y="761633"/>
                </a:lnTo>
                <a:lnTo>
                  <a:pt x="14085" y="742606"/>
                </a:lnTo>
                <a:lnTo>
                  <a:pt x="0" y="708602"/>
                </a:lnTo>
                <a:lnTo>
                  <a:pt x="0" y="70484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556452" y="0"/>
                </a:lnTo>
                <a:lnTo>
                  <a:pt x="2595764" y="19391"/>
                </a:lnTo>
                <a:lnTo>
                  <a:pt x="2609849" y="53397"/>
                </a:lnTo>
                <a:lnTo>
                  <a:pt x="2609849" y="708602"/>
                </a:lnTo>
                <a:lnTo>
                  <a:pt x="2590457" y="747913"/>
                </a:lnTo>
                <a:lnTo>
                  <a:pt x="2560168" y="761633"/>
                </a:lnTo>
                <a:lnTo>
                  <a:pt x="2556452" y="761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74150" y="5676398"/>
            <a:ext cx="1437640" cy="557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b="1" spc="-85" dirty="0">
                <a:solidFill>
                  <a:srgbClr val="334054"/>
                </a:solidFill>
                <a:latin typeface="Tahoma"/>
                <a:cs typeface="Tahoma"/>
              </a:rPr>
              <a:t>E-</a:t>
            </a:r>
            <a:r>
              <a:rPr sz="1350" b="1" spc="-10" dirty="0">
                <a:solidFill>
                  <a:srgbClr val="334054"/>
                </a:solidFill>
                <a:latin typeface="Tahoma"/>
                <a:cs typeface="Tahoma"/>
              </a:rPr>
              <a:t>commerce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900" b="1" dirty="0">
                <a:solidFill>
                  <a:srgbClr val="334054"/>
                </a:solidFill>
                <a:latin typeface="Lucida Sans"/>
                <a:cs typeface="Lucida Sans"/>
              </a:rPr>
              <a:t>60-80%</a:t>
            </a:r>
            <a:r>
              <a:rPr sz="1900" b="1" spc="-10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Lucida Sans"/>
                <a:cs typeface="Lucida Sans"/>
              </a:rPr>
              <a:t>annual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55605" y="73744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0" dirty="0">
                <a:solidFill>
                  <a:srgbClr val="6A7280"/>
                </a:solidFill>
                <a:latin typeface="Lucida Sans"/>
                <a:cs typeface="Lucida Sans"/>
              </a:rPr>
              <a:t>Customer </a:t>
            </a:r>
            <a:r>
              <a:rPr sz="1150" spc="-35" dirty="0">
                <a:solidFill>
                  <a:srgbClr val="6A7280"/>
                </a:solidFill>
                <a:latin typeface="Lucida Sans"/>
                <a:cs typeface="Lucida Sans"/>
              </a:rPr>
              <a:t>Churn </a:t>
            </a:r>
            <a:r>
              <a:rPr sz="1150" spc="-10" dirty="0">
                <a:solidFill>
                  <a:srgbClr val="6A7280"/>
                </a:solidFill>
                <a:latin typeface="Lucida Sans"/>
                <a:cs typeface="Lucida Sans"/>
              </a:rPr>
              <a:t>System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94243" y="7374444"/>
            <a:ext cx="10096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3</a:t>
            </a:r>
            <a:endParaRPr sz="1150">
              <a:latin typeface="Century Gothic"/>
              <a:cs typeface="Century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904999"/>
            <a:ext cx="5333999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6934200"/>
          </a:xfrm>
          <a:custGeom>
            <a:avLst/>
            <a:gdLst/>
            <a:ahLst/>
            <a:cxnLst/>
            <a:rect l="l" t="t" r="r" b="b"/>
            <a:pathLst>
              <a:path w="76200" h="6934200">
                <a:moveTo>
                  <a:pt x="76199" y="6934199"/>
                </a:moveTo>
                <a:lnTo>
                  <a:pt x="0" y="6934199"/>
                </a:lnTo>
                <a:lnTo>
                  <a:pt x="0" y="0"/>
                </a:lnTo>
                <a:lnTo>
                  <a:pt x="76199" y="0"/>
                </a:lnTo>
                <a:lnTo>
                  <a:pt x="76199" y="69341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6934200"/>
          </a:xfrm>
          <a:custGeom>
            <a:avLst/>
            <a:gdLst/>
            <a:ahLst/>
            <a:cxnLst/>
            <a:rect l="l" t="t" r="r" b="b"/>
            <a:pathLst>
              <a:path w="3657600" h="6934200">
                <a:moveTo>
                  <a:pt x="3657599" y="6934199"/>
                </a:moveTo>
                <a:lnTo>
                  <a:pt x="0" y="69341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69341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90" dirty="0">
                <a:latin typeface="Verdana"/>
                <a:cs typeface="Verdana"/>
              </a:rPr>
              <a:t>Understanding</a:t>
            </a:r>
            <a:r>
              <a:rPr spc="-325" dirty="0">
                <a:latin typeface="Verdana"/>
                <a:cs typeface="Verdana"/>
              </a:rPr>
              <a:t> </a:t>
            </a:r>
            <a:r>
              <a:rPr spc="-420" dirty="0">
                <a:latin typeface="Verdana"/>
                <a:cs typeface="Verdana"/>
              </a:rPr>
              <a:t>Customer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Churn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415" dirty="0">
                <a:latin typeface="Verdana"/>
                <a:cs typeface="Verdana"/>
              </a:rPr>
              <a:t>Fundamentals</a:t>
            </a:r>
          </a:p>
        </p:txBody>
      </p:sp>
      <p:sp>
        <p:nvSpPr>
          <p:cNvPr id="6" name="object 6"/>
          <p:cNvSpPr/>
          <p:nvPr/>
        </p:nvSpPr>
        <p:spPr>
          <a:xfrm>
            <a:off x="609599" y="3581399"/>
            <a:ext cx="38100" cy="609600"/>
          </a:xfrm>
          <a:custGeom>
            <a:avLst/>
            <a:gdLst/>
            <a:ahLst/>
            <a:cxnLst/>
            <a:rect l="l" t="t" r="r" b="b"/>
            <a:pathLst>
              <a:path w="38100" h="609600">
                <a:moveTo>
                  <a:pt x="380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38099" y="0"/>
                </a:lnTo>
                <a:lnTo>
                  <a:pt x="38099" y="6095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599" y="4343399"/>
            <a:ext cx="38100" cy="609600"/>
          </a:xfrm>
          <a:custGeom>
            <a:avLst/>
            <a:gdLst/>
            <a:ahLst/>
            <a:cxnLst/>
            <a:rect l="l" t="t" r="r" b="b"/>
            <a:pathLst>
              <a:path w="38100" h="609600">
                <a:moveTo>
                  <a:pt x="380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38099" y="0"/>
                </a:lnTo>
                <a:lnTo>
                  <a:pt x="38099" y="6095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5105399"/>
            <a:ext cx="38100" cy="609600"/>
          </a:xfrm>
          <a:custGeom>
            <a:avLst/>
            <a:gdLst/>
            <a:ahLst/>
            <a:cxnLst/>
            <a:rect l="l" t="t" r="r" b="b"/>
            <a:pathLst>
              <a:path w="38100" h="609600">
                <a:moveTo>
                  <a:pt x="380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38099" y="0"/>
                </a:lnTo>
                <a:lnTo>
                  <a:pt x="38099" y="6095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899" y="1567443"/>
            <a:ext cx="259016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60" dirty="0">
                <a:solidFill>
                  <a:srgbClr val="1F2937"/>
                </a:solidFill>
                <a:latin typeface="Tahoma"/>
                <a:cs typeface="Tahoma"/>
              </a:rPr>
              <a:t>What</a:t>
            </a:r>
            <a:r>
              <a:rPr sz="1700" b="1" spc="-65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1F2937"/>
                </a:solidFill>
                <a:latin typeface="Tahoma"/>
                <a:cs typeface="Tahoma"/>
              </a:rPr>
              <a:t>is</a:t>
            </a:r>
            <a:r>
              <a:rPr sz="1700" b="1" spc="-65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75" dirty="0">
                <a:solidFill>
                  <a:srgbClr val="1F2937"/>
                </a:solidFill>
                <a:latin typeface="Tahoma"/>
                <a:cs typeface="Tahoma"/>
              </a:rPr>
              <a:t>Customer</a:t>
            </a:r>
            <a:r>
              <a:rPr sz="1700" b="1" spc="-65" dirty="0">
                <a:solidFill>
                  <a:srgbClr val="1F2937"/>
                </a:solidFill>
                <a:latin typeface="Tahoma"/>
                <a:cs typeface="Tahoma"/>
              </a:rPr>
              <a:t> Churn?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1973554"/>
            <a:ext cx="53238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Customer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refers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when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stop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doing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business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a </a:t>
            </a:r>
            <a:r>
              <a:rPr sz="1300" spc="-80" dirty="0">
                <a:solidFill>
                  <a:srgbClr val="334054"/>
                </a:solidFill>
                <a:latin typeface="Century Gothic"/>
                <a:cs typeface="Century Gothic"/>
              </a:rPr>
              <a:t>company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service.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subscription-</a:t>
            </a:r>
            <a:r>
              <a:rPr sz="1300" spc="-85" dirty="0">
                <a:solidFill>
                  <a:srgbClr val="334054"/>
                </a:solidFill>
                <a:latin typeface="Century Gothic"/>
                <a:cs typeface="Century Gothic"/>
              </a:rPr>
              <a:t>based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Century Gothic"/>
                <a:cs typeface="Century Gothic"/>
              </a:rPr>
              <a:t>models,</a:t>
            </a:r>
            <a:r>
              <a:rPr sz="1300" spc="-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it's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measured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as </a:t>
            </a:r>
            <a:r>
              <a:rPr sz="1300" spc="-20" dirty="0">
                <a:solidFill>
                  <a:srgbClr val="334054"/>
                </a:solidFill>
                <a:latin typeface="Century Gothic"/>
                <a:cs typeface="Century Gothic"/>
              </a:rPr>
              <a:t>the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80" dirty="0">
                <a:solidFill>
                  <a:srgbClr val="334054"/>
                </a:solidFill>
                <a:latin typeface="Century Gothic"/>
                <a:cs typeface="Century Gothic"/>
              </a:rPr>
              <a:t>percentage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Century Gothic"/>
                <a:cs typeface="Century Gothic"/>
              </a:rPr>
              <a:t>of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Century Gothic"/>
                <a:cs typeface="Century Gothic"/>
              </a:rPr>
              <a:t>who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0" dirty="0">
                <a:solidFill>
                  <a:srgbClr val="334054"/>
                </a:solidFill>
                <a:latin typeface="Century Gothic"/>
                <a:cs typeface="Century Gothic"/>
              </a:rPr>
              <a:t>cancel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don't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renew</a:t>
            </a:r>
            <a:r>
              <a:rPr sz="130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34054"/>
                </a:solidFill>
                <a:latin typeface="Century Gothic"/>
                <a:cs typeface="Century Gothic"/>
              </a:rPr>
              <a:t>within</a:t>
            </a:r>
            <a:r>
              <a:rPr sz="130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a </a:t>
            </a:r>
            <a:r>
              <a:rPr sz="1300" spc="-40" dirty="0">
                <a:solidFill>
                  <a:srgbClr val="334054"/>
                </a:solidFill>
                <a:latin typeface="Century Gothic"/>
                <a:cs typeface="Century Gothic"/>
              </a:rPr>
              <a:t>given</a:t>
            </a:r>
            <a:r>
              <a:rPr sz="130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Century Gothic"/>
                <a:cs typeface="Century Gothic"/>
              </a:rPr>
              <a:t>period.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" y="3129543"/>
            <a:ext cx="152971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85" dirty="0">
                <a:solidFill>
                  <a:srgbClr val="1F2937"/>
                </a:solidFill>
                <a:latin typeface="Tahoma"/>
                <a:cs typeface="Tahoma"/>
              </a:rPr>
              <a:t>Types</a:t>
            </a:r>
            <a:r>
              <a:rPr sz="1700" b="1" spc="-55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1F2937"/>
                </a:solidFill>
                <a:latin typeface="Tahoma"/>
                <a:cs typeface="Tahoma"/>
              </a:rPr>
              <a:t>of</a:t>
            </a:r>
            <a:r>
              <a:rPr sz="1700" b="1" spc="-50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55" dirty="0">
                <a:solidFill>
                  <a:srgbClr val="1F2937"/>
                </a:solidFill>
                <a:latin typeface="Tahoma"/>
                <a:cs typeface="Tahoma"/>
              </a:rPr>
              <a:t>Churn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9" y="3524491"/>
            <a:ext cx="5033645" cy="661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Voluntary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20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endParaRPr sz="1350">
              <a:latin typeface="Lucida Sans"/>
              <a:cs typeface="Lucida Sans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makes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75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conscious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decision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0" dirty="0">
                <a:solidFill>
                  <a:srgbClr val="334054"/>
                </a:solidFill>
                <a:latin typeface="Century Gothic"/>
                <a:cs typeface="Century Gothic"/>
              </a:rPr>
              <a:t>leave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due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dissatisfaction,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better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alternatives,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changing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needs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299" y="4286491"/>
            <a:ext cx="5058410" cy="661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Involuntary</a:t>
            </a:r>
            <a:r>
              <a:rPr sz="1350" b="1" spc="-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20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endParaRPr sz="1350">
              <a:latin typeface="Lucida Sans"/>
              <a:cs typeface="Lucida Sans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leaves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due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to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external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factors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like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payment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failures,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expired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cards,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technical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issues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299" y="5048491"/>
            <a:ext cx="4765675" cy="661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Silent</a:t>
            </a:r>
            <a:r>
              <a:rPr sz="1350" b="1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20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endParaRPr sz="1350">
              <a:latin typeface="Lucida Sans"/>
              <a:cs typeface="Lucida Sans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Customer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disengages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but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doesn't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formally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95" dirty="0">
                <a:solidFill>
                  <a:srgbClr val="334054"/>
                </a:solidFill>
                <a:latin typeface="Century Gothic"/>
                <a:cs typeface="Century Gothic"/>
              </a:rPr>
              <a:t>cancel,</a:t>
            </a:r>
            <a:r>
              <a:rPr sz="1150" spc="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often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still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paying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but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"mentally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95" dirty="0">
                <a:solidFill>
                  <a:srgbClr val="334054"/>
                </a:solidFill>
                <a:latin typeface="Century Gothic"/>
                <a:cs typeface="Century Gothic"/>
              </a:rPr>
              <a:t>checked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out"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398" y="4800599"/>
            <a:ext cx="5334000" cy="1104900"/>
          </a:xfrm>
          <a:custGeom>
            <a:avLst/>
            <a:gdLst/>
            <a:ahLst/>
            <a:cxnLst/>
            <a:rect l="l" t="t" r="r" b="b"/>
            <a:pathLst>
              <a:path w="5334000" h="1104900">
                <a:moveTo>
                  <a:pt x="5280602" y="1104899"/>
                </a:moveTo>
                <a:lnTo>
                  <a:pt x="53397" y="1104899"/>
                </a:lnTo>
                <a:lnTo>
                  <a:pt x="49681" y="1104533"/>
                </a:lnTo>
                <a:lnTo>
                  <a:pt x="14085" y="1085507"/>
                </a:lnTo>
                <a:lnTo>
                  <a:pt x="0" y="1051502"/>
                </a:lnTo>
                <a:lnTo>
                  <a:pt x="0" y="104774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5280602" y="0"/>
                </a:lnTo>
                <a:lnTo>
                  <a:pt x="5319913" y="19391"/>
                </a:lnTo>
                <a:lnTo>
                  <a:pt x="5333999" y="53397"/>
                </a:lnTo>
                <a:lnTo>
                  <a:pt x="5333999" y="1051502"/>
                </a:lnTo>
                <a:lnTo>
                  <a:pt x="5314607" y="1090814"/>
                </a:lnTo>
                <a:lnTo>
                  <a:pt x="5284318" y="1104533"/>
                </a:lnTo>
                <a:lnTo>
                  <a:pt x="5280602" y="1104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5699" y="1567443"/>
            <a:ext cx="20808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95" dirty="0">
                <a:solidFill>
                  <a:srgbClr val="1F2937"/>
                </a:solidFill>
                <a:latin typeface="Tahoma"/>
                <a:cs typeface="Tahoma"/>
              </a:rPr>
              <a:t>Key</a:t>
            </a:r>
            <a:r>
              <a:rPr sz="1700" b="1" spc="-60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85" dirty="0">
                <a:solidFill>
                  <a:srgbClr val="1F2937"/>
                </a:solidFill>
                <a:latin typeface="Tahoma"/>
                <a:cs typeface="Tahoma"/>
              </a:rPr>
              <a:t>Drivers</a:t>
            </a:r>
            <a:r>
              <a:rPr sz="1700" b="1" spc="-60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1F2937"/>
                </a:solidFill>
                <a:latin typeface="Tahoma"/>
                <a:cs typeface="Tahoma"/>
              </a:rPr>
              <a:t>of</a:t>
            </a:r>
            <a:r>
              <a:rPr sz="1700" b="1" spc="-55" dirty="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1F2937"/>
                </a:solidFill>
                <a:latin typeface="Tahoma"/>
                <a:cs typeface="Tahoma"/>
              </a:rPr>
              <a:t>Churn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48399" y="2038349"/>
            <a:ext cx="381000" cy="381000"/>
            <a:chOff x="6248399" y="2038349"/>
            <a:chExt cx="381000" cy="381000"/>
          </a:xfrm>
        </p:grpSpPr>
        <p:sp>
          <p:nvSpPr>
            <p:cNvPr id="18" name="object 18"/>
            <p:cNvSpPr/>
            <p:nvPr/>
          </p:nvSpPr>
          <p:spPr>
            <a:xfrm>
              <a:off x="6248399" y="2038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699" y="2162174"/>
              <a:ext cx="152399" cy="13462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69100" y="1962392"/>
            <a:ext cx="471106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350" b="1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25" dirty="0">
                <a:solidFill>
                  <a:srgbClr val="334054"/>
                </a:solidFill>
                <a:latin typeface="Lucida Sans"/>
                <a:cs typeface="Lucida Sans"/>
              </a:rPr>
              <a:t>Dissatisfaction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Poor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product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Century Gothic"/>
                <a:cs typeface="Century Gothic"/>
              </a:rPr>
              <a:t>experience,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unmet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expectations,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service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quality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issues</a:t>
            </a:r>
            <a:endParaRPr sz="115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8399" y="2705099"/>
            <a:ext cx="381000" cy="381000"/>
            <a:chOff x="6248399" y="2705099"/>
            <a:chExt cx="381000" cy="381000"/>
          </a:xfrm>
        </p:grpSpPr>
        <p:sp>
          <p:nvSpPr>
            <p:cNvPr id="22" name="object 22"/>
            <p:cNvSpPr/>
            <p:nvPr/>
          </p:nvSpPr>
          <p:spPr>
            <a:xfrm>
              <a:off x="6248399" y="27050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1274" y="2828924"/>
              <a:ext cx="95249" cy="13468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69100" y="2566583"/>
            <a:ext cx="14243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Low </a:t>
            </a:r>
            <a:r>
              <a:rPr sz="1350" b="1" spc="-50" dirty="0">
                <a:solidFill>
                  <a:srgbClr val="334054"/>
                </a:solidFill>
                <a:latin typeface="Lucida Sans"/>
                <a:cs typeface="Lucida Sans"/>
              </a:rPr>
              <a:t>Engagement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69100" y="2802445"/>
            <a:ext cx="474980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Infrequent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product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Century Gothic"/>
                <a:cs typeface="Century Gothic"/>
              </a:rPr>
              <a:t>usage,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declining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feature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Century Gothic"/>
                <a:cs typeface="Century Gothic"/>
              </a:rPr>
              <a:t>adoption,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low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perceived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9100" y="2992945"/>
            <a:ext cx="38036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334054"/>
                </a:solidFill>
                <a:latin typeface="Century Gothic"/>
                <a:cs typeface="Century Gothic"/>
              </a:rPr>
              <a:t>value</a:t>
            </a:r>
            <a:endParaRPr sz="1150">
              <a:latin typeface="Century Gothic"/>
              <a:cs typeface="Century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48399" y="3390899"/>
            <a:ext cx="381000" cy="381000"/>
            <a:chOff x="6248399" y="3390899"/>
            <a:chExt cx="381000" cy="381000"/>
          </a:xfrm>
        </p:grpSpPr>
        <p:sp>
          <p:nvSpPr>
            <p:cNvPr id="28" name="object 28"/>
            <p:cNvSpPr/>
            <p:nvPr/>
          </p:nvSpPr>
          <p:spPr>
            <a:xfrm>
              <a:off x="624839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174" y="3505199"/>
              <a:ext cx="171449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769100" y="3252383"/>
            <a:ext cx="150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Competitive</a:t>
            </a:r>
            <a:r>
              <a:rPr sz="1350" b="1" spc="-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00" dirty="0">
                <a:solidFill>
                  <a:srgbClr val="334054"/>
                </a:solidFill>
                <a:latin typeface="Lucida Sans"/>
                <a:cs typeface="Lucida Sans"/>
              </a:rPr>
              <a:t>Offers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69100" y="3488245"/>
            <a:ext cx="470281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Better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pricing,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features,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service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from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competitors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pulling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customers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69100" y="3678744"/>
            <a:ext cx="3657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10" dirty="0">
                <a:solidFill>
                  <a:srgbClr val="334054"/>
                </a:solidFill>
                <a:latin typeface="Century Gothic"/>
                <a:cs typeface="Century Gothic"/>
              </a:rPr>
              <a:t>away</a:t>
            </a:r>
            <a:endParaRPr sz="1150">
              <a:latin typeface="Century Gothic"/>
              <a:cs typeface="Century 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48399" y="4076699"/>
            <a:ext cx="381000" cy="381000"/>
            <a:chOff x="6248399" y="4076699"/>
            <a:chExt cx="381000" cy="381000"/>
          </a:xfrm>
        </p:grpSpPr>
        <p:sp>
          <p:nvSpPr>
            <p:cNvPr id="34" name="object 34"/>
            <p:cNvSpPr/>
            <p:nvPr/>
          </p:nvSpPr>
          <p:spPr>
            <a:xfrm>
              <a:off x="6248399" y="4076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4727" y="4190999"/>
              <a:ext cx="87600" cy="1523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769100" y="3938182"/>
            <a:ext cx="110807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Pricing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95" dirty="0">
                <a:solidFill>
                  <a:srgbClr val="334054"/>
                </a:solidFill>
                <a:latin typeface="Lucida Sans"/>
                <a:cs typeface="Lucida Sans"/>
              </a:rPr>
              <a:t>Issues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69100" y="4174044"/>
            <a:ext cx="442404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Value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not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aligning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with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cost,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Century Gothic"/>
                <a:cs typeface="Century Gothic"/>
              </a:rPr>
              <a:t>unexpected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price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increases,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or</a:t>
            </a:r>
            <a:r>
              <a:rPr sz="1150" spc="-2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billing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69100" y="4364544"/>
            <a:ext cx="66484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problems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88099" y="4928782"/>
            <a:ext cx="132588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60" dirty="0">
                <a:solidFill>
                  <a:srgbClr val="1C4ED8"/>
                </a:solidFill>
                <a:latin typeface="Arial Black"/>
                <a:cs typeface="Arial Black"/>
              </a:rPr>
              <a:t>Business</a:t>
            </a:r>
            <a:r>
              <a:rPr sz="1350" spc="-70" dirty="0">
                <a:solidFill>
                  <a:srgbClr val="1C4ED8"/>
                </a:solidFill>
                <a:latin typeface="Arial Black"/>
                <a:cs typeface="Arial Black"/>
              </a:rPr>
              <a:t> </a:t>
            </a:r>
            <a:r>
              <a:rPr sz="1350" spc="-120" dirty="0">
                <a:solidFill>
                  <a:srgbClr val="1C4ED8"/>
                </a:solidFill>
                <a:latin typeface="Arial Black"/>
                <a:cs typeface="Arial Black"/>
              </a:rPr>
              <a:t>Impact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88099" y="5150700"/>
            <a:ext cx="46920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10" dirty="0">
                <a:solidFill>
                  <a:srgbClr val="334054"/>
                </a:solidFill>
                <a:latin typeface="Century Gothic"/>
                <a:cs typeface="Century Gothic"/>
              </a:rPr>
              <a:t>A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5%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reduction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in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churn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14" dirty="0">
                <a:solidFill>
                  <a:srgbClr val="334054"/>
                </a:solidFill>
                <a:latin typeface="Century Gothic"/>
                <a:cs typeface="Century Gothic"/>
              </a:rPr>
              <a:t>can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Century Gothic"/>
                <a:cs typeface="Century Gothic"/>
              </a:rPr>
              <a:t>increase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profits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Century Gothic"/>
                <a:cs typeface="Century Gothic"/>
              </a:rPr>
              <a:t>by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25-</a:t>
            </a: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95%,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making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Century Gothic"/>
                <a:cs typeface="Century Gothic"/>
              </a:rPr>
              <a:t>churn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prediction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90" dirty="0">
                <a:solidFill>
                  <a:srgbClr val="334054"/>
                </a:solidFill>
                <a:latin typeface="Century Gothic"/>
                <a:cs typeface="Century Gothic"/>
              </a:rPr>
              <a:t>and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Century Gothic"/>
                <a:cs typeface="Century Gothic"/>
              </a:rPr>
              <a:t>prevention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Century Gothic"/>
                <a:cs typeface="Century Gothic"/>
              </a:rPr>
              <a:t>critical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for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sustainable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334054"/>
                </a:solidFill>
                <a:latin typeface="Century Gothic"/>
                <a:cs typeface="Century Gothic"/>
              </a:rPr>
              <a:t>business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Century Gothic"/>
                <a:cs typeface="Century Gothic"/>
              </a:rPr>
              <a:t>growth</a:t>
            </a:r>
            <a:r>
              <a:rPr sz="1150" spc="-15" dirty="0">
                <a:solidFill>
                  <a:srgbClr val="334054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Century Gothic"/>
                <a:cs typeface="Century Gothic"/>
              </a:rPr>
              <a:t>and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88099" y="5545644"/>
            <a:ext cx="6705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5" dirty="0">
                <a:solidFill>
                  <a:srgbClr val="334054"/>
                </a:solidFill>
                <a:latin typeface="Century Gothic"/>
                <a:cs typeface="Century Gothic"/>
              </a:rPr>
              <a:t>valuation.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9205" y="61171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81444" y="6117144"/>
            <a:ext cx="11366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solidFill>
                  <a:srgbClr val="334054"/>
                </a:solidFill>
                <a:latin typeface="Century Gothic"/>
                <a:cs typeface="Century Gothic"/>
              </a:rPr>
              <a:t>4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89232" y="65222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Genspark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848725"/>
          </a:xfrm>
          <a:custGeom>
            <a:avLst/>
            <a:gdLst/>
            <a:ahLst/>
            <a:cxnLst/>
            <a:rect l="l" t="t" r="r" b="b"/>
            <a:pathLst>
              <a:path w="76200" h="8848725">
                <a:moveTo>
                  <a:pt x="76199" y="8848724"/>
                </a:moveTo>
                <a:lnTo>
                  <a:pt x="0" y="8848724"/>
                </a:lnTo>
                <a:lnTo>
                  <a:pt x="0" y="0"/>
                </a:lnTo>
                <a:lnTo>
                  <a:pt x="76199" y="0"/>
                </a:lnTo>
                <a:lnTo>
                  <a:pt x="76199" y="8848724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65881"/>
            <a:ext cx="3657600" cy="8848725"/>
          </a:xfrm>
          <a:custGeom>
            <a:avLst/>
            <a:gdLst/>
            <a:ahLst/>
            <a:cxnLst/>
            <a:rect l="l" t="t" r="r" b="b"/>
            <a:pathLst>
              <a:path w="3657600" h="8848725">
                <a:moveTo>
                  <a:pt x="3657599" y="8848724"/>
                </a:moveTo>
                <a:lnTo>
                  <a:pt x="0" y="8848724"/>
                </a:lnTo>
                <a:lnTo>
                  <a:pt x="0" y="0"/>
                </a:lnTo>
                <a:lnTo>
                  <a:pt x="3657599" y="0"/>
                </a:lnTo>
                <a:lnTo>
                  <a:pt x="3657599" y="8848724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10" dirty="0"/>
              <a:t>Data</a:t>
            </a:r>
            <a:r>
              <a:rPr spc="-155" dirty="0"/>
              <a:t> </a:t>
            </a:r>
            <a:r>
              <a:rPr spc="-145" dirty="0"/>
              <a:t>Collection</a:t>
            </a:r>
            <a:r>
              <a:rPr spc="-150" dirty="0"/>
              <a:t> </a:t>
            </a:r>
            <a:r>
              <a:rPr spc="-540" dirty="0"/>
              <a:t>&amp;</a:t>
            </a:r>
            <a:r>
              <a:rPr spc="-150" dirty="0"/>
              <a:t> </a:t>
            </a:r>
            <a:r>
              <a:rPr spc="-165" dirty="0"/>
              <a:t>Preparation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962149"/>
            <a:ext cx="5295900" cy="2438400"/>
            <a:chOff x="609599" y="1962149"/>
            <a:chExt cx="5295900" cy="2438400"/>
          </a:xfrm>
        </p:grpSpPr>
        <p:sp>
          <p:nvSpPr>
            <p:cNvPr id="7" name="object 7"/>
            <p:cNvSpPr/>
            <p:nvPr/>
          </p:nvSpPr>
          <p:spPr>
            <a:xfrm>
              <a:off x="609599" y="1962149"/>
              <a:ext cx="5295900" cy="2438400"/>
            </a:xfrm>
            <a:custGeom>
              <a:avLst/>
              <a:gdLst/>
              <a:ahLst/>
              <a:cxnLst/>
              <a:rect l="l" t="t" r="r" b="b"/>
              <a:pathLst>
                <a:path w="5295900" h="2438400">
                  <a:moveTo>
                    <a:pt x="52958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5295899" y="0"/>
                  </a:lnTo>
                  <a:lnTo>
                    <a:pt x="5295899" y="24383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962149"/>
              <a:ext cx="28575" cy="2438400"/>
            </a:xfrm>
            <a:custGeom>
              <a:avLst/>
              <a:gdLst/>
              <a:ahLst/>
              <a:cxnLst/>
              <a:rect l="l" t="t" r="r" b="b"/>
              <a:pathLst>
                <a:path w="28575" h="2438400">
                  <a:moveTo>
                    <a:pt x="28574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2438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2114549"/>
              <a:ext cx="152399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4" y="2657474"/>
              <a:ext cx="171628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49" y="3209924"/>
              <a:ext cx="1904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3762374"/>
              <a:ext cx="152399" cy="1523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09599" y="5067299"/>
            <a:ext cx="5295900" cy="1885950"/>
            <a:chOff x="609599" y="5067299"/>
            <a:chExt cx="5295900" cy="1885950"/>
          </a:xfrm>
        </p:grpSpPr>
        <p:sp>
          <p:nvSpPr>
            <p:cNvPr id="14" name="object 14"/>
            <p:cNvSpPr/>
            <p:nvPr/>
          </p:nvSpPr>
          <p:spPr>
            <a:xfrm>
              <a:off x="609599" y="5067299"/>
              <a:ext cx="5295900" cy="1885950"/>
            </a:xfrm>
            <a:custGeom>
              <a:avLst/>
              <a:gdLst/>
              <a:ahLst/>
              <a:cxnLst/>
              <a:rect l="l" t="t" r="r" b="b"/>
              <a:pathLst>
                <a:path w="5295900" h="1885950">
                  <a:moveTo>
                    <a:pt x="5295899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5295899" y="0"/>
                  </a:lnTo>
                  <a:lnTo>
                    <a:pt x="5295899" y="18859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5067299"/>
              <a:ext cx="28575" cy="1885950"/>
            </a:xfrm>
            <a:custGeom>
              <a:avLst/>
              <a:gdLst/>
              <a:ahLst/>
              <a:cxnLst/>
              <a:rect l="l" t="t" r="r" b="b"/>
              <a:pathLst>
                <a:path w="28575" h="1885950">
                  <a:moveTo>
                    <a:pt x="28574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8859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" y="5210174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49" y="5762624"/>
              <a:ext cx="114299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624" y="6315074"/>
              <a:ext cx="133349" cy="1523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1580247"/>
            <a:ext cx="206121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14" dirty="0">
                <a:solidFill>
                  <a:srgbClr val="3B81F5"/>
                </a:solidFill>
                <a:latin typeface="Lucida Sans"/>
                <a:cs typeface="Lucida Sans"/>
              </a:rPr>
              <a:t>Critical</a:t>
            </a:r>
            <a:r>
              <a:rPr sz="1700" b="1" spc="-90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105" dirty="0">
                <a:solidFill>
                  <a:srgbClr val="3B81F5"/>
                </a:solidFill>
                <a:latin typeface="Lucida Sans"/>
                <a:cs typeface="Lucida Sans"/>
              </a:rPr>
              <a:t>Data</a:t>
            </a:r>
            <a:r>
              <a:rPr sz="1700" b="1" spc="-90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85" dirty="0">
                <a:solidFill>
                  <a:srgbClr val="3B81F5"/>
                </a:solidFill>
                <a:latin typeface="Lucida Sans"/>
                <a:cs typeface="Lucida Sans"/>
              </a:rPr>
              <a:t>Sources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7675" marR="537845">
              <a:lnSpc>
                <a:spcPct val="114199"/>
              </a:lnSpc>
              <a:spcBef>
                <a:spcPts val="115"/>
              </a:spcBef>
            </a:pPr>
            <a:r>
              <a:rPr sz="1350" b="1" spc="-65" dirty="0">
                <a:latin typeface="Tahoma"/>
                <a:cs typeface="Tahoma"/>
              </a:rPr>
              <a:t>Behavioral</a:t>
            </a:r>
            <a:r>
              <a:rPr sz="1350" b="1" spc="60" dirty="0">
                <a:latin typeface="Tahoma"/>
                <a:cs typeface="Tahoma"/>
              </a:rPr>
              <a:t> </a:t>
            </a:r>
            <a:r>
              <a:rPr sz="1350" b="1" spc="-90" dirty="0">
                <a:latin typeface="Tahoma"/>
                <a:cs typeface="Tahoma"/>
              </a:rPr>
              <a:t>Data:</a:t>
            </a:r>
            <a:r>
              <a:rPr sz="1350" b="1" spc="30" dirty="0">
                <a:latin typeface="Tahoma"/>
                <a:cs typeface="Tahoma"/>
              </a:rPr>
              <a:t> </a:t>
            </a:r>
            <a:r>
              <a:rPr spc="45" dirty="0"/>
              <a:t>Product</a:t>
            </a:r>
            <a:r>
              <a:rPr spc="80" dirty="0"/>
              <a:t> </a:t>
            </a:r>
            <a:r>
              <a:rPr dirty="0"/>
              <a:t>usage,</a:t>
            </a:r>
            <a:r>
              <a:rPr spc="80" dirty="0"/>
              <a:t> </a:t>
            </a:r>
            <a:r>
              <a:rPr dirty="0"/>
              <a:t>feature</a:t>
            </a:r>
            <a:r>
              <a:rPr spc="80" dirty="0"/>
              <a:t> </a:t>
            </a:r>
            <a:r>
              <a:rPr dirty="0"/>
              <a:t>adoption,</a:t>
            </a:r>
            <a:r>
              <a:rPr spc="80" dirty="0"/>
              <a:t> </a:t>
            </a:r>
            <a:r>
              <a:rPr spc="-10" dirty="0"/>
              <a:t>login </a:t>
            </a:r>
            <a:r>
              <a:rPr dirty="0"/>
              <a:t>frequency,</a:t>
            </a:r>
            <a:r>
              <a:rPr spc="35" dirty="0"/>
              <a:t> </a:t>
            </a:r>
            <a:r>
              <a:rPr dirty="0"/>
              <a:t>session</a:t>
            </a:r>
            <a:r>
              <a:rPr spc="40" dirty="0"/>
              <a:t> duration</a:t>
            </a:r>
            <a:endParaRPr sz="1350">
              <a:latin typeface="Tahoma"/>
              <a:cs typeface="Tahoma"/>
            </a:endParaRPr>
          </a:p>
          <a:p>
            <a:pPr marL="447675" marR="228600">
              <a:lnSpc>
                <a:spcPct val="114199"/>
              </a:lnSpc>
              <a:spcBef>
                <a:spcPts val="710"/>
              </a:spcBef>
            </a:pPr>
            <a:r>
              <a:rPr sz="1350" b="1" spc="-65" dirty="0">
                <a:latin typeface="Tahoma"/>
                <a:cs typeface="Tahoma"/>
              </a:rPr>
              <a:t>Transactional</a:t>
            </a:r>
            <a:r>
              <a:rPr sz="1350" b="1" spc="110" dirty="0">
                <a:latin typeface="Tahoma"/>
                <a:cs typeface="Tahoma"/>
              </a:rPr>
              <a:t> </a:t>
            </a:r>
            <a:r>
              <a:rPr sz="1350" b="1" spc="-90" dirty="0">
                <a:latin typeface="Tahoma"/>
                <a:cs typeface="Tahoma"/>
              </a:rPr>
              <a:t>Data:</a:t>
            </a:r>
            <a:r>
              <a:rPr sz="1350" b="1" spc="70" dirty="0">
                <a:latin typeface="Tahoma"/>
                <a:cs typeface="Tahoma"/>
              </a:rPr>
              <a:t> </a:t>
            </a:r>
            <a:r>
              <a:rPr dirty="0"/>
              <a:t>Purchase</a:t>
            </a:r>
            <a:r>
              <a:rPr spc="125" dirty="0"/>
              <a:t> </a:t>
            </a:r>
            <a:r>
              <a:rPr dirty="0"/>
              <a:t>history,</a:t>
            </a:r>
            <a:r>
              <a:rPr spc="120" dirty="0"/>
              <a:t> </a:t>
            </a:r>
            <a:r>
              <a:rPr dirty="0"/>
              <a:t>subscription</a:t>
            </a:r>
            <a:r>
              <a:rPr spc="125" dirty="0"/>
              <a:t> </a:t>
            </a:r>
            <a:r>
              <a:rPr spc="-10" dirty="0"/>
              <a:t>changes, </a:t>
            </a:r>
            <a:r>
              <a:rPr spc="60" dirty="0"/>
              <a:t>payment</a:t>
            </a:r>
            <a:r>
              <a:rPr spc="-10" dirty="0"/>
              <a:t> records</a:t>
            </a:r>
            <a:endParaRPr sz="1350">
              <a:latin typeface="Tahoma"/>
              <a:cs typeface="Tahoma"/>
            </a:endParaRPr>
          </a:p>
          <a:p>
            <a:pPr marL="447675" marR="704850">
              <a:lnSpc>
                <a:spcPct val="114199"/>
              </a:lnSpc>
              <a:spcBef>
                <a:spcPts val="710"/>
              </a:spcBef>
            </a:pPr>
            <a:r>
              <a:rPr sz="1350" b="1" spc="-50" dirty="0">
                <a:latin typeface="Tahoma"/>
                <a:cs typeface="Tahoma"/>
              </a:rPr>
              <a:t>Demographic</a:t>
            </a:r>
            <a:r>
              <a:rPr sz="1350" b="1" spc="-55" dirty="0">
                <a:latin typeface="Tahoma"/>
                <a:cs typeface="Tahoma"/>
              </a:rPr>
              <a:t> </a:t>
            </a:r>
            <a:r>
              <a:rPr sz="1350" b="1" spc="-90" dirty="0">
                <a:latin typeface="Tahoma"/>
                <a:cs typeface="Tahoma"/>
              </a:rPr>
              <a:t>Data:</a:t>
            </a:r>
            <a:r>
              <a:rPr sz="1350" b="1" spc="-75" dirty="0">
                <a:latin typeface="Tahoma"/>
                <a:cs typeface="Tahoma"/>
              </a:rPr>
              <a:t> </a:t>
            </a:r>
            <a:r>
              <a:rPr dirty="0"/>
              <a:t>User</a:t>
            </a:r>
            <a:r>
              <a:rPr spc="-25" dirty="0"/>
              <a:t> </a:t>
            </a:r>
            <a:r>
              <a:rPr dirty="0"/>
              <a:t>role,</a:t>
            </a:r>
            <a:r>
              <a:rPr spc="-30" dirty="0"/>
              <a:t> </a:t>
            </a:r>
            <a:r>
              <a:rPr spc="50" dirty="0"/>
              <a:t>company</a:t>
            </a:r>
            <a:r>
              <a:rPr spc="-25" dirty="0"/>
              <a:t> </a:t>
            </a:r>
            <a:r>
              <a:rPr spc="-40" dirty="0"/>
              <a:t>size,</a:t>
            </a:r>
            <a:r>
              <a:rPr spc="-25" dirty="0"/>
              <a:t> </a:t>
            </a:r>
            <a:r>
              <a:rPr spc="-10" dirty="0"/>
              <a:t>industry, </a:t>
            </a:r>
            <a:r>
              <a:rPr spc="20" dirty="0"/>
              <a:t>geographical</a:t>
            </a:r>
            <a:r>
              <a:rPr spc="180" dirty="0"/>
              <a:t> </a:t>
            </a:r>
            <a:r>
              <a:rPr spc="-10" dirty="0"/>
              <a:t>location</a:t>
            </a:r>
            <a:endParaRPr sz="1350">
              <a:latin typeface="Tahoma"/>
              <a:cs typeface="Tahoma"/>
            </a:endParaRPr>
          </a:p>
          <a:p>
            <a:pPr marL="447675" marR="554990">
              <a:lnSpc>
                <a:spcPct val="114199"/>
              </a:lnSpc>
              <a:spcBef>
                <a:spcPts val="710"/>
              </a:spcBef>
            </a:pPr>
            <a:r>
              <a:rPr sz="1350" b="1" spc="-55" dirty="0">
                <a:latin typeface="Tahoma"/>
                <a:cs typeface="Tahoma"/>
              </a:rPr>
              <a:t>Support</a:t>
            </a:r>
            <a:r>
              <a:rPr sz="1350" b="1" spc="105" dirty="0">
                <a:latin typeface="Tahoma"/>
                <a:cs typeface="Tahoma"/>
              </a:rPr>
              <a:t> </a:t>
            </a:r>
            <a:r>
              <a:rPr sz="1350" b="1" spc="-85" dirty="0">
                <a:latin typeface="Tahoma"/>
                <a:cs typeface="Tahoma"/>
              </a:rPr>
              <a:t>Interactions:</a:t>
            </a:r>
            <a:r>
              <a:rPr sz="1350" b="1" spc="70" dirty="0">
                <a:latin typeface="Tahoma"/>
                <a:cs typeface="Tahoma"/>
              </a:rPr>
              <a:t> </a:t>
            </a:r>
            <a:r>
              <a:rPr dirty="0"/>
              <a:t>Ticket</a:t>
            </a:r>
            <a:r>
              <a:rPr spc="120" dirty="0"/>
              <a:t> </a:t>
            </a:r>
            <a:r>
              <a:rPr dirty="0"/>
              <a:t>frequency,</a:t>
            </a:r>
            <a:r>
              <a:rPr spc="120" dirty="0"/>
              <a:t> </a:t>
            </a:r>
            <a:r>
              <a:rPr dirty="0"/>
              <a:t>resolution</a:t>
            </a:r>
            <a:r>
              <a:rPr spc="114" dirty="0"/>
              <a:t> </a:t>
            </a:r>
            <a:r>
              <a:rPr spc="-10" dirty="0"/>
              <a:t>time, </a:t>
            </a:r>
            <a:r>
              <a:rPr dirty="0"/>
              <a:t>satisfaction</a:t>
            </a:r>
            <a:r>
              <a:rPr spc="265" dirty="0"/>
              <a:t> </a:t>
            </a:r>
            <a:r>
              <a:rPr spc="-10" dirty="0"/>
              <a:t>scores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899" y="4685397"/>
            <a:ext cx="20453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0" dirty="0">
                <a:solidFill>
                  <a:srgbClr val="3B81F5"/>
                </a:solidFill>
                <a:latin typeface="Lucida Sans"/>
                <a:cs typeface="Lucida Sans"/>
              </a:rPr>
              <a:t>Feature</a:t>
            </a:r>
            <a:r>
              <a:rPr sz="1700" b="1" spc="-70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85" dirty="0">
                <a:solidFill>
                  <a:srgbClr val="3B81F5"/>
                </a:solidFill>
                <a:latin typeface="Lucida Sans"/>
                <a:cs typeface="Lucida Sans"/>
              </a:rPr>
              <a:t>Engineering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174" y="5128332"/>
            <a:ext cx="5267325" cy="159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7675" marR="495934">
              <a:lnSpc>
                <a:spcPct val="114199"/>
              </a:lnSpc>
              <a:spcBef>
                <a:spcPts val="115"/>
              </a:spcBef>
            </a:pPr>
            <a:r>
              <a:rPr sz="1350" b="1" spc="-45" dirty="0">
                <a:solidFill>
                  <a:srgbClr val="334054"/>
                </a:solidFill>
                <a:latin typeface="Tahoma"/>
                <a:cs typeface="Tahoma"/>
              </a:rPr>
              <a:t>Lag</a:t>
            </a:r>
            <a:r>
              <a:rPr sz="1350" b="1" spc="2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Tahoma"/>
                <a:cs typeface="Tahoma"/>
              </a:rPr>
              <a:t>Features:</a:t>
            </a:r>
            <a:r>
              <a:rPr sz="1350" b="1" spc="-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Time</a:t>
            </a:r>
            <a:r>
              <a:rPr sz="1300" spc="4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since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last</a:t>
            </a:r>
            <a:r>
              <a:rPr sz="1300" spc="4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login,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purchase,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or</a:t>
            </a:r>
            <a:r>
              <a:rPr sz="1300" spc="4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support </a:t>
            </a:r>
            <a:r>
              <a:rPr sz="1300" spc="40" dirty="0">
                <a:solidFill>
                  <a:srgbClr val="334054"/>
                </a:solidFill>
                <a:latin typeface="Microsoft Sans Serif"/>
                <a:cs typeface="Microsoft Sans Serif"/>
              </a:rPr>
              <a:t>contact</a:t>
            </a:r>
            <a:endParaRPr sz="1300">
              <a:latin typeface="Microsoft Sans Serif"/>
              <a:cs typeface="Microsoft Sans Serif"/>
            </a:endParaRPr>
          </a:p>
          <a:p>
            <a:pPr marL="447675" marR="453390">
              <a:lnSpc>
                <a:spcPct val="114199"/>
              </a:lnSpc>
              <a:spcBef>
                <a:spcPts val="710"/>
              </a:spcBef>
            </a:pPr>
            <a:r>
              <a:rPr sz="1350" b="1" spc="-50" dirty="0">
                <a:solidFill>
                  <a:srgbClr val="334054"/>
                </a:solidFill>
                <a:latin typeface="Tahoma"/>
                <a:cs typeface="Tahoma"/>
              </a:rPr>
              <a:t>Rolling</a:t>
            </a:r>
            <a:r>
              <a:rPr sz="1350" b="1" spc="1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50" b="1" spc="-60" dirty="0">
                <a:solidFill>
                  <a:srgbClr val="334054"/>
                </a:solidFill>
                <a:latin typeface="Tahoma"/>
                <a:cs typeface="Tahoma"/>
              </a:rPr>
              <a:t>Aggregates:</a:t>
            </a:r>
            <a:r>
              <a:rPr sz="1350" b="1" spc="-2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Average</a:t>
            </a:r>
            <a:r>
              <a:rPr sz="1300" spc="3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activity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over</a:t>
            </a:r>
            <a:r>
              <a:rPr sz="1300" spc="3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5" dirty="0">
                <a:solidFill>
                  <a:srgbClr val="334054"/>
                </a:solidFill>
                <a:latin typeface="Microsoft Sans Serif"/>
                <a:cs typeface="Microsoft Sans Serif"/>
              </a:rPr>
              <a:t>7,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Microsoft Sans Serif"/>
                <a:cs typeface="Microsoft Sans Serif"/>
              </a:rPr>
              <a:t>30,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or</a:t>
            </a:r>
            <a:r>
              <a:rPr sz="1300" spc="3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90-</a:t>
            </a:r>
            <a:r>
              <a:rPr sz="1300" spc="-25" dirty="0">
                <a:solidFill>
                  <a:srgbClr val="334054"/>
                </a:solidFill>
                <a:latin typeface="Microsoft Sans Serif"/>
                <a:cs typeface="Microsoft Sans Serif"/>
              </a:rPr>
              <a:t>day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periods</a:t>
            </a:r>
            <a:endParaRPr sz="1300">
              <a:latin typeface="Microsoft Sans Serif"/>
              <a:cs typeface="Microsoft Sans Serif"/>
            </a:endParaRPr>
          </a:p>
          <a:p>
            <a:pPr marL="447675" marR="266700">
              <a:lnSpc>
                <a:spcPct val="114199"/>
              </a:lnSpc>
              <a:spcBef>
                <a:spcPts val="710"/>
              </a:spcBef>
            </a:pPr>
            <a:r>
              <a:rPr sz="1350" b="1" spc="-75" dirty="0">
                <a:solidFill>
                  <a:srgbClr val="334054"/>
                </a:solidFill>
                <a:latin typeface="Tahoma"/>
                <a:cs typeface="Tahoma"/>
              </a:rPr>
              <a:t>Ratio</a:t>
            </a:r>
            <a:r>
              <a:rPr sz="1350" b="1" spc="3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Tahoma"/>
                <a:cs typeface="Tahoma"/>
              </a:rPr>
              <a:t>Metrics:</a:t>
            </a:r>
            <a:r>
              <a:rPr sz="1350" b="1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Usage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relative</a:t>
            </a:r>
            <a:r>
              <a:rPr sz="1300" spc="5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334054"/>
                </a:solidFill>
                <a:latin typeface="Microsoft Sans Serif"/>
                <a:cs typeface="Microsoft Sans Serif"/>
              </a:rPr>
              <a:t>to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plan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limits,</a:t>
            </a:r>
            <a:r>
              <a:rPr sz="1300" spc="5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334054"/>
                </a:solidFill>
                <a:latin typeface="Microsoft Sans Serif"/>
                <a:cs typeface="Microsoft Sans Serif"/>
              </a:rPr>
              <a:t>engagement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Microsoft Sans Serif"/>
                <a:cs typeface="Microsoft Sans Serif"/>
              </a:rPr>
              <a:t>vs. 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industry</a:t>
            </a:r>
            <a:r>
              <a:rPr sz="1300" spc="-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334054"/>
                </a:solidFill>
                <a:latin typeface="Microsoft Sans Serif"/>
                <a:cs typeface="Microsoft Sans Serif"/>
              </a:rPr>
              <a:t>benchmarks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86499" y="1962149"/>
            <a:ext cx="5295900" cy="1885950"/>
            <a:chOff x="6286499" y="1962149"/>
            <a:chExt cx="5295900" cy="1885950"/>
          </a:xfrm>
        </p:grpSpPr>
        <p:sp>
          <p:nvSpPr>
            <p:cNvPr id="24" name="object 24"/>
            <p:cNvSpPr/>
            <p:nvPr/>
          </p:nvSpPr>
          <p:spPr>
            <a:xfrm>
              <a:off x="6286499" y="1962149"/>
              <a:ext cx="5295900" cy="1885950"/>
            </a:xfrm>
            <a:custGeom>
              <a:avLst/>
              <a:gdLst/>
              <a:ahLst/>
              <a:cxnLst/>
              <a:rect l="l" t="t" r="r" b="b"/>
              <a:pathLst>
                <a:path w="5295900" h="1885950">
                  <a:moveTo>
                    <a:pt x="5295899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5295899" y="0"/>
                  </a:lnTo>
                  <a:lnTo>
                    <a:pt x="5295899" y="18859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86499" y="1962149"/>
              <a:ext cx="28575" cy="1885950"/>
            </a:xfrm>
            <a:custGeom>
              <a:avLst/>
              <a:gdLst/>
              <a:ahLst/>
              <a:cxnLst/>
              <a:rect l="l" t="t" r="r" b="b"/>
              <a:pathLst>
                <a:path w="28575" h="1885950">
                  <a:moveTo>
                    <a:pt x="28574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8859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7474" y="2104072"/>
              <a:ext cx="172372" cy="1533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7443" y="2657474"/>
              <a:ext cx="191184" cy="152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6999" y="3218765"/>
              <a:ext cx="152426" cy="13471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286499" y="4514849"/>
            <a:ext cx="5295900" cy="1885950"/>
            <a:chOff x="6286499" y="4514849"/>
            <a:chExt cx="5295900" cy="1885950"/>
          </a:xfrm>
        </p:grpSpPr>
        <p:sp>
          <p:nvSpPr>
            <p:cNvPr id="30" name="object 30"/>
            <p:cNvSpPr/>
            <p:nvPr/>
          </p:nvSpPr>
          <p:spPr>
            <a:xfrm>
              <a:off x="6286499" y="4514849"/>
              <a:ext cx="5295900" cy="1885950"/>
            </a:xfrm>
            <a:custGeom>
              <a:avLst/>
              <a:gdLst/>
              <a:ahLst/>
              <a:cxnLst/>
              <a:rect l="l" t="t" r="r" b="b"/>
              <a:pathLst>
                <a:path w="5295900" h="1885950">
                  <a:moveTo>
                    <a:pt x="5295899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5295899" y="0"/>
                  </a:lnTo>
                  <a:lnTo>
                    <a:pt x="5295899" y="18859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86499" y="4514849"/>
              <a:ext cx="28575" cy="1885950"/>
            </a:xfrm>
            <a:custGeom>
              <a:avLst/>
              <a:gdLst/>
              <a:ahLst/>
              <a:cxnLst/>
              <a:rect l="l" t="t" r="r" b="b"/>
              <a:pathLst>
                <a:path w="28575" h="1885950">
                  <a:moveTo>
                    <a:pt x="28574" y="1885949"/>
                  </a:moveTo>
                  <a:lnTo>
                    <a:pt x="0" y="18859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8859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4666475"/>
              <a:ext cx="152429" cy="1348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6999" y="5210174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6999" y="5762624"/>
              <a:ext cx="150703" cy="1523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273799" y="1580247"/>
            <a:ext cx="28759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0" dirty="0">
                <a:solidFill>
                  <a:srgbClr val="3B81F5"/>
                </a:solidFill>
                <a:latin typeface="Lucida Sans"/>
                <a:cs typeface="Lucida Sans"/>
              </a:rPr>
              <a:t>Preprocessing</a:t>
            </a:r>
            <a:r>
              <a:rPr sz="1700" b="1" spc="-60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70" dirty="0">
                <a:solidFill>
                  <a:srgbClr val="3B81F5"/>
                </a:solidFill>
                <a:latin typeface="Lucida Sans"/>
                <a:cs typeface="Lucida Sans"/>
              </a:rPr>
              <a:t>Best</a:t>
            </a:r>
            <a:r>
              <a:rPr sz="1700" b="1" spc="-55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70" dirty="0">
                <a:solidFill>
                  <a:srgbClr val="3B81F5"/>
                </a:solidFill>
                <a:latin typeface="Lucida Sans"/>
                <a:cs typeface="Lucida Sans"/>
              </a:rPr>
              <a:t>Practices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5074" y="2023182"/>
            <a:ext cx="5267325" cy="159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7675" marR="146685">
              <a:lnSpc>
                <a:spcPct val="114199"/>
              </a:lnSpc>
              <a:spcBef>
                <a:spcPts val="115"/>
              </a:spcBef>
            </a:pPr>
            <a:r>
              <a:rPr sz="1350" b="1" spc="-50" dirty="0">
                <a:solidFill>
                  <a:srgbClr val="334054"/>
                </a:solidFill>
                <a:latin typeface="Tahoma"/>
                <a:cs typeface="Tahoma"/>
              </a:rPr>
              <a:t>Missing</a:t>
            </a:r>
            <a:r>
              <a:rPr sz="1350" b="1" spc="7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Tahoma"/>
                <a:cs typeface="Tahoma"/>
              </a:rPr>
              <a:t>Data:</a:t>
            </a:r>
            <a:r>
              <a:rPr sz="1350" b="1" spc="4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334054"/>
                </a:solidFill>
                <a:latin typeface="Microsoft Sans Serif"/>
                <a:cs typeface="Microsoft Sans Serif"/>
              </a:rPr>
              <a:t>Imputation</a:t>
            </a:r>
            <a:r>
              <a:rPr sz="1300" spc="9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strategies</a:t>
            </a:r>
            <a:r>
              <a:rPr sz="1300" spc="9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(mean/median),</a:t>
            </a:r>
            <a:r>
              <a:rPr sz="1300" spc="9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removal 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when</a:t>
            </a:r>
            <a:r>
              <a:rPr sz="1300" spc="-3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appropriate</a:t>
            </a:r>
            <a:endParaRPr sz="1300">
              <a:latin typeface="Microsoft Sans Serif"/>
              <a:cs typeface="Microsoft Sans Serif"/>
            </a:endParaRPr>
          </a:p>
          <a:p>
            <a:pPr marL="447675" marR="266065">
              <a:lnSpc>
                <a:spcPct val="114199"/>
              </a:lnSpc>
              <a:spcBef>
                <a:spcPts val="710"/>
              </a:spcBef>
            </a:pPr>
            <a:r>
              <a:rPr sz="1350" b="1" spc="-70" dirty="0">
                <a:solidFill>
                  <a:srgbClr val="334054"/>
                </a:solidFill>
                <a:latin typeface="Tahoma"/>
                <a:cs typeface="Tahoma"/>
              </a:rPr>
              <a:t>Scaling:</a:t>
            </a:r>
            <a:r>
              <a:rPr sz="1350" b="1" spc="4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Normalize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334054"/>
                </a:solidFill>
                <a:latin typeface="Microsoft Sans Serif"/>
                <a:cs typeface="Microsoft Sans Serif"/>
              </a:rPr>
              <a:t>numerical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features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334054"/>
                </a:solidFill>
                <a:latin typeface="Microsoft Sans Serif"/>
                <a:cs typeface="Microsoft Sans Serif"/>
              </a:rPr>
              <a:t>to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prevent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algorithm </a:t>
            </a:r>
            <a:r>
              <a:rPr sz="1300" spc="-20" dirty="0">
                <a:solidFill>
                  <a:srgbClr val="334054"/>
                </a:solidFill>
                <a:latin typeface="Microsoft Sans Serif"/>
                <a:cs typeface="Microsoft Sans Serif"/>
              </a:rPr>
              <a:t>bias</a:t>
            </a:r>
            <a:endParaRPr sz="1300">
              <a:latin typeface="Microsoft Sans Serif"/>
              <a:cs typeface="Microsoft Sans Serif"/>
            </a:endParaRPr>
          </a:p>
          <a:p>
            <a:pPr marL="447675" marR="509270">
              <a:lnSpc>
                <a:spcPct val="114199"/>
              </a:lnSpc>
              <a:spcBef>
                <a:spcPts val="710"/>
              </a:spcBef>
            </a:pPr>
            <a:r>
              <a:rPr sz="1350" b="1" spc="-55" dirty="0">
                <a:solidFill>
                  <a:srgbClr val="334054"/>
                </a:solidFill>
                <a:latin typeface="Tahoma"/>
                <a:cs typeface="Tahoma"/>
              </a:rPr>
              <a:t>Encoding:</a:t>
            </a:r>
            <a:r>
              <a:rPr sz="1350" b="1" spc="2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One-</a:t>
            </a:r>
            <a:r>
              <a:rPr sz="1300" spc="80" dirty="0">
                <a:solidFill>
                  <a:srgbClr val="334054"/>
                </a:solidFill>
                <a:latin typeface="Microsoft Sans Serif"/>
                <a:cs typeface="Microsoft Sans Serif"/>
              </a:rPr>
              <a:t>hot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encoding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for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categorical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data,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target 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encoding</a:t>
            </a:r>
            <a:r>
              <a:rPr sz="1300" spc="7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334054"/>
                </a:solidFill>
                <a:latin typeface="Microsoft Sans Serif"/>
                <a:cs typeface="Microsoft Sans Serif"/>
              </a:rPr>
              <a:t>for</a:t>
            </a:r>
            <a:r>
              <a:rPr sz="1300" spc="7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334054"/>
                </a:solidFill>
                <a:latin typeface="Microsoft Sans Serif"/>
                <a:cs typeface="Microsoft Sans Serif"/>
              </a:rPr>
              <a:t>high-</a:t>
            </a:r>
            <a:r>
              <a:rPr sz="1300" spc="10" dirty="0">
                <a:solidFill>
                  <a:srgbClr val="334054"/>
                </a:solidFill>
                <a:latin typeface="Microsoft Sans Serif"/>
                <a:cs typeface="Microsoft Sans Serif"/>
              </a:rPr>
              <a:t>cardinality</a:t>
            </a:r>
            <a:r>
              <a:rPr sz="1300" spc="7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features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73799" y="4132947"/>
            <a:ext cx="26676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14" dirty="0">
                <a:solidFill>
                  <a:srgbClr val="3B81F5"/>
                </a:solidFill>
                <a:latin typeface="Lucida Sans"/>
                <a:cs typeface="Lucida Sans"/>
              </a:rPr>
              <a:t>Handling</a:t>
            </a:r>
            <a:r>
              <a:rPr sz="1700" b="1" spc="-65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100" dirty="0">
                <a:solidFill>
                  <a:srgbClr val="3B81F5"/>
                </a:solidFill>
                <a:latin typeface="Lucida Sans"/>
                <a:cs typeface="Lucida Sans"/>
              </a:rPr>
              <a:t>Imbalanced</a:t>
            </a:r>
            <a:r>
              <a:rPr sz="1700" b="1" spc="-60" dirty="0">
                <a:solidFill>
                  <a:srgbClr val="3B81F5"/>
                </a:solidFill>
                <a:latin typeface="Lucida Sans"/>
                <a:cs typeface="Lucida Sans"/>
              </a:rPr>
              <a:t> </a:t>
            </a:r>
            <a:r>
              <a:rPr sz="1700" b="1" spc="-45" dirty="0">
                <a:solidFill>
                  <a:srgbClr val="3B81F5"/>
                </a:solidFill>
                <a:latin typeface="Lucida Sans"/>
                <a:cs typeface="Lucida Sans"/>
              </a:rPr>
              <a:t>Data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15074" y="4575883"/>
            <a:ext cx="5267325" cy="159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7675" marR="565785">
              <a:lnSpc>
                <a:spcPct val="114199"/>
              </a:lnSpc>
              <a:spcBef>
                <a:spcPts val="115"/>
              </a:spcBef>
            </a:pPr>
            <a:r>
              <a:rPr sz="1350" b="1" spc="-90" dirty="0">
                <a:solidFill>
                  <a:srgbClr val="334054"/>
                </a:solidFill>
                <a:latin typeface="Tahoma"/>
                <a:cs typeface="Tahoma"/>
              </a:rPr>
              <a:t>SMOTE:</a:t>
            </a:r>
            <a:r>
              <a:rPr sz="1350" b="1" spc="10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Synthetic</a:t>
            </a:r>
            <a:r>
              <a:rPr sz="1300" spc="1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Minority</a:t>
            </a:r>
            <a:r>
              <a:rPr sz="1300" spc="1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Over-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sampling</a:t>
            </a:r>
            <a:r>
              <a:rPr sz="1300" spc="15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Technique</a:t>
            </a:r>
            <a:r>
              <a:rPr sz="1300" spc="15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generate</a:t>
            </a:r>
            <a:r>
              <a:rPr sz="1300" spc="6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synthetic</a:t>
            </a:r>
            <a:r>
              <a:rPr sz="1300" spc="7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churned</a:t>
            </a:r>
            <a:r>
              <a:rPr sz="1300" spc="6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examples</a:t>
            </a:r>
            <a:endParaRPr sz="1300">
              <a:latin typeface="Microsoft Sans Serif"/>
              <a:cs typeface="Microsoft Sans Serif"/>
            </a:endParaRPr>
          </a:p>
          <a:p>
            <a:pPr marL="447675" marR="931544">
              <a:lnSpc>
                <a:spcPct val="114199"/>
              </a:lnSpc>
              <a:spcBef>
                <a:spcPts val="710"/>
              </a:spcBef>
            </a:pPr>
            <a:r>
              <a:rPr sz="1350" b="1" spc="-60" dirty="0">
                <a:solidFill>
                  <a:srgbClr val="334054"/>
                </a:solidFill>
                <a:latin typeface="Tahoma"/>
                <a:cs typeface="Tahoma"/>
              </a:rPr>
              <a:t>Class</a:t>
            </a:r>
            <a:r>
              <a:rPr sz="1350" b="1" spc="5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50" b="1" spc="-65" dirty="0">
                <a:solidFill>
                  <a:srgbClr val="334054"/>
                </a:solidFill>
                <a:latin typeface="Tahoma"/>
                <a:cs typeface="Tahoma"/>
              </a:rPr>
              <a:t>Weights:</a:t>
            </a:r>
            <a:r>
              <a:rPr sz="1350" b="1" spc="-2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Adjust</a:t>
            </a:r>
            <a:r>
              <a:rPr sz="1300" spc="2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334054"/>
                </a:solidFill>
                <a:latin typeface="Microsoft Sans Serif"/>
                <a:cs typeface="Microsoft Sans Serif"/>
              </a:rPr>
              <a:t>model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334054"/>
                </a:solidFill>
                <a:latin typeface="Microsoft Sans Serif"/>
                <a:cs typeface="Microsoft Sans Serif"/>
              </a:rPr>
              <a:t>weights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334054"/>
                </a:solidFill>
                <a:latin typeface="Microsoft Sans Serif"/>
                <a:cs typeface="Microsoft Sans Serif"/>
              </a:rPr>
              <a:t>to</a:t>
            </a:r>
            <a:r>
              <a:rPr sz="1300" spc="2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give</a:t>
            </a:r>
            <a:r>
              <a:rPr sz="1300" spc="3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Microsoft Sans Serif"/>
                <a:cs typeface="Microsoft Sans Serif"/>
              </a:rPr>
              <a:t>more 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importance</a:t>
            </a:r>
            <a:r>
              <a:rPr sz="1300" spc="-2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334054"/>
                </a:solidFill>
                <a:latin typeface="Microsoft Sans Serif"/>
                <a:cs typeface="Microsoft Sans Serif"/>
              </a:rPr>
              <a:t>to</a:t>
            </a:r>
            <a:r>
              <a:rPr sz="1300" spc="-2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334054"/>
                </a:solidFill>
                <a:latin typeface="Microsoft Sans Serif"/>
                <a:cs typeface="Microsoft Sans Serif"/>
              </a:rPr>
              <a:t>minority</a:t>
            </a:r>
            <a:r>
              <a:rPr sz="1300" spc="-20" dirty="0">
                <a:solidFill>
                  <a:srgbClr val="334054"/>
                </a:solidFill>
                <a:latin typeface="Microsoft Sans Serif"/>
                <a:cs typeface="Microsoft Sans Serif"/>
              </a:rPr>
              <a:t> class</a:t>
            </a:r>
            <a:endParaRPr sz="1300">
              <a:latin typeface="Microsoft Sans Serif"/>
              <a:cs typeface="Microsoft Sans Serif"/>
            </a:endParaRPr>
          </a:p>
          <a:p>
            <a:pPr marL="447675" marR="167640">
              <a:lnSpc>
                <a:spcPct val="114199"/>
              </a:lnSpc>
              <a:spcBef>
                <a:spcPts val="710"/>
              </a:spcBef>
            </a:pPr>
            <a:r>
              <a:rPr sz="1350" b="1" spc="-60" dirty="0">
                <a:solidFill>
                  <a:srgbClr val="334054"/>
                </a:solidFill>
                <a:latin typeface="Tahoma"/>
                <a:cs typeface="Tahoma"/>
              </a:rPr>
              <a:t>Undersampling:</a:t>
            </a:r>
            <a:r>
              <a:rPr sz="1350" b="1" spc="50" dirty="0">
                <a:solidFill>
                  <a:srgbClr val="334054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Reduce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majority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Microsoft Sans Serif"/>
                <a:cs typeface="Microsoft Sans Serif"/>
              </a:rPr>
              <a:t>class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samples</a:t>
            </a:r>
            <a:r>
              <a:rPr sz="1300" spc="105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4054"/>
                </a:solidFill>
                <a:latin typeface="Microsoft Sans Serif"/>
                <a:cs typeface="Microsoft Sans Serif"/>
              </a:rPr>
              <a:t>for</a:t>
            </a:r>
            <a:r>
              <a:rPr sz="1300" spc="100" dirty="0">
                <a:solidFill>
                  <a:srgbClr val="334054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Microsoft Sans Serif"/>
                <a:cs typeface="Microsoft Sans Serif"/>
              </a:rPr>
              <a:t>balanced </a:t>
            </a:r>
            <a:r>
              <a:rPr sz="1300" spc="45" dirty="0">
                <a:solidFill>
                  <a:srgbClr val="334054"/>
                </a:solidFill>
                <a:latin typeface="Microsoft Sans Serif"/>
                <a:cs typeface="Microsoft Sans Serif"/>
              </a:rPr>
              <a:t>training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9599" y="7286623"/>
            <a:ext cx="10972800" cy="609600"/>
            <a:chOff x="609599" y="7286623"/>
            <a:chExt cx="10972800" cy="609600"/>
          </a:xfrm>
        </p:grpSpPr>
        <p:sp>
          <p:nvSpPr>
            <p:cNvPr id="40" name="object 40"/>
            <p:cNvSpPr/>
            <p:nvPr/>
          </p:nvSpPr>
          <p:spPr>
            <a:xfrm>
              <a:off x="628649" y="7286624"/>
              <a:ext cx="10953750" cy="609600"/>
            </a:xfrm>
            <a:custGeom>
              <a:avLst/>
              <a:gdLst/>
              <a:ahLst/>
              <a:cxnLst/>
              <a:rect l="l" t="t" r="r" b="b"/>
              <a:pathLst>
                <a:path w="10953750" h="609600">
                  <a:moveTo>
                    <a:pt x="10900351" y="609599"/>
                  </a:moveTo>
                  <a:lnTo>
                    <a:pt x="33047" y="609599"/>
                  </a:lnTo>
                  <a:lnTo>
                    <a:pt x="4833" y="581321"/>
                  </a:lnTo>
                  <a:lnTo>
                    <a:pt x="0" y="560027"/>
                  </a:lnTo>
                  <a:lnTo>
                    <a:pt x="0" y="552449"/>
                  </a:lnTo>
                  <a:lnTo>
                    <a:pt x="0" y="49570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10900351" y="0"/>
                  </a:lnTo>
                  <a:lnTo>
                    <a:pt x="10939662" y="19391"/>
                  </a:lnTo>
                  <a:lnTo>
                    <a:pt x="10953748" y="53397"/>
                  </a:lnTo>
                  <a:lnTo>
                    <a:pt x="10953748" y="556202"/>
                  </a:lnTo>
                  <a:lnTo>
                    <a:pt x="10934356" y="595513"/>
                  </a:lnTo>
                  <a:lnTo>
                    <a:pt x="10904067" y="609233"/>
                  </a:lnTo>
                  <a:lnTo>
                    <a:pt x="10900351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9599" y="7286623"/>
              <a:ext cx="52069" cy="609600"/>
            </a:xfrm>
            <a:custGeom>
              <a:avLst/>
              <a:gdLst/>
              <a:ahLst/>
              <a:cxnLst/>
              <a:rect l="l" t="t" r="r" b="b"/>
              <a:pathLst>
                <a:path w="52070" h="609600">
                  <a:moveTo>
                    <a:pt x="51889" y="609599"/>
                  </a:moveTo>
                  <a:lnTo>
                    <a:pt x="49571" y="609599"/>
                  </a:lnTo>
                  <a:lnTo>
                    <a:pt x="42281" y="608150"/>
                  </a:lnTo>
                  <a:lnTo>
                    <a:pt x="7250" y="581321"/>
                  </a:lnTo>
                  <a:lnTo>
                    <a:pt x="0" y="5600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9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552450"/>
                  </a:lnTo>
                  <a:lnTo>
                    <a:pt x="43679" y="592861"/>
                  </a:lnTo>
                  <a:lnTo>
                    <a:pt x="47399" y="604020"/>
                  </a:lnTo>
                  <a:lnTo>
                    <a:pt x="51889" y="609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953" y="7477124"/>
              <a:ext cx="130961" cy="19049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006475" y="7363892"/>
            <a:ext cx="10243185" cy="41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5"/>
              </a:spcBef>
            </a:pP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Key</a:t>
            </a:r>
            <a:r>
              <a:rPr sz="1200" b="1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70" dirty="0">
                <a:solidFill>
                  <a:srgbClr val="334054"/>
                </a:solidFill>
                <a:latin typeface="Lucida Sans"/>
                <a:cs typeface="Lucida Sans"/>
              </a:rPr>
              <a:t>Insight:</a:t>
            </a:r>
            <a:r>
              <a:rPr sz="1200" b="1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dirty="0">
                <a:solidFill>
                  <a:srgbClr val="334054"/>
                </a:solidFill>
                <a:latin typeface="Lucida Sans"/>
                <a:cs typeface="Lucida Sans"/>
              </a:rPr>
              <a:t>80%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of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successful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prediction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models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depend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on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quality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preparation.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The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most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predictive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features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are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often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derived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from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raw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data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through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careful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feature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engineering.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5456" y="8031674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93945" y="8031669"/>
            <a:ext cx="10096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solidFill>
                  <a:srgbClr val="334054"/>
                </a:solidFill>
                <a:latin typeface="Lucida Sans"/>
                <a:cs typeface="Lucida Sans"/>
              </a:rPr>
              <a:t>5</a:t>
            </a:r>
            <a:endParaRPr sz="11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496300"/>
          </a:xfrm>
          <a:custGeom>
            <a:avLst/>
            <a:gdLst/>
            <a:ahLst/>
            <a:cxnLst/>
            <a:rect l="l" t="t" r="r" b="b"/>
            <a:pathLst>
              <a:path w="76200" h="8496300">
                <a:moveTo>
                  <a:pt x="76199" y="8496299"/>
                </a:moveTo>
                <a:lnTo>
                  <a:pt x="0" y="8496299"/>
                </a:lnTo>
                <a:lnTo>
                  <a:pt x="0" y="0"/>
                </a:lnTo>
                <a:lnTo>
                  <a:pt x="76199" y="0"/>
                </a:lnTo>
                <a:lnTo>
                  <a:pt x="76199" y="84962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496300"/>
          </a:xfrm>
          <a:custGeom>
            <a:avLst/>
            <a:gdLst/>
            <a:ahLst/>
            <a:cxnLst/>
            <a:rect l="l" t="t" r="r" b="b"/>
            <a:pathLst>
              <a:path w="3657600" h="8496300">
                <a:moveTo>
                  <a:pt x="3657599" y="8496299"/>
                </a:moveTo>
                <a:lnTo>
                  <a:pt x="0" y="84962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4962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80" dirty="0">
                <a:latin typeface="Verdana"/>
                <a:cs typeface="Verdana"/>
              </a:rPr>
              <a:t>Machine</a:t>
            </a:r>
            <a:r>
              <a:rPr spc="-32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Learning</a:t>
            </a:r>
            <a:r>
              <a:rPr spc="-320" dirty="0">
                <a:latin typeface="Verdana"/>
                <a:cs typeface="Verdana"/>
              </a:rPr>
              <a:t> </a:t>
            </a:r>
            <a:r>
              <a:rPr spc="-395" dirty="0">
                <a:latin typeface="Verdana"/>
                <a:cs typeface="Verdana"/>
              </a:rPr>
              <a:t>Models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for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Churn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365" dirty="0">
                <a:latin typeface="Verdana"/>
                <a:cs typeface="Verdana"/>
              </a:rPr>
              <a:t>Prediction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943099"/>
            <a:ext cx="5334000" cy="876300"/>
            <a:chOff x="609599" y="1943099"/>
            <a:chExt cx="5334000" cy="876300"/>
          </a:xfrm>
        </p:grpSpPr>
        <p:sp>
          <p:nvSpPr>
            <p:cNvPr id="7" name="object 7"/>
            <p:cNvSpPr/>
            <p:nvPr/>
          </p:nvSpPr>
          <p:spPr>
            <a:xfrm>
              <a:off x="609599" y="1943099"/>
              <a:ext cx="5334000" cy="876300"/>
            </a:xfrm>
            <a:custGeom>
              <a:avLst/>
              <a:gdLst/>
              <a:ahLst/>
              <a:cxnLst/>
              <a:rect l="l" t="t" r="r" b="b"/>
              <a:pathLst>
                <a:path w="5334000" h="876300">
                  <a:moveTo>
                    <a:pt x="53339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F1F5F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9430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105024"/>
              <a:ext cx="152399" cy="1333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99" y="2933699"/>
            <a:ext cx="5334000" cy="876300"/>
            <a:chOff x="609599" y="2933699"/>
            <a:chExt cx="5334000" cy="876300"/>
          </a:xfrm>
        </p:grpSpPr>
        <p:sp>
          <p:nvSpPr>
            <p:cNvPr id="11" name="object 11"/>
            <p:cNvSpPr/>
            <p:nvPr/>
          </p:nvSpPr>
          <p:spPr>
            <a:xfrm>
              <a:off x="609599" y="2933699"/>
              <a:ext cx="5334000" cy="876300"/>
            </a:xfrm>
            <a:custGeom>
              <a:avLst/>
              <a:gdLst/>
              <a:ahLst/>
              <a:cxnLst/>
              <a:rect l="l" t="t" r="r" b="b"/>
              <a:pathLst>
                <a:path w="5334000" h="876300">
                  <a:moveTo>
                    <a:pt x="53339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F1F5F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9336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086099"/>
              <a:ext cx="133349" cy="15239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09599" y="3924299"/>
            <a:ext cx="5334000" cy="876300"/>
            <a:chOff x="609599" y="3924299"/>
            <a:chExt cx="5334000" cy="876300"/>
          </a:xfrm>
        </p:grpSpPr>
        <p:sp>
          <p:nvSpPr>
            <p:cNvPr id="15" name="object 15"/>
            <p:cNvSpPr/>
            <p:nvPr/>
          </p:nvSpPr>
          <p:spPr>
            <a:xfrm>
              <a:off x="609599" y="3924299"/>
              <a:ext cx="5334000" cy="876300"/>
            </a:xfrm>
            <a:custGeom>
              <a:avLst/>
              <a:gdLst/>
              <a:ahLst/>
              <a:cxnLst/>
              <a:rect l="l" t="t" r="r" b="b"/>
              <a:pathLst>
                <a:path w="5334000" h="876300">
                  <a:moveTo>
                    <a:pt x="53339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F1F5F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39242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96" y="4075896"/>
              <a:ext cx="115907" cy="15400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09599" y="4914899"/>
            <a:ext cx="5334000" cy="876300"/>
            <a:chOff x="609599" y="4914899"/>
            <a:chExt cx="5334000" cy="876300"/>
          </a:xfrm>
        </p:grpSpPr>
        <p:sp>
          <p:nvSpPr>
            <p:cNvPr id="19" name="object 19"/>
            <p:cNvSpPr/>
            <p:nvPr/>
          </p:nvSpPr>
          <p:spPr>
            <a:xfrm>
              <a:off x="609599" y="4914899"/>
              <a:ext cx="5334000" cy="876300"/>
            </a:xfrm>
            <a:custGeom>
              <a:avLst/>
              <a:gdLst/>
              <a:ahLst/>
              <a:cxnLst/>
              <a:rect l="l" t="t" r="r" b="b"/>
              <a:pathLst>
                <a:path w="5334000" h="876300">
                  <a:moveTo>
                    <a:pt x="53339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F1F5F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49148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5067299"/>
              <a:ext cx="15239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6899" y="1494522"/>
            <a:ext cx="31984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10" dirty="0">
                <a:solidFill>
                  <a:srgbClr val="334054"/>
                </a:solidFill>
                <a:latin typeface="Lucida Sans"/>
                <a:cs typeface="Lucida Sans"/>
              </a:rPr>
              <a:t>Top</a:t>
            </a:r>
            <a:r>
              <a:rPr sz="1700" b="1" spc="-10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700" b="1" spc="-130" dirty="0">
                <a:solidFill>
                  <a:srgbClr val="334054"/>
                </a:solidFill>
                <a:latin typeface="Lucida Sans"/>
                <a:cs typeface="Lucida Sans"/>
              </a:rPr>
              <a:t>Models</a:t>
            </a:r>
            <a:r>
              <a:rPr sz="1700" b="1" spc="-10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700" b="1" spc="-160" dirty="0">
                <a:solidFill>
                  <a:srgbClr val="334054"/>
                </a:solidFill>
                <a:latin typeface="Lucida Sans"/>
                <a:cs typeface="Lucida Sans"/>
              </a:rPr>
              <a:t>for</a:t>
            </a:r>
            <a:r>
              <a:rPr sz="1700" b="1" spc="-10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700" b="1" spc="-1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700" b="1" spc="-10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700" b="1" spc="-65" dirty="0">
                <a:solidFill>
                  <a:srgbClr val="334054"/>
                </a:solidFill>
                <a:latin typeface="Lucida Sans"/>
                <a:cs typeface="Lucida Sans"/>
              </a:rPr>
              <a:t>Prediction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174" y="1955578"/>
            <a:ext cx="5305425" cy="7442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25"/>
              </a:spcBef>
            </a:pPr>
            <a:r>
              <a:rPr sz="1350" b="1" spc="-85" dirty="0">
                <a:solidFill>
                  <a:srgbClr val="1D40AF"/>
                </a:solidFill>
                <a:latin typeface="Lucida Sans"/>
                <a:cs typeface="Lucida Sans"/>
              </a:rPr>
              <a:t>Logistic</a:t>
            </a:r>
            <a:r>
              <a:rPr sz="1350" b="1" spc="-3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Lucida Sans"/>
                <a:cs typeface="Lucida Sans"/>
              </a:rPr>
              <a:t>Regression</a:t>
            </a:r>
            <a:endParaRPr sz="1350">
              <a:latin typeface="Lucida Sans"/>
              <a:cs typeface="Lucida Sans"/>
            </a:endParaRPr>
          </a:p>
          <a:p>
            <a:pPr marL="114300" marR="124460">
              <a:lnSpc>
                <a:spcPct val="108700"/>
              </a:lnSpc>
              <a:spcBef>
                <a:spcPts val="409"/>
              </a:spcBef>
            </a:pP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Simple,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interpretable,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fast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to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implement.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Good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baseline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model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that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provides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clear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coefficients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feature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importance.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174" y="2946177"/>
            <a:ext cx="5305425" cy="7442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725"/>
              </a:spcBef>
            </a:pPr>
            <a:r>
              <a:rPr sz="1350" b="1" spc="-75" dirty="0">
                <a:solidFill>
                  <a:srgbClr val="1D40AF"/>
                </a:solidFill>
                <a:latin typeface="Lucida Sans"/>
                <a:cs typeface="Lucida Sans"/>
              </a:rPr>
              <a:t>Random</a:t>
            </a:r>
            <a:r>
              <a:rPr sz="1350" b="1" spc="-7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Lucida Sans"/>
                <a:cs typeface="Lucida Sans"/>
              </a:rPr>
              <a:t>Forests</a:t>
            </a:r>
            <a:endParaRPr sz="1350">
              <a:latin typeface="Lucida Sans"/>
              <a:cs typeface="Lucida Sans"/>
            </a:endParaRPr>
          </a:p>
          <a:p>
            <a:pPr marL="114300" marR="294640">
              <a:lnSpc>
                <a:spcPct val="108700"/>
              </a:lnSpc>
              <a:spcBef>
                <a:spcPts val="409"/>
              </a:spcBef>
            </a:pP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Handles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non-linear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relationships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well.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Robust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to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outliers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less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prone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to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overfitting.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Provides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feature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importance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metrics.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174" y="3936777"/>
            <a:ext cx="5305425" cy="7442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725"/>
              </a:spcBef>
            </a:pP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Gradient</a:t>
            </a:r>
            <a:r>
              <a:rPr sz="1350" b="1" spc="-5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70" dirty="0">
                <a:solidFill>
                  <a:srgbClr val="1D40AF"/>
                </a:solidFill>
                <a:latin typeface="Lucida Sans"/>
                <a:cs typeface="Lucida Sans"/>
              </a:rPr>
              <a:t>Boosting</a:t>
            </a:r>
            <a:r>
              <a:rPr sz="1350" b="1" spc="-4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Lucida Sans"/>
                <a:cs typeface="Lucida Sans"/>
              </a:rPr>
              <a:t>Machines</a:t>
            </a:r>
            <a:endParaRPr sz="1350">
              <a:latin typeface="Lucida Sans"/>
              <a:cs typeface="Lucida Sans"/>
            </a:endParaRPr>
          </a:p>
          <a:p>
            <a:pPr marL="114300" marR="173355">
              <a:lnSpc>
                <a:spcPct val="108700"/>
              </a:lnSpc>
              <a:spcBef>
                <a:spcPts val="409"/>
              </a:spcBef>
            </a:pP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XGBoost,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LightGBM,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CatBoost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30" dirty="0">
                <a:solidFill>
                  <a:srgbClr val="334054"/>
                </a:solidFill>
                <a:latin typeface="Verdana"/>
                <a:cs typeface="Verdana"/>
              </a:rPr>
              <a:t>-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High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accuracy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complex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data.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Sequential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learning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previous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models'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errors.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174" y="4927377"/>
            <a:ext cx="5305425" cy="7442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25"/>
              </a:spcBef>
            </a:pPr>
            <a:r>
              <a:rPr sz="1350" b="1" spc="-95" dirty="0">
                <a:solidFill>
                  <a:srgbClr val="1D40AF"/>
                </a:solidFill>
                <a:latin typeface="Lucida Sans"/>
                <a:cs typeface="Lucida Sans"/>
              </a:rPr>
              <a:t>Neural</a:t>
            </a:r>
            <a:r>
              <a:rPr sz="1350" b="1" spc="-5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Lucida Sans"/>
                <a:cs typeface="Lucida Sans"/>
              </a:rPr>
              <a:t>Networks</a:t>
            </a:r>
            <a:endParaRPr sz="1350">
              <a:latin typeface="Lucida Sans"/>
              <a:cs typeface="Lucida Sans"/>
            </a:endParaRPr>
          </a:p>
          <a:p>
            <a:pPr marL="114300" marR="566420">
              <a:lnSpc>
                <a:spcPct val="108700"/>
              </a:lnSpc>
              <a:spcBef>
                <a:spcPts val="409"/>
              </a:spcBef>
            </a:pP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Deep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learning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complex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patterns.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Best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large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datasets,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but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Verdana"/>
                <a:cs typeface="Verdana"/>
              </a:rPr>
              <a:t>less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interpretable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more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complex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to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Verdana"/>
                <a:cs typeface="Verdana"/>
              </a:rPr>
              <a:t>tune.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387" y="2895599"/>
            <a:ext cx="5334000" cy="9525"/>
          </a:xfrm>
          <a:custGeom>
            <a:avLst/>
            <a:gdLst/>
            <a:ahLst/>
            <a:cxnLst/>
            <a:rect l="l" t="t" r="r" b="b"/>
            <a:pathLst>
              <a:path w="5334000" h="9525">
                <a:moveTo>
                  <a:pt x="5334000" y="0"/>
                </a:moveTo>
                <a:lnTo>
                  <a:pt x="5334000" y="0"/>
                </a:lnTo>
                <a:lnTo>
                  <a:pt x="0" y="0"/>
                </a:lnTo>
                <a:lnTo>
                  <a:pt x="0" y="9525"/>
                </a:lnTo>
                <a:lnTo>
                  <a:pt x="5334000" y="9525"/>
                </a:lnTo>
                <a:lnTo>
                  <a:pt x="53340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387" y="3476624"/>
            <a:ext cx="5334000" cy="9525"/>
          </a:xfrm>
          <a:custGeom>
            <a:avLst/>
            <a:gdLst/>
            <a:ahLst/>
            <a:cxnLst/>
            <a:rect l="l" t="t" r="r" b="b"/>
            <a:pathLst>
              <a:path w="5334000" h="9525">
                <a:moveTo>
                  <a:pt x="5334000" y="0"/>
                </a:moveTo>
                <a:lnTo>
                  <a:pt x="5334000" y="0"/>
                </a:lnTo>
                <a:lnTo>
                  <a:pt x="0" y="0"/>
                </a:lnTo>
                <a:lnTo>
                  <a:pt x="0" y="9525"/>
                </a:lnTo>
                <a:lnTo>
                  <a:pt x="5334000" y="9525"/>
                </a:lnTo>
                <a:lnTo>
                  <a:pt x="53340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387" y="4057649"/>
            <a:ext cx="5334000" cy="9525"/>
          </a:xfrm>
          <a:custGeom>
            <a:avLst/>
            <a:gdLst/>
            <a:ahLst/>
            <a:cxnLst/>
            <a:rect l="l" t="t" r="r" b="b"/>
            <a:pathLst>
              <a:path w="5334000" h="9525">
                <a:moveTo>
                  <a:pt x="5334000" y="0"/>
                </a:moveTo>
                <a:lnTo>
                  <a:pt x="5334000" y="0"/>
                </a:lnTo>
                <a:lnTo>
                  <a:pt x="0" y="0"/>
                </a:lnTo>
                <a:lnTo>
                  <a:pt x="0" y="9525"/>
                </a:lnTo>
                <a:lnTo>
                  <a:pt x="5334000" y="9525"/>
                </a:lnTo>
                <a:lnTo>
                  <a:pt x="53340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8387" y="4638674"/>
            <a:ext cx="5334000" cy="9525"/>
          </a:xfrm>
          <a:custGeom>
            <a:avLst/>
            <a:gdLst/>
            <a:ahLst/>
            <a:cxnLst/>
            <a:rect l="l" t="t" r="r" b="b"/>
            <a:pathLst>
              <a:path w="5334000" h="9525">
                <a:moveTo>
                  <a:pt x="5334000" y="0"/>
                </a:moveTo>
                <a:lnTo>
                  <a:pt x="5334000" y="0"/>
                </a:lnTo>
                <a:lnTo>
                  <a:pt x="0" y="0"/>
                </a:lnTo>
                <a:lnTo>
                  <a:pt x="0" y="9525"/>
                </a:lnTo>
                <a:lnTo>
                  <a:pt x="5334000" y="9525"/>
                </a:lnTo>
                <a:lnTo>
                  <a:pt x="53340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8398" y="4876799"/>
            <a:ext cx="5334000" cy="1905000"/>
          </a:xfrm>
          <a:custGeom>
            <a:avLst/>
            <a:gdLst/>
            <a:ahLst/>
            <a:cxnLst/>
            <a:rect l="l" t="t" r="r" b="b"/>
            <a:pathLst>
              <a:path w="5334000" h="1905000">
                <a:moveTo>
                  <a:pt x="5300952" y="1904999"/>
                </a:moveTo>
                <a:lnTo>
                  <a:pt x="33047" y="1904999"/>
                </a:lnTo>
                <a:lnTo>
                  <a:pt x="28187" y="1904032"/>
                </a:lnTo>
                <a:lnTo>
                  <a:pt x="966" y="1876811"/>
                </a:lnTo>
                <a:lnTo>
                  <a:pt x="0" y="1871951"/>
                </a:lnTo>
                <a:lnTo>
                  <a:pt x="0" y="18668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00952" y="0"/>
                </a:lnTo>
                <a:lnTo>
                  <a:pt x="5333031" y="28186"/>
                </a:lnTo>
                <a:lnTo>
                  <a:pt x="5333999" y="33047"/>
                </a:lnTo>
                <a:lnTo>
                  <a:pt x="5333999" y="1871951"/>
                </a:lnTo>
                <a:lnTo>
                  <a:pt x="5305811" y="1904032"/>
                </a:lnTo>
                <a:lnTo>
                  <a:pt x="5300952" y="1904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35699" y="1494522"/>
            <a:ext cx="18745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14" dirty="0">
                <a:solidFill>
                  <a:srgbClr val="334054"/>
                </a:solidFill>
                <a:latin typeface="Lucida Sans"/>
                <a:cs typeface="Lucida Sans"/>
              </a:rPr>
              <a:t>Model</a:t>
            </a:r>
            <a:r>
              <a:rPr sz="1700" b="1" spc="-10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700" b="1" spc="-120" dirty="0">
                <a:solidFill>
                  <a:srgbClr val="334054"/>
                </a:solidFill>
                <a:latin typeface="Lucida Sans"/>
                <a:cs typeface="Lucida Sans"/>
              </a:rPr>
              <a:t>Comparison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8399" y="1943099"/>
            <a:ext cx="5334000" cy="381000"/>
          </a:xfrm>
          <a:prstGeom prst="rect">
            <a:avLst/>
          </a:prstGeom>
          <a:solidFill>
            <a:srgbClr val="DFE7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75"/>
              </a:spcBef>
              <a:tabLst>
                <a:tab pos="1377315" algn="l"/>
                <a:tab pos="2197735" algn="l"/>
                <a:tab pos="3415029" algn="l"/>
                <a:tab pos="4380230" algn="l"/>
              </a:tabLst>
            </a:pPr>
            <a:r>
              <a:rPr sz="1200" b="1" spc="-10" dirty="0">
                <a:solidFill>
                  <a:srgbClr val="334054"/>
                </a:solidFill>
                <a:latin typeface="Lucida Sans"/>
                <a:cs typeface="Lucida Sans"/>
              </a:rPr>
              <a:t>Model</a:t>
            </a:r>
            <a:r>
              <a:rPr sz="1200" b="1" dirty="0">
                <a:solidFill>
                  <a:srgbClr val="334054"/>
                </a:solidFill>
                <a:latin typeface="Lucida Sans"/>
                <a:cs typeface="Lucida Sans"/>
              </a:rPr>
              <a:t>	</a:t>
            </a:r>
            <a:r>
              <a:rPr sz="1200" b="1" spc="-10" dirty="0">
                <a:solidFill>
                  <a:srgbClr val="334054"/>
                </a:solidFill>
                <a:latin typeface="Lucida Sans"/>
                <a:cs typeface="Lucida Sans"/>
              </a:rPr>
              <a:t>Accuracy</a:t>
            </a:r>
            <a:r>
              <a:rPr sz="1200" b="1" dirty="0">
                <a:solidFill>
                  <a:srgbClr val="334054"/>
                </a:solidFill>
                <a:latin typeface="Lucida Sans"/>
                <a:cs typeface="Lucida Sans"/>
              </a:rPr>
              <a:t>	</a:t>
            </a:r>
            <a:r>
              <a:rPr sz="1200" b="1" spc="-10" dirty="0">
                <a:solidFill>
                  <a:srgbClr val="334054"/>
                </a:solidFill>
                <a:latin typeface="Lucida Sans"/>
                <a:cs typeface="Lucida Sans"/>
              </a:rPr>
              <a:t>Interpretability</a:t>
            </a:r>
            <a:r>
              <a:rPr sz="1200" b="1" dirty="0">
                <a:solidFill>
                  <a:srgbClr val="334054"/>
                </a:solidFill>
                <a:latin typeface="Lucida Sans"/>
                <a:cs typeface="Lucida Sans"/>
              </a:rPr>
              <a:t>	</a:t>
            </a:r>
            <a:r>
              <a:rPr sz="1200" b="1" spc="-10" dirty="0">
                <a:solidFill>
                  <a:srgbClr val="334054"/>
                </a:solidFill>
                <a:latin typeface="Lucida Sans"/>
                <a:cs typeface="Lucida Sans"/>
              </a:rPr>
              <a:t>Complexity</a:t>
            </a:r>
            <a:r>
              <a:rPr sz="1200" b="1" dirty="0">
                <a:solidFill>
                  <a:srgbClr val="334054"/>
                </a:solidFill>
                <a:latin typeface="Lucida Sans"/>
                <a:cs typeface="Lucida Sans"/>
              </a:rPr>
              <a:t>	</a:t>
            </a: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200" b="1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20" dirty="0">
                <a:solidFill>
                  <a:srgbClr val="334054"/>
                </a:solidFill>
                <a:latin typeface="Lucida Sans"/>
                <a:cs typeface="Lucida Sans"/>
              </a:rPr>
              <a:t>Size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0949" y="2388450"/>
            <a:ext cx="765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Logistic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Regression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550" y="2511425"/>
            <a:ext cx="23895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119" algn="l"/>
                <a:tab pos="2049780" algn="l"/>
              </a:tabLst>
            </a:pPr>
            <a:r>
              <a:rPr sz="1050" spc="-10" dirty="0">
                <a:solidFill>
                  <a:srgbClr val="2562EB"/>
                </a:solidFill>
                <a:latin typeface="Liberation Sans"/>
                <a:cs typeface="Liberation Sans"/>
              </a:rPr>
              <a:t>●●○○○</a:t>
            </a:r>
            <a:r>
              <a:rPr sz="1050" dirty="0">
                <a:solidFill>
                  <a:srgbClr val="2562EB"/>
                </a:solidFill>
                <a:latin typeface="Liberation Sans"/>
                <a:cs typeface="Liberation Sans"/>
              </a:rPr>
              <a:t>	</a:t>
            </a:r>
            <a:r>
              <a:rPr sz="1050" spc="-10" dirty="0">
                <a:solidFill>
                  <a:srgbClr val="2562EB"/>
                </a:solidFill>
                <a:latin typeface="Liberation Sans"/>
                <a:cs typeface="Liberation Sans"/>
              </a:rPr>
              <a:t>●●●●●</a:t>
            </a:r>
            <a:r>
              <a:rPr sz="1050" dirty="0">
                <a:solidFill>
                  <a:srgbClr val="2562EB"/>
                </a:solidFill>
                <a:latin typeface="Liberation Sans"/>
                <a:cs typeface="Liberation Sans"/>
              </a:rPr>
              <a:t>	</a:t>
            </a: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●○○○○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16008" y="2388450"/>
            <a:ext cx="5911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Small-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Medium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30949" y="2969476"/>
            <a:ext cx="6057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Random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Forests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13550" y="309244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34040" y="309244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51007" y="309244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●●○○○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16008" y="3078669"/>
            <a:ext cx="5911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Medium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30949" y="3550500"/>
            <a:ext cx="687705" cy="4064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50" spc="-20" dirty="0">
                <a:solidFill>
                  <a:srgbClr val="334054"/>
                </a:solidFill>
                <a:latin typeface="Verdana"/>
                <a:cs typeface="Verdana"/>
              </a:rPr>
              <a:t>GBMs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(XGBoost)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3550" y="3673474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●●●●○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34040" y="3673474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●●○○○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651007" y="3673474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616008" y="3550500"/>
            <a:ext cx="6419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Medium-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Large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0949" y="4131525"/>
            <a:ext cx="6616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Neural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Networks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13550" y="425449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●●●●●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34040" y="425449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●○○○○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51007" y="4254499"/>
            <a:ext cx="352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0" dirty="0">
                <a:solidFill>
                  <a:srgbClr val="2562EB"/>
                </a:solidFill>
                <a:latin typeface="Liberation Sans"/>
                <a:cs typeface="Liberation Sans"/>
              </a:rPr>
              <a:t>●●●●●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16008" y="4240719"/>
            <a:ext cx="40640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Large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88099" y="5004982"/>
            <a:ext cx="211455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Model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65" dirty="0">
                <a:solidFill>
                  <a:srgbClr val="334054"/>
                </a:solidFill>
                <a:latin typeface="Lucida Sans"/>
                <a:cs typeface="Lucida Sans"/>
              </a:rPr>
              <a:t>Selection</a:t>
            </a:r>
            <a:r>
              <a:rPr sz="1350" b="1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Guidance: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38887" y="5410199"/>
            <a:ext cx="47625" cy="1152525"/>
          </a:xfrm>
          <a:custGeom>
            <a:avLst/>
            <a:gdLst/>
            <a:ahLst/>
            <a:cxnLst/>
            <a:rect l="l" t="t" r="r" b="b"/>
            <a:pathLst>
              <a:path w="47625" h="1152525">
                <a:moveTo>
                  <a:pt x="47625" y="1125562"/>
                </a:moveTo>
                <a:lnTo>
                  <a:pt x="26974" y="1104900"/>
                </a:lnTo>
                <a:lnTo>
                  <a:pt x="20662" y="1104900"/>
                </a:lnTo>
                <a:lnTo>
                  <a:pt x="0" y="1125562"/>
                </a:lnTo>
                <a:lnTo>
                  <a:pt x="0" y="1131874"/>
                </a:lnTo>
                <a:lnTo>
                  <a:pt x="20662" y="1152525"/>
                </a:lnTo>
                <a:lnTo>
                  <a:pt x="26974" y="1152525"/>
                </a:lnTo>
                <a:lnTo>
                  <a:pt x="47625" y="1131874"/>
                </a:lnTo>
                <a:lnTo>
                  <a:pt x="47625" y="1128712"/>
                </a:lnTo>
                <a:lnTo>
                  <a:pt x="47625" y="1125562"/>
                </a:lnTo>
                <a:close/>
              </a:path>
              <a:path w="47625" h="1152525">
                <a:moveTo>
                  <a:pt x="47625" y="896962"/>
                </a:moveTo>
                <a:lnTo>
                  <a:pt x="26974" y="876300"/>
                </a:lnTo>
                <a:lnTo>
                  <a:pt x="20662" y="876300"/>
                </a:lnTo>
                <a:lnTo>
                  <a:pt x="0" y="896962"/>
                </a:lnTo>
                <a:lnTo>
                  <a:pt x="0" y="903274"/>
                </a:lnTo>
                <a:lnTo>
                  <a:pt x="20662" y="923925"/>
                </a:lnTo>
                <a:lnTo>
                  <a:pt x="26974" y="923925"/>
                </a:lnTo>
                <a:lnTo>
                  <a:pt x="47625" y="903274"/>
                </a:lnTo>
                <a:lnTo>
                  <a:pt x="47625" y="900112"/>
                </a:lnTo>
                <a:lnTo>
                  <a:pt x="47625" y="896962"/>
                </a:lnTo>
                <a:close/>
              </a:path>
              <a:path w="47625" h="11525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11525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11525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34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78600" y="5265001"/>
            <a:ext cx="4798695" cy="7112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Start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simple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models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(logistic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regression)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as</a:t>
            </a:r>
            <a:r>
              <a:rPr sz="115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a</a:t>
            </a:r>
            <a:r>
              <a:rPr sz="115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baseline</a:t>
            </a:r>
            <a:endParaRPr sz="1150">
              <a:latin typeface="Verdana"/>
              <a:cs typeface="Verdana"/>
            </a:endParaRPr>
          </a:p>
          <a:p>
            <a:pPr marL="12700" marR="5080">
              <a:lnSpc>
                <a:spcPct val="130400"/>
              </a:lnSpc>
            </a:pPr>
            <a:r>
              <a:rPr sz="1150" spc="-30" dirty="0">
                <a:solidFill>
                  <a:srgbClr val="334054"/>
                </a:solidFill>
                <a:latin typeface="Verdana"/>
                <a:cs typeface="Verdana"/>
              </a:rPr>
              <a:t>When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interpretability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matters,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use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tree-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based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models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SHAP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Verdana"/>
                <a:cs typeface="Verdana"/>
              </a:rPr>
              <a:t>values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For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highest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accuracy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adequate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data,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use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ensemble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methods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78600" y="5912700"/>
            <a:ext cx="4478020" cy="7112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(XGBoost)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Consider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Verdana"/>
                <a:cs typeface="Verdana"/>
              </a:rPr>
              <a:t>model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Verdana"/>
                <a:cs typeface="Verdana"/>
              </a:rPr>
              <a:t>combinations</a:t>
            </a:r>
            <a:r>
              <a:rPr sz="1150" spc="-7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for </a:t>
            </a:r>
            <a:r>
              <a:rPr sz="1150" spc="-55" dirty="0">
                <a:solidFill>
                  <a:srgbClr val="334054"/>
                </a:solidFill>
                <a:latin typeface="Verdana"/>
                <a:cs typeface="Verdana"/>
              </a:rPr>
              <a:t>improved</a:t>
            </a: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performance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80" dirty="0">
                <a:solidFill>
                  <a:srgbClr val="334054"/>
                </a:solidFill>
                <a:latin typeface="Verdana"/>
                <a:cs typeface="Verdana"/>
              </a:rPr>
              <a:t>Always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334054"/>
                </a:solidFill>
                <a:latin typeface="Verdana"/>
                <a:cs typeface="Verdana"/>
              </a:rPr>
              <a:t>cross-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validate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and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evaluate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Verdana"/>
                <a:cs typeface="Verdana"/>
              </a:rPr>
              <a:t>using</a:t>
            </a:r>
            <a:r>
              <a:rPr sz="1150" spc="-6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business-</a:t>
            </a:r>
            <a:r>
              <a:rPr sz="1150" spc="-70" dirty="0">
                <a:solidFill>
                  <a:srgbClr val="334054"/>
                </a:solidFill>
                <a:latin typeface="Verdana"/>
                <a:cs typeface="Verdana"/>
              </a:rPr>
              <a:t>relevant</a:t>
            </a:r>
            <a:r>
              <a:rPr sz="1150" spc="-6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Verdana"/>
                <a:cs typeface="Verdana"/>
              </a:rPr>
              <a:t>metrics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9599" y="7010399"/>
            <a:ext cx="10972800" cy="457200"/>
          </a:xfrm>
          <a:custGeom>
            <a:avLst/>
            <a:gdLst/>
            <a:ahLst/>
            <a:cxnLst/>
            <a:rect l="l" t="t" r="r" b="b"/>
            <a:pathLst>
              <a:path w="10972800" h="457200">
                <a:moveTo>
                  <a:pt x="10919401" y="457199"/>
                </a:moveTo>
                <a:lnTo>
                  <a:pt x="53397" y="457199"/>
                </a:lnTo>
                <a:lnTo>
                  <a:pt x="49681" y="456833"/>
                </a:lnTo>
                <a:lnTo>
                  <a:pt x="14085" y="437806"/>
                </a:lnTo>
                <a:lnTo>
                  <a:pt x="0" y="403802"/>
                </a:lnTo>
                <a:lnTo>
                  <a:pt x="0" y="4000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0919401" y="0"/>
                </a:lnTo>
                <a:lnTo>
                  <a:pt x="10958712" y="19392"/>
                </a:lnTo>
                <a:lnTo>
                  <a:pt x="10972798" y="53397"/>
                </a:lnTo>
                <a:lnTo>
                  <a:pt x="10972798" y="403802"/>
                </a:lnTo>
                <a:lnTo>
                  <a:pt x="10953406" y="443114"/>
                </a:lnTo>
                <a:lnTo>
                  <a:pt x="10923117" y="456833"/>
                </a:lnTo>
                <a:lnTo>
                  <a:pt x="10919401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92820" y="7100482"/>
            <a:ext cx="960628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Key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takeaway: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Model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0" dirty="0">
                <a:solidFill>
                  <a:srgbClr val="334054"/>
                </a:solidFill>
                <a:latin typeface="Lucida Sans"/>
                <a:cs typeface="Lucida Sans"/>
              </a:rPr>
              <a:t>selection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depends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85" dirty="0">
                <a:solidFill>
                  <a:srgbClr val="334054"/>
                </a:solidFill>
                <a:latin typeface="Lucida Sans"/>
                <a:cs typeface="Lucida Sans"/>
              </a:rPr>
              <a:t>on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05" dirty="0">
                <a:solidFill>
                  <a:srgbClr val="334054"/>
                </a:solidFill>
                <a:latin typeface="Lucida Sans"/>
                <a:cs typeface="Lucida Sans"/>
              </a:rPr>
              <a:t>your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05" dirty="0">
                <a:solidFill>
                  <a:srgbClr val="334054"/>
                </a:solidFill>
                <a:latin typeface="Lucida Sans"/>
                <a:cs typeface="Lucida Sans"/>
              </a:rPr>
              <a:t>business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context,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available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data,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5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70" dirty="0">
                <a:solidFill>
                  <a:srgbClr val="334054"/>
                </a:solidFill>
                <a:latin typeface="Lucida Sans"/>
                <a:cs typeface="Lucida Sans"/>
              </a:rPr>
              <a:t>need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20" dirty="0">
                <a:solidFill>
                  <a:srgbClr val="334054"/>
                </a:solidFill>
                <a:latin typeface="Lucida Sans"/>
                <a:cs typeface="Lucida Sans"/>
              </a:rPr>
              <a:t>for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334054"/>
                </a:solidFill>
                <a:latin typeface="Lucida Sans"/>
                <a:cs typeface="Lucida Sans"/>
              </a:rPr>
              <a:t>interpretability</a:t>
            </a:r>
            <a:r>
              <a:rPr sz="1350" b="1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10" dirty="0">
                <a:solidFill>
                  <a:srgbClr val="334054"/>
                </a:solidFill>
                <a:latin typeface="Lucida Sans"/>
                <a:cs typeface="Lucida Sans"/>
              </a:rPr>
              <a:t>vs.</a:t>
            </a:r>
            <a:r>
              <a:rPr sz="135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b="1" spc="-10" dirty="0">
                <a:solidFill>
                  <a:srgbClr val="334054"/>
                </a:solidFill>
                <a:latin typeface="Lucida Sans"/>
                <a:cs typeface="Lucida Sans"/>
              </a:rPr>
              <a:t>accuracy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6899" y="7674612"/>
            <a:ext cx="1703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95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200" b="1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9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200" b="1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60" dirty="0">
                <a:solidFill>
                  <a:srgbClr val="334054"/>
                </a:solidFill>
                <a:latin typeface="Lucida Sans"/>
                <a:cs typeface="Lucida Sans"/>
              </a:rPr>
              <a:t>System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19154" y="7679244"/>
            <a:ext cx="17500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solidFill>
                  <a:srgbClr val="6A7280"/>
                </a:solidFill>
                <a:latin typeface="Lucida Sans"/>
                <a:cs typeface="Lucida Sans"/>
              </a:rPr>
              <a:t>Machine</a:t>
            </a:r>
            <a:r>
              <a:rPr sz="1150" spc="-35" dirty="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Lucida Sans"/>
                <a:cs typeface="Lucida Sans"/>
              </a:rPr>
              <a:t>Learning </a:t>
            </a:r>
            <a:r>
              <a:rPr sz="1150" spc="-25" dirty="0">
                <a:solidFill>
                  <a:srgbClr val="6A7280"/>
                </a:solidFill>
                <a:latin typeface="Lucida Sans"/>
                <a:cs typeface="Lucida Sans"/>
              </a:rPr>
              <a:t>Models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488290" y="7679244"/>
            <a:ext cx="10668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6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9201150"/>
          </a:xfrm>
          <a:custGeom>
            <a:avLst/>
            <a:gdLst/>
            <a:ahLst/>
            <a:cxnLst/>
            <a:rect l="l" t="t" r="r" b="b"/>
            <a:pathLst>
              <a:path w="76200" h="9201150">
                <a:moveTo>
                  <a:pt x="76199" y="9201149"/>
                </a:moveTo>
                <a:lnTo>
                  <a:pt x="0" y="9201149"/>
                </a:lnTo>
                <a:lnTo>
                  <a:pt x="0" y="0"/>
                </a:lnTo>
                <a:lnTo>
                  <a:pt x="76199" y="0"/>
                </a:lnTo>
                <a:lnTo>
                  <a:pt x="76199" y="920114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9201150"/>
          </a:xfrm>
          <a:custGeom>
            <a:avLst/>
            <a:gdLst/>
            <a:ahLst/>
            <a:cxnLst/>
            <a:rect l="l" t="t" r="r" b="b"/>
            <a:pathLst>
              <a:path w="3657600" h="9201150">
                <a:moveTo>
                  <a:pt x="3657599" y="9201149"/>
                </a:moveTo>
                <a:lnTo>
                  <a:pt x="0" y="92011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920114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499636"/>
            <a:ext cx="372745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70" dirty="0">
                <a:latin typeface="Arial"/>
                <a:cs typeface="Arial"/>
              </a:rPr>
              <a:t>Key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Metrics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325" dirty="0">
                <a:latin typeface="Arial"/>
                <a:cs typeface="Arial"/>
              </a:rPr>
              <a:t>&amp;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45" dirty="0">
                <a:latin typeface="Arial"/>
                <a:cs typeface="Arial"/>
              </a:rPr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609599" y="1600199"/>
            <a:ext cx="28575" cy="685800"/>
          </a:xfrm>
          <a:custGeom>
            <a:avLst/>
            <a:gdLst/>
            <a:ahLst/>
            <a:cxnLst/>
            <a:rect l="l" t="t" r="r" b="b"/>
            <a:pathLst>
              <a:path w="28575" h="685800">
                <a:moveTo>
                  <a:pt x="28574" y="685799"/>
                </a:moveTo>
                <a:lnTo>
                  <a:pt x="0" y="685799"/>
                </a:lnTo>
                <a:lnTo>
                  <a:pt x="0" y="0"/>
                </a:lnTo>
                <a:lnTo>
                  <a:pt x="28574" y="0"/>
                </a:lnTo>
                <a:lnTo>
                  <a:pt x="28574" y="685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599" y="2419349"/>
            <a:ext cx="28575" cy="685800"/>
          </a:xfrm>
          <a:custGeom>
            <a:avLst/>
            <a:gdLst/>
            <a:ahLst/>
            <a:cxnLst/>
            <a:rect l="l" t="t" r="r" b="b"/>
            <a:pathLst>
              <a:path w="28575" h="685800">
                <a:moveTo>
                  <a:pt x="28574" y="685799"/>
                </a:moveTo>
                <a:lnTo>
                  <a:pt x="0" y="685799"/>
                </a:lnTo>
                <a:lnTo>
                  <a:pt x="0" y="0"/>
                </a:lnTo>
                <a:lnTo>
                  <a:pt x="28574" y="0"/>
                </a:lnTo>
                <a:lnTo>
                  <a:pt x="28574" y="685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3238499"/>
            <a:ext cx="28575" cy="685800"/>
          </a:xfrm>
          <a:custGeom>
            <a:avLst/>
            <a:gdLst/>
            <a:ahLst/>
            <a:cxnLst/>
            <a:rect l="l" t="t" r="r" b="b"/>
            <a:pathLst>
              <a:path w="28575" h="685800">
                <a:moveTo>
                  <a:pt x="28574" y="685799"/>
                </a:moveTo>
                <a:lnTo>
                  <a:pt x="0" y="685799"/>
                </a:lnTo>
                <a:lnTo>
                  <a:pt x="0" y="0"/>
                </a:lnTo>
                <a:lnTo>
                  <a:pt x="28574" y="0"/>
                </a:lnTo>
                <a:lnTo>
                  <a:pt x="28574" y="685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4057649"/>
            <a:ext cx="28575" cy="685800"/>
          </a:xfrm>
          <a:custGeom>
            <a:avLst/>
            <a:gdLst/>
            <a:ahLst/>
            <a:cxnLst/>
            <a:rect l="l" t="t" r="r" b="b"/>
            <a:pathLst>
              <a:path w="28575" h="685800">
                <a:moveTo>
                  <a:pt x="28574" y="685799"/>
                </a:moveTo>
                <a:lnTo>
                  <a:pt x="0" y="685799"/>
                </a:lnTo>
                <a:lnTo>
                  <a:pt x="0" y="0"/>
                </a:lnTo>
                <a:lnTo>
                  <a:pt x="28574" y="0"/>
                </a:lnTo>
                <a:lnTo>
                  <a:pt x="28574" y="685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874" y="1552396"/>
            <a:ext cx="4980940" cy="711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-120" dirty="0">
                <a:solidFill>
                  <a:srgbClr val="1D40AF"/>
                </a:solidFill>
                <a:latin typeface="Lucida Sans"/>
                <a:cs typeface="Lucida Sans"/>
              </a:rPr>
              <a:t>Customer</a:t>
            </a:r>
            <a:r>
              <a:rPr sz="150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114" dirty="0">
                <a:solidFill>
                  <a:srgbClr val="1D40AF"/>
                </a:solidFill>
                <a:latin typeface="Lucida Sans"/>
                <a:cs typeface="Lucida Sans"/>
              </a:rPr>
              <a:t>Churn</a:t>
            </a:r>
            <a:r>
              <a:rPr sz="1500" b="1" spc="-6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Lucida Sans"/>
                <a:cs typeface="Lucida Sans"/>
              </a:rPr>
              <a:t>Rate</a:t>
            </a:r>
            <a:endParaRPr sz="1500">
              <a:latin typeface="Lucida Sans"/>
              <a:cs typeface="Lucida Sans"/>
            </a:endParaRPr>
          </a:p>
          <a:p>
            <a:pPr marL="12700" marR="5080">
              <a:lnSpc>
                <a:spcPts val="1730"/>
              </a:lnSpc>
              <a:spcBef>
                <a:spcPts val="40"/>
              </a:spcBef>
            </a:pPr>
            <a:r>
              <a:rPr sz="1250" spc="-75" dirty="0">
                <a:solidFill>
                  <a:srgbClr val="465469"/>
                </a:solidFill>
                <a:latin typeface="Century Gothic"/>
                <a:cs typeface="Century Gothic"/>
              </a:rPr>
              <a:t>Percentage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75" dirty="0">
                <a:solidFill>
                  <a:srgbClr val="465469"/>
                </a:solidFill>
                <a:latin typeface="Century Gothic"/>
                <a:cs typeface="Century Gothic"/>
              </a:rPr>
              <a:t>of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0" dirty="0">
                <a:solidFill>
                  <a:srgbClr val="465469"/>
                </a:solidFill>
                <a:latin typeface="Century Gothic"/>
                <a:cs typeface="Century Gothic"/>
              </a:rPr>
              <a:t>customers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lost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during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95" dirty="0">
                <a:solidFill>
                  <a:srgbClr val="465469"/>
                </a:solidFill>
                <a:latin typeface="Century Gothic"/>
                <a:cs typeface="Century Gothic"/>
              </a:rPr>
              <a:t>a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specific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60" dirty="0">
                <a:solidFill>
                  <a:srgbClr val="465469"/>
                </a:solidFill>
                <a:latin typeface="Century Gothic"/>
                <a:cs typeface="Century Gothic"/>
              </a:rPr>
              <a:t>period.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Formula: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(Lost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Customers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÷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Total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Customers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85" dirty="0">
                <a:solidFill>
                  <a:srgbClr val="465469"/>
                </a:solidFill>
                <a:latin typeface="Century Gothic"/>
                <a:cs typeface="Century Gothic"/>
              </a:rPr>
              <a:t>at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Start)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5" dirty="0">
                <a:solidFill>
                  <a:srgbClr val="465469"/>
                </a:solidFill>
                <a:latin typeface="Century Gothic"/>
                <a:cs typeface="Century Gothic"/>
              </a:rPr>
              <a:t>×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100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874" y="2371546"/>
            <a:ext cx="5172075" cy="711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-120" dirty="0">
                <a:solidFill>
                  <a:srgbClr val="1D40AF"/>
                </a:solidFill>
                <a:latin typeface="Lucida Sans"/>
                <a:cs typeface="Lucida Sans"/>
              </a:rPr>
              <a:t>Customer</a:t>
            </a:r>
            <a:r>
              <a:rPr sz="1500" b="1" spc="-4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Retention</a:t>
            </a:r>
            <a:r>
              <a:rPr sz="1500" b="1" spc="-4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Lucida Sans"/>
                <a:cs typeface="Lucida Sans"/>
              </a:rPr>
              <a:t>Rate</a:t>
            </a:r>
            <a:endParaRPr sz="1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50" spc="-75" dirty="0">
                <a:solidFill>
                  <a:srgbClr val="465469"/>
                </a:solidFill>
                <a:latin typeface="Century Gothic"/>
                <a:cs typeface="Century Gothic"/>
              </a:rPr>
              <a:t>Percentage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75" dirty="0">
                <a:solidFill>
                  <a:srgbClr val="465469"/>
                </a:solidFill>
                <a:latin typeface="Century Gothic"/>
                <a:cs typeface="Century Gothic"/>
              </a:rPr>
              <a:t>of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0" dirty="0">
                <a:solidFill>
                  <a:srgbClr val="465469"/>
                </a:solidFill>
                <a:latin typeface="Century Gothic"/>
                <a:cs typeface="Century Gothic"/>
              </a:rPr>
              <a:t>customers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retained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75" dirty="0">
                <a:solidFill>
                  <a:srgbClr val="465469"/>
                </a:solidFill>
                <a:latin typeface="Century Gothic"/>
                <a:cs typeface="Century Gothic"/>
              </a:rPr>
              <a:t>over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time.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Formula: </a:t>
            </a:r>
            <a:r>
              <a:rPr sz="1250" spc="-45" dirty="0">
                <a:solidFill>
                  <a:srgbClr val="465469"/>
                </a:solidFill>
                <a:latin typeface="Century Gothic"/>
                <a:cs typeface="Century Gothic"/>
              </a:rPr>
              <a:t>((End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Customers</a:t>
            </a:r>
            <a:endParaRPr sz="1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-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70" dirty="0">
                <a:solidFill>
                  <a:srgbClr val="465469"/>
                </a:solidFill>
                <a:latin typeface="Century Gothic"/>
                <a:cs typeface="Century Gothic"/>
              </a:rPr>
              <a:t>New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Customers)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÷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Starting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Customers)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5" dirty="0">
                <a:solidFill>
                  <a:srgbClr val="465469"/>
                </a:solidFill>
                <a:latin typeface="Century Gothic"/>
                <a:cs typeface="Century Gothic"/>
              </a:rPr>
              <a:t>×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100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874" y="3190696"/>
            <a:ext cx="5111750" cy="711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-120" dirty="0">
                <a:solidFill>
                  <a:srgbClr val="1D40AF"/>
                </a:solidFill>
                <a:latin typeface="Lucida Sans"/>
                <a:cs typeface="Lucida Sans"/>
              </a:rPr>
              <a:t>Customer</a:t>
            </a:r>
            <a:r>
              <a:rPr sz="1500" b="1" spc="-5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100" dirty="0">
                <a:solidFill>
                  <a:srgbClr val="1D40AF"/>
                </a:solidFill>
                <a:latin typeface="Lucida Sans"/>
                <a:cs typeface="Lucida Sans"/>
              </a:rPr>
              <a:t>Lifetime</a:t>
            </a:r>
            <a:r>
              <a:rPr sz="150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114" dirty="0">
                <a:solidFill>
                  <a:srgbClr val="1D40AF"/>
                </a:solidFill>
                <a:latin typeface="Lucida Sans"/>
                <a:cs typeface="Lucida Sans"/>
              </a:rPr>
              <a:t>Value</a:t>
            </a:r>
            <a:r>
              <a:rPr sz="150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Lucida Sans"/>
                <a:cs typeface="Lucida Sans"/>
              </a:rPr>
              <a:t>(CLV)</a:t>
            </a:r>
            <a:endParaRPr sz="1500">
              <a:latin typeface="Lucida Sans"/>
              <a:cs typeface="Lucida Sans"/>
            </a:endParaRPr>
          </a:p>
          <a:p>
            <a:pPr marL="12700" marR="5080">
              <a:lnSpc>
                <a:spcPts val="1730"/>
              </a:lnSpc>
              <a:spcBef>
                <a:spcPts val="40"/>
              </a:spcBef>
            </a:pP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Total </a:t>
            </a:r>
            <a:r>
              <a:rPr sz="1250" spc="-60" dirty="0">
                <a:solidFill>
                  <a:srgbClr val="465469"/>
                </a:solidFill>
                <a:latin typeface="Century Gothic"/>
                <a:cs typeface="Century Gothic"/>
              </a:rPr>
              <a:t>revenue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95" dirty="0">
                <a:solidFill>
                  <a:srgbClr val="465469"/>
                </a:solidFill>
                <a:latin typeface="Century Gothic"/>
                <a:cs typeface="Century Gothic"/>
              </a:rPr>
              <a:t>expected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from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95" dirty="0">
                <a:solidFill>
                  <a:srgbClr val="465469"/>
                </a:solidFill>
                <a:latin typeface="Century Gothic"/>
                <a:cs typeface="Century Gothic"/>
              </a:rPr>
              <a:t>a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customer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during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their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relationship</a:t>
            </a:r>
            <a:r>
              <a:rPr sz="1250" spc="-3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20" dirty="0">
                <a:solidFill>
                  <a:srgbClr val="465469"/>
                </a:solidFill>
                <a:latin typeface="Century Gothic"/>
                <a:cs typeface="Century Gothic"/>
              </a:rPr>
              <a:t>with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your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business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874" y="4009846"/>
            <a:ext cx="4547870" cy="711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-75" dirty="0">
                <a:solidFill>
                  <a:srgbClr val="1D40AF"/>
                </a:solidFill>
                <a:latin typeface="Lucida Sans"/>
                <a:cs typeface="Lucida Sans"/>
              </a:rPr>
              <a:t>Net</a:t>
            </a:r>
            <a:r>
              <a:rPr sz="1500" b="1" spc="-8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95" dirty="0">
                <a:solidFill>
                  <a:srgbClr val="1D40AF"/>
                </a:solidFill>
                <a:latin typeface="Lucida Sans"/>
                <a:cs typeface="Lucida Sans"/>
              </a:rPr>
              <a:t>Promoter</a:t>
            </a:r>
            <a:r>
              <a:rPr sz="1500" b="1" spc="-8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85" dirty="0">
                <a:solidFill>
                  <a:srgbClr val="1D40AF"/>
                </a:solidFill>
                <a:latin typeface="Lucida Sans"/>
                <a:cs typeface="Lucida Sans"/>
              </a:rPr>
              <a:t>Score</a:t>
            </a:r>
            <a:r>
              <a:rPr sz="1500" b="1" spc="-9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Lucida Sans"/>
                <a:cs typeface="Lucida Sans"/>
              </a:rPr>
              <a:t>(NPS)</a:t>
            </a:r>
            <a:endParaRPr sz="1500">
              <a:latin typeface="Lucida Sans"/>
              <a:cs typeface="Lucida Sans"/>
            </a:endParaRPr>
          </a:p>
          <a:p>
            <a:pPr marL="12700" marR="5080">
              <a:lnSpc>
                <a:spcPts val="1730"/>
              </a:lnSpc>
              <a:spcBef>
                <a:spcPts val="40"/>
              </a:spcBef>
            </a:pPr>
            <a:r>
              <a:rPr sz="1250" spc="-45" dirty="0">
                <a:solidFill>
                  <a:srgbClr val="465469"/>
                </a:solidFill>
                <a:latin typeface="Century Gothic"/>
                <a:cs typeface="Century Gothic"/>
              </a:rPr>
              <a:t>Measures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customer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60" dirty="0">
                <a:solidFill>
                  <a:srgbClr val="465469"/>
                </a:solidFill>
                <a:latin typeface="Century Gothic"/>
                <a:cs typeface="Century Gothic"/>
              </a:rPr>
              <a:t>loyalty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95" dirty="0">
                <a:solidFill>
                  <a:srgbClr val="465469"/>
                </a:solidFill>
                <a:latin typeface="Century Gothic"/>
                <a:cs typeface="Century Gothic"/>
              </a:rPr>
              <a:t>based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65" dirty="0">
                <a:solidFill>
                  <a:srgbClr val="465469"/>
                </a:solidFill>
                <a:latin typeface="Century Gothic"/>
                <a:cs typeface="Century Gothic"/>
              </a:rPr>
              <a:t>on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30" dirty="0">
                <a:solidFill>
                  <a:srgbClr val="465469"/>
                </a:solidFill>
                <a:latin typeface="Century Gothic"/>
                <a:cs typeface="Century Gothic"/>
              </a:rPr>
              <a:t>likelihood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to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40" dirty="0">
                <a:solidFill>
                  <a:srgbClr val="465469"/>
                </a:solidFill>
                <a:latin typeface="Century Gothic"/>
                <a:cs typeface="Century Gothic"/>
              </a:rPr>
              <a:t>recommend. </a:t>
            </a:r>
            <a:r>
              <a:rPr sz="1250" spc="-25" dirty="0">
                <a:solidFill>
                  <a:srgbClr val="465469"/>
                </a:solidFill>
                <a:latin typeface="Century Gothic"/>
                <a:cs typeface="Century Gothic"/>
              </a:rPr>
              <a:t>Formula: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%</a:t>
            </a:r>
            <a:r>
              <a:rPr sz="1250" spc="-5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Promoters</a:t>
            </a:r>
            <a:r>
              <a:rPr sz="1250" spc="-5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-</a:t>
            </a:r>
            <a:r>
              <a:rPr sz="1250" spc="-55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dirty="0">
                <a:solidFill>
                  <a:srgbClr val="465469"/>
                </a:solidFill>
                <a:latin typeface="Century Gothic"/>
                <a:cs typeface="Century Gothic"/>
              </a:rPr>
              <a:t>%</a:t>
            </a:r>
            <a:r>
              <a:rPr sz="1250" spc="-50" dirty="0">
                <a:solidFill>
                  <a:srgbClr val="465469"/>
                </a:solidFill>
                <a:latin typeface="Century Gothic"/>
                <a:cs typeface="Century Gothic"/>
              </a:rPr>
              <a:t> </a:t>
            </a:r>
            <a:r>
              <a:rPr sz="1250" spc="-10" dirty="0">
                <a:solidFill>
                  <a:srgbClr val="465469"/>
                </a:solidFill>
                <a:latin typeface="Century Gothic"/>
                <a:cs typeface="Century Gothic"/>
              </a:rPr>
              <a:t>Detractors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0298" y="1600199"/>
            <a:ext cx="5372100" cy="3200400"/>
          </a:xfrm>
          <a:custGeom>
            <a:avLst/>
            <a:gdLst/>
            <a:ahLst/>
            <a:cxnLst/>
            <a:rect l="l" t="t" r="r" b="b"/>
            <a:pathLst>
              <a:path w="5372100" h="3200400">
                <a:moveTo>
                  <a:pt x="5300903" y="3200399"/>
                </a:moveTo>
                <a:lnTo>
                  <a:pt x="71196" y="3200399"/>
                </a:lnTo>
                <a:lnTo>
                  <a:pt x="66241" y="3199911"/>
                </a:lnTo>
                <a:lnTo>
                  <a:pt x="29705" y="3184777"/>
                </a:lnTo>
                <a:lnTo>
                  <a:pt x="3885" y="3148737"/>
                </a:lnTo>
                <a:lnTo>
                  <a:pt x="0" y="3129202"/>
                </a:lnTo>
                <a:lnTo>
                  <a:pt x="0" y="3124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00903" y="0"/>
                </a:lnTo>
                <a:lnTo>
                  <a:pt x="5342392" y="15621"/>
                </a:lnTo>
                <a:lnTo>
                  <a:pt x="5368212" y="51661"/>
                </a:lnTo>
                <a:lnTo>
                  <a:pt x="5372099" y="71196"/>
                </a:lnTo>
                <a:lnTo>
                  <a:pt x="5372099" y="3129202"/>
                </a:lnTo>
                <a:lnTo>
                  <a:pt x="5356476" y="3170693"/>
                </a:lnTo>
                <a:lnTo>
                  <a:pt x="5320437" y="3196513"/>
                </a:lnTo>
                <a:lnTo>
                  <a:pt x="5305857" y="3199911"/>
                </a:lnTo>
                <a:lnTo>
                  <a:pt x="5300903" y="32003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49999" y="1728383"/>
            <a:ext cx="17945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Additional</a:t>
            </a:r>
            <a:r>
              <a:rPr sz="1350" b="1" spc="-55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90" dirty="0">
                <a:solidFill>
                  <a:srgbClr val="1D40AF"/>
                </a:solidFill>
                <a:latin typeface="Lucida Sans"/>
                <a:cs typeface="Lucida Sans"/>
              </a:rPr>
              <a:t>Key</a:t>
            </a:r>
            <a:r>
              <a:rPr sz="1350" b="1" spc="-5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350" b="1" spc="-70" dirty="0">
                <a:solidFill>
                  <a:srgbClr val="1D40AF"/>
                </a:solidFill>
                <a:latin typeface="Lucida Sans"/>
                <a:cs typeface="Lucida Sans"/>
              </a:rPr>
              <a:t>Metrics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1262" y="2143137"/>
            <a:ext cx="47625" cy="2181225"/>
          </a:xfrm>
          <a:custGeom>
            <a:avLst/>
            <a:gdLst/>
            <a:ahLst/>
            <a:cxnLst/>
            <a:rect l="l" t="t" r="r" b="b"/>
            <a:pathLst>
              <a:path w="47625" h="2181225">
                <a:moveTo>
                  <a:pt x="47625" y="2154250"/>
                </a:moveTo>
                <a:lnTo>
                  <a:pt x="26974" y="2133587"/>
                </a:lnTo>
                <a:lnTo>
                  <a:pt x="20662" y="2133587"/>
                </a:lnTo>
                <a:lnTo>
                  <a:pt x="0" y="2154250"/>
                </a:lnTo>
                <a:lnTo>
                  <a:pt x="0" y="2160562"/>
                </a:lnTo>
                <a:lnTo>
                  <a:pt x="20662" y="2181212"/>
                </a:lnTo>
                <a:lnTo>
                  <a:pt x="26974" y="2181212"/>
                </a:lnTo>
                <a:lnTo>
                  <a:pt x="47625" y="2160562"/>
                </a:lnTo>
                <a:lnTo>
                  <a:pt x="47625" y="2157399"/>
                </a:lnTo>
                <a:lnTo>
                  <a:pt x="47625" y="2154250"/>
                </a:lnTo>
                <a:close/>
              </a:path>
              <a:path w="47625" h="2181225">
                <a:moveTo>
                  <a:pt x="47625" y="1620850"/>
                </a:moveTo>
                <a:lnTo>
                  <a:pt x="26974" y="1600187"/>
                </a:lnTo>
                <a:lnTo>
                  <a:pt x="20662" y="1600187"/>
                </a:lnTo>
                <a:lnTo>
                  <a:pt x="0" y="1620850"/>
                </a:lnTo>
                <a:lnTo>
                  <a:pt x="0" y="1627162"/>
                </a:lnTo>
                <a:lnTo>
                  <a:pt x="20662" y="1647812"/>
                </a:lnTo>
                <a:lnTo>
                  <a:pt x="26974" y="1647812"/>
                </a:lnTo>
                <a:lnTo>
                  <a:pt x="47625" y="1627162"/>
                </a:lnTo>
                <a:lnTo>
                  <a:pt x="47625" y="1623999"/>
                </a:lnTo>
                <a:lnTo>
                  <a:pt x="47625" y="1620850"/>
                </a:lnTo>
                <a:close/>
              </a:path>
              <a:path w="47625" h="2181225">
                <a:moveTo>
                  <a:pt x="47625" y="1087450"/>
                </a:moveTo>
                <a:lnTo>
                  <a:pt x="26974" y="1066787"/>
                </a:lnTo>
                <a:lnTo>
                  <a:pt x="20662" y="1066787"/>
                </a:lnTo>
                <a:lnTo>
                  <a:pt x="0" y="1087450"/>
                </a:lnTo>
                <a:lnTo>
                  <a:pt x="0" y="1093762"/>
                </a:lnTo>
                <a:lnTo>
                  <a:pt x="20662" y="1114412"/>
                </a:lnTo>
                <a:lnTo>
                  <a:pt x="26974" y="1114412"/>
                </a:lnTo>
                <a:lnTo>
                  <a:pt x="47625" y="1093762"/>
                </a:lnTo>
                <a:lnTo>
                  <a:pt x="47625" y="1090599"/>
                </a:lnTo>
                <a:lnTo>
                  <a:pt x="47625" y="1087450"/>
                </a:lnTo>
                <a:close/>
              </a:path>
              <a:path w="47625" h="2181225">
                <a:moveTo>
                  <a:pt x="47625" y="554050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50"/>
                </a:lnTo>
                <a:lnTo>
                  <a:pt x="0" y="560362"/>
                </a:lnTo>
                <a:lnTo>
                  <a:pt x="20662" y="581012"/>
                </a:lnTo>
                <a:lnTo>
                  <a:pt x="26974" y="581012"/>
                </a:lnTo>
                <a:lnTo>
                  <a:pt x="47625" y="560362"/>
                </a:lnTo>
                <a:lnTo>
                  <a:pt x="47625" y="557212"/>
                </a:lnTo>
                <a:lnTo>
                  <a:pt x="47625" y="554050"/>
                </a:lnTo>
                <a:close/>
              </a:path>
              <a:path w="47625" h="2181225">
                <a:moveTo>
                  <a:pt x="47625" y="20650"/>
                </a:moveTo>
                <a:lnTo>
                  <a:pt x="26974" y="0"/>
                </a:lnTo>
                <a:lnTo>
                  <a:pt x="20662" y="0"/>
                </a:lnTo>
                <a:lnTo>
                  <a:pt x="0" y="20650"/>
                </a:lnTo>
                <a:lnTo>
                  <a:pt x="0" y="26962"/>
                </a:lnTo>
                <a:lnTo>
                  <a:pt x="20662" y="47612"/>
                </a:lnTo>
                <a:lnTo>
                  <a:pt x="26974" y="47612"/>
                </a:lnTo>
                <a:lnTo>
                  <a:pt x="47625" y="26962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334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500" y="2035894"/>
            <a:ext cx="43281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3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334054"/>
                </a:solidFill>
                <a:latin typeface="Lucida Sans"/>
                <a:cs typeface="Lucida Sans"/>
              </a:rPr>
              <a:t>Effort</a:t>
            </a: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334054"/>
                </a:solidFill>
                <a:latin typeface="Lucida Sans"/>
                <a:cs typeface="Lucida Sans"/>
              </a:rPr>
              <a:t>Score</a:t>
            </a: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334054"/>
                </a:solidFill>
                <a:latin typeface="Lucida Sans"/>
                <a:cs typeface="Lucida Sans"/>
              </a:rPr>
              <a:t>(CES):</a:t>
            </a:r>
            <a:r>
              <a:rPr sz="135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Measures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ease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customer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0500" y="2267076"/>
            <a:ext cx="928369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interactions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0500" y="2569294"/>
            <a:ext cx="462153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Customer </a:t>
            </a:r>
            <a:r>
              <a:rPr sz="1350" spc="-45" dirty="0">
                <a:solidFill>
                  <a:srgbClr val="334054"/>
                </a:solidFill>
                <a:latin typeface="Lucida Sans"/>
                <a:cs typeface="Lucida Sans"/>
              </a:rPr>
              <a:t>Satisfaction</a:t>
            </a:r>
            <a:r>
              <a:rPr sz="13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334054"/>
                </a:solidFill>
                <a:latin typeface="Lucida Sans"/>
                <a:cs typeface="Lucida Sans"/>
              </a:rPr>
              <a:t>(CSAT):</a:t>
            </a:r>
            <a:r>
              <a:rPr sz="135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Direct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measure</a:t>
            </a:r>
            <a:r>
              <a:rPr sz="1300" spc="-10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satisfaction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2800476"/>
            <a:ext cx="15875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35" dirty="0">
                <a:solidFill>
                  <a:srgbClr val="334054"/>
                </a:solidFill>
                <a:latin typeface="Verdana"/>
                <a:cs typeface="Verdana"/>
              </a:rPr>
              <a:t>with</a:t>
            </a:r>
            <a:r>
              <a:rPr sz="1300" spc="-12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service/product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0500" y="3102694"/>
            <a:ext cx="485584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334054"/>
                </a:solidFill>
                <a:latin typeface="Lucida Sans"/>
                <a:cs typeface="Lucida Sans"/>
              </a:rPr>
              <a:t>DAU/MAU</a:t>
            </a:r>
            <a:r>
              <a:rPr sz="13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Ratio:</a:t>
            </a:r>
            <a:r>
              <a:rPr sz="1350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Verdana"/>
                <a:cs typeface="Verdana"/>
              </a:rPr>
              <a:t>Engagement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metric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showing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daily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to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4054"/>
                </a:solidFill>
                <a:latin typeface="Verdana"/>
                <a:cs typeface="Verdana"/>
              </a:rPr>
              <a:t>monthly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0500" y="3333876"/>
            <a:ext cx="123063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active</a:t>
            </a:r>
            <a:r>
              <a:rPr sz="130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334054"/>
                </a:solidFill>
                <a:latin typeface="Verdana"/>
                <a:cs typeface="Verdana"/>
              </a:rPr>
              <a:t>user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ratio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40500" y="3636094"/>
            <a:ext cx="457073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30" dirty="0">
                <a:solidFill>
                  <a:srgbClr val="334054"/>
                </a:solidFill>
                <a:latin typeface="Lucida Sans"/>
                <a:cs typeface="Lucida Sans"/>
              </a:rPr>
              <a:t>Revenue</a:t>
            </a:r>
            <a:r>
              <a:rPr sz="1350" spc="-7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3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334054"/>
                </a:solidFill>
                <a:latin typeface="Lucida Sans"/>
                <a:cs typeface="Lucida Sans"/>
              </a:rPr>
              <a:t>Rate:</a:t>
            </a:r>
            <a:r>
              <a:rPr sz="1350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334054"/>
                </a:solidFill>
                <a:latin typeface="Verdana"/>
                <a:cs typeface="Verdana"/>
              </a:rPr>
              <a:t>Revenue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334054"/>
                </a:solidFill>
                <a:latin typeface="Verdana"/>
                <a:cs typeface="Verdana"/>
              </a:rPr>
              <a:t>lost</a:t>
            </a:r>
            <a:r>
              <a:rPr sz="1300" spc="-11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334054"/>
                </a:solidFill>
                <a:latin typeface="Verdana"/>
                <a:cs typeface="Verdana"/>
              </a:rPr>
              <a:t>existing</a:t>
            </a:r>
            <a:r>
              <a:rPr sz="1300" spc="-10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334054"/>
                </a:solidFill>
                <a:latin typeface="Verdana"/>
                <a:cs typeface="Verdana"/>
              </a:rPr>
              <a:t>customers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3867276"/>
            <a:ext cx="7493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over</a:t>
            </a:r>
            <a:r>
              <a:rPr sz="1300" spc="-12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334054"/>
                </a:solidFill>
                <a:latin typeface="Verdana"/>
                <a:cs typeface="Verdana"/>
              </a:rPr>
              <a:t>time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0500" y="4169493"/>
            <a:ext cx="4113529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solidFill>
                  <a:srgbClr val="334054"/>
                </a:solidFill>
                <a:latin typeface="Lucida Sans"/>
                <a:cs typeface="Lucida Sans"/>
              </a:rPr>
              <a:t>Expansion</a:t>
            </a:r>
            <a:r>
              <a:rPr sz="1350" spc="-50" dirty="0">
                <a:solidFill>
                  <a:srgbClr val="334054"/>
                </a:solidFill>
                <a:latin typeface="Lucida Sans"/>
                <a:cs typeface="Lucida Sans"/>
              </a:rPr>
              <a:t> Revenue:</a:t>
            </a:r>
            <a:r>
              <a:rPr sz="13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334054"/>
                </a:solidFill>
                <a:latin typeface="Verdana"/>
                <a:cs typeface="Verdana"/>
              </a:rPr>
              <a:t>Additional</a:t>
            </a:r>
            <a:r>
              <a:rPr sz="1300" spc="-90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334054"/>
                </a:solidFill>
                <a:latin typeface="Verdana"/>
                <a:cs typeface="Verdana"/>
              </a:rPr>
              <a:t>revenue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334054"/>
                </a:solidFill>
                <a:latin typeface="Verdana"/>
                <a:cs typeface="Verdana"/>
              </a:rPr>
              <a:t>from</a:t>
            </a:r>
            <a:r>
              <a:rPr sz="1300" spc="-85" dirty="0">
                <a:solidFill>
                  <a:srgbClr val="33405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334054"/>
                </a:solidFill>
                <a:latin typeface="Verdana"/>
                <a:cs typeface="Verdana"/>
              </a:rPr>
              <a:t>existing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0500" y="4400676"/>
            <a:ext cx="83185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solidFill>
                  <a:srgbClr val="334054"/>
                </a:solidFill>
                <a:latin typeface="Verdana"/>
                <a:cs typeface="Verdana"/>
              </a:rPr>
              <a:t>customers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599" y="7200899"/>
            <a:ext cx="10972800" cy="1047750"/>
            <a:chOff x="609599" y="7200899"/>
            <a:chExt cx="10972800" cy="1047750"/>
          </a:xfrm>
        </p:grpSpPr>
        <p:sp>
          <p:nvSpPr>
            <p:cNvPr id="28" name="object 28"/>
            <p:cNvSpPr/>
            <p:nvPr/>
          </p:nvSpPr>
          <p:spPr>
            <a:xfrm>
              <a:off x="614362" y="7205661"/>
              <a:ext cx="10963275" cy="1038225"/>
            </a:xfrm>
            <a:custGeom>
              <a:avLst/>
              <a:gdLst/>
              <a:ahLst/>
              <a:cxnLst/>
              <a:rect l="l" t="t" r="r" b="b"/>
              <a:pathLst>
                <a:path w="10963275" h="1038225">
                  <a:moveTo>
                    <a:pt x="10896527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971477"/>
                  </a:lnTo>
                  <a:lnTo>
                    <a:pt x="10948627" y="1010376"/>
                  </a:lnTo>
                  <a:lnTo>
                    <a:pt x="10914841" y="1034580"/>
                  </a:lnTo>
                  <a:lnTo>
                    <a:pt x="10901172" y="1037766"/>
                  </a:lnTo>
                  <a:lnTo>
                    <a:pt x="10896527" y="10382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362" y="7205661"/>
              <a:ext cx="10963275" cy="1038225"/>
            </a:xfrm>
            <a:custGeom>
              <a:avLst/>
              <a:gdLst/>
              <a:ahLst/>
              <a:cxnLst/>
              <a:rect l="l" t="t" r="r" b="b"/>
              <a:pathLst>
                <a:path w="109632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39"/>
                  </a:lnTo>
                  <a:lnTo>
                    <a:pt x="10951233" y="31748"/>
                  </a:lnTo>
                  <a:lnTo>
                    <a:pt x="10953838" y="35647"/>
                  </a:lnTo>
                  <a:lnTo>
                    <a:pt x="10956039" y="39764"/>
                  </a:lnTo>
                  <a:lnTo>
                    <a:pt x="10957833" y="44098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499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966787"/>
                  </a:lnTo>
                  <a:lnTo>
                    <a:pt x="10963274" y="971477"/>
                  </a:lnTo>
                  <a:lnTo>
                    <a:pt x="10962815" y="976123"/>
                  </a:lnTo>
                  <a:lnTo>
                    <a:pt x="10961900" y="980723"/>
                  </a:lnTo>
                  <a:lnTo>
                    <a:pt x="10960984" y="985324"/>
                  </a:lnTo>
                  <a:lnTo>
                    <a:pt x="10959629" y="989790"/>
                  </a:lnTo>
                  <a:lnTo>
                    <a:pt x="10957833" y="994124"/>
                  </a:lnTo>
                  <a:lnTo>
                    <a:pt x="10956039" y="998458"/>
                  </a:lnTo>
                  <a:lnTo>
                    <a:pt x="10927623" y="1028790"/>
                  </a:lnTo>
                  <a:lnTo>
                    <a:pt x="10891836" y="1038224"/>
                  </a:lnTo>
                  <a:lnTo>
                    <a:pt x="71437" y="1038224"/>
                  </a:lnTo>
                  <a:lnTo>
                    <a:pt x="44099" y="1032785"/>
                  </a:lnTo>
                  <a:lnTo>
                    <a:pt x="39765" y="1030991"/>
                  </a:lnTo>
                  <a:lnTo>
                    <a:pt x="35648" y="1028790"/>
                  </a:lnTo>
                  <a:lnTo>
                    <a:pt x="31748" y="1026183"/>
                  </a:lnTo>
                  <a:lnTo>
                    <a:pt x="27848" y="1023578"/>
                  </a:lnTo>
                  <a:lnTo>
                    <a:pt x="24240" y="1020617"/>
                  </a:lnTo>
                  <a:lnTo>
                    <a:pt x="20923" y="1017301"/>
                  </a:lnTo>
                  <a:lnTo>
                    <a:pt x="17606" y="1013984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7" y="7391399"/>
              <a:ext cx="104768" cy="1523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49325" y="7338607"/>
            <a:ext cx="98742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74050"/>
                </a:solidFill>
                <a:latin typeface="Lucida Sans"/>
                <a:cs typeface="Lucida Sans"/>
              </a:rPr>
              <a:t>Key </a:t>
            </a:r>
            <a:r>
              <a:rPr sz="1350" b="1" spc="-85" dirty="0">
                <a:solidFill>
                  <a:srgbClr val="374050"/>
                </a:solidFill>
                <a:latin typeface="Lucida Sans"/>
                <a:cs typeface="Lucida Sans"/>
              </a:rPr>
              <a:t>Insights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71524" y="7696200"/>
            <a:ext cx="5572125" cy="361950"/>
            <a:chOff x="771524" y="7696200"/>
            <a:chExt cx="5572125" cy="36195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7696200"/>
              <a:ext cx="133349" cy="1333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7924800"/>
              <a:ext cx="133349" cy="1333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299" y="7696200"/>
              <a:ext cx="133349" cy="1333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299" y="7924800"/>
              <a:ext cx="133349" cy="13334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68375" y="7598625"/>
            <a:ext cx="3830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5%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monthly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rate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30" dirty="0">
                <a:solidFill>
                  <a:srgbClr val="334054"/>
                </a:solidFill>
                <a:latin typeface="Lucida Sans"/>
                <a:cs typeface="Lucida Sans"/>
              </a:rPr>
              <a:t>=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~46%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annual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loss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Reducing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by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just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5%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can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increase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profits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by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85" dirty="0">
                <a:solidFill>
                  <a:srgbClr val="334054"/>
                </a:solidFill>
                <a:latin typeface="Lucida Sans"/>
                <a:cs typeface="Lucida Sans"/>
              </a:rPr>
              <a:t>25-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95%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7149" y="7598625"/>
            <a:ext cx="36017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acquisition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costs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5-</a:t>
            </a:r>
            <a:r>
              <a:rPr sz="1150" spc="-150" dirty="0">
                <a:solidFill>
                  <a:srgbClr val="334054"/>
                </a:solidFill>
                <a:latin typeface="Lucida Sans"/>
                <a:cs typeface="Lucida Sans"/>
              </a:rPr>
              <a:t>25x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more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retention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Loyal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customers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are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60" dirty="0">
                <a:solidFill>
                  <a:srgbClr val="334054"/>
                </a:solidFill>
                <a:latin typeface="Lucida Sans"/>
                <a:cs typeface="Lucida Sans"/>
              </a:rPr>
              <a:t>5x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more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likely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to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repurchase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3967" y="838409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0969" y="8384094"/>
            <a:ext cx="10413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7</a:t>
            </a:r>
            <a:endParaRPr sz="1150">
              <a:latin typeface="Lucida Sans"/>
              <a:cs typeface="Lucida San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300" y="4953000"/>
            <a:ext cx="5372099" cy="2095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7943850"/>
          </a:xfrm>
          <a:custGeom>
            <a:avLst/>
            <a:gdLst/>
            <a:ahLst/>
            <a:cxnLst/>
            <a:rect l="l" t="t" r="r" b="b"/>
            <a:pathLst>
              <a:path w="76200" h="7943850">
                <a:moveTo>
                  <a:pt x="76199" y="7943849"/>
                </a:moveTo>
                <a:lnTo>
                  <a:pt x="0" y="7943849"/>
                </a:lnTo>
                <a:lnTo>
                  <a:pt x="0" y="0"/>
                </a:lnTo>
                <a:lnTo>
                  <a:pt x="76199" y="0"/>
                </a:lnTo>
                <a:lnTo>
                  <a:pt x="76199" y="794384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7943850"/>
          </a:xfrm>
          <a:custGeom>
            <a:avLst/>
            <a:gdLst/>
            <a:ahLst/>
            <a:cxnLst/>
            <a:rect l="l" t="t" r="r" b="b"/>
            <a:pathLst>
              <a:path w="3657600" h="7943850">
                <a:moveTo>
                  <a:pt x="3657599" y="7943849"/>
                </a:moveTo>
                <a:lnTo>
                  <a:pt x="0" y="79438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794384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00" dirty="0">
                <a:latin typeface="Verdana"/>
                <a:cs typeface="Verdana"/>
              </a:rPr>
              <a:t>Churn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-355" dirty="0">
                <a:latin typeface="Verdana"/>
                <a:cs typeface="Verdana"/>
              </a:rPr>
              <a:t>Prediction</a:t>
            </a:r>
            <a:r>
              <a:rPr spc="-320" dirty="0">
                <a:latin typeface="Verdana"/>
                <a:cs typeface="Verdana"/>
              </a:rPr>
              <a:t> </a:t>
            </a:r>
            <a:r>
              <a:rPr spc="-445" dirty="0">
                <a:latin typeface="Verdana"/>
                <a:cs typeface="Verdana"/>
              </a:rPr>
              <a:t>Workflow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1523999"/>
            <a:ext cx="9143999" cy="22669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4928" y="2369188"/>
            <a:ext cx="1038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Data</a:t>
            </a:r>
            <a:r>
              <a:rPr sz="1200" b="1" spc="-6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75" dirty="0">
                <a:solidFill>
                  <a:srgbClr val="334054"/>
                </a:solidFill>
                <a:latin typeface="Lucida Sans"/>
                <a:cs typeface="Lucida Sans"/>
              </a:rPr>
              <a:t>Ingestion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244" y="2369188"/>
            <a:ext cx="1009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Preprocessing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9139" y="2273938"/>
            <a:ext cx="873125" cy="3981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58750">
              <a:lnSpc>
                <a:spcPct val="104200"/>
              </a:lnSpc>
              <a:spcBef>
                <a:spcPts val="35"/>
              </a:spcBef>
            </a:pPr>
            <a:r>
              <a:rPr sz="1200" b="1" spc="-10" dirty="0">
                <a:solidFill>
                  <a:srgbClr val="334054"/>
                </a:solidFill>
                <a:latin typeface="Lucida Sans"/>
                <a:cs typeface="Lucida Sans"/>
              </a:rPr>
              <a:t>Feature </a:t>
            </a:r>
            <a:r>
              <a:rPr sz="1200" b="1" spc="-75" dirty="0">
                <a:solidFill>
                  <a:srgbClr val="334054"/>
                </a:solidFill>
                <a:latin typeface="Lucida Sans"/>
                <a:cs typeface="Lucida Sans"/>
              </a:rPr>
              <a:t>Engineering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5574" y="2369188"/>
            <a:ext cx="1051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5" dirty="0">
                <a:solidFill>
                  <a:srgbClr val="334054"/>
                </a:solidFill>
                <a:latin typeface="Lucida Sans"/>
                <a:cs typeface="Lucida Sans"/>
              </a:rPr>
              <a:t>Model</a:t>
            </a:r>
            <a:r>
              <a:rPr sz="1200" b="1" spc="-7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200" b="1" spc="-95" dirty="0">
                <a:solidFill>
                  <a:srgbClr val="334054"/>
                </a:solidFill>
                <a:latin typeface="Lucida Sans"/>
                <a:cs typeface="Lucida Sans"/>
              </a:rPr>
              <a:t>Training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6138" y="2369188"/>
            <a:ext cx="881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0" dirty="0">
                <a:solidFill>
                  <a:srgbClr val="334054"/>
                </a:solidFill>
                <a:latin typeface="Lucida Sans"/>
                <a:cs typeface="Lucida Sans"/>
              </a:rPr>
              <a:t>Deployment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9832" y="3340738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5" dirty="0">
                <a:solidFill>
                  <a:srgbClr val="334054"/>
                </a:solidFill>
                <a:latin typeface="Lucida Sans"/>
                <a:cs typeface="Lucida Sans"/>
              </a:rPr>
              <a:t>Retraining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5603" y="3340738"/>
            <a:ext cx="7867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334054"/>
                </a:solidFill>
                <a:latin typeface="Lucida Sans"/>
                <a:cs typeface="Lucida Sans"/>
              </a:rPr>
              <a:t>Monitoring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0693" y="712679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84420" y="7126795"/>
            <a:ext cx="11048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solidFill>
                  <a:srgbClr val="334054"/>
                </a:solidFill>
                <a:latin typeface="Verdana"/>
                <a:cs typeface="Verdana"/>
              </a:rPr>
              <a:t>8</a:t>
            </a:r>
            <a:endParaRPr sz="115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4343400"/>
            <a:ext cx="228599" cy="2285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49138" y="4352822"/>
            <a:ext cx="7366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1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5334000"/>
            <a:ext cx="228599" cy="2285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37083" y="5343422"/>
            <a:ext cx="977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61999" y="4019549"/>
          <a:ext cx="5200650" cy="2854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7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Data</a:t>
                      </a:r>
                      <a:r>
                        <a:rPr sz="1350" b="1" spc="-8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Collection</a:t>
                      </a:r>
                      <a:r>
                        <a:rPr sz="1350" b="1" spc="-7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6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&amp;</a:t>
                      </a:r>
                      <a:r>
                        <a:rPr sz="1350" b="1" spc="-7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Ingestion</a:t>
                      </a:r>
                      <a:endParaRPr sz="1350">
                        <a:latin typeface="Lucida Sans"/>
                        <a:cs typeface="Lucida Sans"/>
                      </a:endParaRPr>
                    </a:p>
                    <a:p>
                      <a:pPr marL="171450" marR="582295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6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interaction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8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data,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transactional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logs,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support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interactions,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demographic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2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B81F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B81F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7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Data</a:t>
                      </a:r>
                      <a:r>
                        <a:rPr sz="1350" b="1" spc="-8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Preprocessing</a:t>
                      </a:r>
                      <a:endParaRPr sz="1350">
                        <a:latin typeface="Lucida Sans"/>
                        <a:cs typeface="Lucida Sans"/>
                      </a:endParaRPr>
                    </a:p>
                    <a:p>
                      <a:pPr marL="171450" marR="841375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Cleaning,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3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handling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missing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9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values,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addressing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3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imbalance,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normalization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B81F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B81F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7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Feature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Engineering</a:t>
                      </a:r>
                      <a:endParaRPr sz="1350">
                        <a:latin typeface="Lucida Sans"/>
                        <a:cs typeface="Lucida Sans"/>
                      </a:endParaRPr>
                    </a:p>
                    <a:p>
                      <a:pPr marL="171450" marR="443865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Creating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lag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8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features,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rolling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aggregates,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categorical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encoding,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time-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based</a:t>
                      </a:r>
                      <a:r>
                        <a:rPr sz="1150" spc="-9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6324599"/>
            <a:ext cx="228599" cy="2285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36934" y="6334022"/>
            <a:ext cx="977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2199" y="4343400"/>
            <a:ext cx="228599" cy="2285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231681" y="4352822"/>
            <a:ext cx="10985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2199" y="5334000"/>
            <a:ext cx="228599" cy="2285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237485" y="534342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362699" y="4019549"/>
          <a:ext cx="5200650" cy="2854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8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Model</a:t>
                      </a:r>
                      <a:r>
                        <a:rPr sz="1350" b="1" spc="-7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14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Training</a:t>
                      </a:r>
                      <a:r>
                        <a:rPr sz="1350" b="1" spc="-6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6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&amp;</a:t>
                      </a:r>
                      <a:r>
                        <a:rPr sz="1350" b="1" spc="-6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Selection</a:t>
                      </a:r>
                      <a:endParaRPr sz="1350">
                        <a:latin typeface="Lucida Sans"/>
                        <a:cs typeface="Lucida Sans"/>
                      </a:endParaRPr>
                    </a:p>
                    <a:p>
                      <a:pPr marL="171450" marR="178435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Logistic</a:t>
                      </a:r>
                      <a:r>
                        <a:rPr sz="1150" spc="-7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regression,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Random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8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Forests,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6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Gradient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6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Boosting,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hyperparameter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tuning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B81F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B81F5"/>
                      </a:solidFill>
                      <a:prstDash val="solid"/>
                    </a:lnL>
                    <a:solidFill>
                      <a:srgbClr val="F1F5F9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8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Deployment</a:t>
                      </a:r>
                      <a:r>
                        <a:rPr sz="1350" b="1" spc="-6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6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&amp;</a:t>
                      </a:r>
                      <a:r>
                        <a:rPr sz="1350" b="1" spc="-6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1350">
                        <a:latin typeface="Lucida Sans"/>
                        <a:cs typeface="Lucida Sans"/>
                      </a:endParaRPr>
                    </a:p>
                    <a:p>
                      <a:pPr marL="171450" marR="925194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Real-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time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batch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prediction,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integration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with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CRM, </a:t>
                      </a:r>
                      <a:r>
                        <a:rPr sz="1150" spc="-2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targeted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interventions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B81F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B81F5"/>
                      </a:solidFill>
                      <a:prstDash val="solid"/>
                    </a:lnL>
                    <a:solidFill>
                      <a:srgbClr val="F1F5F9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665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b="1" spc="-9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Monitoring</a:t>
                      </a:r>
                      <a:r>
                        <a:rPr sz="1350" b="1" spc="-7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6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&amp;</a:t>
                      </a:r>
                      <a:r>
                        <a:rPr sz="1350" b="1" spc="-65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4054"/>
                          </a:solidFill>
                          <a:latin typeface="Lucida Sans"/>
                          <a:cs typeface="Lucida Sans"/>
                        </a:rPr>
                        <a:t>Retraining</a:t>
                      </a:r>
                      <a:endParaRPr sz="1350" dirty="0">
                        <a:latin typeface="Lucida Sans"/>
                        <a:cs typeface="Lucida Sans"/>
                      </a:endParaRPr>
                    </a:p>
                    <a:p>
                      <a:pPr marL="171450" marR="650240">
                        <a:lnSpc>
                          <a:spcPct val="108700"/>
                        </a:lnSpc>
                        <a:spcBef>
                          <a:spcPts val="409"/>
                        </a:spcBef>
                      </a:pP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Tracking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3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model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6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performance,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drift</a:t>
                      </a:r>
                      <a:r>
                        <a:rPr sz="1150" spc="-8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5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detection,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4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periodic</a:t>
                      </a:r>
                      <a:r>
                        <a:rPr sz="1150" spc="-75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50" spc="-10" dirty="0">
                          <a:solidFill>
                            <a:srgbClr val="334054"/>
                          </a:solidFill>
                          <a:latin typeface="Verdana"/>
                          <a:cs typeface="Verdana"/>
                        </a:rPr>
                        <a:t>model updates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3B81F5"/>
                      </a:solidFill>
                      <a:prstDash val="solid"/>
                    </a:lnL>
                    <a:solidFill>
                      <a:srgbClr val="DFE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2199" y="6324599"/>
            <a:ext cx="228599" cy="2285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234955" y="6334022"/>
            <a:ext cx="10350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" cy="8077200"/>
          </a:xfrm>
          <a:custGeom>
            <a:avLst/>
            <a:gdLst/>
            <a:ahLst/>
            <a:cxnLst/>
            <a:rect l="l" t="t" r="r" b="b"/>
            <a:pathLst>
              <a:path w="76200" h="8077200">
                <a:moveTo>
                  <a:pt x="76199" y="8077199"/>
                </a:moveTo>
                <a:lnTo>
                  <a:pt x="0" y="8077199"/>
                </a:lnTo>
                <a:lnTo>
                  <a:pt x="0" y="0"/>
                </a:lnTo>
                <a:lnTo>
                  <a:pt x="76199" y="0"/>
                </a:lnTo>
                <a:lnTo>
                  <a:pt x="76199" y="8077199"/>
                </a:lnTo>
                <a:close/>
              </a:path>
            </a:pathLst>
          </a:custGeom>
          <a:solidFill>
            <a:srgbClr val="3B81F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9" y="0"/>
            <a:ext cx="3657600" cy="8077200"/>
          </a:xfrm>
          <a:custGeom>
            <a:avLst/>
            <a:gdLst/>
            <a:ahLst/>
            <a:cxnLst/>
            <a:rect l="l" t="t" r="r" b="b"/>
            <a:pathLst>
              <a:path w="3657600" h="8077200">
                <a:moveTo>
                  <a:pt x="3657599" y="8077199"/>
                </a:moveTo>
                <a:lnTo>
                  <a:pt x="0" y="8077199"/>
                </a:lnTo>
                <a:lnTo>
                  <a:pt x="0" y="0"/>
                </a:lnTo>
                <a:lnTo>
                  <a:pt x="3657599" y="0"/>
                </a:lnTo>
                <a:lnTo>
                  <a:pt x="3657599" y="8077199"/>
                </a:lnTo>
                <a:close/>
              </a:path>
            </a:pathLst>
          </a:custGeom>
          <a:solidFill>
            <a:srgbClr val="F1F5F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257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75" dirty="0"/>
              <a:t>Prevention</a:t>
            </a:r>
            <a:r>
              <a:rPr spc="-170" dirty="0"/>
              <a:t> </a:t>
            </a:r>
            <a:r>
              <a:rPr spc="-175" dirty="0"/>
              <a:t>Strategies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390776"/>
            <a:ext cx="46005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5" dirty="0">
                <a:solidFill>
                  <a:srgbClr val="4A5462"/>
                </a:solidFill>
                <a:latin typeface="Verdana"/>
                <a:cs typeface="Verdana"/>
              </a:rPr>
              <a:t>Proactive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Verdana"/>
                <a:cs typeface="Verdana"/>
              </a:rPr>
              <a:t>approaches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Verdana"/>
                <a:cs typeface="Verdana"/>
              </a:rPr>
              <a:t>to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Verdana"/>
                <a:cs typeface="Verdana"/>
              </a:rPr>
              <a:t>retain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Verdana"/>
                <a:cs typeface="Verdana"/>
              </a:rPr>
              <a:t>customers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Verdana"/>
                <a:cs typeface="Verdana"/>
              </a:rPr>
              <a:t>before</a:t>
            </a:r>
            <a:r>
              <a:rPr sz="1300" spc="-95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Verdana"/>
                <a:cs typeface="Verdana"/>
              </a:rPr>
              <a:t>they</a:t>
            </a:r>
            <a:r>
              <a:rPr sz="1300" spc="-10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Verdana"/>
                <a:cs typeface="Verdana"/>
              </a:rPr>
              <a:t>churn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2019677"/>
            <a:ext cx="69215" cy="1180465"/>
          </a:xfrm>
          <a:custGeom>
            <a:avLst/>
            <a:gdLst/>
            <a:ahLst/>
            <a:cxnLst/>
            <a:rect l="l" t="t" r="r" b="b"/>
            <a:pathLst>
              <a:path w="69215" h="1180464">
                <a:moveTo>
                  <a:pt x="68698" y="1180344"/>
                </a:moveTo>
                <a:lnTo>
                  <a:pt x="27882" y="1163455"/>
                </a:lnTo>
                <a:lnTo>
                  <a:pt x="3262" y="1126608"/>
                </a:lnTo>
                <a:lnTo>
                  <a:pt x="0" y="1104522"/>
                </a:lnTo>
                <a:lnTo>
                  <a:pt x="0" y="75822"/>
                </a:lnTo>
                <a:lnTo>
                  <a:pt x="12830" y="33479"/>
                </a:lnTo>
                <a:lnTo>
                  <a:pt x="47039" y="5422"/>
                </a:lnTo>
                <a:lnTo>
                  <a:pt x="68698" y="0"/>
                </a:lnTo>
                <a:lnTo>
                  <a:pt x="63809" y="1555"/>
                </a:lnTo>
                <a:lnTo>
                  <a:pt x="52139" y="9289"/>
                </a:lnTo>
                <a:lnTo>
                  <a:pt x="32200" y="46661"/>
                </a:lnTo>
                <a:lnTo>
                  <a:pt x="28575" y="75822"/>
                </a:lnTo>
                <a:lnTo>
                  <a:pt x="28575" y="1104522"/>
                </a:lnTo>
                <a:lnTo>
                  <a:pt x="36593" y="1146864"/>
                </a:lnTo>
                <a:lnTo>
                  <a:pt x="63809" y="1178788"/>
                </a:lnTo>
                <a:lnTo>
                  <a:pt x="68698" y="118034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66774" y="2171699"/>
            <a:ext cx="381000" cy="419100"/>
            <a:chOff x="866774" y="2171699"/>
            <a:chExt cx="381000" cy="419100"/>
          </a:xfrm>
        </p:grpSpPr>
        <p:sp>
          <p:nvSpPr>
            <p:cNvPr id="9" name="object 9"/>
            <p:cNvSpPr/>
            <p:nvPr/>
          </p:nvSpPr>
          <p:spPr>
            <a:xfrm>
              <a:off x="866774" y="2171699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190499" y="419099"/>
                  </a:moveTo>
                  <a:lnTo>
                    <a:pt x="144200" y="412817"/>
                  </a:lnTo>
                  <a:lnTo>
                    <a:pt x="100697" y="394358"/>
                  </a:lnTo>
                  <a:lnTo>
                    <a:pt x="69646" y="371535"/>
                  </a:lnTo>
                  <a:lnTo>
                    <a:pt x="43239" y="342488"/>
                  </a:lnTo>
                  <a:lnTo>
                    <a:pt x="22491" y="308332"/>
                  </a:lnTo>
                  <a:lnTo>
                    <a:pt x="8200" y="270379"/>
                  </a:lnTo>
                  <a:lnTo>
                    <a:pt x="915" y="230089"/>
                  </a:lnTo>
                  <a:lnTo>
                    <a:pt x="0" y="209549"/>
                  </a:lnTo>
                  <a:lnTo>
                    <a:pt x="228" y="199255"/>
                  </a:lnTo>
                  <a:lnTo>
                    <a:pt x="5710" y="158620"/>
                  </a:lnTo>
                  <a:lnTo>
                    <a:pt x="18293" y="119943"/>
                  </a:lnTo>
                  <a:lnTo>
                    <a:pt x="37494" y="84710"/>
                  </a:lnTo>
                  <a:lnTo>
                    <a:pt x="62575" y="54274"/>
                  </a:lnTo>
                  <a:lnTo>
                    <a:pt x="92572" y="29805"/>
                  </a:lnTo>
                  <a:lnTo>
                    <a:pt x="135200" y="9020"/>
                  </a:lnTo>
                  <a:lnTo>
                    <a:pt x="181141" y="251"/>
                  </a:lnTo>
                  <a:lnTo>
                    <a:pt x="190499" y="0"/>
                  </a:lnTo>
                  <a:lnTo>
                    <a:pt x="199858" y="251"/>
                  </a:lnTo>
                  <a:lnTo>
                    <a:pt x="245799" y="9020"/>
                  </a:lnTo>
                  <a:lnTo>
                    <a:pt x="288427" y="29805"/>
                  </a:lnTo>
                  <a:lnTo>
                    <a:pt x="318424" y="54274"/>
                  </a:lnTo>
                  <a:lnTo>
                    <a:pt x="343505" y="84710"/>
                  </a:lnTo>
                  <a:lnTo>
                    <a:pt x="362705" y="119943"/>
                  </a:lnTo>
                  <a:lnTo>
                    <a:pt x="375289" y="158620"/>
                  </a:lnTo>
                  <a:lnTo>
                    <a:pt x="380771" y="199255"/>
                  </a:lnTo>
                  <a:lnTo>
                    <a:pt x="380999" y="209549"/>
                  </a:lnTo>
                  <a:lnTo>
                    <a:pt x="380771" y="219844"/>
                  </a:lnTo>
                  <a:lnTo>
                    <a:pt x="375289" y="260478"/>
                  </a:lnTo>
                  <a:lnTo>
                    <a:pt x="362705" y="299155"/>
                  </a:lnTo>
                  <a:lnTo>
                    <a:pt x="343505" y="334389"/>
                  </a:lnTo>
                  <a:lnTo>
                    <a:pt x="318424" y="364825"/>
                  </a:lnTo>
                  <a:lnTo>
                    <a:pt x="288427" y="389294"/>
                  </a:lnTo>
                  <a:lnTo>
                    <a:pt x="245799" y="410078"/>
                  </a:lnTo>
                  <a:lnTo>
                    <a:pt x="199858" y="418848"/>
                  </a:lnTo>
                  <a:lnTo>
                    <a:pt x="19049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4" y="2295524"/>
              <a:ext cx="188803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49374" y="2230577"/>
            <a:ext cx="22752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1D3A8A"/>
                </a:solidFill>
                <a:latin typeface="Lucida Sans"/>
                <a:cs typeface="Lucida Sans"/>
              </a:rPr>
              <a:t>Personalized</a:t>
            </a:r>
            <a:r>
              <a:rPr sz="1500" b="1" spc="-5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1D3A8A"/>
                </a:solidFill>
                <a:latin typeface="Lucida Sans"/>
                <a:cs typeface="Lucida Sans"/>
              </a:rPr>
              <a:t>Onboarding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075" y="2636100"/>
            <a:ext cx="4679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Tailor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user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journeys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based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on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5" dirty="0">
                <a:solidFill>
                  <a:srgbClr val="334054"/>
                </a:solidFill>
                <a:latin typeface="Lucida Sans"/>
                <a:cs typeface="Lucida Sans"/>
              </a:rPr>
              <a:t>role,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behavior,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needs.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Guide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users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to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their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first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value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dirty="0">
                <a:solidFill>
                  <a:srgbClr val="334054"/>
                </a:solidFill>
                <a:latin typeface="Lucida Sans"/>
                <a:cs typeface="Lucida Sans"/>
              </a:rPr>
              <a:t>moment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with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interactive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walkthroughs.</a:t>
            </a:r>
            <a:endParaRPr sz="1150">
              <a:latin typeface="Lucida Sans"/>
              <a:cs typeface="Lucida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0299" y="2019299"/>
            <a:ext cx="5372100" cy="1181100"/>
            <a:chOff x="6210299" y="2019299"/>
            <a:chExt cx="5372100" cy="1181100"/>
          </a:xfrm>
        </p:grpSpPr>
        <p:sp>
          <p:nvSpPr>
            <p:cNvPr id="14" name="object 14"/>
            <p:cNvSpPr/>
            <p:nvPr/>
          </p:nvSpPr>
          <p:spPr>
            <a:xfrm>
              <a:off x="6224586" y="2019299"/>
              <a:ext cx="5358130" cy="1181100"/>
            </a:xfrm>
            <a:custGeom>
              <a:avLst/>
              <a:gdLst/>
              <a:ahLst/>
              <a:cxnLst/>
              <a:rect l="l" t="t" r="r" b="b"/>
              <a:pathLst>
                <a:path w="5358130" h="1181100">
                  <a:moveTo>
                    <a:pt x="5286615" y="1181099"/>
                  </a:moveTo>
                  <a:lnTo>
                    <a:pt x="57847" y="1181099"/>
                  </a:lnTo>
                  <a:lnTo>
                    <a:pt x="53821" y="1180611"/>
                  </a:lnTo>
                  <a:lnTo>
                    <a:pt x="15258" y="1155243"/>
                  </a:lnTo>
                  <a:lnTo>
                    <a:pt x="396" y="1114858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4" y="3885"/>
                  </a:lnTo>
                  <a:lnTo>
                    <a:pt x="57847" y="0"/>
                  </a:lnTo>
                  <a:lnTo>
                    <a:pt x="5286615" y="0"/>
                  </a:lnTo>
                  <a:lnTo>
                    <a:pt x="5328105" y="15621"/>
                  </a:lnTo>
                  <a:lnTo>
                    <a:pt x="5353924" y="51661"/>
                  </a:lnTo>
                  <a:lnTo>
                    <a:pt x="5357811" y="71196"/>
                  </a:lnTo>
                  <a:lnTo>
                    <a:pt x="5357811" y="1109903"/>
                  </a:lnTo>
                  <a:lnTo>
                    <a:pt x="5342189" y="1151393"/>
                  </a:lnTo>
                  <a:lnTo>
                    <a:pt x="5306149" y="1177213"/>
                  </a:lnTo>
                  <a:lnTo>
                    <a:pt x="5291570" y="1180611"/>
                  </a:lnTo>
                  <a:lnTo>
                    <a:pt x="5286615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0299" y="2019677"/>
              <a:ext cx="69215" cy="1180465"/>
            </a:xfrm>
            <a:custGeom>
              <a:avLst/>
              <a:gdLst/>
              <a:ahLst/>
              <a:cxnLst/>
              <a:rect l="l" t="t" r="r" b="b"/>
              <a:pathLst>
                <a:path w="69214" h="1180464">
                  <a:moveTo>
                    <a:pt x="68698" y="1180344"/>
                  </a:moveTo>
                  <a:lnTo>
                    <a:pt x="27882" y="1163455"/>
                  </a:lnTo>
                  <a:lnTo>
                    <a:pt x="3262" y="1126608"/>
                  </a:lnTo>
                  <a:lnTo>
                    <a:pt x="0" y="11045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04522"/>
                  </a:lnTo>
                  <a:lnTo>
                    <a:pt x="36593" y="1146864"/>
                  </a:lnTo>
                  <a:lnTo>
                    <a:pt x="63809" y="1178788"/>
                  </a:lnTo>
                  <a:lnTo>
                    <a:pt x="68698" y="1180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7474" y="2171699"/>
              <a:ext cx="342900" cy="419100"/>
            </a:xfrm>
            <a:custGeom>
              <a:avLst/>
              <a:gdLst/>
              <a:ahLst/>
              <a:cxnLst/>
              <a:rect l="l" t="t" r="r" b="b"/>
              <a:pathLst>
                <a:path w="342900" h="419100">
                  <a:moveTo>
                    <a:pt x="171449" y="419099"/>
                  </a:moveTo>
                  <a:lnTo>
                    <a:pt x="129780" y="412817"/>
                  </a:lnTo>
                  <a:lnTo>
                    <a:pt x="90627" y="394358"/>
                  </a:lnTo>
                  <a:lnTo>
                    <a:pt x="56317" y="364825"/>
                  </a:lnTo>
                  <a:lnTo>
                    <a:pt x="28894" y="325969"/>
                  </a:lnTo>
                  <a:lnTo>
                    <a:pt x="13049" y="289741"/>
                  </a:lnTo>
                  <a:lnTo>
                    <a:pt x="3294" y="250431"/>
                  </a:lnTo>
                  <a:lnTo>
                    <a:pt x="0" y="209549"/>
                  </a:lnTo>
                  <a:lnTo>
                    <a:pt x="205" y="199255"/>
                  </a:lnTo>
                  <a:lnTo>
                    <a:pt x="5138" y="158620"/>
                  </a:lnTo>
                  <a:lnTo>
                    <a:pt x="16463" y="119943"/>
                  </a:lnTo>
                  <a:lnTo>
                    <a:pt x="33744" y="84710"/>
                  </a:lnTo>
                  <a:lnTo>
                    <a:pt x="62681" y="47563"/>
                  </a:lnTo>
                  <a:lnTo>
                    <a:pt x="98135" y="20122"/>
                  </a:lnTo>
                  <a:lnTo>
                    <a:pt x="138001" y="4026"/>
                  </a:lnTo>
                  <a:lnTo>
                    <a:pt x="171449" y="0"/>
                  </a:lnTo>
                  <a:lnTo>
                    <a:pt x="179872" y="251"/>
                  </a:lnTo>
                  <a:lnTo>
                    <a:pt x="221218" y="9020"/>
                  </a:lnTo>
                  <a:lnTo>
                    <a:pt x="259583" y="29805"/>
                  </a:lnTo>
                  <a:lnTo>
                    <a:pt x="292682" y="61375"/>
                  </a:lnTo>
                  <a:lnTo>
                    <a:pt x="314004" y="93129"/>
                  </a:lnTo>
                  <a:lnTo>
                    <a:pt x="329847" y="129358"/>
                  </a:lnTo>
                  <a:lnTo>
                    <a:pt x="339604" y="168668"/>
                  </a:lnTo>
                  <a:lnTo>
                    <a:pt x="342899" y="209549"/>
                  </a:lnTo>
                  <a:lnTo>
                    <a:pt x="342694" y="219844"/>
                  </a:lnTo>
                  <a:lnTo>
                    <a:pt x="337759" y="260478"/>
                  </a:lnTo>
                  <a:lnTo>
                    <a:pt x="326434" y="299155"/>
                  </a:lnTo>
                  <a:lnTo>
                    <a:pt x="309153" y="334389"/>
                  </a:lnTo>
                  <a:lnTo>
                    <a:pt x="280217" y="371535"/>
                  </a:lnTo>
                  <a:lnTo>
                    <a:pt x="244762" y="398976"/>
                  </a:lnTo>
                  <a:lnTo>
                    <a:pt x="204897" y="415073"/>
                  </a:lnTo>
                  <a:lnTo>
                    <a:pt x="17144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4" y="2308188"/>
              <a:ext cx="152399" cy="13021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911975" y="2230577"/>
            <a:ext cx="20320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5" dirty="0">
                <a:solidFill>
                  <a:srgbClr val="1D3A8A"/>
                </a:solidFill>
                <a:latin typeface="Lucida Sans"/>
                <a:cs typeface="Lucida Sans"/>
              </a:rPr>
              <a:t>Health Scoring </a:t>
            </a:r>
            <a:r>
              <a:rPr sz="1500" b="1" spc="-60" dirty="0">
                <a:solidFill>
                  <a:srgbClr val="1D3A8A"/>
                </a:solidFill>
                <a:latin typeface="Lucida Sans"/>
                <a:cs typeface="Lucida Sans"/>
              </a:rPr>
              <a:t>System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4774" y="2636100"/>
            <a:ext cx="4277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Implement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scoring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models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that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flag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dirty="0">
                <a:solidFill>
                  <a:srgbClr val="334054"/>
                </a:solidFill>
                <a:latin typeface="Lucida Sans"/>
                <a:cs typeface="Lucida Sans"/>
              </a:rPr>
              <a:t>at-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risk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customers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based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on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engagement,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support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tickets,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feature adoption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metrics.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599" y="3429377"/>
            <a:ext cx="69215" cy="1180465"/>
          </a:xfrm>
          <a:custGeom>
            <a:avLst/>
            <a:gdLst/>
            <a:ahLst/>
            <a:cxnLst/>
            <a:rect l="l" t="t" r="r" b="b"/>
            <a:pathLst>
              <a:path w="69215" h="1180464">
                <a:moveTo>
                  <a:pt x="68698" y="1180344"/>
                </a:moveTo>
                <a:lnTo>
                  <a:pt x="27882" y="1163455"/>
                </a:lnTo>
                <a:lnTo>
                  <a:pt x="3262" y="1126608"/>
                </a:lnTo>
                <a:lnTo>
                  <a:pt x="0" y="1104522"/>
                </a:lnTo>
                <a:lnTo>
                  <a:pt x="0" y="75822"/>
                </a:lnTo>
                <a:lnTo>
                  <a:pt x="12830" y="33479"/>
                </a:lnTo>
                <a:lnTo>
                  <a:pt x="47039" y="5422"/>
                </a:lnTo>
                <a:lnTo>
                  <a:pt x="68698" y="0"/>
                </a:lnTo>
                <a:lnTo>
                  <a:pt x="63809" y="1555"/>
                </a:lnTo>
                <a:lnTo>
                  <a:pt x="52139" y="9289"/>
                </a:lnTo>
                <a:lnTo>
                  <a:pt x="32200" y="46661"/>
                </a:lnTo>
                <a:lnTo>
                  <a:pt x="28575" y="75822"/>
                </a:lnTo>
                <a:lnTo>
                  <a:pt x="28575" y="1104522"/>
                </a:lnTo>
                <a:lnTo>
                  <a:pt x="36593" y="1146864"/>
                </a:lnTo>
                <a:lnTo>
                  <a:pt x="63809" y="1178788"/>
                </a:lnTo>
                <a:lnTo>
                  <a:pt x="68698" y="118034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66774" y="3581399"/>
            <a:ext cx="381000" cy="419100"/>
            <a:chOff x="866774" y="3581399"/>
            <a:chExt cx="381000" cy="419100"/>
          </a:xfrm>
        </p:grpSpPr>
        <p:sp>
          <p:nvSpPr>
            <p:cNvPr id="22" name="object 22"/>
            <p:cNvSpPr/>
            <p:nvPr/>
          </p:nvSpPr>
          <p:spPr>
            <a:xfrm>
              <a:off x="866774" y="3581399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190499" y="419099"/>
                  </a:moveTo>
                  <a:lnTo>
                    <a:pt x="144200" y="412818"/>
                  </a:lnTo>
                  <a:lnTo>
                    <a:pt x="100697" y="394358"/>
                  </a:lnTo>
                  <a:lnTo>
                    <a:pt x="69646" y="371535"/>
                  </a:lnTo>
                  <a:lnTo>
                    <a:pt x="43239" y="342488"/>
                  </a:lnTo>
                  <a:lnTo>
                    <a:pt x="22491" y="308331"/>
                  </a:lnTo>
                  <a:lnTo>
                    <a:pt x="8200" y="270379"/>
                  </a:lnTo>
                  <a:lnTo>
                    <a:pt x="915" y="230089"/>
                  </a:lnTo>
                  <a:lnTo>
                    <a:pt x="0" y="209549"/>
                  </a:lnTo>
                  <a:lnTo>
                    <a:pt x="228" y="199255"/>
                  </a:lnTo>
                  <a:lnTo>
                    <a:pt x="5710" y="158620"/>
                  </a:lnTo>
                  <a:lnTo>
                    <a:pt x="18293" y="119943"/>
                  </a:lnTo>
                  <a:lnTo>
                    <a:pt x="37494" y="84709"/>
                  </a:lnTo>
                  <a:lnTo>
                    <a:pt x="62575" y="54273"/>
                  </a:lnTo>
                  <a:lnTo>
                    <a:pt x="92572" y="29804"/>
                  </a:lnTo>
                  <a:lnTo>
                    <a:pt x="135200" y="9020"/>
                  </a:lnTo>
                  <a:lnTo>
                    <a:pt x="181141" y="251"/>
                  </a:lnTo>
                  <a:lnTo>
                    <a:pt x="190499" y="0"/>
                  </a:lnTo>
                  <a:lnTo>
                    <a:pt x="199858" y="251"/>
                  </a:lnTo>
                  <a:lnTo>
                    <a:pt x="245799" y="9020"/>
                  </a:lnTo>
                  <a:lnTo>
                    <a:pt x="288427" y="29804"/>
                  </a:lnTo>
                  <a:lnTo>
                    <a:pt x="318424" y="54273"/>
                  </a:lnTo>
                  <a:lnTo>
                    <a:pt x="343505" y="84710"/>
                  </a:lnTo>
                  <a:lnTo>
                    <a:pt x="362705" y="119943"/>
                  </a:lnTo>
                  <a:lnTo>
                    <a:pt x="375289" y="158620"/>
                  </a:lnTo>
                  <a:lnTo>
                    <a:pt x="380771" y="199255"/>
                  </a:lnTo>
                  <a:lnTo>
                    <a:pt x="380999" y="209549"/>
                  </a:lnTo>
                  <a:lnTo>
                    <a:pt x="380771" y="219844"/>
                  </a:lnTo>
                  <a:lnTo>
                    <a:pt x="375289" y="260478"/>
                  </a:lnTo>
                  <a:lnTo>
                    <a:pt x="362705" y="299155"/>
                  </a:lnTo>
                  <a:lnTo>
                    <a:pt x="343505" y="334389"/>
                  </a:lnTo>
                  <a:lnTo>
                    <a:pt x="318424" y="364825"/>
                  </a:lnTo>
                  <a:lnTo>
                    <a:pt x="288427" y="389293"/>
                  </a:lnTo>
                  <a:lnTo>
                    <a:pt x="245799" y="410078"/>
                  </a:lnTo>
                  <a:lnTo>
                    <a:pt x="199858" y="418848"/>
                  </a:lnTo>
                  <a:lnTo>
                    <a:pt x="19049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08" y="3705224"/>
              <a:ext cx="191303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49374" y="3640277"/>
            <a:ext cx="17335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rgbClr val="1D3A8A"/>
                </a:solidFill>
                <a:latin typeface="Lucida Sans"/>
                <a:cs typeface="Lucida Sans"/>
              </a:rPr>
              <a:t>Proactive </a:t>
            </a:r>
            <a:r>
              <a:rPr sz="1500" b="1" spc="-65" dirty="0">
                <a:solidFill>
                  <a:srgbClr val="1D3A8A"/>
                </a:solidFill>
                <a:latin typeface="Lucida Sans"/>
                <a:cs typeface="Lucida Sans"/>
              </a:rPr>
              <a:t>Outreach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4075" y="4045801"/>
            <a:ext cx="45980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Intervene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before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users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with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personalized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80" dirty="0">
                <a:solidFill>
                  <a:srgbClr val="334054"/>
                </a:solidFill>
                <a:latin typeface="Lucida Sans"/>
                <a:cs typeface="Lucida Sans"/>
              </a:rPr>
              <a:t>offers,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check-</a:t>
            </a:r>
            <a:r>
              <a:rPr sz="1150" spc="-75" dirty="0">
                <a:solidFill>
                  <a:srgbClr val="334054"/>
                </a:solidFill>
                <a:latin typeface="Lucida Sans"/>
                <a:cs typeface="Lucida Sans"/>
              </a:rPr>
              <a:t>ins,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and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support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from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success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teams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triggered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by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risk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signals.</a:t>
            </a:r>
            <a:endParaRPr sz="1150">
              <a:latin typeface="Lucida Sans"/>
              <a:cs typeface="Lucida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10299" y="3428999"/>
            <a:ext cx="5372100" cy="1181100"/>
            <a:chOff x="6210299" y="3428999"/>
            <a:chExt cx="5372100" cy="1181100"/>
          </a:xfrm>
        </p:grpSpPr>
        <p:sp>
          <p:nvSpPr>
            <p:cNvPr id="27" name="object 27"/>
            <p:cNvSpPr/>
            <p:nvPr/>
          </p:nvSpPr>
          <p:spPr>
            <a:xfrm>
              <a:off x="6224586" y="3428999"/>
              <a:ext cx="5358130" cy="1181100"/>
            </a:xfrm>
            <a:custGeom>
              <a:avLst/>
              <a:gdLst/>
              <a:ahLst/>
              <a:cxnLst/>
              <a:rect l="l" t="t" r="r" b="b"/>
              <a:pathLst>
                <a:path w="5358130" h="1181100">
                  <a:moveTo>
                    <a:pt x="5286615" y="1181099"/>
                  </a:moveTo>
                  <a:lnTo>
                    <a:pt x="57847" y="1181099"/>
                  </a:lnTo>
                  <a:lnTo>
                    <a:pt x="53821" y="1180611"/>
                  </a:lnTo>
                  <a:lnTo>
                    <a:pt x="15258" y="1155243"/>
                  </a:lnTo>
                  <a:lnTo>
                    <a:pt x="396" y="1114858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4" y="3885"/>
                  </a:lnTo>
                  <a:lnTo>
                    <a:pt x="57847" y="0"/>
                  </a:lnTo>
                  <a:lnTo>
                    <a:pt x="5286615" y="0"/>
                  </a:lnTo>
                  <a:lnTo>
                    <a:pt x="5328105" y="15621"/>
                  </a:lnTo>
                  <a:lnTo>
                    <a:pt x="5353924" y="51661"/>
                  </a:lnTo>
                  <a:lnTo>
                    <a:pt x="5357811" y="71196"/>
                  </a:lnTo>
                  <a:lnTo>
                    <a:pt x="5357811" y="1109903"/>
                  </a:lnTo>
                  <a:lnTo>
                    <a:pt x="5342189" y="1151394"/>
                  </a:lnTo>
                  <a:lnTo>
                    <a:pt x="5306149" y="1177213"/>
                  </a:lnTo>
                  <a:lnTo>
                    <a:pt x="5291570" y="1180611"/>
                  </a:lnTo>
                  <a:lnTo>
                    <a:pt x="5286615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0299" y="3429377"/>
              <a:ext cx="69215" cy="1180465"/>
            </a:xfrm>
            <a:custGeom>
              <a:avLst/>
              <a:gdLst/>
              <a:ahLst/>
              <a:cxnLst/>
              <a:rect l="l" t="t" r="r" b="b"/>
              <a:pathLst>
                <a:path w="69214" h="1180464">
                  <a:moveTo>
                    <a:pt x="68698" y="1180344"/>
                  </a:moveTo>
                  <a:lnTo>
                    <a:pt x="27882" y="1163455"/>
                  </a:lnTo>
                  <a:lnTo>
                    <a:pt x="3262" y="1126608"/>
                  </a:lnTo>
                  <a:lnTo>
                    <a:pt x="0" y="11045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04522"/>
                  </a:lnTo>
                  <a:lnTo>
                    <a:pt x="36593" y="1146864"/>
                  </a:lnTo>
                  <a:lnTo>
                    <a:pt x="63809" y="1178788"/>
                  </a:lnTo>
                  <a:lnTo>
                    <a:pt x="68698" y="1180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7474" y="3581399"/>
              <a:ext cx="342900" cy="419100"/>
            </a:xfrm>
            <a:custGeom>
              <a:avLst/>
              <a:gdLst/>
              <a:ahLst/>
              <a:cxnLst/>
              <a:rect l="l" t="t" r="r" b="b"/>
              <a:pathLst>
                <a:path w="342900" h="419100">
                  <a:moveTo>
                    <a:pt x="171449" y="419099"/>
                  </a:moveTo>
                  <a:lnTo>
                    <a:pt x="129780" y="412818"/>
                  </a:lnTo>
                  <a:lnTo>
                    <a:pt x="90627" y="394358"/>
                  </a:lnTo>
                  <a:lnTo>
                    <a:pt x="56317" y="364825"/>
                  </a:lnTo>
                  <a:lnTo>
                    <a:pt x="28894" y="325969"/>
                  </a:lnTo>
                  <a:lnTo>
                    <a:pt x="13049" y="289740"/>
                  </a:lnTo>
                  <a:lnTo>
                    <a:pt x="3294" y="250430"/>
                  </a:lnTo>
                  <a:lnTo>
                    <a:pt x="0" y="209549"/>
                  </a:lnTo>
                  <a:lnTo>
                    <a:pt x="205" y="199255"/>
                  </a:lnTo>
                  <a:lnTo>
                    <a:pt x="5138" y="158620"/>
                  </a:lnTo>
                  <a:lnTo>
                    <a:pt x="16463" y="119943"/>
                  </a:lnTo>
                  <a:lnTo>
                    <a:pt x="33744" y="84709"/>
                  </a:lnTo>
                  <a:lnTo>
                    <a:pt x="62681" y="47563"/>
                  </a:lnTo>
                  <a:lnTo>
                    <a:pt x="98135" y="20122"/>
                  </a:lnTo>
                  <a:lnTo>
                    <a:pt x="138001" y="4026"/>
                  </a:lnTo>
                  <a:lnTo>
                    <a:pt x="171449" y="0"/>
                  </a:lnTo>
                  <a:lnTo>
                    <a:pt x="179872" y="251"/>
                  </a:lnTo>
                  <a:lnTo>
                    <a:pt x="221218" y="9020"/>
                  </a:lnTo>
                  <a:lnTo>
                    <a:pt x="259583" y="29804"/>
                  </a:lnTo>
                  <a:lnTo>
                    <a:pt x="292682" y="61375"/>
                  </a:lnTo>
                  <a:lnTo>
                    <a:pt x="314004" y="93130"/>
                  </a:lnTo>
                  <a:lnTo>
                    <a:pt x="329847" y="129358"/>
                  </a:lnTo>
                  <a:lnTo>
                    <a:pt x="339604" y="168668"/>
                  </a:lnTo>
                  <a:lnTo>
                    <a:pt x="342899" y="209549"/>
                  </a:lnTo>
                  <a:lnTo>
                    <a:pt x="342694" y="219844"/>
                  </a:lnTo>
                  <a:lnTo>
                    <a:pt x="337759" y="260478"/>
                  </a:lnTo>
                  <a:lnTo>
                    <a:pt x="326434" y="299155"/>
                  </a:lnTo>
                  <a:lnTo>
                    <a:pt x="309153" y="334389"/>
                  </a:lnTo>
                  <a:lnTo>
                    <a:pt x="280217" y="371535"/>
                  </a:lnTo>
                  <a:lnTo>
                    <a:pt x="244762" y="398976"/>
                  </a:lnTo>
                  <a:lnTo>
                    <a:pt x="204897" y="415073"/>
                  </a:lnTo>
                  <a:lnTo>
                    <a:pt x="17144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724" y="3705224"/>
              <a:ext cx="152399" cy="1523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11975" y="3640277"/>
            <a:ext cx="15570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5" dirty="0">
                <a:solidFill>
                  <a:srgbClr val="1D3A8A"/>
                </a:solidFill>
                <a:latin typeface="Lucida Sans"/>
                <a:cs typeface="Lucida Sans"/>
              </a:rPr>
              <a:t>Loyalty</a:t>
            </a:r>
            <a:r>
              <a:rPr sz="1500" b="1" spc="-60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00" b="1" spc="-80" dirty="0">
                <a:solidFill>
                  <a:srgbClr val="1D3A8A"/>
                </a:solidFill>
                <a:latin typeface="Lucida Sans"/>
                <a:cs typeface="Lucida Sans"/>
              </a:rPr>
              <a:t>Programs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54774" y="4045801"/>
            <a:ext cx="48787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Reward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long-term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customers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with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exclusive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benefits,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tiered </a:t>
            </a: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rewards,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and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recognition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to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increase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switching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costs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emotional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connection.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599" y="4839077"/>
            <a:ext cx="69215" cy="1180465"/>
          </a:xfrm>
          <a:custGeom>
            <a:avLst/>
            <a:gdLst/>
            <a:ahLst/>
            <a:cxnLst/>
            <a:rect l="l" t="t" r="r" b="b"/>
            <a:pathLst>
              <a:path w="69215" h="1180464">
                <a:moveTo>
                  <a:pt x="68698" y="1180344"/>
                </a:moveTo>
                <a:lnTo>
                  <a:pt x="27882" y="1163454"/>
                </a:lnTo>
                <a:lnTo>
                  <a:pt x="3262" y="1126608"/>
                </a:lnTo>
                <a:lnTo>
                  <a:pt x="0" y="1104522"/>
                </a:lnTo>
                <a:lnTo>
                  <a:pt x="0" y="75822"/>
                </a:lnTo>
                <a:lnTo>
                  <a:pt x="12830" y="33479"/>
                </a:lnTo>
                <a:lnTo>
                  <a:pt x="47039" y="5422"/>
                </a:lnTo>
                <a:lnTo>
                  <a:pt x="68698" y="0"/>
                </a:lnTo>
                <a:lnTo>
                  <a:pt x="63809" y="1555"/>
                </a:lnTo>
                <a:lnTo>
                  <a:pt x="52139" y="9289"/>
                </a:lnTo>
                <a:lnTo>
                  <a:pt x="32200" y="46661"/>
                </a:lnTo>
                <a:lnTo>
                  <a:pt x="28575" y="75822"/>
                </a:lnTo>
                <a:lnTo>
                  <a:pt x="28575" y="1104522"/>
                </a:lnTo>
                <a:lnTo>
                  <a:pt x="36593" y="1146863"/>
                </a:lnTo>
                <a:lnTo>
                  <a:pt x="63809" y="1178788"/>
                </a:lnTo>
                <a:lnTo>
                  <a:pt x="68698" y="118034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866774" y="4991099"/>
            <a:ext cx="342900" cy="419100"/>
            <a:chOff x="866774" y="4991099"/>
            <a:chExt cx="342900" cy="419100"/>
          </a:xfrm>
        </p:grpSpPr>
        <p:sp>
          <p:nvSpPr>
            <p:cNvPr id="35" name="object 35"/>
            <p:cNvSpPr/>
            <p:nvPr/>
          </p:nvSpPr>
          <p:spPr>
            <a:xfrm>
              <a:off x="866774" y="4991099"/>
              <a:ext cx="342900" cy="419100"/>
            </a:xfrm>
            <a:custGeom>
              <a:avLst/>
              <a:gdLst/>
              <a:ahLst/>
              <a:cxnLst/>
              <a:rect l="l" t="t" r="r" b="b"/>
              <a:pathLst>
                <a:path w="342900" h="419100">
                  <a:moveTo>
                    <a:pt x="171449" y="419099"/>
                  </a:moveTo>
                  <a:lnTo>
                    <a:pt x="129780" y="412817"/>
                  </a:lnTo>
                  <a:lnTo>
                    <a:pt x="90627" y="394357"/>
                  </a:lnTo>
                  <a:lnTo>
                    <a:pt x="56317" y="364825"/>
                  </a:lnTo>
                  <a:lnTo>
                    <a:pt x="28894" y="325969"/>
                  </a:lnTo>
                  <a:lnTo>
                    <a:pt x="13050" y="289740"/>
                  </a:lnTo>
                  <a:lnTo>
                    <a:pt x="3294" y="250430"/>
                  </a:lnTo>
                  <a:lnTo>
                    <a:pt x="0" y="209549"/>
                  </a:lnTo>
                  <a:lnTo>
                    <a:pt x="205" y="199255"/>
                  </a:lnTo>
                  <a:lnTo>
                    <a:pt x="5139" y="158620"/>
                  </a:lnTo>
                  <a:lnTo>
                    <a:pt x="16464" y="119943"/>
                  </a:lnTo>
                  <a:lnTo>
                    <a:pt x="33745" y="84709"/>
                  </a:lnTo>
                  <a:lnTo>
                    <a:pt x="62681" y="47563"/>
                  </a:lnTo>
                  <a:lnTo>
                    <a:pt x="98135" y="20122"/>
                  </a:lnTo>
                  <a:lnTo>
                    <a:pt x="138001" y="4026"/>
                  </a:lnTo>
                  <a:lnTo>
                    <a:pt x="171449" y="0"/>
                  </a:lnTo>
                  <a:lnTo>
                    <a:pt x="179872" y="251"/>
                  </a:lnTo>
                  <a:lnTo>
                    <a:pt x="221219" y="9020"/>
                  </a:lnTo>
                  <a:lnTo>
                    <a:pt x="259584" y="29805"/>
                  </a:lnTo>
                  <a:lnTo>
                    <a:pt x="292683" y="61375"/>
                  </a:lnTo>
                  <a:lnTo>
                    <a:pt x="314005" y="93129"/>
                  </a:lnTo>
                  <a:lnTo>
                    <a:pt x="329848" y="129357"/>
                  </a:lnTo>
                  <a:lnTo>
                    <a:pt x="339605" y="168668"/>
                  </a:lnTo>
                  <a:lnTo>
                    <a:pt x="342899" y="209549"/>
                  </a:lnTo>
                  <a:lnTo>
                    <a:pt x="342694" y="219844"/>
                  </a:lnTo>
                  <a:lnTo>
                    <a:pt x="337760" y="260478"/>
                  </a:lnTo>
                  <a:lnTo>
                    <a:pt x="326435" y="299154"/>
                  </a:lnTo>
                  <a:lnTo>
                    <a:pt x="309154" y="334389"/>
                  </a:lnTo>
                  <a:lnTo>
                    <a:pt x="280217" y="371535"/>
                  </a:lnTo>
                  <a:lnTo>
                    <a:pt x="244763" y="398976"/>
                  </a:lnTo>
                  <a:lnTo>
                    <a:pt x="204898" y="415072"/>
                  </a:lnTo>
                  <a:lnTo>
                    <a:pt x="17144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024" y="5114924"/>
              <a:ext cx="153322" cy="15335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11274" y="5049977"/>
            <a:ext cx="180086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0" dirty="0">
                <a:solidFill>
                  <a:srgbClr val="1D3A8A"/>
                </a:solidFill>
                <a:latin typeface="Lucida Sans"/>
                <a:cs typeface="Lucida Sans"/>
              </a:rPr>
              <a:t>Root</a:t>
            </a:r>
            <a:r>
              <a:rPr sz="1500" b="1" spc="-8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00" b="1" spc="-95" dirty="0">
                <a:solidFill>
                  <a:srgbClr val="1D3A8A"/>
                </a:solidFill>
                <a:latin typeface="Lucida Sans"/>
                <a:cs typeface="Lucida Sans"/>
              </a:rPr>
              <a:t>Cause</a:t>
            </a:r>
            <a:r>
              <a:rPr sz="1500" b="1" spc="-8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00" b="1" spc="-100" dirty="0">
                <a:solidFill>
                  <a:srgbClr val="1D3A8A"/>
                </a:solidFill>
                <a:latin typeface="Lucida Sans"/>
                <a:cs typeface="Lucida Sans"/>
              </a:rPr>
              <a:t>Analysis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4075" y="5455500"/>
            <a:ext cx="45548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Systematically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analyze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why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customers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leave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through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exit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interviews, 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offboarding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surveys,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mapping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churn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drivers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to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product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gaps.</a:t>
            </a:r>
            <a:endParaRPr sz="1150">
              <a:latin typeface="Lucida Sans"/>
              <a:cs typeface="Lucida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10299" y="4838699"/>
            <a:ext cx="5372100" cy="1181100"/>
            <a:chOff x="6210299" y="4838699"/>
            <a:chExt cx="5372100" cy="1181100"/>
          </a:xfrm>
        </p:grpSpPr>
        <p:sp>
          <p:nvSpPr>
            <p:cNvPr id="40" name="object 40"/>
            <p:cNvSpPr/>
            <p:nvPr/>
          </p:nvSpPr>
          <p:spPr>
            <a:xfrm>
              <a:off x="6224586" y="4838699"/>
              <a:ext cx="5358130" cy="1181100"/>
            </a:xfrm>
            <a:custGeom>
              <a:avLst/>
              <a:gdLst/>
              <a:ahLst/>
              <a:cxnLst/>
              <a:rect l="l" t="t" r="r" b="b"/>
              <a:pathLst>
                <a:path w="5358130" h="1181100">
                  <a:moveTo>
                    <a:pt x="5286615" y="1181099"/>
                  </a:moveTo>
                  <a:lnTo>
                    <a:pt x="57847" y="1181099"/>
                  </a:lnTo>
                  <a:lnTo>
                    <a:pt x="53821" y="1180611"/>
                  </a:lnTo>
                  <a:lnTo>
                    <a:pt x="15258" y="1155242"/>
                  </a:lnTo>
                  <a:lnTo>
                    <a:pt x="396" y="1114858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4" y="3885"/>
                  </a:lnTo>
                  <a:lnTo>
                    <a:pt x="57847" y="0"/>
                  </a:lnTo>
                  <a:lnTo>
                    <a:pt x="5286615" y="0"/>
                  </a:lnTo>
                  <a:lnTo>
                    <a:pt x="5328105" y="15621"/>
                  </a:lnTo>
                  <a:lnTo>
                    <a:pt x="5353924" y="51660"/>
                  </a:lnTo>
                  <a:lnTo>
                    <a:pt x="5357811" y="71196"/>
                  </a:lnTo>
                  <a:lnTo>
                    <a:pt x="5357811" y="1109903"/>
                  </a:lnTo>
                  <a:lnTo>
                    <a:pt x="5342189" y="1151393"/>
                  </a:lnTo>
                  <a:lnTo>
                    <a:pt x="5306149" y="1177213"/>
                  </a:lnTo>
                  <a:lnTo>
                    <a:pt x="5291570" y="1180611"/>
                  </a:lnTo>
                  <a:lnTo>
                    <a:pt x="5286615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0299" y="4839077"/>
              <a:ext cx="69215" cy="1180465"/>
            </a:xfrm>
            <a:custGeom>
              <a:avLst/>
              <a:gdLst/>
              <a:ahLst/>
              <a:cxnLst/>
              <a:rect l="l" t="t" r="r" b="b"/>
              <a:pathLst>
                <a:path w="69214" h="1180464">
                  <a:moveTo>
                    <a:pt x="68698" y="1180344"/>
                  </a:moveTo>
                  <a:lnTo>
                    <a:pt x="27882" y="1163454"/>
                  </a:lnTo>
                  <a:lnTo>
                    <a:pt x="3262" y="1126608"/>
                  </a:lnTo>
                  <a:lnTo>
                    <a:pt x="0" y="11045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04522"/>
                  </a:lnTo>
                  <a:lnTo>
                    <a:pt x="36593" y="1146863"/>
                  </a:lnTo>
                  <a:lnTo>
                    <a:pt x="63809" y="1178788"/>
                  </a:lnTo>
                  <a:lnTo>
                    <a:pt x="68698" y="1180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7474" y="4991099"/>
              <a:ext cx="342900" cy="419100"/>
            </a:xfrm>
            <a:custGeom>
              <a:avLst/>
              <a:gdLst/>
              <a:ahLst/>
              <a:cxnLst/>
              <a:rect l="l" t="t" r="r" b="b"/>
              <a:pathLst>
                <a:path w="342900" h="419100">
                  <a:moveTo>
                    <a:pt x="171449" y="419099"/>
                  </a:moveTo>
                  <a:lnTo>
                    <a:pt x="129780" y="412817"/>
                  </a:lnTo>
                  <a:lnTo>
                    <a:pt x="90627" y="394357"/>
                  </a:lnTo>
                  <a:lnTo>
                    <a:pt x="56317" y="364825"/>
                  </a:lnTo>
                  <a:lnTo>
                    <a:pt x="28894" y="325969"/>
                  </a:lnTo>
                  <a:lnTo>
                    <a:pt x="13049" y="289740"/>
                  </a:lnTo>
                  <a:lnTo>
                    <a:pt x="3294" y="250430"/>
                  </a:lnTo>
                  <a:lnTo>
                    <a:pt x="0" y="209549"/>
                  </a:lnTo>
                  <a:lnTo>
                    <a:pt x="205" y="199255"/>
                  </a:lnTo>
                  <a:lnTo>
                    <a:pt x="5138" y="158620"/>
                  </a:lnTo>
                  <a:lnTo>
                    <a:pt x="16463" y="119943"/>
                  </a:lnTo>
                  <a:lnTo>
                    <a:pt x="33744" y="84709"/>
                  </a:lnTo>
                  <a:lnTo>
                    <a:pt x="62681" y="47563"/>
                  </a:lnTo>
                  <a:lnTo>
                    <a:pt x="98135" y="20122"/>
                  </a:lnTo>
                  <a:lnTo>
                    <a:pt x="138001" y="4026"/>
                  </a:lnTo>
                  <a:lnTo>
                    <a:pt x="171449" y="0"/>
                  </a:lnTo>
                  <a:lnTo>
                    <a:pt x="179872" y="251"/>
                  </a:lnTo>
                  <a:lnTo>
                    <a:pt x="221218" y="9020"/>
                  </a:lnTo>
                  <a:lnTo>
                    <a:pt x="259583" y="29805"/>
                  </a:lnTo>
                  <a:lnTo>
                    <a:pt x="292682" y="61375"/>
                  </a:lnTo>
                  <a:lnTo>
                    <a:pt x="314004" y="93129"/>
                  </a:lnTo>
                  <a:lnTo>
                    <a:pt x="329847" y="129357"/>
                  </a:lnTo>
                  <a:lnTo>
                    <a:pt x="339604" y="168668"/>
                  </a:lnTo>
                  <a:lnTo>
                    <a:pt x="342899" y="209549"/>
                  </a:lnTo>
                  <a:lnTo>
                    <a:pt x="342694" y="219844"/>
                  </a:lnTo>
                  <a:lnTo>
                    <a:pt x="337759" y="260478"/>
                  </a:lnTo>
                  <a:lnTo>
                    <a:pt x="326434" y="299154"/>
                  </a:lnTo>
                  <a:lnTo>
                    <a:pt x="309153" y="334389"/>
                  </a:lnTo>
                  <a:lnTo>
                    <a:pt x="280217" y="371535"/>
                  </a:lnTo>
                  <a:lnTo>
                    <a:pt x="244762" y="398976"/>
                  </a:lnTo>
                  <a:lnTo>
                    <a:pt x="204897" y="415072"/>
                  </a:lnTo>
                  <a:lnTo>
                    <a:pt x="171449" y="4190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2724" y="5123765"/>
              <a:ext cx="152426" cy="13471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911975" y="5049977"/>
            <a:ext cx="18078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65" dirty="0">
                <a:solidFill>
                  <a:srgbClr val="1D3A8A"/>
                </a:solidFill>
                <a:latin typeface="Lucida Sans"/>
                <a:cs typeface="Lucida Sans"/>
              </a:rPr>
              <a:t>Value-</a:t>
            </a:r>
            <a:r>
              <a:rPr sz="1500" b="1" spc="-60" dirty="0">
                <a:solidFill>
                  <a:srgbClr val="1D3A8A"/>
                </a:solidFill>
                <a:latin typeface="Lucida Sans"/>
                <a:cs typeface="Lucida Sans"/>
              </a:rPr>
              <a:t>Based</a:t>
            </a:r>
            <a:r>
              <a:rPr sz="1500" b="1" spc="-25" dirty="0">
                <a:solidFill>
                  <a:srgbClr val="1D3A8A"/>
                </a:solidFill>
                <a:latin typeface="Lucida Sans"/>
                <a:cs typeface="Lucida Sans"/>
              </a:rPr>
              <a:t> </a:t>
            </a:r>
            <a:r>
              <a:rPr sz="1500" b="1" spc="-55" dirty="0">
                <a:solidFill>
                  <a:srgbClr val="1D3A8A"/>
                </a:solidFill>
                <a:latin typeface="Lucida Sans"/>
                <a:cs typeface="Lucida Sans"/>
              </a:rPr>
              <a:t>Pricing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4774" y="5455500"/>
            <a:ext cx="4971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Align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pricing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with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customer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value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perception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through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tiered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plans,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usage-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based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60" dirty="0">
                <a:solidFill>
                  <a:srgbClr val="334054"/>
                </a:solidFill>
                <a:latin typeface="Lucida Sans"/>
                <a:cs typeface="Lucida Sans"/>
              </a:rPr>
              <a:t>options,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0" dirty="0">
                <a:solidFill>
                  <a:srgbClr val="334054"/>
                </a:solidFill>
                <a:latin typeface="Lucida Sans"/>
                <a:cs typeface="Lucida Sans"/>
              </a:rPr>
              <a:t>and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strategic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discounting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70" dirty="0">
                <a:solidFill>
                  <a:srgbClr val="334054"/>
                </a:solidFill>
                <a:latin typeface="Lucida Sans"/>
                <a:cs typeface="Lucida Sans"/>
              </a:rPr>
              <a:t>for</a:t>
            </a: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dirty="0">
                <a:solidFill>
                  <a:srgbClr val="334054"/>
                </a:solidFill>
                <a:latin typeface="Lucida Sans"/>
                <a:cs typeface="Lucida Sans"/>
              </a:rPr>
              <a:t>at-</a:t>
            </a:r>
            <a:r>
              <a:rPr sz="1150" spc="-65" dirty="0">
                <a:solidFill>
                  <a:srgbClr val="334054"/>
                </a:solidFill>
                <a:latin typeface="Lucida Sans"/>
                <a:cs typeface="Lucida Sans"/>
              </a:rPr>
              <a:t>risk</a:t>
            </a: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segments.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599" y="6248399"/>
            <a:ext cx="10972800" cy="876300"/>
          </a:xfrm>
          <a:custGeom>
            <a:avLst/>
            <a:gdLst/>
            <a:ahLst/>
            <a:cxnLst/>
            <a:rect l="l" t="t" r="r" b="b"/>
            <a:pathLst>
              <a:path w="10972800" h="876300">
                <a:moveTo>
                  <a:pt x="10919401" y="876299"/>
                </a:moveTo>
                <a:lnTo>
                  <a:pt x="53397" y="876299"/>
                </a:lnTo>
                <a:lnTo>
                  <a:pt x="49681" y="875933"/>
                </a:lnTo>
                <a:lnTo>
                  <a:pt x="14085" y="856906"/>
                </a:lnTo>
                <a:lnTo>
                  <a:pt x="0" y="822902"/>
                </a:lnTo>
                <a:lnTo>
                  <a:pt x="0" y="8191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0919401" y="0"/>
                </a:lnTo>
                <a:lnTo>
                  <a:pt x="10958712" y="19391"/>
                </a:lnTo>
                <a:lnTo>
                  <a:pt x="10972798" y="53397"/>
                </a:lnTo>
                <a:lnTo>
                  <a:pt x="10972798" y="822902"/>
                </a:lnTo>
                <a:lnTo>
                  <a:pt x="10953406" y="862213"/>
                </a:lnTo>
                <a:lnTo>
                  <a:pt x="10923117" y="875933"/>
                </a:lnTo>
                <a:lnTo>
                  <a:pt x="10919401" y="8762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9299" y="6387506"/>
            <a:ext cx="16433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0" dirty="0">
                <a:solidFill>
                  <a:srgbClr val="1D40AF"/>
                </a:solidFill>
                <a:latin typeface="Lucida Sans"/>
                <a:cs typeface="Lucida Sans"/>
              </a:rPr>
              <a:t>Key</a:t>
            </a:r>
            <a:r>
              <a:rPr sz="1250" b="1" spc="-6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250" b="1" spc="-20" dirty="0">
                <a:solidFill>
                  <a:srgbClr val="1D40AF"/>
                </a:solidFill>
                <a:latin typeface="Lucida Sans"/>
                <a:cs typeface="Lucida Sans"/>
              </a:rPr>
              <a:t>Success</a:t>
            </a:r>
            <a:r>
              <a:rPr sz="1250" b="1" spc="-60" dirty="0">
                <a:solidFill>
                  <a:srgbClr val="1D40AF"/>
                </a:solidFill>
                <a:latin typeface="Lucida Sans"/>
                <a:cs typeface="Lucida Sans"/>
              </a:rPr>
              <a:t> </a:t>
            </a:r>
            <a:r>
              <a:rPr sz="1250" b="1" spc="-10" dirty="0">
                <a:solidFill>
                  <a:srgbClr val="1D40AF"/>
                </a:solidFill>
                <a:latin typeface="Lucida Sans"/>
                <a:cs typeface="Lucida Sans"/>
              </a:rPr>
              <a:t>Factors:</a:t>
            </a:r>
            <a:endParaRPr sz="1250">
              <a:latin typeface="Lucida Sans"/>
              <a:cs typeface="Lucida San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1999" y="6724650"/>
            <a:ext cx="6886575" cy="152400"/>
            <a:chOff x="761999" y="6724650"/>
            <a:chExt cx="6886575" cy="15240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999" y="6724650"/>
              <a:ext cx="152399" cy="1523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7999" y="6724650"/>
              <a:ext cx="152399" cy="1523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4474" y="6724650"/>
              <a:ext cx="152399" cy="15239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6174" y="6724650"/>
              <a:ext cx="152399" cy="15239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977900" y="6688645"/>
            <a:ext cx="185483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5" dirty="0">
                <a:solidFill>
                  <a:srgbClr val="334054"/>
                </a:solidFill>
                <a:latin typeface="Lucida Sans"/>
                <a:cs typeface="Lucida Sans"/>
              </a:rPr>
              <a:t>Cross-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functional</a:t>
            </a:r>
            <a:r>
              <a:rPr sz="1150" spc="3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ownership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64495" y="6688645"/>
            <a:ext cx="184531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5" dirty="0">
                <a:solidFill>
                  <a:srgbClr val="334054"/>
                </a:solidFill>
                <a:latin typeface="Lucida Sans"/>
                <a:cs typeface="Lucida Sans"/>
              </a:rPr>
              <a:t>Continuous</a:t>
            </a: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feedback</a:t>
            </a:r>
            <a:r>
              <a:rPr sz="1150" spc="-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loops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41565" y="6688645"/>
            <a:ext cx="17348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solidFill>
                  <a:srgbClr val="334054"/>
                </a:solidFill>
                <a:latin typeface="Lucida Sans"/>
                <a:cs typeface="Lucida Sans"/>
              </a:rPr>
              <a:t>Data-</a:t>
            </a:r>
            <a:r>
              <a:rPr sz="1150" spc="-40" dirty="0">
                <a:solidFill>
                  <a:srgbClr val="334054"/>
                </a:solidFill>
                <a:latin typeface="Lucida Sans"/>
                <a:cs typeface="Lucida Sans"/>
              </a:rPr>
              <a:t>driven</a:t>
            </a:r>
            <a:r>
              <a:rPr sz="1150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0" dirty="0">
                <a:solidFill>
                  <a:srgbClr val="334054"/>
                </a:solidFill>
                <a:latin typeface="Lucida Sans"/>
                <a:cs typeface="Lucida Sans"/>
              </a:rPr>
              <a:t>interventions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08205" y="6688645"/>
            <a:ext cx="177927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Measuring</a:t>
            </a:r>
            <a:r>
              <a:rPr sz="1150" spc="-1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35" dirty="0">
                <a:solidFill>
                  <a:srgbClr val="334054"/>
                </a:solidFill>
                <a:latin typeface="Lucida Sans"/>
                <a:cs typeface="Lucida Sans"/>
              </a:rPr>
              <a:t>prevention</a:t>
            </a:r>
            <a:r>
              <a:rPr sz="1150" spc="-15" dirty="0">
                <a:solidFill>
                  <a:srgbClr val="334054"/>
                </a:solidFill>
                <a:latin typeface="Lucida Sans"/>
                <a:cs typeface="Lucida Sans"/>
              </a:rPr>
              <a:t> </a:t>
            </a:r>
            <a:r>
              <a:rPr sz="1150" spc="-25" dirty="0">
                <a:solidFill>
                  <a:srgbClr val="334054"/>
                </a:solidFill>
                <a:latin typeface="Lucida Sans"/>
                <a:cs typeface="Lucida Sans"/>
              </a:rPr>
              <a:t>ROI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52628" y="7260149"/>
            <a:ext cx="16624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Customer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Verdana"/>
                <a:cs typeface="Verdana"/>
              </a:rPr>
              <a:t>Churn</a:t>
            </a:r>
            <a:r>
              <a:rPr sz="1150" spc="-85" dirty="0">
                <a:solidFill>
                  <a:srgbClr val="6A728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488290" y="7260145"/>
            <a:ext cx="10668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solidFill>
                  <a:srgbClr val="334054"/>
                </a:solidFill>
                <a:latin typeface="Lucida Sans"/>
                <a:cs typeface="Lucida Sans"/>
              </a:rPr>
              <a:t>9</a:t>
            </a:r>
            <a:endParaRPr sz="1150">
              <a:latin typeface="Lucida Sans"/>
              <a:cs typeface="Lucida Sans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10689232" y="7665249"/>
            <a:ext cx="12109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2644</Words>
  <Application>Microsoft Office PowerPoint</Application>
  <PresentationFormat>Custom</PresentationFormat>
  <Paragraphs>422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 Black</vt:lpstr>
      <vt:lpstr>Browallia New</vt:lpstr>
      <vt:lpstr>Century Gothic</vt:lpstr>
      <vt:lpstr>Comfortaa Light</vt:lpstr>
      <vt:lpstr>Georgia</vt:lpstr>
      <vt:lpstr>Liberation Sans</vt:lpstr>
      <vt:lpstr>Lucida Sans</vt:lpstr>
      <vt:lpstr>Microsoft Sans Serif</vt:lpstr>
      <vt:lpstr>Suisse Int'l</vt:lpstr>
      <vt:lpstr>Suisse Int'l Medium</vt:lpstr>
      <vt:lpstr>Tahoma</vt:lpstr>
      <vt:lpstr>Times New Roman</vt:lpstr>
      <vt:lpstr>Verdana</vt:lpstr>
      <vt:lpstr>Office Theme</vt:lpstr>
      <vt:lpstr>Customer Churn System</vt:lpstr>
      <vt:lpstr>Agenda</vt:lpstr>
      <vt:lpstr>1. Introduction &amp; Business Impact</vt:lpstr>
      <vt:lpstr>Understanding Customer Churn Fundamentals</vt:lpstr>
      <vt:lpstr>Data Collection &amp; Preparation</vt:lpstr>
      <vt:lpstr>Machine Learning Models for Churn Prediction</vt:lpstr>
      <vt:lpstr>Key Metrics &amp; KPIs</vt:lpstr>
      <vt:lpstr>Churn Prediction Workflow</vt:lpstr>
      <vt:lpstr>Prevention Strategies</vt:lpstr>
      <vt:lpstr>Implementation Framework</vt:lpstr>
      <vt:lpstr>Real-World Case Studies</vt:lpstr>
      <vt:lpstr>Tools &amp; Technologies</vt:lpstr>
      <vt:lpstr>ROI &amp; Business Value</vt:lpstr>
      <vt:lpstr>Best Practices</vt:lpstr>
      <vt:lpstr>13. Common Challenges &amp; Solutions</vt:lpstr>
      <vt:lpstr>14. Future Trends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Aathif Khan</cp:lastModifiedBy>
  <cp:revision>3</cp:revision>
  <dcterms:created xsi:type="dcterms:W3CDTF">2025-07-31T14:14:45Z</dcterms:created>
  <dcterms:modified xsi:type="dcterms:W3CDTF">2025-07-31T15:08:47Z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