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howSpecialPlsOnTitleSld="0" saveSubsetFonts="1">
  <p:sldMasterIdLst>
    <p:sldMasterId id="2147483648" r:id="rId2"/>
  </p:sldMasterIdLst>
  <p:notesMasterIdLst>
    <p:notesMasterId r:id="rId3"/>
  </p:notesMasterIdLst>
  <p:handoutMasterIdLst>
    <p:handoutMasterId r:id="rId4"/>
  </p:handoutMasterIdLst>
  <p:sldIdLst>
    <p:sldId id="345" r:id="rId5"/>
    <p:sldId id="347" r:id="rId6"/>
    <p:sldId id="349" r:id="rId7"/>
    <p:sldId id="351" r:id="rId8"/>
    <p:sldId id="353" r:id="rId9"/>
    <p:sldId id="355" r:id="rId10"/>
    <p:sldId id="357" r:id="rId11"/>
    <p:sldId id="359" r:id="rId12"/>
    <p:sldId id="361" r:id="rId13"/>
    <p:sldId id="363" r:id="rId14"/>
    <p:sldId id="365" r:id="rId15"/>
    <p:sldId id="367" r:id="rId16"/>
    <p:sldId id="369" r:id="rId17"/>
    <p:sldId id="371" r:id="rId18"/>
    <p:sldId id="373" r:id="rId19"/>
    <p:sldId id="375" r:id="rId20"/>
    <p:sldId id="377" r:id="rId21"/>
    <p:sldId id="379" r:id="rId22"/>
    <p:sldId id="381" r:id="rId23"/>
    <p:sldId id="286" r:id="rId24"/>
  </p:sldIdLst>
  <p:sldSz cx="9144000" cy="6858000" type="screen4x3"/>
  <p:notesSz cx="9926638" cy="6797675"/>
  <p:custDataLst>
    <p:tags r:id="rId2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Markus Gerke" initials="MG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76" d="100"/>
          <a:sy n="76" d="100"/>
        </p:scale>
        <p:origin x="1810" y="53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45005" cy="45005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tags" Target="tags/tag1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hyperlink" Target="https://www.tu-braunschweig.de/en" TargetMode="External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1"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Institute of Geodesy and Photogrammetry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  <a:hlinkClick r:id="rId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itchFamily="34" charset="0"/>
              <a:buNone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itchFamily="34" charset="0"/>
              <a:buNone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itchFamily="34" charset="0"/>
              <a:buNone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itchFamily="34" charset="0"/>
              <a:buChar char="•"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itchFamily="34" charset="0"/>
              <a:buChar char="•"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itchFamily="34" charset="0"/>
              <a:buChar char="•"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itchFamily="34" charset="0"/>
              <a:buChar char="•"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err="1">
                <a:solidFill>
                  <a:srgbClr val="C0C0C0"/>
                </a:solidFill>
              </a:rPr>
              <a:t>Kisuaeli antux in weimi kameran</a:t>
            </a:r>
            <a:r>
              <a:rPr lang="de-DE" sz="200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err="1">
                <a:solidFill>
                  <a:srgbClr val="C0C0C0"/>
                </a:solidFill>
              </a:rPr>
              <a:t>Populario falst</a:t>
            </a:r>
            <a:endParaRPr lang="de-DE" sz="2000">
              <a:solidFill>
                <a:srgbClr val="C0C0C0"/>
              </a:solidFill>
            </a:endParaRPr>
          </a:p>
          <a:p>
            <a:pPr lvl="1"/>
            <a:r>
              <a:rPr lang="de-DE" sz="2000" err="1"/>
              <a:t>Quol damnarin Tropi zu klenne perdi </a:t>
            </a:r>
          </a:p>
          <a:p>
            <a:pPr lvl="1">
              <a:buClr>
                <a:srgbClr val="C0C0C0"/>
              </a:buClr>
            </a:pPr>
            <a:r>
              <a:rPr lang="de-DE" sz="2000" err="1">
                <a:solidFill>
                  <a:srgbClr val="C0C0C0"/>
                </a:solidFill>
              </a:rPr>
              <a:t>Utilira regau socht mol sunt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Her mitant dur Wolche to illemit</a:t>
            </a:r>
            <a:endParaRPr lang="de-DE" sz="200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image" Target="../media/image4.png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8"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18931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sz="800"/>
              <a:t>Machine learning, </a:t>
            </a:r>
            <a:r>
              <a:rPr lang="de-DE" sz="800" b="1"/>
              <a:t>DATASETS</a:t>
            </a:r>
            <a:r>
              <a:rPr lang="de-DE" sz="800"/>
              <a:t>| </a:t>
            </a:r>
            <a:r>
              <a:rPr lang="de-DE" sz="800" baseline="0"/>
              <a:t>| </a:t>
            </a:r>
            <a:r>
              <a:rPr lang="de-DE" sz="800"/>
              <a:t>page</a:t>
            </a:r>
            <a:r>
              <a:rPr lang="de-DE" sz="800" baseline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de-DE" sz="800"/>
          </a:p>
          <a:p>
            <a:endParaRPr lang="de-DE" sz="80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transition/>
  <p:timing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1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2.png" /><Relationship Id="rId5" Type="http://schemas.openxmlformats.org/officeDocument/2006/relationships/image" Target="../media/image2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6.png" /><Relationship Id="rId5" Type="http://schemas.openxmlformats.org/officeDocument/2006/relationships/image" Target="../media/image2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8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9.png" /><Relationship Id="rId5" Type="http://schemas.openxmlformats.org/officeDocument/2006/relationships/image" Target="../media/image30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338074" y="814451"/>
              <a:ext cx="8550146" cy="2654300"/>
            </a:xfrm>
            <a:custGeom>
              <a:rect l="l" t="t" r="r" b="b"/>
              <a:pathLst>
                <a:path w="8550146" h="2654299">
                  <a:moveTo>
                    <a:pt x="0" y="0"/>
                  </a:moveTo>
                  <a:lnTo>
                    <a:pt x="8550147" y="0"/>
                  </a:lnTo>
                  <a:lnTo>
                    <a:pt x="8550147" y="2654300"/>
                  </a:lnTo>
                  <a:lnTo>
                    <a:pt x="0" y="2654300"/>
                  </a:lnTo>
                  <a:close/>
                </a:path>
              </a:pathLst>
            </a:custGeom>
            <a:solidFill>
              <a:srgbClr val="EAEAEA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683217" y="1973998"/>
              <a:ext cx="6572643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Platzhalter für Bild, Bild auf Titelfolie hinter das Logo einsetzen</a:t>
              </a:r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347599" y="3468751"/>
              <a:ext cx="8583548" cy="2192274"/>
            </a:xfrm>
            <a:custGeom>
              <a:rect l="l" t="t" r="r" b="b"/>
              <a:pathLst>
                <a:path w="8583548" h="2192274">
                  <a:moveTo>
                    <a:pt x="0" y="0"/>
                  </a:moveTo>
                  <a:lnTo>
                    <a:pt x="8583549" y="0"/>
                  </a:lnTo>
                  <a:lnTo>
                    <a:pt x="8583549" y="2192274"/>
                  </a:lnTo>
                  <a:lnTo>
                    <a:pt x="0" y="2192274"/>
                  </a:lnTo>
                  <a:close/>
                </a:path>
              </a:pathLst>
            </a:custGeom>
            <a:solidFill>
              <a:srgbClr val="FFF0B2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-347599" y="803275"/>
              <a:ext cx="8580373" cy="2665476"/>
            </a:xfrm>
            <a:custGeom>
              <a:rect l="l" t="t" r="r" b="b"/>
              <a:pathLst>
                <a:path w="8580373" h="2665476">
                  <a:moveTo>
                    <a:pt x="0" y="0"/>
                  </a:moveTo>
                  <a:lnTo>
                    <a:pt x="8580374" y="0"/>
                  </a:lnTo>
                  <a:lnTo>
                    <a:pt x="8580374" y="2665476"/>
                  </a:lnTo>
                  <a:lnTo>
                    <a:pt x="0" y="266547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-635000" y="106426"/>
              <a:ext cx="2517775" cy="939800"/>
            </a:xfrm>
            <a:custGeom>
              <a:rect l="l" t="t" r="r" b="b"/>
              <a:pathLst>
                <a:path w="2517775" h="939800">
                  <a:moveTo>
                    <a:pt x="0" y="0"/>
                  </a:moveTo>
                  <a:lnTo>
                    <a:pt x="2517775" y="0"/>
                  </a:lnTo>
                  <a:lnTo>
                    <a:pt x="2517775" y="939800"/>
                  </a:lnTo>
                  <a:lnTo>
                    <a:pt x="0" y="93980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-347599" y="5662676"/>
              <a:ext cx="8583548" cy="287274"/>
            </a:xfrm>
            <a:custGeom>
              <a:rect l="l" t="t" r="r" b="b"/>
              <a:pathLst>
                <a:path w="8583548" h="287273">
                  <a:moveTo>
                    <a:pt x="0" y="0"/>
                  </a:moveTo>
                  <a:lnTo>
                    <a:pt x="8583549" y="0"/>
                  </a:lnTo>
                  <a:lnTo>
                    <a:pt x="8583549" y="287273"/>
                  </a:lnTo>
                  <a:lnTo>
                    <a:pt x="0" y="287273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6142228" y="37846"/>
              <a:ext cx="1530223" cy="1001014"/>
            </a:xfrm>
            <a:custGeom>
              <a:rect l="l" t="t" r="r" b="b"/>
              <a:pathLst>
                <a:path w="1530222" h="1001014">
                  <a:moveTo>
                    <a:pt x="0" y="0"/>
                  </a:moveTo>
                  <a:lnTo>
                    <a:pt x="1530222" y="0"/>
                  </a:lnTo>
                  <a:lnTo>
                    <a:pt x="1530222" y="1001014"/>
                  </a:lnTo>
                  <a:lnTo>
                    <a:pt x="0" y="1001014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2526425" y="3544969"/>
              <a:ext cx="3122092" cy="52334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800" b="1" spc="0">
                  <a:solidFill>
                    <a:srgbClr val="000000"/>
                  </a:solidFill>
                  <a:latin typeface="Arial"/>
                </a:rPr>
                <a:t>Machine learning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1756258" y="4299964"/>
              <a:ext cx="4677829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 K-Fold Cross Validation</a:t>
              </a:r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3823572" y="4734635"/>
              <a:ext cx="496888" cy="243840"/>
            </a:xfrm>
            <a:custGeom>
              <a:rect l="l" t="t" r="r" b="b"/>
              <a:pathLst>
                <a:path w="496887" h="243839">
                  <a:moveTo>
                    <a:pt x="0" y="0"/>
                  </a:moveTo>
                  <a:lnTo>
                    <a:pt x="496887" y="0"/>
                  </a:lnTo>
                  <a:lnTo>
                    <a:pt x="496887" y="243839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3732131" y="4697130"/>
              <a:ext cx="686565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b="1" spc="0">
                  <a:solidFill>
                    <a:srgbClr val="000000"/>
                  </a:solidFill>
                  <a:latin typeface="Arial"/>
                </a:rPr>
                <a:t>AMIT</a:t>
              </a:r>
            </a:p>
          </p:txBody>
        </p:sp>
      </p:grp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10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1834582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GroupKFold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66548" y="1623822"/>
              <a:ext cx="7605902" cy="3653662"/>
            </a:xfrm>
            <a:custGeom>
              <a:rect l="l" t="t" r="r" b="b"/>
              <a:pathLst>
                <a:path w="7605901" h="3653662">
                  <a:moveTo>
                    <a:pt x="0" y="0"/>
                  </a:moveTo>
                  <a:lnTo>
                    <a:pt x="7605903" y="0"/>
                  </a:lnTo>
                  <a:lnTo>
                    <a:pt x="7605903" y="3653662"/>
                  </a:lnTo>
                  <a:lnTo>
                    <a:pt x="0" y="3653662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91821" y="641921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91821" y="1190561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8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82549" y="559090"/>
              <a:ext cx="794504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GroupKFold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variation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k-fold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which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ensures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that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group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not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82550" y="833410"/>
              <a:ext cx="473829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represented in both testing and training sets.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82550" y="1107730"/>
              <a:ext cx="7547407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GroupKFold makes it possible to detect this kind of overfitting situations.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158011" y="5184419"/>
              <a:ext cx="2197100" cy="13716"/>
            </a:xfrm>
            <a:custGeom>
              <a:rect l="l" t="t" r="r" b="b"/>
              <a:pathLst>
                <a:path w="2197100" h="13716">
                  <a:moveTo>
                    <a:pt x="0" y="0"/>
                  </a:moveTo>
                  <a:lnTo>
                    <a:pt x="2197100" y="0"/>
                  </a:lnTo>
                  <a:lnTo>
                    <a:pt x="2197100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66571" y="4915787"/>
              <a:ext cx="2403780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9: GroupKFold</a:t>
              </a:r>
            </a:p>
          </p:txBody>
        </p:sp>
      </p:grp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11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3059560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StratifiedGroupKFold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291592" y="1757553"/>
              <a:ext cx="7470775" cy="3398647"/>
            </a:xfrm>
            <a:custGeom>
              <a:rect l="l" t="t" r="r" b="b"/>
              <a:pathLst>
                <a:path w="7470775" h="3398646">
                  <a:moveTo>
                    <a:pt x="0" y="0"/>
                  </a:moveTo>
                  <a:lnTo>
                    <a:pt x="7470775" y="0"/>
                  </a:lnTo>
                  <a:lnTo>
                    <a:pt x="7470775" y="3398646"/>
                  </a:lnTo>
                  <a:lnTo>
                    <a:pt x="0" y="339864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97347" y="530020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97347" y="1078660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8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77024" y="447189"/>
              <a:ext cx="7316521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StratifiedGroupKFold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cross-validation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scheme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that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combines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both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77024" y="721509"/>
              <a:ext cx="3519729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StratifiedKFold and GroupKFold.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77024" y="995829"/>
              <a:ext cx="7880909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Useful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when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have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unbalanced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dataset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so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that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using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just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GroupKFold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77024" y="1270149"/>
              <a:ext cx="3147746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might produce skewed splits.</a:t>
              </a:r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-337045" y="5196201"/>
              <a:ext cx="3225800" cy="13716"/>
            </a:xfrm>
            <a:custGeom>
              <a:rect l="l" t="t" r="r" b="b"/>
              <a:pathLst>
                <a:path w="3225800" h="13716">
                  <a:moveTo>
                    <a:pt x="0" y="0"/>
                  </a:moveTo>
                  <a:lnTo>
                    <a:pt x="3225800" y="0"/>
                  </a:lnTo>
                  <a:lnTo>
                    <a:pt x="3225800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-428485" y="4927569"/>
              <a:ext cx="3442767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10: StratifiedGroupKFold</a:t>
              </a:r>
            </a:p>
          </p:txBody>
        </p:sp>
      </p:grp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12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5275425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 K-fold naive implementation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1345946" y="273685"/>
              <a:ext cx="5182107" cy="5175630"/>
            </a:xfrm>
            <a:custGeom>
              <a:rect l="l" t="t" r="r" b="b"/>
              <a:pathLst>
                <a:path w="5182107" h="5175630">
                  <a:moveTo>
                    <a:pt x="0" y="0"/>
                  </a:moveTo>
                  <a:lnTo>
                    <a:pt x="5182108" y="0"/>
                  </a:lnTo>
                  <a:lnTo>
                    <a:pt x="5182108" y="5175630"/>
                  </a:lnTo>
                  <a:lnTo>
                    <a:pt x="0" y="517563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13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5275425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 K-fold naive implementation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1011682" y="254000"/>
              <a:ext cx="5654547" cy="3845179"/>
            </a:xfrm>
            <a:custGeom>
              <a:rect l="l" t="t" r="r" b="b"/>
              <a:pathLst>
                <a:path w="5654547" h="3845178">
                  <a:moveTo>
                    <a:pt x="0" y="0"/>
                  </a:moveTo>
                  <a:lnTo>
                    <a:pt x="5654548" y="0"/>
                  </a:lnTo>
                  <a:lnTo>
                    <a:pt x="5654548" y="3845178"/>
                  </a:lnTo>
                  <a:lnTo>
                    <a:pt x="0" y="3845178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1011682" y="4099179"/>
              <a:ext cx="5654547" cy="1305052"/>
            </a:xfrm>
            <a:custGeom>
              <a:rect l="l" t="t" r="r" b="b"/>
              <a:pathLst>
                <a:path w="5654547" h="1305052">
                  <a:moveTo>
                    <a:pt x="0" y="0"/>
                  </a:moveTo>
                  <a:lnTo>
                    <a:pt x="5654548" y="0"/>
                  </a:lnTo>
                  <a:lnTo>
                    <a:pt x="5654548" y="1305052"/>
                  </a:lnTo>
                  <a:lnTo>
                    <a:pt x="0" y="1305052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14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4207577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 K-fold using sklearn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623443" y="273685"/>
              <a:ext cx="4915408" cy="4950586"/>
            </a:xfrm>
            <a:custGeom>
              <a:rect l="l" t="t" r="r" b="b"/>
              <a:pathLst>
                <a:path w="4915407" h="4950586">
                  <a:moveTo>
                    <a:pt x="0" y="0"/>
                  </a:moveTo>
                  <a:lnTo>
                    <a:pt x="4915408" y="0"/>
                  </a:lnTo>
                  <a:lnTo>
                    <a:pt x="4915408" y="4950587"/>
                  </a:lnTo>
                  <a:lnTo>
                    <a:pt x="0" y="4950587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4291965" y="206121"/>
              <a:ext cx="4145533" cy="5195061"/>
            </a:xfrm>
            <a:custGeom>
              <a:rect l="l" t="t" r="r" b="b"/>
              <a:pathLst>
                <a:path w="4145532" h="5195061">
                  <a:moveTo>
                    <a:pt x="0" y="0"/>
                  </a:moveTo>
                  <a:lnTo>
                    <a:pt x="4145532" y="0"/>
                  </a:lnTo>
                  <a:lnTo>
                    <a:pt x="4145532" y="5195062"/>
                  </a:lnTo>
                  <a:lnTo>
                    <a:pt x="0" y="5195062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15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7462428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Best K using both naïve and sklearn for stratifiedkfold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1082548" y="228981"/>
              <a:ext cx="5700140" cy="2474976"/>
            </a:xfrm>
            <a:custGeom>
              <a:rect l="l" t="t" r="r" b="b"/>
              <a:pathLst>
                <a:path w="5700140" h="2474975">
                  <a:moveTo>
                    <a:pt x="0" y="0"/>
                  </a:moveTo>
                  <a:lnTo>
                    <a:pt x="5700140" y="0"/>
                  </a:lnTo>
                  <a:lnTo>
                    <a:pt x="5700140" y="2474975"/>
                  </a:lnTo>
                  <a:lnTo>
                    <a:pt x="0" y="2474975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1086866" y="2703956"/>
              <a:ext cx="5700268" cy="2575434"/>
            </a:xfrm>
            <a:custGeom>
              <a:rect l="l" t="t" r="r" b="b"/>
              <a:pathLst>
                <a:path w="5700268" h="2575434">
                  <a:moveTo>
                    <a:pt x="0" y="0"/>
                  </a:moveTo>
                  <a:lnTo>
                    <a:pt x="5700268" y="0"/>
                  </a:lnTo>
                  <a:lnTo>
                    <a:pt x="5700268" y="2575434"/>
                  </a:lnTo>
                  <a:lnTo>
                    <a:pt x="0" y="2575434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16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5653821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 Shuffle K Fold cross-validation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635000" y="273685"/>
              <a:ext cx="9144000" cy="4995544"/>
            </a:xfrm>
            <a:custGeom>
              <a:rect l="l" t="t" r="r" b="b"/>
              <a:pathLst>
                <a:path w="9144000" h="4995544">
                  <a:moveTo>
                    <a:pt x="0" y="0"/>
                  </a:moveTo>
                  <a:lnTo>
                    <a:pt x="9144000" y="0"/>
                  </a:lnTo>
                  <a:lnTo>
                    <a:pt x="9144000" y="4995544"/>
                  </a:lnTo>
                  <a:lnTo>
                    <a:pt x="0" y="4995544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17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3784286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Best K on stratified shuffle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635000" y="813816"/>
              <a:ext cx="5234559" cy="3414014"/>
            </a:xfrm>
            <a:custGeom>
              <a:rect l="l" t="t" r="r" b="b"/>
              <a:pathLst>
                <a:path w="5234559" h="3414013">
                  <a:moveTo>
                    <a:pt x="0" y="0"/>
                  </a:moveTo>
                  <a:lnTo>
                    <a:pt x="5234559" y="0"/>
                  </a:lnTo>
                  <a:lnTo>
                    <a:pt x="5234559" y="3414014"/>
                  </a:lnTo>
                  <a:lnTo>
                    <a:pt x="0" y="3414014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4599560" y="1378585"/>
              <a:ext cx="3909441" cy="2644394"/>
            </a:xfrm>
            <a:custGeom>
              <a:rect l="l" t="t" r="r" b="b"/>
              <a:pathLst>
                <a:path w="3909440" h="2644393">
                  <a:moveTo>
                    <a:pt x="0" y="0"/>
                  </a:moveTo>
                  <a:lnTo>
                    <a:pt x="3909440" y="0"/>
                  </a:lnTo>
                  <a:lnTo>
                    <a:pt x="3909440" y="2644393"/>
                  </a:lnTo>
                  <a:lnTo>
                    <a:pt x="0" y="2644393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18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4552303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StratifiedKFold - Implementation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70711" y="1046966"/>
              <a:ext cx="169799" cy="169799"/>
            </a:xfrm>
            <a:custGeom>
              <a:rect l="l" t="t" r="r" b="b"/>
              <a:pathLst>
                <a:path w="169798" h="169798">
                  <a:moveTo>
                    <a:pt x="11430" y="135889"/>
                  </a:moveTo>
                  <a:lnTo>
                    <a:pt x="135890" y="135889"/>
                  </a:lnTo>
                  <a:lnTo>
                    <a:pt x="135890" y="11430"/>
                  </a:lnTo>
                  <a:lnTo>
                    <a:pt x="11430" y="11430"/>
                  </a:lnTo>
                  <a:close/>
                  <a:moveTo>
                    <a:pt x="0" y="0"/>
                  </a:moveTo>
                  <a:lnTo>
                    <a:pt x="147193" y="0"/>
                  </a:lnTo>
                  <a:lnTo>
                    <a:pt x="169799" y="22733"/>
                  </a:lnTo>
                  <a:lnTo>
                    <a:pt x="169799" y="169799"/>
                  </a:lnTo>
                  <a:lnTo>
                    <a:pt x="22605" y="169799"/>
                  </a:lnTo>
                  <a:lnTo>
                    <a:pt x="0" y="14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70711" y="1869926"/>
              <a:ext cx="169799" cy="169799"/>
            </a:xfrm>
            <a:custGeom>
              <a:rect l="l" t="t" r="r" b="b"/>
              <a:pathLst>
                <a:path w="169798" h="169799">
                  <a:moveTo>
                    <a:pt x="11430" y="135889"/>
                  </a:moveTo>
                  <a:lnTo>
                    <a:pt x="135890" y="135889"/>
                  </a:lnTo>
                  <a:lnTo>
                    <a:pt x="135890" y="11430"/>
                  </a:lnTo>
                  <a:lnTo>
                    <a:pt x="11430" y="11430"/>
                  </a:lnTo>
                  <a:close/>
                  <a:moveTo>
                    <a:pt x="0" y="0"/>
                  </a:moveTo>
                  <a:lnTo>
                    <a:pt x="147193" y="0"/>
                  </a:lnTo>
                  <a:lnTo>
                    <a:pt x="169799" y="22733"/>
                  </a:lnTo>
                  <a:lnTo>
                    <a:pt x="169799" y="169799"/>
                  </a:lnTo>
                  <a:lnTo>
                    <a:pt x="22605" y="169799"/>
                  </a:lnTo>
                  <a:lnTo>
                    <a:pt x="0" y="14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70711" y="2692886"/>
              <a:ext cx="169799" cy="169799"/>
            </a:xfrm>
            <a:custGeom>
              <a:rect l="l" t="t" r="r" b="b"/>
              <a:pathLst>
                <a:path w="169798" h="169799">
                  <a:moveTo>
                    <a:pt x="11430" y="135890"/>
                  </a:moveTo>
                  <a:lnTo>
                    <a:pt x="135890" y="135890"/>
                  </a:lnTo>
                  <a:lnTo>
                    <a:pt x="135890" y="11430"/>
                  </a:lnTo>
                  <a:lnTo>
                    <a:pt x="11430" y="11430"/>
                  </a:lnTo>
                  <a:close/>
                  <a:moveTo>
                    <a:pt x="0" y="0"/>
                  </a:moveTo>
                  <a:lnTo>
                    <a:pt x="147193" y="0"/>
                  </a:lnTo>
                  <a:lnTo>
                    <a:pt x="169799" y="22733"/>
                  </a:lnTo>
                  <a:lnTo>
                    <a:pt x="169799" y="169799"/>
                  </a:lnTo>
                  <a:lnTo>
                    <a:pt x="22605" y="169799"/>
                  </a:lnTo>
                  <a:lnTo>
                    <a:pt x="0" y="147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-70711" y="3790166"/>
              <a:ext cx="169799" cy="169799"/>
            </a:xfrm>
            <a:custGeom>
              <a:rect l="l" t="t" r="r" b="b"/>
              <a:pathLst>
                <a:path w="169798" h="169798">
                  <a:moveTo>
                    <a:pt x="11430" y="135889"/>
                  </a:moveTo>
                  <a:lnTo>
                    <a:pt x="135890" y="135889"/>
                  </a:lnTo>
                  <a:lnTo>
                    <a:pt x="135890" y="11429"/>
                  </a:lnTo>
                  <a:lnTo>
                    <a:pt x="11430" y="11429"/>
                  </a:lnTo>
                  <a:close/>
                  <a:moveTo>
                    <a:pt x="0" y="0"/>
                  </a:moveTo>
                  <a:lnTo>
                    <a:pt x="147193" y="0"/>
                  </a:lnTo>
                  <a:lnTo>
                    <a:pt x="169799" y="22732"/>
                  </a:lnTo>
                  <a:lnTo>
                    <a:pt x="169799" y="169798"/>
                  </a:lnTo>
                  <a:lnTo>
                    <a:pt x="22605" y="169798"/>
                  </a:lnTo>
                  <a:lnTo>
                    <a:pt x="0" y="14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103787" y="964135"/>
              <a:ext cx="7521753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Generate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sets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such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that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all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contain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distribution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classes,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103787" y="1238455"/>
              <a:ext cx="258335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or as close as possible.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103787" y="1787095"/>
              <a:ext cx="7297280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Be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invariant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to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class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label: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relabelling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y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=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["Happy",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"Sad"]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to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y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=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[1,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0]</a:t>
              </a:r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103787" y="2061415"/>
              <a:ext cx="440479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should not change the indices generated.</a:t>
              </a:r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103787" y="2610055"/>
              <a:ext cx="7754881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Preserve order dependencies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 the dataset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ordering, when shuffle=False:</a:t>
              </a:r>
            </a:p>
          </p:txBody>
        </p:sp>
        <p:sp>
          <p:nvSpPr>
            <p:cNvPr id="23" name="New shape" title=""/>
            <p:cNvSpPr/>
            <p:nvPr/>
          </p:nvSpPr>
          <p:spPr>
            <a:xfrm>
              <a:off x="103787" y="2884375"/>
              <a:ext cx="679913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all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samples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from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class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k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some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set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were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contiguous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y,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or</a:t>
              </a:r>
            </a:p>
          </p:txBody>
        </p:sp>
        <p:sp>
          <p:nvSpPr>
            <p:cNvPr id="24" name="New shape" title=""/>
            <p:cNvSpPr/>
            <p:nvPr/>
          </p:nvSpPr>
          <p:spPr>
            <a:xfrm>
              <a:off x="103787" y="3158695"/>
              <a:ext cx="5572049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separated in y by samples from classes other than k.</a:t>
              </a:r>
            </a:p>
          </p:txBody>
        </p:sp>
        <p:sp>
          <p:nvSpPr>
            <p:cNvPr id="25" name="New shape" title=""/>
            <p:cNvSpPr/>
            <p:nvPr/>
          </p:nvSpPr>
          <p:spPr>
            <a:xfrm>
              <a:off x="103787" y="3707334"/>
              <a:ext cx="7414966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Generate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sets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where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smallest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and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largest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differ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by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most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one</a:t>
              </a:r>
            </a:p>
          </p:txBody>
        </p:sp>
        <p:sp>
          <p:nvSpPr>
            <p:cNvPr id="26" name="New shape" title=""/>
            <p:cNvSpPr/>
            <p:nvPr/>
          </p:nvSpPr>
          <p:spPr>
            <a:xfrm>
              <a:off x="103787" y="3981654"/>
              <a:ext cx="992810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sample.</a:t>
              </a:r>
            </a:p>
          </p:txBody>
        </p:sp>
      </p:grp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72135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19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1393653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Sources: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93980" y="725581"/>
              <a:ext cx="131064" cy="151511"/>
            </a:xfrm>
            <a:custGeom>
              <a:rect l="l" t="t" r="r" b="b"/>
              <a:pathLst>
                <a:path w="131064" h="151511">
                  <a:moveTo>
                    <a:pt x="0" y="151511"/>
                  </a:moveTo>
                  <a:lnTo>
                    <a:pt x="131064" y="75819"/>
                  </a:lnTo>
                  <a:lnTo>
                    <a:pt x="0" y="0"/>
                  </a:lnTo>
                  <a:lnTo>
                    <a:pt x="43815" y="75819"/>
                  </a:lnTo>
                  <a:close/>
                  <a:moveTo>
                    <a:pt x="121158" y="75819"/>
                  </a:moveTo>
                  <a:lnTo>
                    <a:pt x="49530" y="75819"/>
                  </a:lnTo>
                  <a:lnTo>
                    <a:pt x="13588" y="13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593090" y="891062"/>
              <a:ext cx="6818376" cy="12700"/>
            </a:xfrm>
            <a:custGeom>
              <a:rect l="l" t="t" r="r" b="b"/>
              <a:pathLst>
                <a:path w="6818376" h="12700">
                  <a:moveTo>
                    <a:pt x="0" y="0"/>
                  </a:moveTo>
                  <a:lnTo>
                    <a:pt x="6818376" y="0"/>
                  </a:lnTo>
                  <a:lnTo>
                    <a:pt x="681837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93980" y="1213261"/>
              <a:ext cx="131064" cy="151511"/>
            </a:xfrm>
            <a:custGeom>
              <a:rect l="l" t="t" r="r" b="b"/>
              <a:pathLst>
                <a:path w="131064" h="151510">
                  <a:moveTo>
                    <a:pt x="0" y="151510"/>
                  </a:moveTo>
                  <a:lnTo>
                    <a:pt x="131064" y="75819"/>
                  </a:lnTo>
                  <a:lnTo>
                    <a:pt x="0" y="0"/>
                  </a:lnTo>
                  <a:lnTo>
                    <a:pt x="43815" y="75819"/>
                  </a:lnTo>
                  <a:close/>
                  <a:moveTo>
                    <a:pt x="121158" y="75819"/>
                  </a:moveTo>
                  <a:lnTo>
                    <a:pt x="49530" y="75819"/>
                  </a:lnTo>
                  <a:lnTo>
                    <a:pt x="13588" y="13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2648839" y="1378742"/>
              <a:ext cx="1131824" cy="12700"/>
            </a:xfrm>
            <a:custGeom>
              <a:rect l="l" t="t" r="r" b="b"/>
              <a:pathLst>
                <a:path w="1131824" h="12700">
                  <a:moveTo>
                    <a:pt x="0" y="0"/>
                  </a:moveTo>
                  <a:lnTo>
                    <a:pt x="1131824" y="0"/>
                  </a:lnTo>
                  <a:lnTo>
                    <a:pt x="113182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173990" y="1622582"/>
              <a:ext cx="4176776" cy="12700"/>
            </a:xfrm>
            <a:custGeom>
              <a:rect l="l" t="t" r="r" b="b"/>
              <a:pathLst>
                <a:path w="4176776" h="12700">
                  <a:moveTo>
                    <a:pt x="0" y="0"/>
                  </a:moveTo>
                  <a:lnTo>
                    <a:pt x="4176776" y="0"/>
                  </a:lnTo>
                  <a:lnTo>
                    <a:pt x="417677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-93980" y="1944781"/>
              <a:ext cx="131064" cy="151511"/>
            </a:xfrm>
            <a:custGeom>
              <a:rect l="l" t="t" r="r" b="b"/>
              <a:pathLst>
                <a:path w="131064" h="151511">
                  <a:moveTo>
                    <a:pt x="0" y="151511"/>
                  </a:moveTo>
                  <a:lnTo>
                    <a:pt x="131064" y="75819"/>
                  </a:lnTo>
                  <a:lnTo>
                    <a:pt x="0" y="0"/>
                  </a:lnTo>
                  <a:lnTo>
                    <a:pt x="43815" y="75819"/>
                  </a:lnTo>
                  <a:close/>
                  <a:moveTo>
                    <a:pt x="121158" y="75819"/>
                  </a:moveTo>
                  <a:lnTo>
                    <a:pt x="49530" y="75819"/>
                  </a:lnTo>
                  <a:lnTo>
                    <a:pt x="13588" y="13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-96647" y="2423571"/>
              <a:ext cx="141986" cy="134747"/>
            </a:xfrm>
            <a:custGeom>
              <a:rect l="l" t="t" r="r" b="b"/>
              <a:pathLst>
                <a:path w="141986" h="134747">
                  <a:moveTo>
                    <a:pt x="138303" y="0"/>
                  </a:moveTo>
                  <a:lnTo>
                    <a:pt x="141986" y="5080"/>
                  </a:lnTo>
                  <a:cubicBezTo>
                    <a:pt x="127380" y="16002"/>
                    <a:pt x="111125" y="32893"/>
                    <a:pt x="93218" y="55753"/>
                  </a:cubicBezTo>
                  <a:cubicBezTo>
                    <a:pt x="75311" y="78613"/>
                    <a:pt x="61722" y="99948"/>
                    <a:pt x="52323" y="119888"/>
                  </a:cubicBezTo>
                  <a:lnTo>
                    <a:pt x="44704" y="124968"/>
                  </a:lnTo>
                  <a:cubicBezTo>
                    <a:pt x="38480" y="129285"/>
                    <a:pt x="34162" y="132588"/>
                    <a:pt x="32004" y="134747"/>
                  </a:cubicBezTo>
                  <a:cubicBezTo>
                    <a:pt x="31115" y="131445"/>
                    <a:pt x="29083" y="126238"/>
                    <a:pt x="26162" y="118998"/>
                  </a:cubicBezTo>
                  <a:lnTo>
                    <a:pt x="23240" y="112268"/>
                  </a:lnTo>
                  <a:cubicBezTo>
                    <a:pt x="19176" y="102743"/>
                    <a:pt x="15366" y="95631"/>
                    <a:pt x="11811" y="91059"/>
                  </a:cubicBezTo>
                  <a:cubicBezTo>
                    <a:pt x="8381" y="86486"/>
                    <a:pt x="4444" y="83439"/>
                    <a:pt x="0" y="82042"/>
                  </a:cubicBezTo>
                  <a:cubicBezTo>
                    <a:pt x="7365" y="74168"/>
                    <a:pt x="14097" y="70358"/>
                    <a:pt x="20319" y="70358"/>
                  </a:cubicBezTo>
                  <a:cubicBezTo>
                    <a:pt x="25526" y="70358"/>
                    <a:pt x="31369" y="77470"/>
                    <a:pt x="37845" y="91694"/>
                  </a:cubicBezTo>
                  <a:lnTo>
                    <a:pt x="41020" y="98933"/>
                  </a:lnTo>
                  <a:cubicBezTo>
                    <a:pt x="52451" y="79502"/>
                    <a:pt x="67309" y="60579"/>
                    <a:pt x="85344" y="42164"/>
                  </a:cubicBezTo>
                  <a:cubicBezTo>
                    <a:pt x="103377" y="23876"/>
                    <a:pt x="121158" y="9779"/>
                    <a:pt x="138303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173990" y="2597942"/>
              <a:ext cx="1131824" cy="12700"/>
            </a:xfrm>
            <a:custGeom>
              <a:rect l="l" t="t" r="r" b="b"/>
              <a:pathLst>
                <a:path w="1131824" h="12700">
                  <a:moveTo>
                    <a:pt x="0" y="0"/>
                  </a:moveTo>
                  <a:lnTo>
                    <a:pt x="1131824" y="0"/>
                  </a:lnTo>
                  <a:lnTo>
                    <a:pt x="113182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173990" y="2841782"/>
              <a:ext cx="7258050" cy="12700"/>
            </a:xfrm>
            <a:custGeom>
              <a:rect l="l" t="t" r="r" b="b"/>
              <a:pathLst>
                <a:path w="7258050" h="12700">
                  <a:moveTo>
                    <a:pt x="0" y="0"/>
                  </a:moveTo>
                  <a:lnTo>
                    <a:pt x="7258050" y="0"/>
                  </a:lnTo>
                  <a:lnTo>
                    <a:pt x="72580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New shape" title=""/>
            <p:cNvSpPr/>
            <p:nvPr/>
          </p:nvSpPr>
          <p:spPr>
            <a:xfrm>
              <a:off x="-96647" y="3155091"/>
              <a:ext cx="141986" cy="134747"/>
            </a:xfrm>
            <a:custGeom>
              <a:rect l="l" t="t" r="r" b="b"/>
              <a:pathLst>
                <a:path w="141986" h="134746">
                  <a:moveTo>
                    <a:pt x="138303" y="0"/>
                  </a:moveTo>
                  <a:lnTo>
                    <a:pt x="141986" y="5079"/>
                  </a:lnTo>
                  <a:cubicBezTo>
                    <a:pt x="127380" y="16002"/>
                    <a:pt x="111125" y="32892"/>
                    <a:pt x="93218" y="55753"/>
                  </a:cubicBezTo>
                  <a:cubicBezTo>
                    <a:pt x="75311" y="78613"/>
                    <a:pt x="61722" y="99948"/>
                    <a:pt x="52323" y="119888"/>
                  </a:cubicBezTo>
                  <a:lnTo>
                    <a:pt x="44704" y="124967"/>
                  </a:lnTo>
                  <a:cubicBezTo>
                    <a:pt x="38480" y="129285"/>
                    <a:pt x="34162" y="132588"/>
                    <a:pt x="32004" y="134746"/>
                  </a:cubicBezTo>
                  <a:cubicBezTo>
                    <a:pt x="31115" y="131444"/>
                    <a:pt x="29083" y="126238"/>
                    <a:pt x="26162" y="118998"/>
                  </a:cubicBezTo>
                  <a:lnTo>
                    <a:pt x="23240" y="112267"/>
                  </a:lnTo>
                  <a:cubicBezTo>
                    <a:pt x="19176" y="102742"/>
                    <a:pt x="15366" y="95630"/>
                    <a:pt x="11811" y="91059"/>
                  </a:cubicBezTo>
                  <a:cubicBezTo>
                    <a:pt x="8381" y="86486"/>
                    <a:pt x="4444" y="83439"/>
                    <a:pt x="0" y="82041"/>
                  </a:cubicBezTo>
                  <a:cubicBezTo>
                    <a:pt x="7365" y="74167"/>
                    <a:pt x="14097" y="70358"/>
                    <a:pt x="20319" y="70358"/>
                  </a:cubicBezTo>
                  <a:cubicBezTo>
                    <a:pt x="25526" y="70358"/>
                    <a:pt x="31369" y="77469"/>
                    <a:pt x="37845" y="91693"/>
                  </a:cubicBezTo>
                  <a:lnTo>
                    <a:pt x="41020" y="98933"/>
                  </a:lnTo>
                  <a:cubicBezTo>
                    <a:pt x="52451" y="79502"/>
                    <a:pt x="67309" y="60578"/>
                    <a:pt x="85344" y="42164"/>
                  </a:cubicBezTo>
                  <a:cubicBezTo>
                    <a:pt x="103377" y="23876"/>
                    <a:pt x="121158" y="9778"/>
                    <a:pt x="138303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New shape" title=""/>
            <p:cNvSpPr/>
            <p:nvPr/>
          </p:nvSpPr>
          <p:spPr>
            <a:xfrm>
              <a:off x="173990" y="3329462"/>
              <a:ext cx="5705475" cy="12700"/>
            </a:xfrm>
            <a:custGeom>
              <a:rect l="l" t="t" r="r" b="b"/>
              <a:pathLst>
                <a:path w="5705475" h="12700">
                  <a:moveTo>
                    <a:pt x="0" y="0"/>
                  </a:moveTo>
                  <a:lnTo>
                    <a:pt x="5705475" y="0"/>
                  </a:lnTo>
                  <a:lnTo>
                    <a:pt x="5705475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New shape" title=""/>
            <p:cNvSpPr/>
            <p:nvPr/>
          </p:nvSpPr>
          <p:spPr>
            <a:xfrm>
              <a:off x="-96647" y="3642771"/>
              <a:ext cx="141986" cy="134747"/>
            </a:xfrm>
            <a:custGeom>
              <a:rect l="l" t="t" r="r" b="b"/>
              <a:pathLst>
                <a:path w="141986" h="134747">
                  <a:moveTo>
                    <a:pt x="138303" y="0"/>
                  </a:moveTo>
                  <a:lnTo>
                    <a:pt x="141986" y="5079"/>
                  </a:lnTo>
                  <a:cubicBezTo>
                    <a:pt x="127380" y="16002"/>
                    <a:pt x="111125" y="32892"/>
                    <a:pt x="93218" y="55753"/>
                  </a:cubicBezTo>
                  <a:cubicBezTo>
                    <a:pt x="75311" y="78613"/>
                    <a:pt x="61722" y="99948"/>
                    <a:pt x="52323" y="119888"/>
                  </a:cubicBezTo>
                  <a:lnTo>
                    <a:pt x="44704" y="124967"/>
                  </a:lnTo>
                  <a:cubicBezTo>
                    <a:pt x="38480" y="129285"/>
                    <a:pt x="34162" y="132588"/>
                    <a:pt x="32004" y="134747"/>
                  </a:cubicBezTo>
                  <a:cubicBezTo>
                    <a:pt x="31115" y="131445"/>
                    <a:pt x="29083" y="126238"/>
                    <a:pt x="26162" y="118998"/>
                  </a:cubicBezTo>
                  <a:lnTo>
                    <a:pt x="23240" y="112267"/>
                  </a:lnTo>
                  <a:cubicBezTo>
                    <a:pt x="19176" y="102742"/>
                    <a:pt x="15366" y="95630"/>
                    <a:pt x="11811" y="91059"/>
                  </a:cubicBezTo>
                  <a:cubicBezTo>
                    <a:pt x="8381" y="86486"/>
                    <a:pt x="4444" y="83438"/>
                    <a:pt x="0" y="82041"/>
                  </a:cubicBezTo>
                  <a:cubicBezTo>
                    <a:pt x="7365" y="74167"/>
                    <a:pt x="14097" y="70358"/>
                    <a:pt x="20319" y="70358"/>
                  </a:cubicBezTo>
                  <a:cubicBezTo>
                    <a:pt x="25526" y="70358"/>
                    <a:pt x="31369" y="77470"/>
                    <a:pt x="37845" y="91694"/>
                  </a:cubicBezTo>
                  <a:lnTo>
                    <a:pt x="41020" y="98933"/>
                  </a:lnTo>
                  <a:cubicBezTo>
                    <a:pt x="52451" y="79502"/>
                    <a:pt x="67309" y="60579"/>
                    <a:pt x="85344" y="42163"/>
                  </a:cubicBezTo>
                  <a:cubicBezTo>
                    <a:pt x="103377" y="23876"/>
                    <a:pt x="121158" y="9779"/>
                    <a:pt x="138303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6" name="New shape" title=""/>
            <p:cNvSpPr/>
            <p:nvPr/>
          </p:nvSpPr>
          <p:spPr>
            <a:xfrm>
              <a:off x="173990" y="3817142"/>
              <a:ext cx="5011674" cy="12700"/>
            </a:xfrm>
            <a:custGeom>
              <a:rect l="l" t="t" r="r" b="b"/>
              <a:pathLst>
                <a:path w="5011674" h="12700">
                  <a:moveTo>
                    <a:pt x="0" y="0"/>
                  </a:moveTo>
                  <a:lnTo>
                    <a:pt x="5011674" y="0"/>
                  </a:lnTo>
                  <a:lnTo>
                    <a:pt x="501167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New shape" title=""/>
            <p:cNvSpPr/>
            <p:nvPr/>
          </p:nvSpPr>
          <p:spPr>
            <a:xfrm>
              <a:off x="-96647" y="4130451"/>
              <a:ext cx="141986" cy="134747"/>
            </a:xfrm>
            <a:custGeom>
              <a:rect l="l" t="t" r="r" b="b"/>
              <a:pathLst>
                <a:path w="141986" h="134746">
                  <a:moveTo>
                    <a:pt x="138303" y="0"/>
                  </a:moveTo>
                  <a:lnTo>
                    <a:pt x="141986" y="5079"/>
                  </a:lnTo>
                  <a:cubicBezTo>
                    <a:pt x="127380" y="16001"/>
                    <a:pt x="111125" y="32892"/>
                    <a:pt x="93218" y="55752"/>
                  </a:cubicBezTo>
                  <a:cubicBezTo>
                    <a:pt x="75311" y="78612"/>
                    <a:pt x="61722" y="99948"/>
                    <a:pt x="52323" y="119887"/>
                  </a:cubicBezTo>
                  <a:lnTo>
                    <a:pt x="44704" y="124967"/>
                  </a:lnTo>
                  <a:cubicBezTo>
                    <a:pt x="38480" y="129285"/>
                    <a:pt x="34162" y="132587"/>
                    <a:pt x="32004" y="134746"/>
                  </a:cubicBezTo>
                  <a:cubicBezTo>
                    <a:pt x="31115" y="131444"/>
                    <a:pt x="29083" y="126237"/>
                    <a:pt x="26162" y="118998"/>
                  </a:cubicBezTo>
                  <a:lnTo>
                    <a:pt x="23240" y="112267"/>
                  </a:lnTo>
                  <a:cubicBezTo>
                    <a:pt x="19176" y="102742"/>
                    <a:pt x="15366" y="95630"/>
                    <a:pt x="11811" y="91058"/>
                  </a:cubicBezTo>
                  <a:cubicBezTo>
                    <a:pt x="8381" y="86486"/>
                    <a:pt x="4444" y="83438"/>
                    <a:pt x="0" y="82041"/>
                  </a:cubicBezTo>
                  <a:cubicBezTo>
                    <a:pt x="7365" y="74167"/>
                    <a:pt x="14097" y="70357"/>
                    <a:pt x="20319" y="70357"/>
                  </a:cubicBezTo>
                  <a:cubicBezTo>
                    <a:pt x="25526" y="70357"/>
                    <a:pt x="31369" y="77469"/>
                    <a:pt x="37845" y="91694"/>
                  </a:cubicBezTo>
                  <a:lnTo>
                    <a:pt x="41020" y="98932"/>
                  </a:lnTo>
                  <a:cubicBezTo>
                    <a:pt x="52451" y="79501"/>
                    <a:pt x="67309" y="60578"/>
                    <a:pt x="85344" y="42163"/>
                  </a:cubicBezTo>
                  <a:cubicBezTo>
                    <a:pt x="103377" y="23875"/>
                    <a:pt x="121158" y="9778"/>
                    <a:pt x="138303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New shape" title=""/>
            <p:cNvSpPr/>
            <p:nvPr/>
          </p:nvSpPr>
          <p:spPr>
            <a:xfrm>
              <a:off x="173990" y="4304822"/>
              <a:ext cx="1131824" cy="12700"/>
            </a:xfrm>
            <a:custGeom>
              <a:rect l="l" t="t" r="r" b="b"/>
              <a:pathLst>
                <a:path w="1131824" h="12700">
                  <a:moveTo>
                    <a:pt x="0" y="0"/>
                  </a:moveTo>
                  <a:lnTo>
                    <a:pt x="1131824" y="0"/>
                  </a:lnTo>
                  <a:lnTo>
                    <a:pt x="1131824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New shape" title=""/>
            <p:cNvSpPr/>
            <p:nvPr/>
          </p:nvSpPr>
          <p:spPr>
            <a:xfrm>
              <a:off x="173990" y="4548662"/>
              <a:ext cx="7751318" cy="12700"/>
            </a:xfrm>
            <a:custGeom>
              <a:rect l="l" t="t" r="r" b="b"/>
              <a:pathLst>
                <a:path w="7751317" h="12700">
                  <a:moveTo>
                    <a:pt x="0" y="0"/>
                  </a:moveTo>
                  <a:lnTo>
                    <a:pt x="7751317" y="0"/>
                  </a:lnTo>
                  <a:lnTo>
                    <a:pt x="7751317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New shape" title=""/>
            <p:cNvSpPr/>
            <p:nvPr/>
          </p:nvSpPr>
          <p:spPr>
            <a:xfrm>
              <a:off x="173990" y="4792502"/>
              <a:ext cx="4169918" cy="12700"/>
            </a:xfrm>
            <a:custGeom>
              <a:rect l="l" t="t" r="r" b="b"/>
              <a:pathLst>
                <a:path w="4169918" h="12700">
                  <a:moveTo>
                    <a:pt x="0" y="0"/>
                  </a:moveTo>
                  <a:lnTo>
                    <a:pt x="4169918" y="0"/>
                  </a:lnTo>
                  <a:lnTo>
                    <a:pt x="4169918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" name="New shape" title=""/>
            <p:cNvSpPr/>
            <p:nvPr/>
          </p:nvSpPr>
          <p:spPr>
            <a:xfrm>
              <a:off x="82550" y="647396"/>
              <a:ext cx="492557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b="1" spc="0">
                  <a:solidFill>
                    <a:srgbClr val="000000"/>
                  </a:solidFill>
                  <a:latin typeface="Arial"/>
                </a:rPr>
                <a:t>Fig</a:t>
              </a:r>
            </a:p>
          </p:txBody>
        </p:sp>
        <p:sp>
          <p:nvSpPr>
            <p:cNvPr id="32" name="New shape" title=""/>
            <p:cNvSpPr/>
            <p:nvPr/>
          </p:nvSpPr>
          <p:spPr>
            <a:xfrm>
              <a:off x="387350" y="647396"/>
              <a:ext cx="242430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000000"/>
                  </a:solidFill>
                  <a:latin typeface="Arial"/>
                </a:rPr>
                <a:t>:</a:t>
              </a:r>
            </a:p>
          </p:txBody>
        </p:sp>
        <p:sp>
          <p:nvSpPr>
            <p:cNvPr id="33" name="New shape" title=""/>
            <p:cNvSpPr/>
            <p:nvPr/>
          </p:nvSpPr>
          <p:spPr>
            <a:xfrm>
              <a:off x="501650" y="647396"/>
              <a:ext cx="7071205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https://amueller.github.io/COMS4995-s20/slides/aml-03-supervised-learning</a:t>
              </a:r>
            </a:p>
          </p:txBody>
        </p:sp>
        <p:sp>
          <p:nvSpPr>
            <p:cNvPr id="34" name="New shape" title=""/>
            <p:cNvSpPr/>
            <p:nvPr/>
          </p:nvSpPr>
          <p:spPr>
            <a:xfrm>
              <a:off x="82550" y="1135076"/>
              <a:ext cx="2568827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b="1" spc="0">
                  <a:solidFill>
                    <a:srgbClr val="000000"/>
                  </a:solidFill>
                  <a:latin typeface="Arial"/>
                </a:rPr>
                <a:t>Cross-Validation Images</a:t>
              </a:r>
            </a:p>
          </p:txBody>
        </p:sp>
        <p:sp>
          <p:nvSpPr>
            <p:cNvPr id="35" name="New shape" title=""/>
            <p:cNvSpPr/>
            <p:nvPr/>
          </p:nvSpPr>
          <p:spPr>
            <a:xfrm>
              <a:off x="2443063" y="1135076"/>
              <a:ext cx="242430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000000"/>
                  </a:solidFill>
                  <a:latin typeface="Arial"/>
                </a:rPr>
                <a:t>:</a:t>
              </a:r>
            </a:p>
          </p:txBody>
        </p:sp>
        <p:sp>
          <p:nvSpPr>
            <p:cNvPr id="36" name="New shape" title=""/>
            <p:cNvSpPr/>
            <p:nvPr/>
          </p:nvSpPr>
          <p:spPr>
            <a:xfrm>
              <a:off x="2557363" y="1135076"/>
              <a:ext cx="1327915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https://scikit-</a:t>
              </a:r>
            </a:p>
          </p:txBody>
        </p:sp>
        <p:sp>
          <p:nvSpPr>
            <p:cNvPr id="37" name="New shape" title=""/>
            <p:cNvSpPr/>
            <p:nvPr/>
          </p:nvSpPr>
          <p:spPr>
            <a:xfrm>
              <a:off x="82550" y="1378916"/>
              <a:ext cx="4403189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learn.org/stable/modules/cross_validation.html</a:t>
              </a:r>
            </a:p>
          </p:txBody>
        </p:sp>
        <p:sp>
          <p:nvSpPr>
            <p:cNvPr id="38" name="New shape" title=""/>
            <p:cNvSpPr/>
            <p:nvPr/>
          </p:nvSpPr>
          <p:spPr>
            <a:xfrm>
              <a:off x="82550" y="1866596"/>
              <a:ext cx="1667831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b="1" spc="0">
                  <a:solidFill>
                    <a:srgbClr val="000000"/>
                  </a:solidFill>
                  <a:latin typeface="Arial"/>
                </a:rPr>
                <a:t>Other Sources:</a:t>
              </a:r>
            </a:p>
          </p:txBody>
        </p:sp>
        <p:sp>
          <p:nvSpPr>
            <p:cNvPr id="39" name="New shape" title=""/>
            <p:cNvSpPr/>
            <p:nvPr/>
          </p:nvSpPr>
          <p:spPr>
            <a:xfrm>
              <a:off x="82550" y="2354276"/>
              <a:ext cx="1327915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https://scikit-</a:t>
              </a:r>
            </a:p>
          </p:txBody>
        </p:sp>
        <p:sp>
          <p:nvSpPr>
            <p:cNvPr id="40" name="New shape" title=""/>
            <p:cNvSpPr/>
            <p:nvPr/>
          </p:nvSpPr>
          <p:spPr>
            <a:xfrm>
              <a:off x="82550" y="2598116"/>
              <a:ext cx="7515340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learn.org/stable/modules/generated/sklearn.model_selection.StratifiedKFold.html</a:t>
              </a:r>
            </a:p>
          </p:txBody>
        </p:sp>
        <p:sp>
          <p:nvSpPr>
            <p:cNvPr id="41" name="New shape" title=""/>
            <p:cNvSpPr/>
            <p:nvPr/>
          </p:nvSpPr>
          <p:spPr>
            <a:xfrm>
              <a:off x="82550" y="3085796"/>
              <a:ext cx="5947239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https://www.geeksforgeeks.org/stratified-k-fold-cross-validation/</a:t>
              </a:r>
            </a:p>
          </p:txBody>
        </p:sp>
        <p:sp>
          <p:nvSpPr>
            <p:cNvPr id="42" name="New shape" title=""/>
            <p:cNvSpPr/>
            <p:nvPr/>
          </p:nvSpPr>
          <p:spPr>
            <a:xfrm>
              <a:off x="82550" y="3573476"/>
              <a:ext cx="5246564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https://en.wikipedia.org/wiki/Cross-validation_(statistics)</a:t>
              </a:r>
            </a:p>
          </p:txBody>
        </p:sp>
        <p:sp>
          <p:nvSpPr>
            <p:cNvPr id="43" name="New shape" title=""/>
            <p:cNvSpPr/>
            <p:nvPr/>
          </p:nvSpPr>
          <p:spPr>
            <a:xfrm>
              <a:off x="82550" y="4061156"/>
              <a:ext cx="1327915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https://scikit-</a:t>
              </a:r>
            </a:p>
          </p:txBody>
        </p:sp>
        <p:sp>
          <p:nvSpPr>
            <p:cNvPr id="44" name="New shape" title=""/>
            <p:cNvSpPr/>
            <p:nvPr/>
          </p:nvSpPr>
          <p:spPr>
            <a:xfrm>
              <a:off x="82550" y="4304996"/>
              <a:ext cx="8013488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learn.org/stable/modules/generated/sklearn.model_selection.StratifiedShuffleSplit.html</a:t>
              </a:r>
            </a:p>
          </p:txBody>
        </p:sp>
        <p:sp>
          <p:nvSpPr>
            <p:cNvPr id="45" name="New shape" title=""/>
            <p:cNvSpPr/>
            <p:nvPr/>
          </p:nvSpPr>
          <p:spPr>
            <a:xfrm>
              <a:off x="82550" y="4548836"/>
              <a:ext cx="4396274" cy="338633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600" spc="0">
                  <a:solidFill>
                    <a:srgbClr val="BE1E3C"/>
                  </a:solidFill>
                  <a:latin typeface="Arial"/>
                </a:rPr>
                <a:t>#sklearn.model_selection.StratifiedShuffleSplit</a:t>
              </a:r>
            </a:p>
          </p:txBody>
        </p:sp>
      </p:grp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-81054" y="0"/>
            <a:ext cx="9225054" cy="6858000"/>
            <a:chOff x="-716054" y="-635000"/>
            <a:chExt cx="9225054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2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2416607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Splitting Dataset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203200" y="1398905"/>
              <a:ext cx="3600450" cy="3848099"/>
            </a:xfrm>
            <a:custGeom>
              <a:rect l="l" t="t" r="r" b="b"/>
              <a:pathLst>
                <a:path w="3600450" h="3848099">
                  <a:moveTo>
                    <a:pt x="0" y="0"/>
                  </a:moveTo>
                  <a:lnTo>
                    <a:pt x="3600450" y="0"/>
                  </a:lnTo>
                  <a:lnTo>
                    <a:pt x="3600450" y="3848100"/>
                  </a:lnTo>
                  <a:lnTo>
                    <a:pt x="0" y="384810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66569" y="492194"/>
              <a:ext cx="2664554" cy="52334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800" b="1" spc="0">
                  <a:solidFill>
                    <a:srgbClr val="000000"/>
                  </a:solidFill>
                  <a:latin typeface="Arial"/>
                </a:rPr>
                <a:t>Train-test-split</a:t>
              </a:r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3937000" y="1268603"/>
              <a:ext cx="4140200" cy="3984498"/>
            </a:xfrm>
            <a:custGeom>
              <a:rect l="l" t="t" r="r" b="b"/>
              <a:pathLst>
                <a:path w="4140200" h="3984498">
                  <a:moveTo>
                    <a:pt x="0" y="0"/>
                  </a:moveTo>
                  <a:lnTo>
                    <a:pt x="4140200" y="0"/>
                  </a:lnTo>
                  <a:lnTo>
                    <a:pt x="4140200" y="3984498"/>
                  </a:lnTo>
                  <a:lnTo>
                    <a:pt x="0" y="3984498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3937001" y="492194"/>
              <a:ext cx="2661923" cy="52334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800" b="1" spc="0">
                  <a:solidFill>
                    <a:srgbClr val="000000"/>
                  </a:solidFill>
                  <a:latin typeface="Arial"/>
                </a:rPr>
                <a:t>Threefold split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-624614" y="5291971"/>
              <a:ext cx="2375027" cy="13716"/>
            </a:xfrm>
            <a:custGeom>
              <a:rect l="l" t="t" r="r" b="b"/>
              <a:pathLst>
                <a:path w="2375027" h="13716">
                  <a:moveTo>
                    <a:pt x="0" y="0"/>
                  </a:moveTo>
                  <a:lnTo>
                    <a:pt x="2375027" y="0"/>
                  </a:lnTo>
                  <a:lnTo>
                    <a:pt x="2375027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-716054" y="5023339"/>
              <a:ext cx="2583445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1: Train test split</a:t>
              </a:r>
            </a:p>
          </p:txBody>
        </p:sp>
      </p:grp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BB22-4269-4FCD-A502-1869B58F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ED21F-2262-4A3B-A63E-344655FF4297}"/>
              </a:ext>
            </a:extLst>
          </p:cNvPr>
          <p:cNvSpPr txBox="1"/>
          <p:nvPr/>
        </p:nvSpPr>
        <p:spPr>
          <a:xfrm>
            <a:off x="2102205" y="2767280"/>
            <a:ext cx="5034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1178904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3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264428"/>
              <a:ext cx="3003442" cy="52334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800" b="1" spc="0">
                  <a:solidFill>
                    <a:srgbClr val="000000"/>
                  </a:solidFill>
                  <a:latin typeface="Arial"/>
                </a:rPr>
                <a:t>Cross-validation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551561" y="1128776"/>
              <a:ext cx="8977121" cy="4005453"/>
            </a:xfrm>
            <a:custGeom>
              <a:rect l="l" t="t" r="r" b="b"/>
              <a:pathLst>
                <a:path w="8977121" h="4005452">
                  <a:moveTo>
                    <a:pt x="0" y="0"/>
                  </a:moveTo>
                  <a:lnTo>
                    <a:pt x="8977122" y="0"/>
                  </a:lnTo>
                  <a:lnTo>
                    <a:pt x="8977122" y="4005452"/>
                  </a:lnTo>
                  <a:lnTo>
                    <a:pt x="0" y="4005452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203200" y="334065"/>
              <a:ext cx="8223067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202124"/>
                  </a:solidFill>
                  <a:latin typeface="Arial"/>
                </a:rPr>
                <a:t>Cross-validation is</a:t>
              </a:r>
              <a:r>
                <a:rPr sz="1800" spc="0">
                  <a:solidFill>
                    <a:srgbClr val="202124"/>
                  </a:solidFill>
                  <a:latin typeface="Arial"/>
                </a:rPr>
                <a:t> a resampling method that uses different portions of the data</a:t>
              </a:r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203200" y="608385"/>
              <a:ext cx="4939355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202124"/>
                  </a:solidFill>
                  <a:latin typeface="Arial"/>
                </a:rPr>
                <a:t>to test and train a model on different iterations.</a:t>
              </a:r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-111760" y="5183915"/>
              <a:ext cx="2611882" cy="13716"/>
            </a:xfrm>
            <a:custGeom>
              <a:rect l="l" t="t" r="r" b="b"/>
              <a:pathLst>
                <a:path w="2611881" h="13716">
                  <a:moveTo>
                    <a:pt x="0" y="0"/>
                  </a:moveTo>
                  <a:lnTo>
                    <a:pt x="2611881" y="0"/>
                  </a:lnTo>
                  <a:lnTo>
                    <a:pt x="2611881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-203200" y="4915283"/>
              <a:ext cx="282276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2: Cross Validation</a:t>
              </a:r>
            </a:p>
          </p:txBody>
        </p:sp>
      </p:grp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4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206877"/>
              <a:ext cx="2596185" cy="46177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400" b="1" spc="0">
                  <a:solidFill>
                    <a:srgbClr val="000000"/>
                  </a:solidFill>
                  <a:latin typeface="Arial"/>
                </a:rPr>
                <a:t>Cross-validation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635000" y="981075"/>
              <a:ext cx="9144000" cy="3625850"/>
            </a:xfrm>
            <a:custGeom>
              <a:rect l="l" t="t" r="r" b="b"/>
              <a:pathLst>
                <a:path w="9144000" h="3625850">
                  <a:moveTo>
                    <a:pt x="0" y="0"/>
                  </a:moveTo>
                  <a:lnTo>
                    <a:pt x="9144000" y="0"/>
                  </a:lnTo>
                  <a:lnTo>
                    <a:pt x="9144000" y="3625850"/>
                  </a:lnTo>
                  <a:lnTo>
                    <a:pt x="0" y="362585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627191" y="4498216"/>
              <a:ext cx="569519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b="1" spc="0">
                  <a:solidFill>
                    <a:srgbClr val="000000"/>
                  </a:solidFill>
                  <a:latin typeface="Arial"/>
                </a:rPr>
                <a:t>Pro</a:t>
              </a:r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246191" y="4498216"/>
              <a:ext cx="268597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: more stable, more data</a:t>
              </a:r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-627191" y="4772536"/>
              <a:ext cx="63365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b="1" spc="0">
                  <a:solidFill>
                    <a:srgbClr val="000000"/>
                  </a:solidFill>
                  <a:latin typeface="Arial"/>
                </a:rPr>
                <a:t>Con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-182691" y="4772536"/>
              <a:ext cx="979983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: slower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-203200" y="385185"/>
              <a:ext cx="4674159" cy="523342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800" b="1" spc="0">
                  <a:solidFill>
                    <a:srgbClr val="000000"/>
                  </a:solidFill>
                  <a:latin typeface="Arial"/>
                </a:rPr>
                <a:t>Cross-validation</a:t>
              </a:r>
              <a:r>
                <a:rPr sz="2800" b="1" spc="0">
                  <a:solidFill>
                    <a:srgbClr val="000000"/>
                  </a:solidFill>
                  <a:latin typeface="Arial"/>
                </a:rPr>
                <a:t> +</a:t>
              </a:r>
              <a:r>
                <a:rPr sz="2800" b="1" spc="0">
                  <a:solidFill>
                    <a:srgbClr val="000000"/>
                  </a:solidFill>
                  <a:latin typeface="Arial"/>
                </a:rPr>
                <a:t> test</a:t>
              </a:r>
              <a:r>
                <a:rPr sz="2800" b="1" spc="0">
                  <a:solidFill>
                    <a:srgbClr val="000000"/>
                  </a:solidFill>
                  <a:latin typeface="Arial"/>
                </a:rPr>
                <a:t> set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4388481" y="4750015"/>
              <a:ext cx="3748658" cy="13716"/>
            </a:xfrm>
            <a:custGeom>
              <a:rect l="l" t="t" r="r" b="b"/>
              <a:pathLst>
                <a:path w="3748658" h="13716">
                  <a:moveTo>
                    <a:pt x="0" y="0"/>
                  </a:moveTo>
                  <a:lnTo>
                    <a:pt x="3748658" y="0"/>
                  </a:lnTo>
                  <a:lnTo>
                    <a:pt x="3748658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4297041" y="4481383"/>
              <a:ext cx="3970866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3: Cross Validation + Train set</a:t>
              </a:r>
            </a:p>
          </p:txBody>
        </p:sp>
      </p:grp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5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4098548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212529"/>
                  </a:solidFill>
                  <a:latin typeface="Arial"/>
                </a:rPr>
                <a:t>Flowchart of cross validation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375031" y="322072"/>
              <a:ext cx="8535161" cy="4943856"/>
            </a:xfrm>
            <a:custGeom>
              <a:rect l="l" t="t" r="r" b="b"/>
              <a:pathLst>
                <a:path w="8535161" h="4943855">
                  <a:moveTo>
                    <a:pt x="0" y="0"/>
                  </a:moveTo>
                  <a:lnTo>
                    <a:pt x="8535163" y="0"/>
                  </a:lnTo>
                  <a:lnTo>
                    <a:pt x="8535163" y="4943856"/>
                  </a:lnTo>
                  <a:lnTo>
                    <a:pt x="0" y="494385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101691" y="5165420"/>
              <a:ext cx="3665982" cy="13716"/>
            </a:xfrm>
            <a:custGeom>
              <a:rect l="l" t="t" r="r" b="b"/>
              <a:pathLst>
                <a:path w="3665981" h="13716">
                  <a:moveTo>
                    <a:pt x="0" y="0"/>
                  </a:moveTo>
                  <a:lnTo>
                    <a:pt x="3665981" y="0"/>
                  </a:lnTo>
                  <a:lnTo>
                    <a:pt x="3665981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193131" y="4896788"/>
              <a:ext cx="3887403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4: Flowchart Cross Validation</a:t>
              </a:r>
            </a:p>
          </p:txBody>
        </p:sp>
      </p:grp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6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5181289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Cross-Validation Strategies ( K-Fold )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203200" y="1083310"/>
              <a:ext cx="7920609" cy="3870960"/>
            </a:xfrm>
            <a:custGeom>
              <a:rect l="l" t="t" r="r" b="b"/>
              <a:pathLst>
                <a:path w="7920609" h="3870959">
                  <a:moveTo>
                    <a:pt x="0" y="0"/>
                  </a:moveTo>
                  <a:lnTo>
                    <a:pt x="7920609" y="0"/>
                  </a:lnTo>
                  <a:lnTo>
                    <a:pt x="7920609" y="3870959"/>
                  </a:lnTo>
                  <a:lnTo>
                    <a:pt x="0" y="3870959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203200" y="464434"/>
              <a:ext cx="3417113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KFold divides all the samples in</a:t>
              </a:r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3060700" y="464434"/>
              <a:ext cx="312979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b="1" spc="0">
                  <a:solidFill>
                    <a:srgbClr val="000000"/>
                  </a:solidFill>
                  <a:latin typeface="Arial"/>
                </a:rPr>
                <a:t>k</a:t>
              </a:r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3187700" y="464434"/>
              <a:ext cx="348124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 groups of samples, called folds.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22995" y="5122171"/>
              <a:ext cx="1562100" cy="13716"/>
            </a:xfrm>
            <a:custGeom>
              <a:rect l="l" t="t" r="r" b="b"/>
              <a:pathLst>
                <a:path w="1562099" h="13716">
                  <a:moveTo>
                    <a:pt x="0" y="0"/>
                  </a:moveTo>
                  <a:lnTo>
                    <a:pt x="1562099" y="0"/>
                  </a:lnTo>
                  <a:lnTo>
                    <a:pt x="1562099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-68445" y="4853539"/>
              <a:ext cx="1762430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5: K-fold</a:t>
              </a:r>
            </a:p>
          </p:txBody>
        </p:sp>
      </p:grp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7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1756016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ShuffleSplit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111633" y="1938909"/>
              <a:ext cx="7695819" cy="3105277"/>
            </a:xfrm>
            <a:custGeom>
              <a:rect l="l" t="t" r="r" b="b"/>
              <a:pathLst>
                <a:path w="7695818" h="3105277">
                  <a:moveTo>
                    <a:pt x="0" y="0"/>
                  </a:moveTo>
                  <a:lnTo>
                    <a:pt x="7695819" y="0"/>
                  </a:lnTo>
                  <a:lnTo>
                    <a:pt x="7695819" y="3105277"/>
                  </a:lnTo>
                  <a:lnTo>
                    <a:pt x="0" y="3105277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91821" y="641482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-91821" y="1464442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8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82550" y="558651"/>
              <a:ext cx="791521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ShuffleSplit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iterator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will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generate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user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defined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number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independent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82550" y="832971"/>
              <a:ext cx="785108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train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/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test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dataset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splits.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Samples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are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first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shuffled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and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split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into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pair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82550" y="1107291"/>
              <a:ext cx="232681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of train and test sets.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82550" y="1381611"/>
              <a:ext cx="502497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ShuffleSplit is not affected by classes or groups</a:t>
              </a:r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158010" y="5175331"/>
              <a:ext cx="2116709" cy="13716"/>
            </a:xfrm>
            <a:custGeom>
              <a:rect l="l" t="t" r="r" b="b"/>
              <a:pathLst>
                <a:path w="2116709" h="13716">
                  <a:moveTo>
                    <a:pt x="0" y="0"/>
                  </a:moveTo>
                  <a:lnTo>
                    <a:pt x="2116709" y="0"/>
                  </a:lnTo>
                  <a:lnTo>
                    <a:pt x="2116709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66570" y="4906699"/>
              <a:ext cx="2322646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6: ShuffleSplit</a:t>
              </a:r>
            </a:p>
          </p:txBody>
        </p:sp>
      </p:grp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8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2211375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StratifiedKFold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91821" y="479047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91821" y="1302007"/>
              <a:ext cx="146939" cy="169799"/>
            </a:xfrm>
            <a:custGeom>
              <a:rect l="l" t="t" r="r" b="b"/>
              <a:pathLst>
                <a:path w="146939" h="169799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82550" y="396216"/>
              <a:ext cx="786808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StratifiedKFold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variation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k-fold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which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returns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stratified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folds: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each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set</a:t>
              </a:r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82550" y="670536"/>
              <a:ext cx="743196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contains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approximately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percentage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samples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each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target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82550" y="944856"/>
              <a:ext cx="283989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class as the complete set.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82550" y="1219176"/>
              <a:ext cx="7945044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Stratified: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Ensure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relative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class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frequencies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each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fold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reflect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relative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class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82550" y="1493496"/>
              <a:ext cx="3635172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frequencies on the whole dataset.</a:t>
              </a:r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246761" y="1983867"/>
              <a:ext cx="7290815" cy="3175762"/>
            </a:xfrm>
            <a:custGeom>
              <a:rect l="l" t="t" r="r" b="b"/>
              <a:pathLst>
                <a:path w="7290814" h="3175761">
                  <a:moveTo>
                    <a:pt x="0" y="0"/>
                  </a:moveTo>
                  <a:lnTo>
                    <a:pt x="7290816" y="0"/>
                  </a:lnTo>
                  <a:lnTo>
                    <a:pt x="7290816" y="3175761"/>
                  </a:lnTo>
                  <a:lnTo>
                    <a:pt x="0" y="3175761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203015" y="5183905"/>
              <a:ext cx="2463800" cy="13716"/>
            </a:xfrm>
            <a:custGeom>
              <a:rect l="l" t="t" r="r" b="b"/>
              <a:pathLst>
                <a:path w="2463799" h="13716">
                  <a:moveTo>
                    <a:pt x="0" y="0"/>
                  </a:moveTo>
                  <a:lnTo>
                    <a:pt x="2463799" y="0"/>
                  </a:lnTo>
                  <a:lnTo>
                    <a:pt x="2463799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New shape" title=""/>
            <p:cNvSpPr/>
            <p:nvPr/>
          </p:nvSpPr>
          <p:spPr>
            <a:xfrm>
              <a:off x="111575" y="4915273"/>
              <a:ext cx="2673147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7: StratifiedKFold</a:t>
              </a:r>
            </a:p>
          </p:txBody>
        </p:sp>
      </p:grp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 title=""/>
          <p:cNvSpPr>
            <a:spLocks noGrp="1"/>
          </p:cNvSpPr>
          <p:nvPr>
            <p:ph type="ctr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" name="Rectangle 3" title="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grpSp>
        <p:nvGrpSpPr>
          <p:cNvPr id="4" name="" title=""/>
          <p:cNvGrpSpPr/>
          <p:nvPr/>
        </p:nvGrpSpPr>
        <p:grpSpPr>
          <a:xfrm>
            <a:off x="0" y="0"/>
            <a:ext cx="9144000" cy="6858000"/>
            <a:chOff x="-635000" y="-635000"/>
            <a:chExt cx="9144000" cy="6858000"/>
          </a:xfrm>
        </p:grpSpPr>
        <p:sp>
          <p:nvSpPr>
            <p:cNvPr id="5" name="New shape" title=""/>
            <p:cNvSpPr/>
            <p:nvPr/>
          </p:nvSpPr>
          <p:spPr>
            <a:xfrm>
              <a:off x="-635000" y="-635000"/>
              <a:ext cx="9144000" cy="6858000"/>
            </a:xfrm>
            <a:custGeom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914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New shape" title=""/>
            <p:cNvSpPr/>
            <p:nvPr/>
          </p:nvSpPr>
          <p:spPr>
            <a:xfrm>
              <a:off x="-635000" y="-635000"/>
              <a:ext cx="9144000" cy="863600"/>
            </a:xfrm>
            <a:custGeom>
              <a:rect l="l" t="t" r="r" b="b"/>
              <a:pathLst>
                <a:path w="9144000" h="863600">
                  <a:moveTo>
                    <a:pt x="0" y="0"/>
                  </a:moveTo>
                  <a:lnTo>
                    <a:pt x="9144000" y="0"/>
                  </a:lnTo>
                  <a:lnTo>
                    <a:pt x="914400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DDDDDD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New shape" title=""/>
            <p:cNvSpPr/>
            <p:nvPr/>
          </p:nvSpPr>
          <p:spPr>
            <a:xfrm>
              <a:off x="-635000" y="5456301"/>
              <a:ext cx="9144000" cy="0"/>
            </a:xfrm>
            <a:custGeom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1E3C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-635000" y="5280025"/>
              <a:ext cx="1762125" cy="652526"/>
            </a:xfrm>
            <a:custGeom>
              <a:rect l="l" t="t" r="r" b="b"/>
              <a:pathLst>
                <a:path w="1762125" h="652526">
                  <a:moveTo>
                    <a:pt x="0" y="0"/>
                  </a:moveTo>
                  <a:lnTo>
                    <a:pt x="1762125" y="0"/>
                  </a:lnTo>
                  <a:lnTo>
                    <a:pt x="1762125" y="652526"/>
                  </a:lnTo>
                  <a:lnTo>
                    <a:pt x="0" y="65252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1095160" y="5466547"/>
              <a:ext cx="99922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Machine learning,</a:t>
              </a:r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1925373" y="5466547"/>
              <a:ext cx="768337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b="1" spc="0">
                  <a:solidFill>
                    <a:srgbClr val="000000"/>
                  </a:solidFill>
                  <a:latin typeface="Arial"/>
                </a:rPr>
                <a:t>Mini Project</a:t>
              </a:r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2473060" y="5466547"/>
              <a:ext cx="614413" cy="215494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800" spc="0">
                  <a:solidFill>
                    <a:srgbClr val="000000"/>
                  </a:solidFill>
                  <a:latin typeface="Arial"/>
                </a:rPr>
                <a:t>| | page 9</a:t>
              </a:r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7087361" y="5219192"/>
              <a:ext cx="1090423" cy="713359"/>
            </a:xfrm>
            <a:custGeom>
              <a:rect l="l" t="t" r="r" b="b"/>
              <a:pathLst>
                <a:path w="1090422" h="713359">
                  <a:moveTo>
                    <a:pt x="0" y="0"/>
                  </a:moveTo>
                  <a:lnTo>
                    <a:pt x="1090422" y="0"/>
                  </a:lnTo>
                  <a:lnTo>
                    <a:pt x="1090422" y="713359"/>
                  </a:lnTo>
                  <a:lnTo>
                    <a:pt x="0" y="71335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-294640" y="-178101"/>
              <a:ext cx="2980995" cy="430987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2200" b="1" spc="0">
                  <a:solidFill>
                    <a:srgbClr val="000000"/>
                  </a:solidFill>
                  <a:latin typeface="Arial"/>
                </a:rPr>
                <a:t>StratifiedShuffleSplit</a:t>
              </a:r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-111896" y="503455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9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-111896" y="1326415"/>
              <a:ext cx="146939" cy="169799"/>
            </a:xfrm>
            <a:custGeom>
              <a:rect l="l" t="t" r="r" b="b"/>
              <a:pathLst>
                <a:path w="146939" h="169798">
                  <a:moveTo>
                    <a:pt x="0" y="169798"/>
                  </a:moveTo>
                  <a:lnTo>
                    <a:pt x="146939" y="84963"/>
                  </a:lnTo>
                  <a:lnTo>
                    <a:pt x="0" y="0"/>
                  </a:lnTo>
                  <a:lnTo>
                    <a:pt x="49148" y="84963"/>
                  </a:lnTo>
                  <a:close/>
                  <a:moveTo>
                    <a:pt x="135762" y="84963"/>
                  </a:moveTo>
                  <a:lnTo>
                    <a:pt x="55498" y="84963"/>
                  </a:lnTo>
                  <a:lnTo>
                    <a:pt x="15239" y="15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62475" y="420624"/>
              <a:ext cx="7539065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StratifiedShuffleSplit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a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variation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of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ShuffleSplit,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which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returns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stratified</a:t>
              </a:r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62475" y="694944"/>
              <a:ext cx="7726985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splits,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i.e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which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creates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splits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by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preserving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the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same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percentage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for</a:t>
              </a:r>
              <a:r>
                <a:rPr sz="1800" spc="0">
                  <a:solidFill>
                    <a:srgbClr val="000000"/>
                  </a:solidFill>
                  <a:latin typeface="Arial"/>
                </a:rPr>
                <a:t> each</a:t>
              </a:r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62475" y="969264"/>
              <a:ext cx="373778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target class as in the complete set.</a:t>
              </a:r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62475" y="1243584"/>
              <a:ext cx="5328336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000000"/>
                  </a:solidFill>
                  <a:latin typeface="Arial"/>
                </a:rPr>
                <a:t>Number of iterations and test set size independent</a:t>
              </a:r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156591" y="1776603"/>
              <a:ext cx="7245730" cy="3492627"/>
            </a:xfrm>
            <a:custGeom>
              <a:rect l="l" t="t" r="r" b="b"/>
              <a:pathLst>
                <a:path w="7245730" h="3492626">
                  <a:moveTo>
                    <a:pt x="0" y="0"/>
                  </a:moveTo>
                  <a:lnTo>
                    <a:pt x="7245730" y="0"/>
                  </a:lnTo>
                  <a:lnTo>
                    <a:pt x="7245730" y="3492627"/>
                  </a:lnTo>
                  <a:lnTo>
                    <a:pt x="0" y="3492627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4613504" y="5282022"/>
              <a:ext cx="3170809" cy="13716"/>
            </a:xfrm>
            <a:custGeom>
              <a:rect l="l" t="t" r="r" b="b"/>
              <a:pathLst>
                <a:path w="3170808" h="13716">
                  <a:moveTo>
                    <a:pt x="0" y="0"/>
                  </a:moveTo>
                  <a:lnTo>
                    <a:pt x="3170808" y="0"/>
                  </a:lnTo>
                  <a:lnTo>
                    <a:pt x="3170808" y="13716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BE1E3C">
                <a:alpha val="100000"/>
              </a:srgbClr>
            </a:solidFill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4522064" y="5013390"/>
              <a:ext cx="3387288" cy="369418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1800" spc="0">
                  <a:solidFill>
                    <a:srgbClr val="BE1E3C"/>
                  </a:solidFill>
                  <a:latin typeface="Arial"/>
                </a:rPr>
                <a:t>Figure 8: StratifiedShuffleKFold</a:t>
              </a:r>
            </a:p>
          </p:txBody>
        </p:sp>
      </p:grp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12"/>
  <p:tag name="AS_OS" val="Microsoft Windows NT 10.0.17763.0"/>
  <p:tag name="AS_RELEASE_DATE" val="2021.12.14"/>
  <p:tag name="AS_TITLE" val="Aspose.Slides for .NET5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wir design</Company>
  <PresentationFormat>On-screen Show (4:3)</PresentationFormat>
  <Paragraphs>182</Paragraphs>
  <Slides>20</Slides>
  <Notes>0</Notes>
  <TotalTime>270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26">
      <vt:lpstr>Arial</vt:lpstr>
      <vt:lpstr>Wingdings</vt:lpstr>
      <vt:lpstr>Times New Roman</vt:lpstr>
      <vt:lpstr>Calibri</vt:lpstr>
      <vt:lpstr>Lato</vt:lpstr>
      <vt:lpstr>Standarddesign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.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Folie 1</dc:title>
  <dc:creator>Mehdi Maboudi</dc:creator>
  <cp:keywords>ML Course TUBS-IGP</cp:keywords>
  <cp:lastModifiedBy>Amit Pandey</cp:lastModifiedBy>
  <cp:revision>779</cp:revision>
  <cp:lastPrinted>2019-04-18T13:03:36.000</cp:lastPrinted>
  <dcterms:created xsi:type="dcterms:W3CDTF">2007-08-29T07:13:29Z</dcterms:created>
  <dcterms:modified xsi:type="dcterms:W3CDTF">2022-02-04T13:19:09Z</dcterms:modified>
</cp:coreProperties>
</file>