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7949B-B1C9-4029-A347-A2BC0CDC657D}">
  <a:tblStyle styleId="{1807949B-B1C9-4029-A347-A2BC0CDC65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9479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30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931e26b3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931e26b3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2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931e26b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931e26b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0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efd6aca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efd6aca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1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931e26b3_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7931e26b3_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20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931e26b3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7931e26b3_6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99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931e26b3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931e26b3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8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efd6a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efd6a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6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7931e26b3_6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7931e26b3_6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1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efd6aca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efd6aca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45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931e26b3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931e26b3_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02a412d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02a412d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68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931e26b3_6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931e26b3_6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46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931e26b3_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931e26b3_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30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931e26b3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931e26b3_6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linkredirect?authuser=0&amp;dest=https://www.kaggle.com/andrewmvd/face-mask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23400" y="1081750"/>
            <a:ext cx="8520600" cy="8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/>
              <a:t>Face Mask Detection</a:t>
            </a:r>
            <a:endParaRPr sz="4000" b="1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867575" y="1888150"/>
            <a:ext cx="8276100" cy="28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rgbClr val="434343"/>
                </a:solidFill>
              </a:rPr>
              <a:t>ML Project Group Number-18</a:t>
            </a:r>
            <a:endParaRPr sz="1900" b="1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Deepak Kr. </a:t>
            </a:r>
            <a:r>
              <a:rPr lang="en-GB" sz="1700" dirty="0" err="1">
                <a:solidFill>
                  <a:srgbClr val="434343"/>
                </a:solidFill>
              </a:rPr>
              <a:t>Yadav</a:t>
            </a:r>
            <a:r>
              <a:rPr lang="en-GB" sz="1700" dirty="0">
                <a:solidFill>
                  <a:srgbClr val="434343"/>
                </a:solidFill>
              </a:rPr>
              <a:t>	(1801048)</a:t>
            </a:r>
            <a:endParaRPr sz="1700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</a:t>
            </a:r>
            <a:r>
              <a:rPr lang="en-GB" sz="1700" dirty="0" err="1">
                <a:solidFill>
                  <a:srgbClr val="434343"/>
                </a:solidFill>
              </a:rPr>
              <a:t>Utkarsh</a:t>
            </a:r>
            <a:r>
              <a:rPr lang="en-GB" sz="1700" dirty="0">
                <a:solidFill>
                  <a:srgbClr val="434343"/>
                </a:solidFill>
              </a:rPr>
              <a:t> Mishra     	(1801191)</a:t>
            </a:r>
            <a:endParaRPr sz="1700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</a:t>
            </a:r>
            <a:r>
              <a:rPr lang="en-GB" sz="1700" dirty="0" err="1">
                <a:solidFill>
                  <a:srgbClr val="434343"/>
                </a:solidFill>
              </a:rPr>
              <a:t>Sanchit</a:t>
            </a:r>
            <a:r>
              <a:rPr lang="en-GB" sz="1700" dirty="0">
                <a:solidFill>
                  <a:srgbClr val="434343"/>
                </a:solidFill>
              </a:rPr>
              <a:t> Kumar      	(1801155)</a:t>
            </a:r>
            <a:endParaRPr sz="1700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Amar Kumar		(</a:t>
            </a:r>
            <a:r>
              <a:rPr lang="en-GB" sz="1700" dirty="0" smtClean="0">
                <a:solidFill>
                  <a:srgbClr val="434343"/>
                </a:solidFill>
              </a:rPr>
              <a:t>1801016)</a:t>
            </a:r>
            <a:endParaRPr sz="1700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</a:t>
            </a:r>
            <a:r>
              <a:rPr lang="en-GB" sz="1700" dirty="0" err="1">
                <a:solidFill>
                  <a:srgbClr val="434343"/>
                </a:solidFill>
              </a:rPr>
              <a:t>Saksham</a:t>
            </a:r>
            <a:r>
              <a:rPr lang="en-GB" sz="1700" dirty="0">
                <a:solidFill>
                  <a:srgbClr val="434343"/>
                </a:solidFill>
              </a:rPr>
              <a:t> </a:t>
            </a:r>
            <a:r>
              <a:rPr lang="en-GB" sz="1700" dirty="0" err="1">
                <a:solidFill>
                  <a:srgbClr val="434343"/>
                </a:solidFill>
              </a:rPr>
              <a:t>Tomar</a:t>
            </a:r>
            <a:r>
              <a:rPr lang="en-GB" sz="1700" dirty="0">
                <a:solidFill>
                  <a:srgbClr val="434343"/>
                </a:solidFill>
              </a:rPr>
              <a:t>    	(1801150)</a:t>
            </a:r>
            <a:endParaRPr sz="1700" dirty="0">
              <a:solidFill>
                <a:srgbClr val="434343"/>
              </a:solidFill>
            </a:endParaRPr>
          </a:p>
          <a:p>
            <a:pPr marL="260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 </a:t>
            </a:r>
            <a:r>
              <a:rPr lang="en-GB" sz="1700" dirty="0" err="1">
                <a:solidFill>
                  <a:srgbClr val="434343"/>
                </a:solidFill>
              </a:rPr>
              <a:t>Dwarka</a:t>
            </a:r>
            <a:r>
              <a:rPr lang="en-GB" sz="1700" dirty="0">
                <a:solidFill>
                  <a:srgbClr val="434343"/>
                </a:solidFill>
              </a:rPr>
              <a:t> 	</a:t>
            </a:r>
            <a:r>
              <a:rPr lang="en-GB" sz="1700">
                <a:solidFill>
                  <a:srgbClr val="434343"/>
                </a:solidFill>
              </a:rPr>
              <a:t>	</a:t>
            </a:r>
            <a:r>
              <a:rPr lang="en-GB" sz="1700" smtClean="0">
                <a:solidFill>
                  <a:srgbClr val="434343"/>
                </a:solidFill>
              </a:rPr>
              <a:t>(</a:t>
            </a:r>
            <a:r>
              <a:rPr lang="en-GB" sz="1700" dirty="0">
                <a:solidFill>
                  <a:srgbClr val="434343"/>
                </a:solidFill>
              </a:rPr>
              <a:t>1801061)</a:t>
            </a:r>
            <a:endParaRPr sz="1700" dirty="0">
              <a:solidFill>
                <a:srgbClr val="434343"/>
              </a:solidFill>
            </a:endParaRPr>
          </a:p>
          <a:p>
            <a:pPr marL="8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 </a:t>
            </a:r>
            <a:endParaRPr sz="1900" dirty="0"/>
          </a:p>
          <a:p>
            <a:pPr marL="89999" marR="50553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 </a:t>
            </a:r>
            <a:endParaRPr sz="1900" dirty="0"/>
          </a:p>
          <a:p>
            <a:pPr marL="5309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Experimental Analysis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265775" y="1147225"/>
            <a:ext cx="85206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1638450" y="18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{1807949B-B1C9-4029-A347-A2BC0CDC657D}</a:tableStyleId>
              </a:tblPr>
              <a:tblGrid>
                <a:gridCol w="2285000"/>
                <a:gridCol w="3320950"/>
              </a:tblGrid>
              <a:tr h="458325">
                <a:tc>
                  <a:txBody>
                    <a:bodyPr/>
                    <a:lstStyle/>
                    <a:p>
                      <a:pPr marL="360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/>
                        <a:t>MODEL</a:t>
                      </a:r>
                      <a:endParaRPr sz="1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60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/>
                        <a:t>Accuracy(approx)</a:t>
                      </a:r>
                      <a:endParaRPr sz="1900" b="1"/>
                    </a:p>
                  </a:txBody>
                  <a:tcPr marL="91425" marR="91425" marT="91425" marB="91425"/>
                </a:tc>
              </a:tr>
              <a:tr h="668075">
                <a:tc>
                  <a:txBody>
                    <a:bodyPr/>
                    <a:lstStyle/>
                    <a:p>
                      <a:pPr marL="0" lvl="0" indent="-179999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Multilayer Perceptron</a:t>
                      </a:r>
                      <a:endParaRPr sz="1700"/>
                    </a:p>
                  </a:txBody>
                  <a:tcPr marL="27000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93.86%</a:t>
                      </a:r>
                      <a:endParaRPr sz="1700"/>
                    </a:p>
                  </a:txBody>
                  <a:tcPr marL="91425" marR="91425" marT="91425" marB="91425"/>
                </a:tc>
              </a:tr>
              <a:tr h="45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   SVM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93.6196%</a:t>
                      </a:r>
                      <a:endParaRPr sz="1700"/>
                    </a:p>
                  </a:txBody>
                  <a:tcPr marL="91425" marR="91425" marT="91425" marB="91425"/>
                </a:tc>
              </a:tr>
              <a:tr h="45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   Random Forest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93.9877%</a:t>
                      </a:r>
                      <a:endParaRPr sz="1700"/>
                    </a:p>
                  </a:txBody>
                  <a:tcPr marL="91425" marR="91425" marT="91425" marB="91425"/>
                </a:tc>
              </a:tr>
              <a:tr h="45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   CNN</a:t>
                      </a: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94.3%</a:t>
                      </a:r>
                      <a:endParaRPr sz="17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551100" y="1251425"/>
            <a:ext cx="7979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compared our approach to other approaches on the same dataset and the result as follows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Graph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25" y="1381250"/>
            <a:ext cx="5393450" cy="31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Limitation of the ML Model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MLP, SVM and Random Forest algorithm is not feasible for higher pixels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CNN is bit slow while Running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Conclusion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This deep learning model to detect if a person is wearing a mask or not. The aim of this work is to ensure the use of mask to stop the spread of deadly Coronavirus . The model contains a face detection algorithm using a Convolution Neural Network which detects face mask with an accuracy of 94.3%. The  proposed model will help to identify people not wearing mask and ensure safety from COVID-19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7520075" y="4638325"/>
            <a:ext cx="1312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Amar Kumar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86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Contribution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008350"/>
            <a:ext cx="8520600" cy="4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Amar Kumar</a:t>
            </a:r>
            <a:r>
              <a:rPr lang="en-GB" sz="2100" b="1"/>
              <a:t>-</a:t>
            </a:r>
            <a:r>
              <a:rPr lang="en-GB" sz="1600" b="1"/>
              <a:t> </a:t>
            </a:r>
            <a:r>
              <a:rPr lang="en-GB" sz="1900"/>
              <a:t>Code Implementation,Slide Making,</a:t>
            </a:r>
            <a:r>
              <a:rPr lang="en-GB" sz="1700"/>
              <a:t>Research Paper Reading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 b="1"/>
              <a:t>Deepak Kumar Yadav -</a:t>
            </a:r>
            <a:r>
              <a:rPr lang="en-GB" sz="1400"/>
              <a:t> </a:t>
            </a:r>
            <a:r>
              <a:rPr lang="en-GB" sz="1700"/>
              <a:t>Report Making, Research Paper Reading, Slide Making,Helped in Code Implementation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 b="1"/>
              <a:t>Dwarka Prasad Bairwa:</a:t>
            </a:r>
            <a:r>
              <a:rPr lang="en-GB" sz="1700"/>
              <a:t> Architecture Proposed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/>
              <a:t>Saksham Tomar</a:t>
            </a:r>
            <a:r>
              <a:rPr lang="en-GB" sz="2000"/>
              <a:t> </a:t>
            </a:r>
            <a:r>
              <a:rPr lang="en-GB" sz="1600"/>
              <a:t>: </a:t>
            </a:r>
            <a:r>
              <a:rPr lang="en-GB" sz="1700"/>
              <a:t>Research ,Slide Making,Report Making ,Literature Reading.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/>
              <a:t>Sanchit Kumar</a:t>
            </a:r>
            <a:r>
              <a:rPr lang="en-GB" sz="2000"/>
              <a:t>: </a:t>
            </a:r>
            <a:r>
              <a:rPr lang="en-GB" sz="1700"/>
              <a:t>Code Implementation , Slide Making , Result Analysis in Report, Literature Reading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 b="1"/>
              <a:t>Utkarsh Mishra:  </a:t>
            </a:r>
            <a:r>
              <a:rPr lang="en-GB" sz="1700"/>
              <a:t>Research, Report making,Literature Reading</a:t>
            </a:r>
            <a:r>
              <a:rPr lang="en-GB" sz="1700" b="1"/>
              <a:t>,</a:t>
            </a:r>
            <a:r>
              <a:rPr lang="en-GB" sz="1700"/>
              <a:t> slide making</a:t>
            </a:r>
            <a:r>
              <a:rPr lang="en-GB" sz="1700" b="1"/>
              <a:t>.</a:t>
            </a:r>
            <a:endParaRPr sz="17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marR="505536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1727500" y="2156100"/>
            <a:ext cx="36108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62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Contents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1500"/>
            <a:ext cx="8520600" cy="3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Proposed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Parameters Explanation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Experimental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Limitation of the ML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Introduction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Digital Sector playing crucial role in transforming health sector.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 Mask Detection is used for detecting covid-19 mask in images.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different approaches for training our model on kaggle dataset - </a:t>
            </a:r>
            <a:r>
              <a:rPr lang="en-GB" sz="1400" u="sng">
                <a:solidFill>
                  <a:srgbClr val="3367D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https://www.kaggle.com/andrewmvd/face-mask-detection</a:t>
            </a:r>
            <a:endParaRPr sz="2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approaches are CNN-SGD, MLP, SVM and Random Forest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We use deep learning CNN for image classification.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290300" y="4657225"/>
            <a:ext cx="1542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Mishra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Problem Statement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515500"/>
            <a:ext cx="8520600" cy="3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9999" marR="7752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have to predict whether a person is wearing a face mask or not and also find the best algorithm which has highest accuracy for our given kaggle dataset.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7525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Convolutional Neural Networks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287200"/>
            <a:ext cx="8520600" cy="24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</a:rPr>
              <a:t>In neural networks, Convolutional neural network (ConvNets or CNNs) is one of the main categories to do images recognition, images classifications.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</a:rPr>
              <a:t>CNN image classifications takes an input image, process it and classify it under certain categories 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</a:rPr>
              <a:t> Deep learning CNN models to train and test, each input image will pass it through a series of convolution layers with filters (Kernels), Pooling, fully connected layers (FC) and apply Softmax function to classify an object with probabilistic values between 0 and 1.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800" y="3563100"/>
            <a:ext cx="6335974" cy="1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818575" y="4672775"/>
            <a:ext cx="1205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315925"/>
            <a:ext cx="8520600" cy="4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CNNs have an input layer, and output layer, and hidden layers. The hidden layer susually consist of convolutional layers, ReLU layers, pooling layers, and fully connected layers.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2385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"/>
              <a:buChar char="●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Convolutional layers apply a convolution operation to the input. This passes the information on to the next layer.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238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"/>
              <a:buChar char="●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Pooling combines the outputs of clusters of neurons into a single neuron in the next layer.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238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"/>
              <a:buChar char="●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</a:rPr>
              <a:t>Fully connected layers connect every neuron in one layer to every neuron in the next layer.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44275" y="140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Proposed Solution Architecture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44275" y="890125"/>
            <a:ext cx="86688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450" y="1059612"/>
            <a:ext cx="4831250" cy="36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75325" y="1011450"/>
            <a:ext cx="32097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Total params: 1,704,839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Trainable params: 1,704,839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Non-trainable params: 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13625"/>
            <a:ext cx="8520600" cy="8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Parameters Explanation</a:t>
            </a:r>
            <a:endParaRPr b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022925"/>
            <a:ext cx="8520600" cy="3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Input Layer:</a:t>
            </a:r>
            <a:r>
              <a:rPr lang="en-GB"/>
              <a:t>Input layer has nothing to learn so no learnable parameter. Thus parameter =0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m=width , n=height , d=previous layer’s filter , k=number of filter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CONV layer</a:t>
            </a:r>
            <a:r>
              <a:rPr lang="en-GB"/>
              <a:t>:    ((m*n*d)+1*k)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POOL Layer: </a:t>
            </a:r>
            <a:r>
              <a:rPr lang="en-GB"/>
              <a:t>No learnable parameter as all it does is calculate a specific number. So number of parameter =0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 = current layer neurons , p = previous layer neurons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Fully Connected  Layer: </a:t>
            </a:r>
            <a:r>
              <a:rPr lang="en-GB"/>
              <a:t>(C*(p+1))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Dataset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924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dataset from kaggle in which 853 images are present.The 853 images belonging to 3 classes.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classes are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1.With_mask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2.Without_mask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3.Mask worn incorrectly.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842700" y="4649825"/>
            <a:ext cx="1756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Economica</vt:lpstr>
      <vt:lpstr>Times New Roman</vt:lpstr>
      <vt:lpstr>Roboto</vt:lpstr>
      <vt:lpstr>Arial</vt:lpstr>
      <vt:lpstr>Open Sans</vt:lpstr>
      <vt:lpstr>Luxe</vt:lpstr>
      <vt:lpstr>Face Mask Detection</vt:lpstr>
      <vt:lpstr>Contents</vt:lpstr>
      <vt:lpstr>Introduction</vt:lpstr>
      <vt:lpstr>Problem Statement</vt:lpstr>
      <vt:lpstr>Convolutional Neural Networks</vt:lpstr>
      <vt:lpstr>PowerPoint Presentation</vt:lpstr>
      <vt:lpstr>Proposed Solution Architecture</vt:lpstr>
      <vt:lpstr>Parameters Explanation</vt:lpstr>
      <vt:lpstr>Dataset</vt:lpstr>
      <vt:lpstr>Experimental Analysis</vt:lpstr>
      <vt:lpstr>Graph</vt:lpstr>
      <vt:lpstr>Limitation of the ML Model</vt:lpstr>
      <vt:lpstr>Conclusion</vt:lpstr>
      <vt:lpstr>Contribution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Amar kumar</dc:creator>
  <cp:lastModifiedBy>Microsoft account</cp:lastModifiedBy>
  <cp:revision>1</cp:revision>
  <dcterms:modified xsi:type="dcterms:W3CDTF">2021-01-11T05:10:49Z</dcterms:modified>
</cp:coreProperties>
</file>