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0" r:id="rId5"/>
    <p:sldId id="261" r:id="rId6"/>
    <p:sldId id="262" r:id="rId7"/>
    <p:sldId id="266" r:id="rId8"/>
    <p:sldId id="273" r:id="rId9"/>
    <p:sldId id="267" r:id="rId10"/>
    <p:sldId id="268"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p:restoredTop sz="69361"/>
  </p:normalViewPr>
  <p:slideViewPr>
    <p:cSldViewPr snapToGrid="0">
      <p:cViewPr varScale="1">
        <p:scale>
          <a:sx n="60" d="100"/>
          <a:sy n="60" d="100"/>
        </p:scale>
        <p:origin x="23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1D5FBE-1160-134C-9567-186238BA86D0}" type="datetimeFigureOut">
              <a:rPr lang="en-US" smtClean="0"/>
              <a:t>7/5/23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19725-D520-4242-B75F-0736A34327F6}" type="slidenum">
              <a:rPr lang="en-US" smtClean="0"/>
              <a:t>‹#›</a:t>
            </a:fld>
            <a:endParaRPr lang="en-US"/>
          </a:p>
        </p:txBody>
      </p:sp>
    </p:spTree>
    <p:extLst>
      <p:ext uri="{BB962C8B-B14F-4D97-AF65-F5344CB8AC3E}">
        <p14:creationId xmlns:p14="http://schemas.microsoft.com/office/powerpoint/2010/main" val="4107909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were to give a one sentence summary -- cross validation is a very common method for evaluating the performance of a machine learning (or any) model. In the work we do, we are oftentimes building predictive models. For example, training a machine learning model to find biomarkers of disease in a sample of human subjects and then seeing how well that model generalizes to another sample of subjects. Cross validation allows us to assess model performance in a smart way. Moreover, it’s a general purpose tool that can be applied across traditional statistical or machine learning models.</a:t>
            </a:r>
          </a:p>
          <a:p>
            <a:endParaRPr lang="en-US" dirty="0"/>
          </a:p>
          <a:p>
            <a:r>
              <a:rPr lang="en-US" dirty="0"/>
              <a:t>Cross validation can also be applied for hyperparameter optimization, but I won’t touch on that today.</a:t>
            </a:r>
          </a:p>
        </p:txBody>
      </p:sp>
      <p:sp>
        <p:nvSpPr>
          <p:cNvPr id="4" name="Slide Number Placeholder 3"/>
          <p:cNvSpPr>
            <a:spLocks noGrp="1"/>
          </p:cNvSpPr>
          <p:nvPr>
            <p:ph type="sldNum" sz="quarter" idx="5"/>
          </p:nvPr>
        </p:nvSpPr>
        <p:spPr/>
        <p:txBody>
          <a:bodyPr/>
          <a:lstStyle/>
          <a:p>
            <a:fld id="{B1619725-D520-4242-B75F-0736A34327F6}" type="slidenum">
              <a:rPr lang="en-US" smtClean="0"/>
              <a:t>2</a:t>
            </a:fld>
            <a:endParaRPr lang="en-US"/>
          </a:p>
        </p:txBody>
      </p:sp>
    </p:spTree>
    <p:extLst>
      <p:ext uri="{BB962C8B-B14F-4D97-AF65-F5344CB8AC3E}">
        <p14:creationId xmlns:p14="http://schemas.microsoft.com/office/powerpoint/2010/main" val="2363543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626f6412e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626f6412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626f6412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c626f6412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c626f6412e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c626f6412e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in machine learning, we want to train a model on a set of data and then see how well it performs on never-before-seen data. One example of this is building a image classifier to distinguish between dogs and cats. We will train the classifier on a dataset of images, thereby teaching the classifier to learn the image features that makes cats cats and to learn the image features that make dogs dogs. Once our model is trained, we will then see how well it does on never-before-seen images. If the model is able to correctly classify these never-before-seen images, we have found a model that has good predictive performance. Thus, this model is properly trained to distinguish between dogs and cats. </a:t>
            </a:r>
          </a:p>
        </p:txBody>
      </p:sp>
      <p:sp>
        <p:nvSpPr>
          <p:cNvPr id="4" name="Slide Number Placeholder 3"/>
          <p:cNvSpPr>
            <a:spLocks noGrp="1"/>
          </p:cNvSpPr>
          <p:nvPr>
            <p:ph type="sldNum" sz="quarter" idx="5"/>
          </p:nvPr>
        </p:nvSpPr>
        <p:spPr/>
        <p:txBody>
          <a:bodyPr/>
          <a:lstStyle/>
          <a:p>
            <a:fld id="{B1619725-D520-4242-B75F-0736A34327F6}" type="slidenum">
              <a:rPr lang="en-US" smtClean="0"/>
              <a:t>3</a:t>
            </a:fld>
            <a:endParaRPr lang="en-US"/>
          </a:p>
        </p:txBody>
      </p:sp>
    </p:spTree>
    <p:extLst>
      <p:ext uri="{BB962C8B-B14F-4D97-AF65-F5344CB8AC3E}">
        <p14:creationId xmlns:p14="http://schemas.microsoft.com/office/powerpoint/2010/main" val="2820663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26f6412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26f6412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Therefore, to evaluate model performance we need a training dataset and a testing dataset. Typically these datasets are formed by splitting our total dataset, in our case a large database of cat and dog images, into a training dataset and testing dataset. We will train the model on the training dataset and then assess model performance on the testing dataset.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Some common splits are 70% training and 30% testing, or 80% training and 20% testing. Oftentimes, when you read ML papers they will often employ a train/test split method to assess model performance.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some issues with the train/test split method. Firstly, this method is not conducive to small datasets. For example, let’s say we have a dataset of 32 pictures. A 70/30 split on this total dataset will give us 24 pictures in our training dataset and 8 pictures in our testing dataset. This is not nearly enough training data to properly learn to distinguish between cats and dogs. Because our model is trained on such little data, it will give us very poor testing performance. </a:t>
            </a:r>
          </a:p>
          <a:p>
            <a:endParaRPr lang="en-US" dirty="0"/>
          </a:p>
          <a:p>
            <a:r>
              <a:rPr lang="en-US" dirty="0"/>
              <a:t>Another problem with the train/test split is that our model performance is highly dependent on the way we split our data. For example, let’s say our training dataset is largely cat pictures. Therefore, our model will be able to learn the cat features really well but neglect to learn the features that make dogs, dogs. The result is a model that only learns ”half” of what we want it to learn. </a:t>
            </a:r>
          </a:p>
        </p:txBody>
      </p:sp>
      <p:sp>
        <p:nvSpPr>
          <p:cNvPr id="4" name="Slide Number Placeholder 3"/>
          <p:cNvSpPr>
            <a:spLocks noGrp="1"/>
          </p:cNvSpPr>
          <p:nvPr>
            <p:ph type="sldNum" sz="quarter" idx="5"/>
          </p:nvPr>
        </p:nvSpPr>
        <p:spPr/>
        <p:txBody>
          <a:bodyPr/>
          <a:lstStyle/>
          <a:p>
            <a:fld id="{B1619725-D520-4242-B75F-0736A34327F6}" type="slidenum">
              <a:rPr lang="en-US" smtClean="0"/>
              <a:t>5</a:t>
            </a:fld>
            <a:endParaRPr lang="en-US"/>
          </a:p>
        </p:txBody>
      </p:sp>
    </p:spTree>
    <p:extLst>
      <p:ext uri="{BB962C8B-B14F-4D97-AF65-F5344CB8AC3E}">
        <p14:creationId xmlns:p14="http://schemas.microsoft.com/office/powerpoint/2010/main" val="198935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26f6412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26f6412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can get around this problem using K-Fold cross validation. In this procedure we will divide our dataset into K distinct non-overlapping groups. For example, if we have 100 images,  5-Fold CV will yield 5 data groups, each of which has 20 images. 4 out of the 5 data groups (folds) will be used to train our ML model. Model performance will be evaluated on the left-out validation fold and then stored in performance_1. We will then rebuild the model but changing the validation fold. Therefore, we are training the model on data from folds 1, 3, 4, 5 and then evaluating model performance on fold = 2. We then store fold_2’s model performance as performance_2. We repeat this procedure for each validation fold until we have 5 validation fold performance metrics. We will then build a cross validated model on the entire dataset, which will have an overall cross validated model performance as the average performance across all 5 validation folds. </a:t>
            </a:r>
          </a:p>
          <a:p>
            <a:pPr marL="0" lvl="0" indent="0" algn="l" rtl="0">
              <a:spcBef>
                <a:spcPts val="0"/>
              </a:spcBef>
              <a:spcAft>
                <a:spcPts val="0"/>
              </a:spcAft>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626f6412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626f6412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I talked about how cross validation is better than the traditional train/test split on small datasets. Why is it better? In the train/test split method, we are training our model on 70% of the whole dataset and evaluating generalization performance on 30% of the dataset. In cross validation we are training the model on ALL the data and then testing the model on ALL the data. This allows our model to see all datapoints, which is very beneficial when we have small datasets.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I’ve personally used cross validation many times, one notable example being on human data. It’s very difficult to get large clinical human datasets, both behavioral but especially neural datasets. So what I ended up doing was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special application of K-Fold cross validation is leave-one-out CV where we partition the dataset </a:t>
            </a:r>
            <a:r>
              <a:rPr lang="en-US" dirty="0" err="1"/>
              <a:t>s.t.</a:t>
            </a:r>
            <a:r>
              <a:rPr lang="en-US" dirty="0"/>
              <a:t> each fold only have 1 datapoint. For example, if we have 100 datapoints, under LOOCV we would partition the dataset into 100 folds, each with one observation. Therefore, for each iteration, we would train the ML model on data from 99 folds and then evaluate the performance on the left out fold (one observation). We repeat this process until we have 100 validation accuracies and then we average across all 100 validation accuracies.</a:t>
            </a:r>
          </a:p>
          <a:p>
            <a:endParaRPr lang="en-US" dirty="0"/>
          </a:p>
          <a:p>
            <a:r>
              <a:rPr lang="en-US" dirty="0"/>
              <a:t>Many people use LOOCV, especially in clinical applications. It’s especially appealing when our dataset is especially small (like 30 – 60 subjects). One potential drawback of LOOCV is that can be computationally expensive because you are building a total of 100 models if our dataset size is 100 subjects. There are also some issues of potential overfitting, which we won’t talk about today. </a:t>
            </a:r>
          </a:p>
        </p:txBody>
      </p:sp>
      <p:sp>
        <p:nvSpPr>
          <p:cNvPr id="4" name="Slide Number Placeholder 3"/>
          <p:cNvSpPr>
            <a:spLocks noGrp="1"/>
          </p:cNvSpPr>
          <p:nvPr>
            <p:ph type="sldNum" sz="quarter" idx="5"/>
          </p:nvPr>
        </p:nvSpPr>
        <p:spPr/>
        <p:txBody>
          <a:bodyPr/>
          <a:lstStyle/>
          <a:p>
            <a:fld id="{B1619725-D520-4242-B75F-0736A34327F6}" type="slidenum">
              <a:rPr lang="en-US" smtClean="0"/>
              <a:t>8</a:t>
            </a:fld>
            <a:endParaRPr lang="en-US"/>
          </a:p>
        </p:txBody>
      </p:sp>
    </p:spTree>
    <p:extLst>
      <p:ext uri="{BB962C8B-B14F-4D97-AF65-F5344CB8AC3E}">
        <p14:creationId xmlns:p14="http://schemas.microsoft.com/office/powerpoint/2010/main" val="1106641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619725-D520-4242-B75F-0736A34327F6}" type="slidenum">
              <a:rPr lang="en-US" smtClean="0"/>
              <a:t>9</a:t>
            </a:fld>
            <a:endParaRPr lang="en-US"/>
          </a:p>
        </p:txBody>
      </p:sp>
    </p:spTree>
    <p:extLst>
      <p:ext uri="{BB962C8B-B14F-4D97-AF65-F5344CB8AC3E}">
        <p14:creationId xmlns:p14="http://schemas.microsoft.com/office/powerpoint/2010/main" val="113079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26f6412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26f6412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6337-AC60-BD21-343F-E0092DAF57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B8A775-47DD-61D9-B53F-4E288BD6FE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CA943D-7CD2-1DAB-33C4-3803771E5CC6}"/>
              </a:ext>
            </a:extLst>
          </p:cNvPr>
          <p:cNvSpPr>
            <a:spLocks noGrp="1"/>
          </p:cNvSpPr>
          <p:nvPr>
            <p:ph type="dt" sz="half" idx="10"/>
          </p:nvPr>
        </p:nvSpPr>
        <p:spPr/>
        <p:txBody>
          <a:bodyPr/>
          <a:lstStyle/>
          <a:p>
            <a:fld id="{BC3BBFAF-F838-5D40-8AC0-179DE9E4E02D}" type="datetimeFigureOut">
              <a:rPr lang="en-US" smtClean="0"/>
              <a:t>7/5/23</a:t>
            </a:fld>
            <a:endParaRPr lang="en-US"/>
          </a:p>
        </p:txBody>
      </p:sp>
      <p:sp>
        <p:nvSpPr>
          <p:cNvPr id="5" name="Footer Placeholder 4">
            <a:extLst>
              <a:ext uri="{FF2B5EF4-FFF2-40B4-BE49-F238E27FC236}">
                <a16:creationId xmlns:a16="http://schemas.microsoft.com/office/drawing/2014/main" id="{3A86D6C3-2A94-15AE-1987-8E6EF8E39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D7A94-F00E-1F46-777A-E7F879CFA560}"/>
              </a:ext>
            </a:extLst>
          </p:cNvPr>
          <p:cNvSpPr>
            <a:spLocks noGrp="1"/>
          </p:cNvSpPr>
          <p:nvPr>
            <p:ph type="sldNum" sz="quarter" idx="12"/>
          </p:nvPr>
        </p:nvSpPr>
        <p:spPr/>
        <p:txBody>
          <a:bodyPr/>
          <a:lstStyle/>
          <a:p>
            <a:fld id="{D14C5074-5396-7947-8A63-F2E1C38C056F}" type="slidenum">
              <a:rPr lang="en-US" smtClean="0"/>
              <a:t>‹#›</a:t>
            </a:fld>
            <a:endParaRPr lang="en-US"/>
          </a:p>
        </p:txBody>
      </p:sp>
    </p:spTree>
    <p:extLst>
      <p:ext uri="{BB962C8B-B14F-4D97-AF65-F5344CB8AC3E}">
        <p14:creationId xmlns:p14="http://schemas.microsoft.com/office/powerpoint/2010/main" val="255790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FB86-CFF4-DEEA-C89C-B6425ACC72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0F09D0-5D01-A739-520D-D269DB7F5B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6291F-A913-DB2C-BF3F-5111259F25FF}"/>
              </a:ext>
            </a:extLst>
          </p:cNvPr>
          <p:cNvSpPr>
            <a:spLocks noGrp="1"/>
          </p:cNvSpPr>
          <p:nvPr>
            <p:ph type="dt" sz="half" idx="10"/>
          </p:nvPr>
        </p:nvSpPr>
        <p:spPr/>
        <p:txBody>
          <a:bodyPr/>
          <a:lstStyle/>
          <a:p>
            <a:fld id="{BC3BBFAF-F838-5D40-8AC0-179DE9E4E02D}" type="datetimeFigureOut">
              <a:rPr lang="en-US" smtClean="0"/>
              <a:t>7/5/23</a:t>
            </a:fld>
            <a:endParaRPr lang="en-US"/>
          </a:p>
        </p:txBody>
      </p:sp>
      <p:sp>
        <p:nvSpPr>
          <p:cNvPr id="5" name="Footer Placeholder 4">
            <a:extLst>
              <a:ext uri="{FF2B5EF4-FFF2-40B4-BE49-F238E27FC236}">
                <a16:creationId xmlns:a16="http://schemas.microsoft.com/office/drawing/2014/main" id="{3B8DFDC9-443E-4ADB-11CF-CE700D5D1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309A5-C183-EBD5-8837-00B5241A00B7}"/>
              </a:ext>
            </a:extLst>
          </p:cNvPr>
          <p:cNvSpPr>
            <a:spLocks noGrp="1"/>
          </p:cNvSpPr>
          <p:nvPr>
            <p:ph type="sldNum" sz="quarter" idx="12"/>
          </p:nvPr>
        </p:nvSpPr>
        <p:spPr/>
        <p:txBody>
          <a:bodyPr/>
          <a:lstStyle/>
          <a:p>
            <a:fld id="{D14C5074-5396-7947-8A63-F2E1C38C056F}" type="slidenum">
              <a:rPr lang="en-US" smtClean="0"/>
              <a:t>‹#›</a:t>
            </a:fld>
            <a:endParaRPr lang="en-US"/>
          </a:p>
        </p:txBody>
      </p:sp>
    </p:spTree>
    <p:extLst>
      <p:ext uri="{BB962C8B-B14F-4D97-AF65-F5344CB8AC3E}">
        <p14:creationId xmlns:p14="http://schemas.microsoft.com/office/powerpoint/2010/main" val="271452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151F6E-6C5E-593D-2CEF-4D48D9E918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A418FD-040A-874B-9B01-BCD0FA9688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5A2A5-DFC5-3C41-C3E8-667F43D63D04}"/>
              </a:ext>
            </a:extLst>
          </p:cNvPr>
          <p:cNvSpPr>
            <a:spLocks noGrp="1"/>
          </p:cNvSpPr>
          <p:nvPr>
            <p:ph type="dt" sz="half" idx="10"/>
          </p:nvPr>
        </p:nvSpPr>
        <p:spPr/>
        <p:txBody>
          <a:bodyPr/>
          <a:lstStyle/>
          <a:p>
            <a:fld id="{BC3BBFAF-F838-5D40-8AC0-179DE9E4E02D}" type="datetimeFigureOut">
              <a:rPr lang="en-US" smtClean="0"/>
              <a:t>7/5/23</a:t>
            </a:fld>
            <a:endParaRPr lang="en-US"/>
          </a:p>
        </p:txBody>
      </p:sp>
      <p:sp>
        <p:nvSpPr>
          <p:cNvPr id="5" name="Footer Placeholder 4">
            <a:extLst>
              <a:ext uri="{FF2B5EF4-FFF2-40B4-BE49-F238E27FC236}">
                <a16:creationId xmlns:a16="http://schemas.microsoft.com/office/drawing/2014/main" id="{4A328D8C-9355-72C8-4963-5CE1FCCCD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0CBE3-0666-BEE5-5997-3E047CE11906}"/>
              </a:ext>
            </a:extLst>
          </p:cNvPr>
          <p:cNvSpPr>
            <a:spLocks noGrp="1"/>
          </p:cNvSpPr>
          <p:nvPr>
            <p:ph type="sldNum" sz="quarter" idx="12"/>
          </p:nvPr>
        </p:nvSpPr>
        <p:spPr/>
        <p:txBody>
          <a:bodyPr/>
          <a:lstStyle/>
          <a:p>
            <a:fld id="{D14C5074-5396-7947-8A63-F2E1C38C056F}" type="slidenum">
              <a:rPr lang="en-US" smtClean="0"/>
              <a:t>‹#›</a:t>
            </a:fld>
            <a:endParaRPr lang="en-US"/>
          </a:p>
        </p:txBody>
      </p:sp>
    </p:spTree>
    <p:extLst>
      <p:ext uri="{BB962C8B-B14F-4D97-AF65-F5344CB8AC3E}">
        <p14:creationId xmlns:p14="http://schemas.microsoft.com/office/powerpoint/2010/main" val="87083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0522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8E7E-5F37-1811-84C8-6B111A596B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06B24C-5F2F-13C9-67B7-8B0D194578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B8F8D-E32D-90D2-0EC4-2FD4F19F1A6F}"/>
              </a:ext>
            </a:extLst>
          </p:cNvPr>
          <p:cNvSpPr>
            <a:spLocks noGrp="1"/>
          </p:cNvSpPr>
          <p:nvPr>
            <p:ph type="dt" sz="half" idx="10"/>
          </p:nvPr>
        </p:nvSpPr>
        <p:spPr/>
        <p:txBody>
          <a:bodyPr/>
          <a:lstStyle/>
          <a:p>
            <a:fld id="{BC3BBFAF-F838-5D40-8AC0-179DE9E4E02D}" type="datetimeFigureOut">
              <a:rPr lang="en-US" smtClean="0"/>
              <a:t>7/5/23</a:t>
            </a:fld>
            <a:endParaRPr lang="en-US"/>
          </a:p>
        </p:txBody>
      </p:sp>
      <p:sp>
        <p:nvSpPr>
          <p:cNvPr id="5" name="Footer Placeholder 4">
            <a:extLst>
              <a:ext uri="{FF2B5EF4-FFF2-40B4-BE49-F238E27FC236}">
                <a16:creationId xmlns:a16="http://schemas.microsoft.com/office/drawing/2014/main" id="{3D87DA94-60F1-0E88-CFEB-87D922C6B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2B584-5901-C43C-1263-D1F95D99D1A7}"/>
              </a:ext>
            </a:extLst>
          </p:cNvPr>
          <p:cNvSpPr>
            <a:spLocks noGrp="1"/>
          </p:cNvSpPr>
          <p:nvPr>
            <p:ph type="sldNum" sz="quarter" idx="12"/>
          </p:nvPr>
        </p:nvSpPr>
        <p:spPr/>
        <p:txBody>
          <a:bodyPr/>
          <a:lstStyle/>
          <a:p>
            <a:fld id="{D14C5074-5396-7947-8A63-F2E1C38C056F}" type="slidenum">
              <a:rPr lang="en-US" smtClean="0"/>
              <a:t>‹#›</a:t>
            </a:fld>
            <a:endParaRPr lang="en-US"/>
          </a:p>
        </p:txBody>
      </p:sp>
    </p:spTree>
    <p:extLst>
      <p:ext uri="{BB962C8B-B14F-4D97-AF65-F5344CB8AC3E}">
        <p14:creationId xmlns:p14="http://schemas.microsoft.com/office/powerpoint/2010/main" val="268941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D13B-9D46-9476-976F-4ACEE99A8F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E7B372-1549-5770-D634-EEA55B753B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70C31C-E4FE-6416-72C6-8639722CBE7F}"/>
              </a:ext>
            </a:extLst>
          </p:cNvPr>
          <p:cNvSpPr>
            <a:spLocks noGrp="1"/>
          </p:cNvSpPr>
          <p:nvPr>
            <p:ph type="dt" sz="half" idx="10"/>
          </p:nvPr>
        </p:nvSpPr>
        <p:spPr/>
        <p:txBody>
          <a:bodyPr/>
          <a:lstStyle/>
          <a:p>
            <a:fld id="{BC3BBFAF-F838-5D40-8AC0-179DE9E4E02D}" type="datetimeFigureOut">
              <a:rPr lang="en-US" smtClean="0"/>
              <a:t>7/5/23</a:t>
            </a:fld>
            <a:endParaRPr lang="en-US"/>
          </a:p>
        </p:txBody>
      </p:sp>
      <p:sp>
        <p:nvSpPr>
          <p:cNvPr id="5" name="Footer Placeholder 4">
            <a:extLst>
              <a:ext uri="{FF2B5EF4-FFF2-40B4-BE49-F238E27FC236}">
                <a16:creationId xmlns:a16="http://schemas.microsoft.com/office/drawing/2014/main" id="{F38159A7-7707-2564-FEC9-3054860CA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98F9B-A88F-A2B1-2BD6-4869A2B700D1}"/>
              </a:ext>
            </a:extLst>
          </p:cNvPr>
          <p:cNvSpPr>
            <a:spLocks noGrp="1"/>
          </p:cNvSpPr>
          <p:nvPr>
            <p:ph type="sldNum" sz="quarter" idx="12"/>
          </p:nvPr>
        </p:nvSpPr>
        <p:spPr/>
        <p:txBody>
          <a:bodyPr/>
          <a:lstStyle/>
          <a:p>
            <a:fld id="{D14C5074-5396-7947-8A63-F2E1C38C056F}" type="slidenum">
              <a:rPr lang="en-US" smtClean="0"/>
              <a:t>‹#›</a:t>
            </a:fld>
            <a:endParaRPr lang="en-US"/>
          </a:p>
        </p:txBody>
      </p:sp>
    </p:spTree>
    <p:extLst>
      <p:ext uri="{BB962C8B-B14F-4D97-AF65-F5344CB8AC3E}">
        <p14:creationId xmlns:p14="http://schemas.microsoft.com/office/powerpoint/2010/main" val="2178099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C63D-C7B3-B971-13CA-42FB0B3EC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2EB0DC-860E-2EE5-D728-28DC162530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12D111-0D9A-52C8-6E34-C9D02C8AD9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549B9E-6D00-4556-912D-5FF2F14751C1}"/>
              </a:ext>
            </a:extLst>
          </p:cNvPr>
          <p:cNvSpPr>
            <a:spLocks noGrp="1"/>
          </p:cNvSpPr>
          <p:nvPr>
            <p:ph type="dt" sz="half" idx="10"/>
          </p:nvPr>
        </p:nvSpPr>
        <p:spPr/>
        <p:txBody>
          <a:bodyPr/>
          <a:lstStyle/>
          <a:p>
            <a:fld id="{BC3BBFAF-F838-5D40-8AC0-179DE9E4E02D}" type="datetimeFigureOut">
              <a:rPr lang="en-US" smtClean="0"/>
              <a:t>7/5/23</a:t>
            </a:fld>
            <a:endParaRPr lang="en-US"/>
          </a:p>
        </p:txBody>
      </p:sp>
      <p:sp>
        <p:nvSpPr>
          <p:cNvPr id="6" name="Footer Placeholder 5">
            <a:extLst>
              <a:ext uri="{FF2B5EF4-FFF2-40B4-BE49-F238E27FC236}">
                <a16:creationId xmlns:a16="http://schemas.microsoft.com/office/drawing/2014/main" id="{B315A807-7159-1119-D600-B386BFCF7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6A1FB1-F8D7-3E4B-0972-97F68578649D}"/>
              </a:ext>
            </a:extLst>
          </p:cNvPr>
          <p:cNvSpPr>
            <a:spLocks noGrp="1"/>
          </p:cNvSpPr>
          <p:nvPr>
            <p:ph type="sldNum" sz="quarter" idx="12"/>
          </p:nvPr>
        </p:nvSpPr>
        <p:spPr/>
        <p:txBody>
          <a:bodyPr/>
          <a:lstStyle/>
          <a:p>
            <a:fld id="{D14C5074-5396-7947-8A63-F2E1C38C056F}" type="slidenum">
              <a:rPr lang="en-US" smtClean="0"/>
              <a:t>‹#›</a:t>
            </a:fld>
            <a:endParaRPr lang="en-US"/>
          </a:p>
        </p:txBody>
      </p:sp>
    </p:spTree>
    <p:extLst>
      <p:ext uri="{BB962C8B-B14F-4D97-AF65-F5344CB8AC3E}">
        <p14:creationId xmlns:p14="http://schemas.microsoft.com/office/powerpoint/2010/main" val="387838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9B2D-14FF-7B0E-9A90-F82DD77B3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FED686-94FC-C1C8-DB4C-761509434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775139-84AA-C8E1-30DF-F7C3EA79B4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2D05B1-84C1-01B7-DE14-673F09852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4135F-8C47-D779-649B-04F7142030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1E6F41-4AC3-514C-1474-33473DB3CCA6}"/>
              </a:ext>
            </a:extLst>
          </p:cNvPr>
          <p:cNvSpPr>
            <a:spLocks noGrp="1"/>
          </p:cNvSpPr>
          <p:nvPr>
            <p:ph type="dt" sz="half" idx="10"/>
          </p:nvPr>
        </p:nvSpPr>
        <p:spPr/>
        <p:txBody>
          <a:bodyPr/>
          <a:lstStyle/>
          <a:p>
            <a:fld id="{BC3BBFAF-F838-5D40-8AC0-179DE9E4E02D}" type="datetimeFigureOut">
              <a:rPr lang="en-US" smtClean="0"/>
              <a:t>7/5/23</a:t>
            </a:fld>
            <a:endParaRPr lang="en-US"/>
          </a:p>
        </p:txBody>
      </p:sp>
      <p:sp>
        <p:nvSpPr>
          <p:cNvPr id="8" name="Footer Placeholder 7">
            <a:extLst>
              <a:ext uri="{FF2B5EF4-FFF2-40B4-BE49-F238E27FC236}">
                <a16:creationId xmlns:a16="http://schemas.microsoft.com/office/drawing/2014/main" id="{24767AF7-2C05-DF14-32B2-F7E64A96F7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4382C7-B509-0D29-9A0E-A336B2389AEE}"/>
              </a:ext>
            </a:extLst>
          </p:cNvPr>
          <p:cNvSpPr>
            <a:spLocks noGrp="1"/>
          </p:cNvSpPr>
          <p:nvPr>
            <p:ph type="sldNum" sz="quarter" idx="12"/>
          </p:nvPr>
        </p:nvSpPr>
        <p:spPr/>
        <p:txBody>
          <a:bodyPr/>
          <a:lstStyle/>
          <a:p>
            <a:fld id="{D14C5074-5396-7947-8A63-F2E1C38C056F}" type="slidenum">
              <a:rPr lang="en-US" smtClean="0"/>
              <a:t>‹#›</a:t>
            </a:fld>
            <a:endParaRPr lang="en-US"/>
          </a:p>
        </p:txBody>
      </p:sp>
    </p:spTree>
    <p:extLst>
      <p:ext uri="{BB962C8B-B14F-4D97-AF65-F5344CB8AC3E}">
        <p14:creationId xmlns:p14="http://schemas.microsoft.com/office/powerpoint/2010/main" val="22131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EA11-50FA-5EC0-BE96-2D7B9D1ECE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20B04D-9CE5-B2FD-2A3F-EBCE42675A4E}"/>
              </a:ext>
            </a:extLst>
          </p:cNvPr>
          <p:cNvSpPr>
            <a:spLocks noGrp="1"/>
          </p:cNvSpPr>
          <p:nvPr>
            <p:ph type="dt" sz="half" idx="10"/>
          </p:nvPr>
        </p:nvSpPr>
        <p:spPr/>
        <p:txBody>
          <a:bodyPr/>
          <a:lstStyle/>
          <a:p>
            <a:fld id="{BC3BBFAF-F838-5D40-8AC0-179DE9E4E02D}" type="datetimeFigureOut">
              <a:rPr lang="en-US" smtClean="0"/>
              <a:t>7/5/23</a:t>
            </a:fld>
            <a:endParaRPr lang="en-US"/>
          </a:p>
        </p:txBody>
      </p:sp>
      <p:sp>
        <p:nvSpPr>
          <p:cNvPr id="4" name="Footer Placeholder 3">
            <a:extLst>
              <a:ext uri="{FF2B5EF4-FFF2-40B4-BE49-F238E27FC236}">
                <a16:creationId xmlns:a16="http://schemas.microsoft.com/office/drawing/2014/main" id="{F5D74139-B9AF-5C8B-D363-2224E83C17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934902-3A9E-EB94-12E7-6BD39D747D0A}"/>
              </a:ext>
            </a:extLst>
          </p:cNvPr>
          <p:cNvSpPr>
            <a:spLocks noGrp="1"/>
          </p:cNvSpPr>
          <p:nvPr>
            <p:ph type="sldNum" sz="quarter" idx="12"/>
          </p:nvPr>
        </p:nvSpPr>
        <p:spPr/>
        <p:txBody>
          <a:bodyPr/>
          <a:lstStyle/>
          <a:p>
            <a:fld id="{D14C5074-5396-7947-8A63-F2E1C38C056F}" type="slidenum">
              <a:rPr lang="en-US" smtClean="0"/>
              <a:t>‹#›</a:t>
            </a:fld>
            <a:endParaRPr lang="en-US"/>
          </a:p>
        </p:txBody>
      </p:sp>
    </p:spTree>
    <p:extLst>
      <p:ext uri="{BB962C8B-B14F-4D97-AF65-F5344CB8AC3E}">
        <p14:creationId xmlns:p14="http://schemas.microsoft.com/office/powerpoint/2010/main" val="5929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6778E4-B397-E450-D55D-160B79103CCF}"/>
              </a:ext>
            </a:extLst>
          </p:cNvPr>
          <p:cNvSpPr>
            <a:spLocks noGrp="1"/>
          </p:cNvSpPr>
          <p:nvPr>
            <p:ph type="dt" sz="half" idx="10"/>
          </p:nvPr>
        </p:nvSpPr>
        <p:spPr/>
        <p:txBody>
          <a:bodyPr/>
          <a:lstStyle/>
          <a:p>
            <a:fld id="{BC3BBFAF-F838-5D40-8AC0-179DE9E4E02D}" type="datetimeFigureOut">
              <a:rPr lang="en-US" smtClean="0"/>
              <a:t>7/5/23</a:t>
            </a:fld>
            <a:endParaRPr lang="en-US"/>
          </a:p>
        </p:txBody>
      </p:sp>
      <p:sp>
        <p:nvSpPr>
          <p:cNvPr id="3" name="Footer Placeholder 2">
            <a:extLst>
              <a:ext uri="{FF2B5EF4-FFF2-40B4-BE49-F238E27FC236}">
                <a16:creationId xmlns:a16="http://schemas.microsoft.com/office/drawing/2014/main" id="{5D6A821E-4719-4B50-D41F-510E8F4DD8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C3B589-C004-3DB9-D5AE-7EF32AA70252}"/>
              </a:ext>
            </a:extLst>
          </p:cNvPr>
          <p:cNvSpPr>
            <a:spLocks noGrp="1"/>
          </p:cNvSpPr>
          <p:nvPr>
            <p:ph type="sldNum" sz="quarter" idx="12"/>
          </p:nvPr>
        </p:nvSpPr>
        <p:spPr/>
        <p:txBody>
          <a:bodyPr/>
          <a:lstStyle/>
          <a:p>
            <a:fld id="{D14C5074-5396-7947-8A63-F2E1C38C056F}" type="slidenum">
              <a:rPr lang="en-US" smtClean="0"/>
              <a:t>‹#›</a:t>
            </a:fld>
            <a:endParaRPr lang="en-US"/>
          </a:p>
        </p:txBody>
      </p:sp>
    </p:spTree>
    <p:extLst>
      <p:ext uri="{BB962C8B-B14F-4D97-AF65-F5344CB8AC3E}">
        <p14:creationId xmlns:p14="http://schemas.microsoft.com/office/powerpoint/2010/main" val="3057646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D7C6-4976-7F8C-D8CE-EA4941947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CB82BB-A2AF-869C-4541-A1F6B60CC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9284C8-3C3A-DA0F-5036-2C3CD83C9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B88FC9-E2FD-493C-9843-6AD6F4BDFF86}"/>
              </a:ext>
            </a:extLst>
          </p:cNvPr>
          <p:cNvSpPr>
            <a:spLocks noGrp="1"/>
          </p:cNvSpPr>
          <p:nvPr>
            <p:ph type="dt" sz="half" idx="10"/>
          </p:nvPr>
        </p:nvSpPr>
        <p:spPr/>
        <p:txBody>
          <a:bodyPr/>
          <a:lstStyle/>
          <a:p>
            <a:fld id="{BC3BBFAF-F838-5D40-8AC0-179DE9E4E02D}" type="datetimeFigureOut">
              <a:rPr lang="en-US" smtClean="0"/>
              <a:t>7/5/23</a:t>
            </a:fld>
            <a:endParaRPr lang="en-US"/>
          </a:p>
        </p:txBody>
      </p:sp>
      <p:sp>
        <p:nvSpPr>
          <p:cNvPr id="6" name="Footer Placeholder 5">
            <a:extLst>
              <a:ext uri="{FF2B5EF4-FFF2-40B4-BE49-F238E27FC236}">
                <a16:creationId xmlns:a16="http://schemas.microsoft.com/office/drawing/2014/main" id="{39FB199C-A674-E857-3562-B52136AFD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8DB48-1680-AB3D-716D-0AC9388B1A44}"/>
              </a:ext>
            </a:extLst>
          </p:cNvPr>
          <p:cNvSpPr>
            <a:spLocks noGrp="1"/>
          </p:cNvSpPr>
          <p:nvPr>
            <p:ph type="sldNum" sz="quarter" idx="12"/>
          </p:nvPr>
        </p:nvSpPr>
        <p:spPr/>
        <p:txBody>
          <a:bodyPr/>
          <a:lstStyle/>
          <a:p>
            <a:fld id="{D14C5074-5396-7947-8A63-F2E1C38C056F}" type="slidenum">
              <a:rPr lang="en-US" smtClean="0"/>
              <a:t>‹#›</a:t>
            </a:fld>
            <a:endParaRPr lang="en-US"/>
          </a:p>
        </p:txBody>
      </p:sp>
    </p:spTree>
    <p:extLst>
      <p:ext uri="{BB962C8B-B14F-4D97-AF65-F5344CB8AC3E}">
        <p14:creationId xmlns:p14="http://schemas.microsoft.com/office/powerpoint/2010/main" val="292511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47C9-83B5-E727-993D-59D58897B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DAAF35-24E7-E5B1-35C1-9E50D70A59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1F5220-2E2E-D749-12B0-C34F9809F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A2C76-C279-C7AF-3BC5-750254841334}"/>
              </a:ext>
            </a:extLst>
          </p:cNvPr>
          <p:cNvSpPr>
            <a:spLocks noGrp="1"/>
          </p:cNvSpPr>
          <p:nvPr>
            <p:ph type="dt" sz="half" idx="10"/>
          </p:nvPr>
        </p:nvSpPr>
        <p:spPr/>
        <p:txBody>
          <a:bodyPr/>
          <a:lstStyle/>
          <a:p>
            <a:fld id="{BC3BBFAF-F838-5D40-8AC0-179DE9E4E02D}" type="datetimeFigureOut">
              <a:rPr lang="en-US" smtClean="0"/>
              <a:t>7/5/23</a:t>
            </a:fld>
            <a:endParaRPr lang="en-US"/>
          </a:p>
        </p:txBody>
      </p:sp>
      <p:sp>
        <p:nvSpPr>
          <p:cNvPr id="6" name="Footer Placeholder 5">
            <a:extLst>
              <a:ext uri="{FF2B5EF4-FFF2-40B4-BE49-F238E27FC236}">
                <a16:creationId xmlns:a16="http://schemas.microsoft.com/office/drawing/2014/main" id="{955DB0B1-EAB1-D1E5-E751-8BF5D8E232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E8B3D-4685-12B4-FCBA-EF5905BE16B0}"/>
              </a:ext>
            </a:extLst>
          </p:cNvPr>
          <p:cNvSpPr>
            <a:spLocks noGrp="1"/>
          </p:cNvSpPr>
          <p:nvPr>
            <p:ph type="sldNum" sz="quarter" idx="12"/>
          </p:nvPr>
        </p:nvSpPr>
        <p:spPr/>
        <p:txBody>
          <a:bodyPr/>
          <a:lstStyle/>
          <a:p>
            <a:fld id="{D14C5074-5396-7947-8A63-F2E1C38C056F}" type="slidenum">
              <a:rPr lang="en-US" smtClean="0"/>
              <a:t>‹#›</a:t>
            </a:fld>
            <a:endParaRPr lang="en-US"/>
          </a:p>
        </p:txBody>
      </p:sp>
    </p:spTree>
    <p:extLst>
      <p:ext uri="{BB962C8B-B14F-4D97-AF65-F5344CB8AC3E}">
        <p14:creationId xmlns:p14="http://schemas.microsoft.com/office/powerpoint/2010/main" val="731790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890E2-AFA7-2B40-71B6-73BBB2A92C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542782-BA29-CB01-72AF-EB4266102C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FA656-0A4D-5737-11A6-24B9977FEE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BBFAF-F838-5D40-8AC0-179DE9E4E02D}" type="datetimeFigureOut">
              <a:rPr lang="en-US" smtClean="0"/>
              <a:t>7/5/23</a:t>
            </a:fld>
            <a:endParaRPr lang="en-US"/>
          </a:p>
        </p:txBody>
      </p:sp>
      <p:sp>
        <p:nvSpPr>
          <p:cNvPr id="5" name="Footer Placeholder 4">
            <a:extLst>
              <a:ext uri="{FF2B5EF4-FFF2-40B4-BE49-F238E27FC236}">
                <a16:creationId xmlns:a16="http://schemas.microsoft.com/office/drawing/2014/main" id="{CE122541-0ECF-4BD2-CA7E-BFE877D550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F3870B-EC77-558E-27F9-CCE42A874C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C5074-5396-7947-8A63-F2E1C38C056F}" type="slidenum">
              <a:rPr lang="en-US" smtClean="0"/>
              <a:t>‹#›</a:t>
            </a:fld>
            <a:endParaRPr lang="en-US"/>
          </a:p>
        </p:txBody>
      </p:sp>
    </p:spTree>
    <p:extLst>
      <p:ext uri="{BB962C8B-B14F-4D97-AF65-F5344CB8AC3E}">
        <p14:creationId xmlns:p14="http://schemas.microsoft.com/office/powerpoint/2010/main" val="1932997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C014-ADCB-19BE-3F07-226866E68348}"/>
              </a:ext>
            </a:extLst>
          </p:cNvPr>
          <p:cNvSpPr>
            <a:spLocks noGrp="1"/>
          </p:cNvSpPr>
          <p:nvPr>
            <p:ph type="ctrTitle"/>
          </p:nvPr>
        </p:nvSpPr>
        <p:spPr/>
        <p:txBody>
          <a:bodyPr/>
          <a:lstStyle/>
          <a:p>
            <a:r>
              <a:rPr lang="en-US" dirty="0"/>
              <a:t>Cross Validation</a:t>
            </a:r>
          </a:p>
        </p:txBody>
      </p:sp>
      <p:sp>
        <p:nvSpPr>
          <p:cNvPr id="3" name="Subtitle 2">
            <a:extLst>
              <a:ext uri="{FF2B5EF4-FFF2-40B4-BE49-F238E27FC236}">
                <a16:creationId xmlns:a16="http://schemas.microsoft.com/office/drawing/2014/main" id="{7B268B7A-7E90-2762-2FA8-0167D6308CC0}"/>
              </a:ext>
            </a:extLst>
          </p:cNvPr>
          <p:cNvSpPr>
            <a:spLocks noGrp="1"/>
          </p:cNvSpPr>
          <p:nvPr>
            <p:ph type="subTitle" idx="1"/>
          </p:nvPr>
        </p:nvSpPr>
        <p:spPr>
          <a:xfrm>
            <a:off x="1524000" y="3769678"/>
            <a:ext cx="9144000" cy="497522"/>
          </a:xfrm>
        </p:spPr>
        <p:txBody>
          <a:bodyPr/>
          <a:lstStyle/>
          <a:p>
            <a:r>
              <a:rPr lang="en-US" dirty="0"/>
              <a:t>Ananya Kapoor | ML/AI Fundamentals | July 6, 2023</a:t>
            </a:r>
          </a:p>
        </p:txBody>
      </p:sp>
    </p:spTree>
    <p:extLst>
      <p:ext uri="{BB962C8B-B14F-4D97-AF65-F5344CB8AC3E}">
        <p14:creationId xmlns:p14="http://schemas.microsoft.com/office/powerpoint/2010/main" val="65115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5"/>
          <p:cNvPicPr preferRelativeResize="0"/>
          <p:nvPr/>
        </p:nvPicPr>
        <p:blipFill rotWithShape="1">
          <a:blip r:embed="rId3">
            <a:alphaModFix/>
          </a:blip>
          <a:srcRect l="1460" r="56194"/>
          <a:stretch/>
        </p:blipFill>
        <p:spPr>
          <a:xfrm>
            <a:off x="7886011" y="1945109"/>
            <a:ext cx="1924483" cy="2708393"/>
          </a:xfrm>
          <a:prstGeom prst="rect">
            <a:avLst/>
          </a:prstGeom>
          <a:noFill/>
          <a:ln>
            <a:noFill/>
          </a:ln>
        </p:spPr>
      </p:pic>
      <p:sp>
        <p:nvSpPr>
          <p:cNvPr id="135" name="Google Shape;135;p25"/>
          <p:cNvSpPr txBox="1"/>
          <p:nvPr/>
        </p:nvSpPr>
        <p:spPr>
          <a:xfrm>
            <a:off x="226642" y="1661263"/>
            <a:ext cx="5001376" cy="5047495"/>
          </a:xfrm>
          <a:prstGeom prst="rect">
            <a:avLst/>
          </a:prstGeom>
          <a:noFill/>
          <a:ln>
            <a:noFill/>
          </a:ln>
        </p:spPr>
        <p:txBody>
          <a:bodyPr spcFirstLastPara="1" wrap="square" lIns="121900" tIns="121900" rIns="121900" bIns="121900" anchor="t" anchorCtr="0">
            <a:spAutoFit/>
          </a:bodyPr>
          <a:lstStyle/>
          <a:p>
            <a:pPr marL="609585" indent="-423323">
              <a:buSzPts val="1400"/>
              <a:buFont typeface="Source Sans Pro"/>
              <a:buChar char="●"/>
            </a:pPr>
            <a:r>
              <a:rPr lang="en" sz="2400" dirty="0">
                <a:latin typeface="Source Sans Pro"/>
                <a:ea typeface="Source Sans Pro"/>
                <a:cs typeface="Source Sans Pro"/>
                <a:sym typeface="Source Sans Pro"/>
              </a:rPr>
              <a:t>Repeats = 3</a:t>
            </a:r>
          </a:p>
          <a:p>
            <a:pPr marL="609585" indent="-423323">
              <a:buSzPts val="1400"/>
              <a:buFont typeface="Source Sans Pro"/>
              <a:buChar char="●"/>
            </a:pPr>
            <a:endParaRPr lang="en" sz="2400" dirty="0">
              <a:latin typeface="Source Sans Pro"/>
              <a:ea typeface="Source Sans Pro"/>
              <a:cs typeface="Source Sans Pro"/>
              <a:sym typeface="Source Sans Pro"/>
            </a:endParaRPr>
          </a:p>
          <a:p>
            <a:pPr marL="609585" indent="-423323">
              <a:buSzPts val="1400"/>
              <a:buFont typeface="Source Sans Pro"/>
              <a:buChar char="●"/>
            </a:pPr>
            <a:r>
              <a:rPr lang="en" sz="2400" dirty="0">
                <a:latin typeface="Source Sans Pro"/>
                <a:ea typeface="Source Sans Pro"/>
                <a:cs typeface="Source Sans Pro"/>
                <a:sym typeface="Source Sans Pro"/>
              </a:rPr>
              <a:t>Building a total of 5*3=15 models (one for each fold). </a:t>
            </a:r>
          </a:p>
          <a:p>
            <a:pPr marL="609585" indent="-423323">
              <a:buSzPts val="1400"/>
              <a:buFont typeface="Source Sans Pro"/>
              <a:buChar char="●"/>
            </a:pPr>
            <a:endParaRPr sz="2400" dirty="0">
              <a:latin typeface="Source Sans Pro"/>
              <a:ea typeface="Source Sans Pro"/>
              <a:cs typeface="Source Sans Pro"/>
              <a:sym typeface="Source Sans Pro"/>
            </a:endParaRPr>
          </a:p>
          <a:p>
            <a:pPr marL="609585" indent="-423323">
              <a:buSzPts val="1400"/>
              <a:buFont typeface="Source Sans Pro"/>
              <a:buChar char="●"/>
            </a:pPr>
            <a:r>
              <a:rPr lang="en-US" sz="2400" dirty="0">
                <a:latin typeface="Source Sans Pro"/>
                <a:ea typeface="Source Sans Pro"/>
                <a:cs typeface="Source Sans Pro"/>
                <a:sym typeface="Source Sans Pro"/>
              </a:rPr>
              <a:t>Cross-validated performance = average across 15 models</a:t>
            </a:r>
          </a:p>
          <a:p>
            <a:pPr marL="609585" indent="-423323">
              <a:buSzPts val="1400"/>
              <a:buFont typeface="Source Sans Pro"/>
              <a:buChar char="●"/>
            </a:pPr>
            <a:endParaRPr sz="2400" dirty="0">
              <a:latin typeface="Source Sans Pro"/>
              <a:ea typeface="Source Sans Pro"/>
              <a:cs typeface="Source Sans Pro"/>
              <a:sym typeface="Source Sans Pro"/>
            </a:endParaRPr>
          </a:p>
          <a:p>
            <a:pPr marL="609585" indent="-423323">
              <a:buSzPts val="1400"/>
              <a:buFont typeface="Source Sans Pro"/>
              <a:buChar char="●"/>
            </a:pPr>
            <a:r>
              <a:rPr lang="en" sz="2400" dirty="0">
                <a:latin typeface="Source Sans Pro"/>
                <a:ea typeface="Source Sans Pro"/>
                <a:cs typeface="Source Sans Pro"/>
                <a:sym typeface="Source Sans Pro"/>
              </a:rPr>
              <a:t>After obtaining the cross validated performance, discard the 15 models.</a:t>
            </a:r>
          </a:p>
          <a:p>
            <a:pPr marL="609585" indent="-423323">
              <a:buSzPts val="1400"/>
              <a:buFont typeface="Source Sans Pro"/>
              <a:buChar char="●"/>
            </a:pPr>
            <a:endParaRPr lang="en-US" sz="2400" dirty="0">
              <a:latin typeface="Source Sans Pro"/>
              <a:ea typeface="Source Sans Pro"/>
              <a:cs typeface="Source Sans Pro"/>
              <a:sym typeface="Source Sans Pro"/>
            </a:endParaRPr>
          </a:p>
          <a:p>
            <a:pPr marL="609585" indent="-423323">
              <a:buSzPts val="1400"/>
              <a:buFont typeface="Source Sans Pro"/>
              <a:buChar char="●"/>
            </a:pPr>
            <a:r>
              <a:rPr lang="en-US" sz="2400" dirty="0">
                <a:latin typeface="Source Sans Pro"/>
                <a:ea typeface="Source Sans Pro"/>
                <a:cs typeface="Source Sans Pro"/>
                <a:sym typeface="Source Sans Pro"/>
              </a:rPr>
              <a:t>Repeat again </a:t>
            </a:r>
            <a:endParaRPr sz="2400" dirty="0">
              <a:latin typeface="Source Sans Pro"/>
              <a:ea typeface="Source Sans Pro"/>
              <a:cs typeface="Source Sans Pro"/>
              <a:sym typeface="Source Sans Pro"/>
            </a:endParaRPr>
          </a:p>
        </p:txBody>
      </p:sp>
      <p:pic>
        <p:nvPicPr>
          <p:cNvPr id="136" name="Google Shape;136;p25"/>
          <p:cNvPicPr preferRelativeResize="0"/>
          <p:nvPr/>
        </p:nvPicPr>
        <p:blipFill rotWithShape="1">
          <a:blip r:embed="rId3">
            <a:alphaModFix/>
          </a:blip>
          <a:srcRect l="1460" r="56194"/>
          <a:stretch/>
        </p:blipFill>
        <p:spPr>
          <a:xfrm>
            <a:off x="5562185" y="1975714"/>
            <a:ext cx="1924483" cy="2681123"/>
          </a:xfrm>
          <a:prstGeom prst="rect">
            <a:avLst/>
          </a:prstGeom>
          <a:noFill/>
          <a:ln>
            <a:noFill/>
          </a:ln>
        </p:spPr>
      </p:pic>
      <p:pic>
        <p:nvPicPr>
          <p:cNvPr id="137" name="Google Shape;137;p25"/>
          <p:cNvPicPr preferRelativeResize="0"/>
          <p:nvPr/>
        </p:nvPicPr>
        <p:blipFill rotWithShape="1">
          <a:blip r:embed="rId3">
            <a:alphaModFix/>
          </a:blip>
          <a:srcRect l="1460" r="56194"/>
          <a:stretch/>
        </p:blipFill>
        <p:spPr>
          <a:xfrm>
            <a:off x="10076724" y="1972379"/>
            <a:ext cx="1924483" cy="2681123"/>
          </a:xfrm>
          <a:prstGeom prst="rect">
            <a:avLst/>
          </a:prstGeom>
          <a:noFill/>
          <a:ln>
            <a:noFill/>
          </a:ln>
        </p:spPr>
      </p:pic>
      <p:sp>
        <p:nvSpPr>
          <p:cNvPr id="2" name="TextBox 1">
            <a:extLst>
              <a:ext uri="{FF2B5EF4-FFF2-40B4-BE49-F238E27FC236}">
                <a16:creationId xmlns:a16="http://schemas.microsoft.com/office/drawing/2014/main" id="{29404A49-24B3-55A2-47D7-BEFEC7ABB3C1}"/>
              </a:ext>
            </a:extLst>
          </p:cNvPr>
          <p:cNvSpPr txBox="1"/>
          <p:nvPr/>
        </p:nvSpPr>
        <p:spPr>
          <a:xfrm>
            <a:off x="5880295" y="4754880"/>
            <a:ext cx="1800665" cy="584775"/>
          </a:xfrm>
          <a:prstGeom prst="rect">
            <a:avLst/>
          </a:prstGeom>
          <a:noFill/>
        </p:spPr>
        <p:txBody>
          <a:bodyPr wrap="square" rtlCol="0">
            <a:spAutoFit/>
          </a:bodyPr>
          <a:lstStyle/>
          <a:p>
            <a:pPr algn="ctr"/>
            <a:r>
              <a:rPr lang="en-US" sz="1600" dirty="0"/>
              <a:t>CV Performance: Repeat = 1</a:t>
            </a:r>
          </a:p>
        </p:txBody>
      </p:sp>
      <p:sp>
        <p:nvSpPr>
          <p:cNvPr id="3" name="TextBox 2">
            <a:extLst>
              <a:ext uri="{FF2B5EF4-FFF2-40B4-BE49-F238E27FC236}">
                <a16:creationId xmlns:a16="http://schemas.microsoft.com/office/drawing/2014/main" id="{402887D9-3941-5B07-6F3E-D320B24FE8F8}"/>
              </a:ext>
            </a:extLst>
          </p:cNvPr>
          <p:cNvSpPr txBox="1"/>
          <p:nvPr/>
        </p:nvSpPr>
        <p:spPr>
          <a:xfrm>
            <a:off x="8276059" y="4754879"/>
            <a:ext cx="1800665" cy="584775"/>
          </a:xfrm>
          <a:prstGeom prst="rect">
            <a:avLst/>
          </a:prstGeom>
          <a:noFill/>
        </p:spPr>
        <p:txBody>
          <a:bodyPr wrap="square" rtlCol="0">
            <a:spAutoFit/>
          </a:bodyPr>
          <a:lstStyle/>
          <a:p>
            <a:pPr algn="ctr"/>
            <a:r>
              <a:rPr lang="en-US" sz="1600" dirty="0"/>
              <a:t>CV Performance: Repeat = 2</a:t>
            </a:r>
          </a:p>
        </p:txBody>
      </p:sp>
      <p:sp>
        <p:nvSpPr>
          <p:cNvPr id="4" name="TextBox 3">
            <a:extLst>
              <a:ext uri="{FF2B5EF4-FFF2-40B4-BE49-F238E27FC236}">
                <a16:creationId xmlns:a16="http://schemas.microsoft.com/office/drawing/2014/main" id="{1F86CE47-8AE4-8F0B-D040-8B1E617D83DC}"/>
              </a:ext>
            </a:extLst>
          </p:cNvPr>
          <p:cNvSpPr txBox="1"/>
          <p:nvPr/>
        </p:nvSpPr>
        <p:spPr>
          <a:xfrm>
            <a:off x="10391335" y="4754879"/>
            <a:ext cx="1800665" cy="584775"/>
          </a:xfrm>
          <a:prstGeom prst="rect">
            <a:avLst/>
          </a:prstGeom>
          <a:noFill/>
        </p:spPr>
        <p:txBody>
          <a:bodyPr wrap="square" rtlCol="0">
            <a:spAutoFit/>
          </a:bodyPr>
          <a:lstStyle/>
          <a:p>
            <a:pPr algn="ctr"/>
            <a:r>
              <a:rPr lang="en-US" sz="1600" dirty="0"/>
              <a:t>CV Performance: Repeat = 3</a:t>
            </a:r>
          </a:p>
        </p:txBody>
      </p:sp>
      <p:cxnSp>
        <p:nvCxnSpPr>
          <p:cNvPr id="6" name="Straight Connector 5">
            <a:extLst>
              <a:ext uri="{FF2B5EF4-FFF2-40B4-BE49-F238E27FC236}">
                <a16:creationId xmlns:a16="http://schemas.microsoft.com/office/drawing/2014/main" id="{2B9455E6-665D-E10E-2BD3-5FE836223B73}"/>
              </a:ext>
            </a:extLst>
          </p:cNvPr>
          <p:cNvCxnSpPr>
            <a:cxnSpLocks/>
          </p:cNvCxnSpPr>
          <p:nvPr/>
        </p:nvCxnSpPr>
        <p:spPr>
          <a:xfrm>
            <a:off x="6729227" y="5339654"/>
            <a:ext cx="1852065" cy="807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7E6F9D-8F41-F8D9-64D7-CA156006999F}"/>
              </a:ext>
            </a:extLst>
          </p:cNvPr>
          <p:cNvCxnSpPr>
            <a:cxnSpLocks/>
          </p:cNvCxnSpPr>
          <p:nvPr/>
        </p:nvCxnSpPr>
        <p:spPr>
          <a:xfrm>
            <a:off x="9176391" y="5338071"/>
            <a:ext cx="0" cy="868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7A20D-AA2F-078A-DB98-365ED493CCEB}"/>
              </a:ext>
            </a:extLst>
          </p:cNvPr>
          <p:cNvCxnSpPr>
            <a:cxnSpLocks/>
          </p:cNvCxnSpPr>
          <p:nvPr/>
        </p:nvCxnSpPr>
        <p:spPr>
          <a:xfrm flipH="1">
            <a:off x="9771491" y="5441031"/>
            <a:ext cx="1520176" cy="706551"/>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72E9330-8496-78D9-7330-0B55B6E01F3C}"/>
              </a:ext>
            </a:extLst>
          </p:cNvPr>
          <p:cNvSpPr txBox="1"/>
          <p:nvPr/>
        </p:nvSpPr>
        <p:spPr>
          <a:xfrm>
            <a:off x="7666893" y="6206755"/>
            <a:ext cx="3953022" cy="646331"/>
          </a:xfrm>
          <a:prstGeom prst="rect">
            <a:avLst/>
          </a:prstGeom>
          <a:noFill/>
          <a:ln w="38100">
            <a:solidFill>
              <a:schemeClr val="tx1"/>
            </a:solidFill>
          </a:ln>
        </p:spPr>
        <p:txBody>
          <a:bodyPr wrap="square" rtlCol="0">
            <a:spAutoFit/>
          </a:bodyPr>
          <a:lstStyle/>
          <a:p>
            <a:r>
              <a:rPr lang="en-US" dirty="0"/>
              <a:t>Mean CV Performance across repeats</a:t>
            </a:r>
          </a:p>
          <a:p>
            <a:r>
              <a:rPr lang="en-US" dirty="0" err="1"/>
              <a:t>Stdev</a:t>
            </a:r>
            <a:r>
              <a:rPr lang="en-US" dirty="0"/>
              <a:t> in CV Performance across repeats</a:t>
            </a:r>
          </a:p>
        </p:txBody>
      </p:sp>
      <p:sp>
        <p:nvSpPr>
          <p:cNvPr id="19" name="Title 1">
            <a:extLst>
              <a:ext uri="{FF2B5EF4-FFF2-40B4-BE49-F238E27FC236}">
                <a16:creationId xmlns:a16="http://schemas.microsoft.com/office/drawing/2014/main" id="{346DE2E9-BB0B-1290-172E-CECA67221B1F}"/>
              </a:ext>
            </a:extLst>
          </p:cNvPr>
          <p:cNvSpPr>
            <a:spLocks noGrp="1"/>
          </p:cNvSpPr>
          <p:nvPr>
            <p:ph type="title"/>
          </p:nvPr>
        </p:nvSpPr>
        <p:spPr>
          <a:xfrm>
            <a:off x="415600" y="294818"/>
            <a:ext cx="11360800" cy="831200"/>
          </a:xfrm>
        </p:spPr>
        <p:txBody>
          <a:bodyPr/>
          <a:lstStyle/>
          <a:p>
            <a:pPr algn="ctr"/>
            <a:r>
              <a:rPr lang="en-US" dirty="0"/>
              <a:t>Repeated K-Fold Cross Validation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415600" y="350567"/>
            <a:ext cx="11360800" cy="929593"/>
          </a:xfrm>
          <a:prstGeom prst="rect">
            <a:avLst/>
          </a:prstGeom>
        </p:spPr>
        <p:txBody>
          <a:bodyPr spcFirstLastPara="1" vert="horz" wrap="square" lIns="121900" tIns="121900" rIns="121900" bIns="121900" rtlCol="0" anchor="t" anchorCtr="0">
            <a:noAutofit/>
          </a:bodyPr>
          <a:lstStyle/>
          <a:p>
            <a:pPr algn="ctr"/>
            <a:r>
              <a:rPr lang="en" dirty="0">
                <a:cs typeface="Calibri" panose="020F0502020204030204" pitchFamily="34" charset="0"/>
              </a:rPr>
              <a:t>Stratified K-Fold Cross Validation</a:t>
            </a:r>
            <a:endParaRPr dirty="0">
              <a:cs typeface="Calibri" panose="020F0502020204030204" pitchFamily="34" charset="0"/>
            </a:endParaRPr>
          </a:p>
        </p:txBody>
      </p:sp>
      <p:sp>
        <p:nvSpPr>
          <p:cNvPr id="143" name="Google Shape;143;p26"/>
          <p:cNvSpPr txBox="1">
            <a:spLocks noGrp="1"/>
          </p:cNvSpPr>
          <p:nvPr>
            <p:ph type="body" idx="1"/>
          </p:nvPr>
        </p:nvSpPr>
        <p:spPr>
          <a:xfrm>
            <a:off x="259114" y="1628676"/>
            <a:ext cx="5836886" cy="4273846"/>
          </a:xfrm>
          <a:prstGeom prst="rect">
            <a:avLst/>
          </a:prstGeom>
        </p:spPr>
        <p:txBody>
          <a:bodyPr spcFirstLastPara="1" vert="horz" wrap="square" lIns="121900" tIns="121900" rIns="121900" bIns="121900" rtlCol="0" anchor="t" anchorCtr="0">
            <a:normAutofit/>
          </a:bodyPr>
          <a:lstStyle/>
          <a:p>
            <a:pPr>
              <a:buClr>
                <a:srgbClr val="000000"/>
              </a:buClr>
              <a:buFont typeface="Raleway"/>
              <a:buChar char="●"/>
            </a:pPr>
            <a:r>
              <a:rPr lang="en-US" dirty="0">
                <a:solidFill>
                  <a:srgbClr val="000000"/>
                </a:solidFill>
                <a:latin typeface="Calibri" panose="020F0502020204030204" pitchFamily="34" charset="0"/>
                <a:ea typeface="Raleway"/>
                <a:cs typeface="Calibri" panose="020F0502020204030204" pitchFamily="34" charset="0"/>
                <a:sym typeface="Raleway"/>
              </a:rPr>
              <a:t>Previously: K-Fold cross validation randomly divided our data into </a:t>
            </a:r>
            <a:r>
              <a:rPr lang="en-US" i="1" dirty="0">
                <a:solidFill>
                  <a:srgbClr val="000000"/>
                </a:solidFill>
                <a:latin typeface="Calibri" panose="020F0502020204030204" pitchFamily="34" charset="0"/>
                <a:ea typeface="Raleway"/>
                <a:cs typeface="Calibri" panose="020F0502020204030204" pitchFamily="34" charset="0"/>
                <a:sym typeface="Raleway"/>
              </a:rPr>
              <a:t>k </a:t>
            </a:r>
            <a:r>
              <a:rPr lang="en-US" dirty="0">
                <a:solidFill>
                  <a:srgbClr val="000000"/>
                </a:solidFill>
                <a:latin typeface="Calibri" panose="020F0502020204030204" pitchFamily="34" charset="0"/>
                <a:ea typeface="Raleway"/>
                <a:cs typeface="Calibri" panose="020F0502020204030204" pitchFamily="34" charset="0"/>
                <a:sym typeface="Raleway"/>
              </a:rPr>
              <a:t>partitions. </a:t>
            </a:r>
          </a:p>
          <a:p>
            <a:pPr>
              <a:buClr>
                <a:srgbClr val="000000"/>
              </a:buClr>
              <a:buFont typeface="Raleway"/>
              <a:buChar char="●"/>
            </a:pPr>
            <a:endParaRPr lang="en-US" dirty="0">
              <a:solidFill>
                <a:srgbClr val="000000"/>
              </a:solidFill>
              <a:latin typeface="Calibri" panose="020F0502020204030204" pitchFamily="34" charset="0"/>
              <a:ea typeface="Raleway"/>
              <a:cs typeface="Calibri" panose="020F0502020204030204" pitchFamily="34" charset="0"/>
              <a:sym typeface="Raleway"/>
            </a:endParaRPr>
          </a:p>
          <a:p>
            <a:pPr>
              <a:buClr>
                <a:srgbClr val="000000"/>
              </a:buClr>
              <a:buFont typeface="Raleway"/>
              <a:buChar char="●"/>
            </a:pPr>
            <a:r>
              <a:rPr lang="en-US" dirty="0">
                <a:solidFill>
                  <a:srgbClr val="000000"/>
                </a:solidFill>
                <a:latin typeface="Calibri" panose="020F0502020204030204" pitchFamily="34" charset="0"/>
                <a:ea typeface="Raleway"/>
                <a:cs typeface="Calibri" panose="020F0502020204030204" pitchFamily="34" charset="0"/>
                <a:sym typeface="Raleway"/>
              </a:rPr>
              <a:t>Stratified K-Fold Cross Validation: Controlling the proportion of cat/dog pictures in each fold</a:t>
            </a:r>
          </a:p>
          <a:p>
            <a:pPr>
              <a:spcBef>
                <a:spcPts val="1600"/>
              </a:spcBef>
              <a:buClr>
                <a:srgbClr val="000000"/>
              </a:buClr>
              <a:buFont typeface="Raleway"/>
              <a:buChar char="●"/>
            </a:pPr>
            <a:r>
              <a:rPr lang="en-US" dirty="0">
                <a:solidFill>
                  <a:srgbClr val="000000"/>
                </a:solidFill>
                <a:latin typeface="Calibri" panose="020F0502020204030204" pitchFamily="34" charset="0"/>
                <a:ea typeface="Raleway"/>
                <a:cs typeface="Calibri" panose="020F0502020204030204" pitchFamily="34" charset="0"/>
                <a:sym typeface="Raleway"/>
              </a:rPr>
              <a:t>More stability in our cross validated results</a:t>
            </a:r>
          </a:p>
        </p:txBody>
      </p:sp>
      <p:pic>
        <p:nvPicPr>
          <p:cNvPr id="2" name="Google Shape;98;p19">
            <a:extLst>
              <a:ext uri="{FF2B5EF4-FFF2-40B4-BE49-F238E27FC236}">
                <a16:creationId xmlns:a16="http://schemas.microsoft.com/office/drawing/2014/main" id="{50AA280C-B3E8-53E6-9F9D-430D1516D4D8}"/>
              </a:ext>
            </a:extLst>
          </p:cNvPr>
          <p:cNvPicPr preferRelativeResize="0"/>
          <p:nvPr/>
        </p:nvPicPr>
        <p:blipFill rotWithShape="1">
          <a:blip r:embed="rId3">
            <a:alphaModFix/>
          </a:blip>
          <a:srcRect r="55529"/>
          <a:stretch/>
        </p:blipFill>
        <p:spPr>
          <a:xfrm>
            <a:off x="7299960" y="1628676"/>
            <a:ext cx="3429000" cy="4149304"/>
          </a:xfrm>
          <a:prstGeom prst="rect">
            <a:avLst/>
          </a:prstGeom>
          <a:noFill/>
          <a:ln>
            <a:noFill/>
          </a:ln>
        </p:spPr>
      </p:pic>
      <p:sp>
        <p:nvSpPr>
          <p:cNvPr id="3" name="TextBox 2">
            <a:extLst>
              <a:ext uri="{FF2B5EF4-FFF2-40B4-BE49-F238E27FC236}">
                <a16:creationId xmlns:a16="http://schemas.microsoft.com/office/drawing/2014/main" id="{7B32C9EE-773F-0A7A-3F73-1CFA7F6299B9}"/>
              </a:ext>
            </a:extLst>
          </p:cNvPr>
          <p:cNvSpPr txBox="1"/>
          <p:nvPr/>
        </p:nvSpPr>
        <p:spPr>
          <a:xfrm>
            <a:off x="7299960" y="5777980"/>
            <a:ext cx="4267200" cy="646331"/>
          </a:xfrm>
          <a:prstGeom prst="rect">
            <a:avLst/>
          </a:prstGeom>
          <a:noFill/>
        </p:spPr>
        <p:txBody>
          <a:bodyPr wrap="square" rtlCol="0">
            <a:spAutoFit/>
          </a:bodyPr>
          <a:lstStyle/>
          <a:p>
            <a:pPr algn="ctr"/>
            <a:r>
              <a:rPr lang="en-US" dirty="0"/>
              <a:t>Within each fold: 50% cat pictures, 50% dog pictures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415600" y="478301"/>
            <a:ext cx="11360800" cy="984738"/>
          </a:xfrm>
          <a:prstGeom prst="rect">
            <a:avLst/>
          </a:prstGeom>
        </p:spPr>
        <p:txBody>
          <a:bodyPr spcFirstLastPara="1" vert="horz" wrap="square" lIns="121900" tIns="121900" rIns="121900" bIns="121900" rtlCol="0" anchor="t" anchorCtr="0">
            <a:normAutofit/>
          </a:bodyPr>
          <a:lstStyle/>
          <a:p>
            <a:pPr algn="ctr"/>
            <a:r>
              <a:rPr lang="en" dirty="0"/>
              <a:t>Repeated Stratified K-Fold Cross Validation</a:t>
            </a:r>
            <a:endParaRPr dirty="0"/>
          </a:p>
        </p:txBody>
      </p:sp>
      <p:sp>
        <p:nvSpPr>
          <p:cNvPr id="160" name="Google Shape;160;p28"/>
          <p:cNvSpPr txBox="1">
            <a:spLocks noGrp="1"/>
          </p:cNvSpPr>
          <p:nvPr>
            <p:ph type="body" idx="1"/>
          </p:nvPr>
        </p:nvSpPr>
        <p:spPr>
          <a:xfrm>
            <a:off x="415600" y="2524312"/>
            <a:ext cx="11360800" cy="2061755"/>
          </a:xfrm>
          <a:prstGeom prst="rect">
            <a:avLst/>
          </a:prstGeom>
        </p:spPr>
        <p:txBody>
          <a:bodyPr spcFirstLastPara="1" vert="horz" wrap="square" lIns="121900" tIns="121900" rIns="121900" bIns="121900" rtlCol="0" anchor="t" anchorCtr="0">
            <a:normAutofit/>
          </a:bodyPr>
          <a:lstStyle/>
          <a:p>
            <a:pPr>
              <a:buClr>
                <a:srgbClr val="000000"/>
              </a:buClr>
              <a:buFont typeface="Raleway"/>
              <a:buChar char="●"/>
            </a:pPr>
            <a:r>
              <a:rPr lang="en" dirty="0">
                <a:solidFill>
                  <a:srgbClr val="000000"/>
                </a:solidFill>
                <a:latin typeface="Calibri" panose="020F0502020204030204" pitchFamily="34" charset="0"/>
                <a:ea typeface="Raleway"/>
                <a:cs typeface="Calibri" panose="020F0502020204030204" pitchFamily="34" charset="0"/>
                <a:sym typeface="Raleway"/>
              </a:rPr>
              <a:t>Perform Stratified K-fold Cross Validation multiple times. </a:t>
            </a:r>
          </a:p>
          <a:p>
            <a:pPr>
              <a:buClr>
                <a:srgbClr val="000000"/>
              </a:buClr>
              <a:buFont typeface="Raleway"/>
              <a:buChar char="●"/>
            </a:pPr>
            <a:endParaRPr lang="en" dirty="0">
              <a:solidFill>
                <a:srgbClr val="000000"/>
              </a:solidFill>
              <a:latin typeface="Calibri" panose="020F0502020204030204" pitchFamily="34" charset="0"/>
              <a:ea typeface="Raleway"/>
              <a:cs typeface="Calibri" panose="020F0502020204030204" pitchFamily="34" charset="0"/>
              <a:sym typeface="Raleway"/>
            </a:endParaRPr>
          </a:p>
          <a:p>
            <a:pPr>
              <a:buClr>
                <a:srgbClr val="000000"/>
              </a:buClr>
              <a:buFont typeface="Raleway"/>
              <a:buChar char="●"/>
            </a:pPr>
            <a:r>
              <a:rPr lang="en" dirty="0">
                <a:solidFill>
                  <a:srgbClr val="000000"/>
                </a:solidFill>
                <a:latin typeface="Calibri" panose="020F0502020204030204" pitchFamily="34" charset="0"/>
                <a:ea typeface="Raleway"/>
                <a:cs typeface="Calibri" panose="020F0502020204030204" pitchFamily="34" charset="0"/>
                <a:sym typeface="Raleway"/>
              </a:rPr>
              <a:t>We then obtain each individual model’s performance metric and average them to get the overall cross validated performance metric</a:t>
            </a:r>
            <a:endParaRPr dirty="0">
              <a:solidFill>
                <a:srgbClr val="000000"/>
              </a:solidFill>
              <a:latin typeface="Calibri" panose="020F0502020204030204" pitchFamily="34" charset="0"/>
              <a:ea typeface="Raleway"/>
              <a:cs typeface="Calibri" panose="020F0502020204030204" pitchFamily="34" charset="0"/>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body" idx="1"/>
          </p:nvPr>
        </p:nvSpPr>
        <p:spPr>
          <a:xfrm>
            <a:off x="3468600" y="2543400"/>
            <a:ext cx="5254800" cy="1430800"/>
          </a:xfrm>
          <a:prstGeom prst="rect">
            <a:avLst/>
          </a:prstGeom>
        </p:spPr>
        <p:txBody>
          <a:bodyPr spcFirstLastPara="1" vert="horz" wrap="square" lIns="121900" tIns="121900" rIns="121900" bIns="121900" rtlCol="0" anchor="t" anchorCtr="0">
            <a:normAutofit/>
          </a:bodyPr>
          <a:lstStyle/>
          <a:p>
            <a:pPr marL="0" indent="0" algn="ctr">
              <a:spcAft>
                <a:spcPts val="1600"/>
              </a:spcAft>
              <a:buNone/>
            </a:pPr>
            <a:r>
              <a:rPr lang="en" sz="6667" b="1">
                <a:solidFill>
                  <a:srgbClr val="000000"/>
                </a:solidFill>
              </a:rPr>
              <a:t>DEMO</a:t>
            </a:r>
            <a:endParaRPr sz="6667" b="1">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150C-185E-3457-A665-DCAFB4EB53BA}"/>
              </a:ext>
            </a:extLst>
          </p:cNvPr>
          <p:cNvSpPr>
            <a:spLocks noGrp="1"/>
          </p:cNvSpPr>
          <p:nvPr>
            <p:ph type="title"/>
          </p:nvPr>
        </p:nvSpPr>
        <p:spPr>
          <a:xfrm>
            <a:off x="838200" y="518567"/>
            <a:ext cx="10515600" cy="886900"/>
          </a:xfrm>
        </p:spPr>
        <p:txBody>
          <a:bodyPr/>
          <a:lstStyle/>
          <a:p>
            <a:pPr algn="ctr"/>
            <a:r>
              <a:rPr lang="en-US" dirty="0"/>
              <a:t>The Purpose of Cross Validation</a:t>
            </a:r>
          </a:p>
        </p:txBody>
      </p:sp>
      <p:sp>
        <p:nvSpPr>
          <p:cNvPr id="3" name="Content Placeholder 2">
            <a:extLst>
              <a:ext uri="{FF2B5EF4-FFF2-40B4-BE49-F238E27FC236}">
                <a16:creationId xmlns:a16="http://schemas.microsoft.com/office/drawing/2014/main" id="{973ECF62-112D-10B6-5D15-D374C60C1EF3}"/>
              </a:ext>
            </a:extLst>
          </p:cNvPr>
          <p:cNvSpPr>
            <a:spLocks noGrp="1"/>
          </p:cNvSpPr>
          <p:nvPr>
            <p:ph idx="1"/>
          </p:nvPr>
        </p:nvSpPr>
        <p:spPr>
          <a:xfrm>
            <a:off x="419100" y="2143690"/>
            <a:ext cx="11353800" cy="3308843"/>
          </a:xfrm>
        </p:spPr>
        <p:txBody>
          <a:bodyPr>
            <a:normAutofit/>
          </a:bodyPr>
          <a:lstStyle/>
          <a:p>
            <a:r>
              <a:rPr lang="en-US" dirty="0"/>
              <a:t>Evaluating the performance of a (machine learning) model when data are limited</a:t>
            </a:r>
          </a:p>
          <a:p>
            <a:pPr marL="0" indent="0">
              <a:buNone/>
            </a:pPr>
            <a:endParaRPr lang="en-US" dirty="0"/>
          </a:p>
          <a:p>
            <a:r>
              <a:rPr lang="en-US" dirty="0"/>
              <a:t>Model performance: how well can our model generalize to unseen data.</a:t>
            </a:r>
          </a:p>
          <a:p>
            <a:pPr marL="0" indent="0">
              <a:buNone/>
            </a:pPr>
            <a:endParaRPr lang="en-US" dirty="0"/>
          </a:p>
          <a:p>
            <a:r>
              <a:rPr lang="en-US" dirty="0"/>
              <a:t>An extremely useful tool that can be used in ML / non-ML models</a:t>
            </a:r>
          </a:p>
          <a:p>
            <a:endParaRPr lang="en-US" dirty="0"/>
          </a:p>
        </p:txBody>
      </p:sp>
    </p:spTree>
    <p:extLst>
      <p:ext uri="{BB962C8B-B14F-4D97-AF65-F5344CB8AC3E}">
        <p14:creationId xmlns:p14="http://schemas.microsoft.com/office/powerpoint/2010/main" val="143842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476E-6D86-9E8A-6F8A-F55D93B568AF}"/>
              </a:ext>
            </a:extLst>
          </p:cNvPr>
          <p:cNvSpPr>
            <a:spLocks noGrp="1"/>
          </p:cNvSpPr>
          <p:nvPr>
            <p:ph type="title"/>
          </p:nvPr>
        </p:nvSpPr>
        <p:spPr>
          <a:xfrm>
            <a:off x="838200" y="258446"/>
            <a:ext cx="10515600" cy="858764"/>
          </a:xfrm>
        </p:spPr>
        <p:txBody>
          <a:bodyPr/>
          <a:lstStyle/>
          <a:p>
            <a:pPr algn="ctr"/>
            <a:r>
              <a:rPr lang="en-US" dirty="0"/>
              <a:t>Model Building / Evaluation</a:t>
            </a:r>
          </a:p>
        </p:txBody>
      </p:sp>
      <p:sp>
        <p:nvSpPr>
          <p:cNvPr id="3" name="Content Placeholder 2">
            <a:extLst>
              <a:ext uri="{FF2B5EF4-FFF2-40B4-BE49-F238E27FC236}">
                <a16:creationId xmlns:a16="http://schemas.microsoft.com/office/drawing/2014/main" id="{9A6FCA86-1B39-87D3-3908-BE6BA566E5DE}"/>
              </a:ext>
            </a:extLst>
          </p:cNvPr>
          <p:cNvSpPr>
            <a:spLocks noGrp="1"/>
          </p:cNvSpPr>
          <p:nvPr>
            <p:ph idx="1"/>
          </p:nvPr>
        </p:nvSpPr>
        <p:spPr>
          <a:xfrm>
            <a:off x="232117" y="1557825"/>
            <a:ext cx="5863883" cy="4670765"/>
          </a:xfrm>
        </p:spPr>
        <p:txBody>
          <a:bodyPr>
            <a:normAutofit/>
          </a:bodyPr>
          <a:lstStyle/>
          <a:p>
            <a:r>
              <a:rPr lang="en-US" dirty="0"/>
              <a:t>Goal: Build (train) a model on a dataset and see how well it generalizes to unseen data </a:t>
            </a:r>
          </a:p>
          <a:p>
            <a:endParaRPr lang="en-US" dirty="0"/>
          </a:p>
          <a:p>
            <a:r>
              <a:rPr lang="en-US" dirty="0"/>
              <a:t>Example: Training a model to predict dogs from cats. </a:t>
            </a:r>
          </a:p>
          <a:p>
            <a:endParaRPr lang="en-US" dirty="0"/>
          </a:p>
          <a:p>
            <a:r>
              <a:rPr lang="en-US" dirty="0"/>
              <a:t>Can a ML model distinguish between cats and dogs and use that knowledge to predict unseen data? </a:t>
            </a:r>
          </a:p>
          <a:p>
            <a:endParaRPr lang="en-US" dirty="0"/>
          </a:p>
          <a:p>
            <a:endParaRPr lang="en-US" dirty="0"/>
          </a:p>
          <a:p>
            <a:endParaRPr lang="en-US" dirty="0"/>
          </a:p>
          <a:p>
            <a:endParaRPr lang="en-US" dirty="0"/>
          </a:p>
          <a:p>
            <a:endParaRPr lang="en-US" dirty="0"/>
          </a:p>
        </p:txBody>
      </p:sp>
      <p:pic>
        <p:nvPicPr>
          <p:cNvPr id="1026" name="Picture 2" descr="Support Vector Machine (SVM) Algorithm - Javatpoint">
            <a:extLst>
              <a:ext uri="{FF2B5EF4-FFF2-40B4-BE49-F238E27FC236}">
                <a16:creationId xmlns:a16="http://schemas.microsoft.com/office/drawing/2014/main" id="{72B810D9-752E-2EC8-B91B-D720579BC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120" y="1836717"/>
            <a:ext cx="5307608" cy="3184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6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6096000" y="2187525"/>
            <a:ext cx="5471160" cy="1707067"/>
          </a:xfrm>
          <a:prstGeom prst="rect">
            <a:avLst/>
          </a:prstGeom>
          <a:noFill/>
          <a:ln>
            <a:noFill/>
          </a:ln>
        </p:spPr>
      </p:pic>
      <p:sp>
        <p:nvSpPr>
          <p:cNvPr id="83" name="Google Shape;83;p17"/>
          <p:cNvSpPr txBox="1"/>
          <p:nvPr/>
        </p:nvSpPr>
        <p:spPr>
          <a:xfrm>
            <a:off x="7588518" y="3709995"/>
            <a:ext cx="995962" cy="718170"/>
          </a:xfrm>
          <a:prstGeom prst="rect">
            <a:avLst/>
          </a:prstGeom>
          <a:noFill/>
          <a:ln>
            <a:noFill/>
          </a:ln>
        </p:spPr>
        <p:txBody>
          <a:bodyPr spcFirstLastPara="1" wrap="square" lIns="121900" tIns="121900" rIns="121900" bIns="121900" anchor="t" anchorCtr="0">
            <a:spAutoFit/>
          </a:bodyPr>
          <a:lstStyle/>
          <a:p>
            <a:pPr algn="ctr"/>
            <a:r>
              <a:rPr lang="en" sz="3067" dirty="0">
                <a:latin typeface="Source Sans Pro"/>
                <a:ea typeface="Source Sans Pro"/>
                <a:cs typeface="Source Sans Pro"/>
                <a:sym typeface="Source Sans Pro"/>
              </a:rPr>
              <a:t>70%</a:t>
            </a:r>
            <a:endParaRPr sz="3067" dirty="0">
              <a:latin typeface="Source Sans Pro"/>
              <a:ea typeface="Source Sans Pro"/>
              <a:cs typeface="Source Sans Pro"/>
              <a:sym typeface="Source Sans Pro"/>
            </a:endParaRPr>
          </a:p>
        </p:txBody>
      </p:sp>
      <p:sp>
        <p:nvSpPr>
          <p:cNvPr id="84" name="Google Shape;84;p17"/>
          <p:cNvSpPr txBox="1"/>
          <p:nvPr/>
        </p:nvSpPr>
        <p:spPr>
          <a:xfrm>
            <a:off x="10076998" y="3687049"/>
            <a:ext cx="995962" cy="718170"/>
          </a:xfrm>
          <a:prstGeom prst="rect">
            <a:avLst/>
          </a:prstGeom>
          <a:noFill/>
          <a:ln>
            <a:noFill/>
          </a:ln>
        </p:spPr>
        <p:txBody>
          <a:bodyPr spcFirstLastPara="1" wrap="square" lIns="121900" tIns="121900" rIns="121900" bIns="121900" anchor="t" anchorCtr="0">
            <a:spAutoFit/>
          </a:bodyPr>
          <a:lstStyle/>
          <a:p>
            <a:pPr algn="ctr"/>
            <a:r>
              <a:rPr lang="en" sz="3067" dirty="0">
                <a:latin typeface="Source Sans Pro"/>
                <a:ea typeface="Source Sans Pro"/>
                <a:cs typeface="Source Sans Pro"/>
                <a:sym typeface="Source Sans Pro"/>
              </a:rPr>
              <a:t>30%</a:t>
            </a:r>
            <a:endParaRPr sz="3067" dirty="0">
              <a:latin typeface="Source Sans Pro"/>
              <a:ea typeface="Source Sans Pro"/>
              <a:cs typeface="Source Sans Pro"/>
              <a:sym typeface="Source Sans Pro"/>
            </a:endParaRPr>
          </a:p>
        </p:txBody>
      </p:sp>
      <p:sp>
        <p:nvSpPr>
          <p:cNvPr id="2" name="Content Placeholder 2">
            <a:extLst>
              <a:ext uri="{FF2B5EF4-FFF2-40B4-BE49-F238E27FC236}">
                <a16:creationId xmlns:a16="http://schemas.microsoft.com/office/drawing/2014/main" id="{F0B04F42-8478-ADD2-8942-D469BDE80368}"/>
              </a:ext>
            </a:extLst>
          </p:cNvPr>
          <p:cNvSpPr txBox="1">
            <a:spLocks/>
          </p:cNvSpPr>
          <p:nvPr/>
        </p:nvSpPr>
        <p:spPr>
          <a:xfrm>
            <a:off x="252349" y="1547445"/>
            <a:ext cx="5471160" cy="5097195"/>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Divide the dataset into </a:t>
            </a:r>
            <a:r>
              <a:rPr lang="en-US" b="1" dirty="0">
                <a:solidFill>
                  <a:srgbClr val="00B050"/>
                </a:solidFill>
              </a:rPr>
              <a:t>training</a:t>
            </a:r>
            <a:r>
              <a:rPr lang="en-US" dirty="0"/>
              <a:t> and </a:t>
            </a:r>
            <a:r>
              <a:rPr lang="en-US" b="1" dirty="0">
                <a:solidFill>
                  <a:srgbClr val="FF0000"/>
                </a:solidFill>
              </a:rPr>
              <a:t>testing</a:t>
            </a:r>
            <a:r>
              <a:rPr lang="en-US" dirty="0"/>
              <a:t> splits </a:t>
            </a:r>
          </a:p>
          <a:p>
            <a:endParaRPr lang="en-US" dirty="0"/>
          </a:p>
          <a:p>
            <a:r>
              <a:rPr lang="en-US" dirty="0">
                <a:sym typeface="Raleway"/>
              </a:rPr>
              <a:t>Develop a ML model on the </a:t>
            </a:r>
            <a:r>
              <a:rPr lang="en-US" b="1" dirty="0">
                <a:solidFill>
                  <a:srgbClr val="00B050"/>
                </a:solidFill>
                <a:sym typeface="Raleway"/>
              </a:rPr>
              <a:t>training dataset </a:t>
            </a:r>
            <a:r>
              <a:rPr lang="en-US" dirty="0">
                <a:sym typeface="Raleway"/>
              </a:rPr>
              <a:t>and then evaluate performance on the </a:t>
            </a:r>
            <a:r>
              <a:rPr lang="en-US" b="1" dirty="0">
                <a:solidFill>
                  <a:srgbClr val="FF0000"/>
                </a:solidFill>
                <a:sym typeface="Raleway"/>
              </a:rPr>
              <a:t>testing dataset</a:t>
            </a:r>
          </a:p>
          <a:p>
            <a:endParaRPr lang="en-US" dirty="0">
              <a:sym typeface="Raleway"/>
            </a:endParaRPr>
          </a:p>
          <a:p>
            <a:r>
              <a:rPr lang="en-US" dirty="0">
                <a:sym typeface="Raleway"/>
              </a:rPr>
              <a:t>Testing performance is key</a:t>
            </a:r>
          </a:p>
          <a:p>
            <a:endParaRPr lang="en-US" dirty="0">
              <a:sym typeface="Raleway"/>
            </a:endParaRPr>
          </a:p>
          <a:p>
            <a:r>
              <a:rPr lang="en-US" dirty="0">
                <a:sym typeface="Raleway"/>
              </a:rPr>
              <a:t>Common train/test splits: 70/30, 80/20</a:t>
            </a:r>
          </a:p>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D8FAC3B2-74F8-2942-73CC-ACA61B96D7A9}"/>
              </a:ext>
            </a:extLst>
          </p:cNvPr>
          <p:cNvSpPr txBox="1"/>
          <p:nvPr/>
        </p:nvSpPr>
        <p:spPr>
          <a:xfrm>
            <a:off x="6596338" y="4612830"/>
            <a:ext cx="2590800" cy="830997"/>
          </a:xfrm>
          <a:prstGeom prst="rect">
            <a:avLst/>
          </a:prstGeom>
          <a:noFill/>
        </p:spPr>
        <p:txBody>
          <a:bodyPr wrap="square" rtlCol="0">
            <a:spAutoFit/>
          </a:bodyPr>
          <a:lstStyle/>
          <a:p>
            <a:pPr algn="ctr"/>
            <a:r>
              <a:rPr lang="en-US" sz="2400" b="1" dirty="0">
                <a:solidFill>
                  <a:srgbClr val="00B050"/>
                </a:solidFill>
              </a:rPr>
              <a:t>Train ML model on training set</a:t>
            </a:r>
          </a:p>
        </p:txBody>
      </p:sp>
      <p:sp>
        <p:nvSpPr>
          <p:cNvPr id="4" name="TextBox 3">
            <a:extLst>
              <a:ext uri="{FF2B5EF4-FFF2-40B4-BE49-F238E27FC236}">
                <a16:creationId xmlns:a16="http://schemas.microsoft.com/office/drawing/2014/main" id="{96052898-3778-546D-457A-BF1421808E4F}"/>
              </a:ext>
            </a:extLst>
          </p:cNvPr>
          <p:cNvSpPr txBox="1"/>
          <p:nvPr/>
        </p:nvSpPr>
        <p:spPr>
          <a:xfrm>
            <a:off x="9457309" y="4428165"/>
            <a:ext cx="2109851" cy="1200329"/>
          </a:xfrm>
          <a:prstGeom prst="rect">
            <a:avLst/>
          </a:prstGeom>
          <a:noFill/>
        </p:spPr>
        <p:txBody>
          <a:bodyPr wrap="square" rtlCol="0">
            <a:spAutoFit/>
          </a:bodyPr>
          <a:lstStyle/>
          <a:p>
            <a:pPr algn="ctr"/>
            <a:r>
              <a:rPr lang="en-US" sz="2400" b="1" dirty="0">
                <a:solidFill>
                  <a:srgbClr val="FF0000"/>
                </a:solidFill>
              </a:rPr>
              <a:t>Evaluate trained model on testing set</a:t>
            </a:r>
          </a:p>
        </p:txBody>
      </p:sp>
      <p:sp>
        <p:nvSpPr>
          <p:cNvPr id="5" name="Title 1">
            <a:extLst>
              <a:ext uri="{FF2B5EF4-FFF2-40B4-BE49-F238E27FC236}">
                <a16:creationId xmlns:a16="http://schemas.microsoft.com/office/drawing/2014/main" id="{0D09B026-CFA6-064A-4617-3F0C8CDA113B}"/>
              </a:ext>
            </a:extLst>
          </p:cNvPr>
          <p:cNvSpPr>
            <a:spLocks noGrp="1"/>
          </p:cNvSpPr>
          <p:nvPr>
            <p:ph type="title"/>
          </p:nvPr>
        </p:nvSpPr>
        <p:spPr>
          <a:xfrm>
            <a:off x="838200" y="421895"/>
            <a:ext cx="10515600" cy="858764"/>
          </a:xfrm>
        </p:spPr>
        <p:txBody>
          <a:bodyPr/>
          <a:lstStyle/>
          <a:p>
            <a:pPr algn="ctr"/>
            <a:r>
              <a:rPr lang="en-US" dirty="0"/>
              <a:t>Evaluating Performance: Train/Test Split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6BE1-77CD-B149-4DE7-465E035B277B}"/>
              </a:ext>
            </a:extLst>
          </p:cNvPr>
          <p:cNvSpPr>
            <a:spLocks noGrp="1"/>
          </p:cNvSpPr>
          <p:nvPr>
            <p:ph type="title"/>
          </p:nvPr>
        </p:nvSpPr>
        <p:spPr>
          <a:xfrm>
            <a:off x="415600" y="324207"/>
            <a:ext cx="11360800" cy="831200"/>
          </a:xfrm>
        </p:spPr>
        <p:txBody>
          <a:bodyPr/>
          <a:lstStyle/>
          <a:p>
            <a:pPr algn="ctr"/>
            <a:r>
              <a:rPr lang="en-US" dirty="0"/>
              <a:t>Issues with Train/Test Split Method</a:t>
            </a:r>
          </a:p>
        </p:txBody>
      </p:sp>
      <p:sp>
        <p:nvSpPr>
          <p:cNvPr id="3" name="Text Placeholder 2">
            <a:extLst>
              <a:ext uri="{FF2B5EF4-FFF2-40B4-BE49-F238E27FC236}">
                <a16:creationId xmlns:a16="http://schemas.microsoft.com/office/drawing/2014/main" id="{C67B1CF0-FFE1-A55D-F7EA-B37C1451B05F}"/>
              </a:ext>
            </a:extLst>
          </p:cNvPr>
          <p:cNvSpPr>
            <a:spLocks noGrp="1"/>
          </p:cNvSpPr>
          <p:nvPr>
            <p:ph type="body" idx="1"/>
          </p:nvPr>
        </p:nvSpPr>
        <p:spPr>
          <a:xfrm>
            <a:off x="415600" y="1349587"/>
            <a:ext cx="11360800" cy="2841414"/>
          </a:xfrm>
        </p:spPr>
        <p:txBody>
          <a:bodyPr>
            <a:normAutofit/>
          </a:bodyPr>
          <a:lstStyle/>
          <a:p>
            <a:r>
              <a:rPr lang="en-US" dirty="0"/>
              <a:t>Issue #1: Small Datasets</a:t>
            </a:r>
          </a:p>
          <a:p>
            <a:pPr lvl="1"/>
            <a:r>
              <a:rPr lang="en-US" dirty="0"/>
              <a:t>Less data to train our ML model</a:t>
            </a:r>
          </a:p>
          <a:p>
            <a:pPr lvl="1"/>
            <a:endParaRPr lang="en-US" dirty="0"/>
          </a:p>
          <a:p>
            <a:pPr lvl="1"/>
            <a:r>
              <a:rPr lang="en-US" dirty="0"/>
              <a:t>Example: Total dataset of 32 cat/dog pictures </a:t>
            </a:r>
          </a:p>
          <a:p>
            <a:pPr lvl="2"/>
            <a:r>
              <a:rPr lang="en-US" dirty="0"/>
              <a:t>Training: 32 x 0.75 = 24 pictures</a:t>
            </a:r>
          </a:p>
          <a:p>
            <a:pPr lvl="2"/>
            <a:r>
              <a:rPr lang="en-US" dirty="0"/>
              <a:t>Testing:   32 x 0.25 = 8 pictures</a:t>
            </a:r>
          </a:p>
          <a:p>
            <a:endParaRPr lang="en-US" dirty="0"/>
          </a:p>
          <a:p>
            <a:pPr lvl="1"/>
            <a:r>
              <a:rPr lang="en-US" dirty="0"/>
              <a:t>Not enough data to learn a good ML model -&gt; poor model performance</a:t>
            </a:r>
          </a:p>
          <a:p>
            <a:endParaRPr lang="en-US" dirty="0"/>
          </a:p>
          <a:p>
            <a:endParaRPr lang="en-US" dirty="0"/>
          </a:p>
        </p:txBody>
      </p:sp>
      <p:sp>
        <p:nvSpPr>
          <p:cNvPr id="4" name="TextBox 3">
            <a:extLst>
              <a:ext uri="{FF2B5EF4-FFF2-40B4-BE49-F238E27FC236}">
                <a16:creationId xmlns:a16="http://schemas.microsoft.com/office/drawing/2014/main" id="{64A4CAE7-1D52-2557-FED7-974A84B0782D}"/>
              </a:ext>
            </a:extLst>
          </p:cNvPr>
          <p:cNvSpPr txBox="1"/>
          <p:nvPr/>
        </p:nvSpPr>
        <p:spPr>
          <a:xfrm>
            <a:off x="415600" y="4738971"/>
            <a:ext cx="11182040" cy="1538883"/>
          </a:xfrm>
          <a:prstGeom prst="rect">
            <a:avLst/>
          </a:prstGeom>
          <a:noFill/>
        </p:spPr>
        <p:txBody>
          <a:bodyPr wrap="square" rtlCol="0">
            <a:spAutoFit/>
          </a:bodyPr>
          <a:lstStyle/>
          <a:p>
            <a:pPr marL="285750" indent="-285750">
              <a:buFont typeface="Arial" panose="020B0604020202020204" pitchFamily="34" charset="0"/>
              <a:buChar char="•"/>
            </a:pPr>
            <a:r>
              <a:rPr lang="en-US" sz="2800" dirty="0"/>
              <a:t>Issue #2: Model performance highly depends on data split</a:t>
            </a:r>
          </a:p>
          <a:p>
            <a:pPr marL="800100" lvl="1" indent="-342900">
              <a:buFont typeface="Courier New" panose="02070309020205020404" pitchFamily="49" charset="0"/>
              <a:buChar char="o"/>
            </a:pPr>
            <a:r>
              <a:rPr lang="en-US" sz="2400" dirty="0"/>
              <a:t>If our training dataset has too many pictures of cats, it will do a poor job at classifying dogs</a:t>
            </a:r>
          </a:p>
          <a:p>
            <a:endParaRPr lang="en-US" dirty="0"/>
          </a:p>
        </p:txBody>
      </p:sp>
    </p:spTree>
    <p:extLst>
      <p:ext uri="{BB962C8B-B14F-4D97-AF65-F5344CB8AC3E}">
        <p14:creationId xmlns:p14="http://schemas.microsoft.com/office/powerpoint/2010/main" val="101077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15584" y="188933"/>
            <a:ext cx="11360800" cy="831200"/>
          </a:xfrm>
          <a:prstGeom prst="rect">
            <a:avLst/>
          </a:prstGeom>
        </p:spPr>
        <p:txBody>
          <a:bodyPr spcFirstLastPara="1" vert="horz" wrap="square" lIns="121900" tIns="121900" rIns="121900" bIns="121900" rtlCol="0" anchor="t" anchorCtr="0">
            <a:noAutofit/>
          </a:bodyPr>
          <a:lstStyle/>
          <a:p>
            <a:pPr algn="ctr"/>
            <a:r>
              <a:rPr lang="en" dirty="0">
                <a:cs typeface="Calibri" panose="020F0502020204030204" pitchFamily="34" charset="0"/>
              </a:rPr>
              <a:t>Solution: K-Fold Cross Validation</a:t>
            </a:r>
            <a:endParaRPr dirty="0">
              <a:cs typeface="Calibri" panose="020F0502020204030204" pitchFamily="34" charset="0"/>
            </a:endParaRPr>
          </a:p>
        </p:txBody>
      </p:sp>
      <p:sp>
        <p:nvSpPr>
          <p:cNvPr id="99" name="Google Shape;99;p19"/>
          <p:cNvSpPr txBox="1"/>
          <p:nvPr/>
        </p:nvSpPr>
        <p:spPr>
          <a:xfrm>
            <a:off x="5787813" y="1911380"/>
            <a:ext cx="6096000" cy="4247276"/>
          </a:xfrm>
          <a:prstGeom prst="rect">
            <a:avLst/>
          </a:prstGeom>
          <a:noFill/>
          <a:ln>
            <a:noFill/>
          </a:ln>
        </p:spPr>
        <p:txBody>
          <a:bodyPr spcFirstLastPara="1" wrap="square" lIns="121900" tIns="121900" rIns="121900" bIns="121900" anchor="t" anchorCtr="0">
            <a:spAutoFit/>
          </a:bodyPr>
          <a:lstStyle/>
          <a:p>
            <a:pPr marL="634996" indent="-457200">
              <a:buSzPts val="1500"/>
              <a:buFont typeface="+mj-lt"/>
              <a:buAutoNum type="arabicPeriod"/>
            </a:pPr>
            <a:r>
              <a:rPr lang="en" sz="2000" dirty="0">
                <a:latin typeface="Source Sans Pro"/>
                <a:ea typeface="Source Sans Pro"/>
                <a:cs typeface="Source Sans Pro"/>
                <a:sym typeface="Source Sans Pro"/>
              </a:rPr>
              <a:t>Divide your entire dataset into </a:t>
            </a:r>
            <a:r>
              <a:rPr lang="en" sz="2000" i="1" dirty="0">
                <a:latin typeface="Source Sans Pro"/>
                <a:ea typeface="Source Sans Pro"/>
                <a:cs typeface="Source Sans Pro"/>
                <a:sym typeface="Source Sans Pro"/>
              </a:rPr>
              <a:t>k </a:t>
            </a:r>
            <a:r>
              <a:rPr lang="en" sz="2000" dirty="0">
                <a:latin typeface="Source Sans Pro"/>
                <a:ea typeface="Source Sans Pro"/>
                <a:cs typeface="Source Sans Pro"/>
                <a:sym typeface="Source Sans Pro"/>
              </a:rPr>
              <a:t>partitions of equal size. One of the </a:t>
            </a:r>
            <a:r>
              <a:rPr lang="en" sz="2000" i="1" dirty="0">
                <a:latin typeface="Source Sans Pro"/>
                <a:ea typeface="Source Sans Pro"/>
                <a:cs typeface="Source Sans Pro"/>
                <a:sym typeface="Source Sans Pro"/>
              </a:rPr>
              <a:t>k </a:t>
            </a:r>
            <a:r>
              <a:rPr lang="en" sz="2000" dirty="0">
                <a:latin typeface="Source Sans Pro"/>
                <a:ea typeface="Source Sans Pro"/>
                <a:cs typeface="Source Sans Pro"/>
                <a:sym typeface="Source Sans Pro"/>
              </a:rPr>
              <a:t>partitions will be the “validation dataset” and the other </a:t>
            </a:r>
            <a:r>
              <a:rPr lang="en" sz="2000" i="1" dirty="0">
                <a:latin typeface="Source Sans Pro"/>
                <a:ea typeface="Source Sans Pro"/>
                <a:cs typeface="Source Sans Pro"/>
                <a:sym typeface="Source Sans Pro"/>
              </a:rPr>
              <a:t>k-1</a:t>
            </a:r>
            <a:r>
              <a:rPr lang="en" sz="2000" dirty="0">
                <a:latin typeface="Source Sans Pro"/>
                <a:ea typeface="Source Sans Pro"/>
                <a:cs typeface="Source Sans Pro"/>
                <a:sym typeface="Source Sans Pro"/>
              </a:rPr>
              <a:t> partitions will be the training dataset</a:t>
            </a:r>
          </a:p>
          <a:p>
            <a:pPr marL="634996" indent="-457200">
              <a:buSzPts val="1500"/>
              <a:buFont typeface="+mj-lt"/>
              <a:buAutoNum type="arabicPeriod"/>
            </a:pPr>
            <a:endParaRPr lang="en" sz="2000" dirty="0">
              <a:latin typeface="Source Sans Pro"/>
              <a:ea typeface="Source Sans Pro"/>
              <a:cs typeface="Source Sans Pro"/>
              <a:sym typeface="Source Sans Pro"/>
            </a:endParaRPr>
          </a:p>
          <a:p>
            <a:pPr marL="634996" indent="-457200">
              <a:buSzPts val="1500"/>
              <a:buFont typeface="+mj-lt"/>
              <a:buAutoNum type="arabicPeriod"/>
            </a:pPr>
            <a:r>
              <a:rPr lang="en" sz="2000" dirty="0">
                <a:latin typeface="Source Sans Pro"/>
                <a:ea typeface="Source Sans Pro"/>
                <a:cs typeface="Source Sans Pro"/>
                <a:sym typeface="Source Sans Pro"/>
              </a:rPr>
              <a:t>Build </a:t>
            </a:r>
            <a:r>
              <a:rPr lang="en" sz="2000" i="1" dirty="0">
                <a:latin typeface="Source Sans Pro"/>
                <a:ea typeface="Source Sans Pro"/>
                <a:cs typeface="Source Sans Pro"/>
                <a:sym typeface="Source Sans Pro"/>
              </a:rPr>
              <a:t>k </a:t>
            </a:r>
            <a:r>
              <a:rPr lang="en" sz="2000" dirty="0">
                <a:latin typeface="Source Sans Pro"/>
                <a:ea typeface="Source Sans Pro"/>
                <a:cs typeface="Source Sans Pro"/>
                <a:sym typeface="Source Sans Pro"/>
              </a:rPr>
              <a:t>models -- each of which tests on a new subset of the data. Evaluate the performance of each model</a:t>
            </a:r>
          </a:p>
          <a:p>
            <a:pPr marL="634996" indent="-457200">
              <a:buSzPts val="1500"/>
              <a:buFont typeface="+mj-lt"/>
              <a:buAutoNum type="arabicPeriod"/>
            </a:pPr>
            <a:endParaRPr lang="en" sz="2000" dirty="0">
              <a:latin typeface="Source Sans Pro"/>
              <a:ea typeface="Source Sans Pro"/>
              <a:cs typeface="Source Sans Pro"/>
              <a:sym typeface="Source Sans Pro"/>
            </a:endParaRPr>
          </a:p>
          <a:p>
            <a:pPr marL="634996" indent="-457200">
              <a:buSzPts val="1500"/>
              <a:buFont typeface="+mj-lt"/>
              <a:buAutoNum type="arabicPeriod"/>
            </a:pPr>
            <a:r>
              <a:rPr lang="en" sz="2000" dirty="0">
                <a:latin typeface="Source Sans Pro"/>
                <a:ea typeface="Source Sans Pro"/>
                <a:cs typeface="Source Sans Pro"/>
                <a:sym typeface="Source Sans Pro"/>
              </a:rPr>
              <a:t>Build a </a:t>
            </a:r>
            <a:r>
              <a:rPr lang="en" sz="2000" i="1" dirty="0">
                <a:latin typeface="Source Sans Pro"/>
                <a:ea typeface="Source Sans Pro"/>
                <a:cs typeface="Source Sans Pro"/>
                <a:sym typeface="Source Sans Pro"/>
              </a:rPr>
              <a:t>k+1</a:t>
            </a:r>
            <a:r>
              <a:rPr lang="en" sz="2000" dirty="0">
                <a:latin typeface="Source Sans Pro"/>
                <a:ea typeface="Source Sans Pro"/>
                <a:cs typeface="Source Sans Pro"/>
                <a:sym typeface="Source Sans Pro"/>
              </a:rPr>
              <a:t>th model on </a:t>
            </a:r>
            <a:r>
              <a:rPr lang="en" sz="2000" b="1" dirty="0">
                <a:latin typeface="Source Sans Pro"/>
                <a:ea typeface="Source Sans Pro"/>
                <a:cs typeface="Source Sans Pro"/>
                <a:sym typeface="Source Sans Pro"/>
              </a:rPr>
              <a:t>all the data</a:t>
            </a:r>
            <a:r>
              <a:rPr lang="en" sz="2000" dirty="0">
                <a:latin typeface="Source Sans Pro"/>
                <a:ea typeface="Source Sans Pro"/>
                <a:cs typeface="Source Sans Pro"/>
                <a:sym typeface="Source Sans Pro"/>
              </a:rPr>
              <a:t>. This is known as our </a:t>
            </a:r>
            <a:r>
              <a:rPr lang="en" sz="2000" b="1" dirty="0">
                <a:latin typeface="Source Sans Pro"/>
                <a:ea typeface="Source Sans Pro"/>
                <a:cs typeface="Source Sans Pro"/>
                <a:sym typeface="Source Sans Pro"/>
              </a:rPr>
              <a:t>main model</a:t>
            </a:r>
            <a:r>
              <a:rPr lang="en" sz="2000" b="1" i="1" dirty="0">
                <a:latin typeface="Source Sans Pro"/>
                <a:ea typeface="Source Sans Pro"/>
                <a:cs typeface="Source Sans Pro"/>
                <a:sym typeface="Source Sans Pro"/>
              </a:rPr>
              <a:t>. </a:t>
            </a:r>
            <a:r>
              <a:rPr lang="en" sz="2000" dirty="0">
                <a:latin typeface="Source Sans Pro"/>
                <a:ea typeface="Source Sans Pro"/>
                <a:cs typeface="Source Sans Pro"/>
                <a:sym typeface="Source Sans Pro"/>
              </a:rPr>
              <a:t>This model’s </a:t>
            </a:r>
            <a:r>
              <a:rPr lang="en" sz="2000" b="1" dirty="0">
                <a:latin typeface="Source Sans Pro"/>
                <a:ea typeface="Source Sans Pro"/>
                <a:cs typeface="Source Sans Pro"/>
                <a:sym typeface="Source Sans Pro"/>
              </a:rPr>
              <a:t>cross validated performance </a:t>
            </a:r>
            <a:r>
              <a:rPr lang="en" sz="2000" dirty="0">
                <a:latin typeface="Source Sans Pro"/>
                <a:ea typeface="Source Sans Pro"/>
                <a:cs typeface="Source Sans Pro"/>
                <a:sym typeface="Source Sans Pro"/>
              </a:rPr>
              <a:t>is the average of the </a:t>
            </a:r>
            <a:r>
              <a:rPr lang="en" sz="2000" i="1" dirty="0">
                <a:latin typeface="Source Sans Pro"/>
                <a:ea typeface="Source Sans Pro"/>
                <a:cs typeface="Source Sans Pro"/>
                <a:sym typeface="Source Sans Pro"/>
              </a:rPr>
              <a:t>k </a:t>
            </a:r>
            <a:r>
              <a:rPr lang="en" sz="2000" dirty="0">
                <a:latin typeface="Source Sans Pro"/>
                <a:ea typeface="Source Sans Pro"/>
                <a:cs typeface="Source Sans Pro"/>
                <a:sym typeface="Source Sans Pro"/>
              </a:rPr>
              <a:t>performance metrics</a:t>
            </a:r>
            <a:endParaRPr sz="2000" dirty="0">
              <a:latin typeface="Source Sans Pro"/>
              <a:ea typeface="Source Sans Pro"/>
              <a:cs typeface="Source Sans Pro"/>
              <a:sym typeface="Source Sans Pro"/>
            </a:endParaRPr>
          </a:p>
        </p:txBody>
      </p:sp>
      <p:pic>
        <p:nvPicPr>
          <p:cNvPr id="2" name="Google Shape;111;p21">
            <a:extLst>
              <a:ext uri="{FF2B5EF4-FFF2-40B4-BE49-F238E27FC236}">
                <a16:creationId xmlns:a16="http://schemas.microsoft.com/office/drawing/2014/main" id="{5065175C-8D97-68D0-53BD-FF6602D71FF6}"/>
              </a:ext>
            </a:extLst>
          </p:cNvPr>
          <p:cNvPicPr preferRelativeResize="0"/>
          <p:nvPr/>
        </p:nvPicPr>
        <p:blipFill rotWithShape="1">
          <a:blip r:embed="rId3">
            <a:alphaModFix/>
          </a:blip>
          <a:srcRect/>
          <a:stretch/>
        </p:blipFill>
        <p:spPr>
          <a:xfrm>
            <a:off x="-16933" y="1911380"/>
            <a:ext cx="6096000" cy="39983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415600" y="380007"/>
            <a:ext cx="11360800" cy="831200"/>
          </a:xfrm>
          <a:prstGeom prst="rect">
            <a:avLst/>
          </a:prstGeom>
        </p:spPr>
        <p:txBody>
          <a:bodyPr spcFirstLastPara="1" vert="horz" wrap="square" lIns="121900" tIns="121900" rIns="121900" bIns="121900" rtlCol="0" anchor="t" anchorCtr="0">
            <a:normAutofit fontScale="90000"/>
          </a:bodyPr>
          <a:lstStyle/>
          <a:p>
            <a:pPr algn="ctr"/>
            <a:r>
              <a:rPr lang="en" dirty="0"/>
              <a:t>How is Cross Validation from the Train/Test Method?</a:t>
            </a:r>
            <a:endParaRPr dirty="0"/>
          </a:p>
        </p:txBody>
      </p:sp>
      <p:sp>
        <p:nvSpPr>
          <p:cNvPr id="123" name="Google Shape;123;p23"/>
          <p:cNvSpPr txBox="1">
            <a:spLocks noGrp="1"/>
          </p:cNvSpPr>
          <p:nvPr>
            <p:ph type="body" idx="1"/>
          </p:nvPr>
        </p:nvSpPr>
        <p:spPr>
          <a:xfrm>
            <a:off x="12513816" y="1738000"/>
            <a:ext cx="6792920" cy="5120000"/>
          </a:xfrm>
          <a:prstGeom prst="rect">
            <a:avLst/>
          </a:prstGeom>
        </p:spPr>
        <p:txBody>
          <a:bodyPr spcFirstLastPara="1" vert="horz" wrap="square" lIns="121900" tIns="121900" rIns="121900" bIns="121900" rtlCol="0" anchor="t" anchorCtr="0">
            <a:normAutofit/>
          </a:bodyPr>
          <a:lstStyle/>
          <a:p>
            <a:pPr>
              <a:buFont typeface="Raleway"/>
              <a:buChar char="●"/>
            </a:pPr>
            <a:r>
              <a:rPr lang="en" dirty="0">
                <a:solidFill>
                  <a:srgbClr val="FF0000"/>
                </a:solidFill>
                <a:latin typeface="Calibri" panose="020F0502020204030204" pitchFamily="34" charset="0"/>
                <a:ea typeface="Raleway"/>
                <a:cs typeface="Calibri" panose="020F0502020204030204" pitchFamily="34" charset="0"/>
                <a:sym typeface="Raleway"/>
              </a:rPr>
              <a:t>Traditional Method</a:t>
            </a:r>
            <a:r>
              <a:rPr lang="en" dirty="0">
                <a:latin typeface="Calibri" panose="020F0502020204030204" pitchFamily="34" charset="0"/>
                <a:ea typeface="Raleway"/>
                <a:cs typeface="Calibri" panose="020F0502020204030204" pitchFamily="34" charset="0"/>
                <a:sym typeface="Raleway"/>
              </a:rPr>
              <a:t>: </a:t>
            </a:r>
            <a:r>
              <a:rPr lang="en" dirty="0">
                <a:solidFill>
                  <a:srgbClr val="000000"/>
                </a:solidFill>
                <a:latin typeface="Calibri" panose="020F0502020204030204" pitchFamily="34" charset="0"/>
                <a:ea typeface="Raleway"/>
                <a:cs typeface="Calibri" panose="020F0502020204030204" pitchFamily="34" charset="0"/>
                <a:sym typeface="Raleway"/>
              </a:rPr>
              <a:t>Evaluating model performance on 30% of the data</a:t>
            </a:r>
          </a:p>
          <a:p>
            <a:pPr marL="152396" indent="0">
              <a:buNone/>
            </a:pPr>
            <a:endParaRPr dirty="0">
              <a:solidFill>
                <a:srgbClr val="000000"/>
              </a:solidFill>
              <a:latin typeface="Calibri" panose="020F0502020204030204" pitchFamily="34" charset="0"/>
              <a:ea typeface="Raleway"/>
              <a:cs typeface="Calibri" panose="020F0502020204030204" pitchFamily="34" charset="0"/>
              <a:sym typeface="Raleway"/>
            </a:endParaRPr>
          </a:p>
          <a:p>
            <a:pPr indent="0">
              <a:spcBef>
                <a:spcPts val="1600"/>
              </a:spcBef>
              <a:buNone/>
            </a:pPr>
            <a:r>
              <a:rPr lang="en" b="1" dirty="0">
                <a:solidFill>
                  <a:srgbClr val="38761D"/>
                </a:solidFill>
                <a:latin typeface="Calibri" panose="020F0502020204030204" pitchFamily="34" charset="0"/>
                <a:ea typeface="Raleway"/>
                <a:cs typeface="Calibri" panose="020F0502020204030204" pitchFamily="34" charset="0"/>
                <a:sym typeface="Raleway"/>
              </a:rPr>
              <a:t>K-Fold Cross Validated</a:t>
            </a:r>
            <a:r>
              <a:rPr lang="en" dirty="0">
                <a:latin typeface="Calibri" panose="020F0502020204030204" pitchFamily="34" charset="0"/>
                <a:ea typeface="Raleway"/>
                <a:cs typeface="Calibri" panose="020F0502020204030204" pitchFamily="34" charset="0"/>
                <a:sym typeface="Raleway"/>
              </a:rPr>
              <a:t>: </a:t>
            </a:r>
            <a:r>
              <a:rPr lang="en" dirty="0">
                <a:solidFill>
                  <a:srgbClr val="000000"/>
                </a:solidFill>
                <a:latin typeface="Calibri" panose="020F0502020204030204" pitchFamily="34" charset="0"/>
                <a:ea typeface="Raleway"/>
                <a:cs typeface="Calibri" panose="020F0502020204030204" pitchFamily="34" charset="0"/>
                <a:sym typeface="Raleway"/>
              </a:rPr>
              <a:t>Evaluating model performance on </a:t>
            </a:r>
            <a:r>
              <a:rPr lang="en" b="1" dirty="0">
                <a:solidFill>
                  <a:srgbClr val="000000"/>
                </a:solidFill>
                <a:latin typeface="Calibri" panose="020F0502020204030204" pitchFamily="34" charset="0"/>
                <a:ea typeface="Raleway"/>
                <a:cs typeface="Calibri" panose="020F0502020204030204" pitchFamily="34" charset="0"/>
                <a:sym typeface="Raleway"/>
              </a:rPr>
              <a:t>all</a:t>
            </a:r>
            <a:r>
              <a:rPr lang="en" dirty="0">
                <a:solidFill>
                  <a:srgbClr val="000000"/>
                </a:solidFill>
                <a:latin typeface="Calibri" panose="020F0502020204030204" pitchFamily="34" charset="0"/>
                <a:ea typeface="Raleway"/>
                <a:cs typeface="Calibri" panose="020F0502020204030204" pitchFamily="34" charset="0"/>
                <a:sym typeface="Raleway"/>
              </a:rPr>
              <a:t> the data</a:t>
            </a:r>
            <a:endParaRPr dirty="0">
              <a:solidFill>
                <a:srgbClr val="000000"/>
              </a:solidFill>
              <a:latin typeface="Calibri" panose="020F0502020204030204" pitchFamily="34" charset="0"/>
              <a:ea typeface="Raleway"/>
              <a:cs typeface="Calibri" panose="020F0502020204030204" pitchFamily="34" charset="0"/>
              <a:sym typeface="Raleway"/>
            </a:endParaRPr>
          </a:p>
          <a:p>
            <a:pPr marL="0" indent="0">
              <a:spcBef>
                <a:spcPts val="1600"/>
              </a:spcBef>
              <a:buNone/>
            </a:pPr>
            <a:endParaRPr dirty="0">
              <a:solidFill>
                <a:srgbClr val="000000"/>
              </a:solidFill>
              <a:latin typeface="Calibri" panose="020F0502020204030204" pitchFamily="34" charset="0"/>
              <a:ea typeface="Raleway"/>
              <a:cs typeface="Calibri" panose="020F0502020204030204" pitchFamily="34" charset="0"/>
              <a:sym typeface="Raleway"/>
            </a:endParaRPr>
          </a:p>
          <a:p>
            <a:pPr>
              <a:spcBef>
                <a:spcPts val="1600"/>
              </a:spcBef>
              <a:buClr>
                <a:srgbClr val="000000"/>
              </a:buClr>
              <a:buFont typeface="Raleway"/>
              <a:buChar char="●"/>
            </a:pPr>
            <a:r>
              <a:rPr lang="en" dirty="0">
                <a:solidFill>
                  <a:srgbClr val="000000"/>
                </a:solidFill>
                <a:latin typeface="Calibri" panose="020F0502020204030204" pitchFamily="34" charset="0"/>
                <a:ea typeface="Raleway"/>
                <a:cs typeface="Calibri" panose="020F0502020204030204" pitchFamily="34" charset="0"/>
                <a:sym typeface="Raleway"/>
              </a:rPr>
              <a:t>This implies that every observation is given the chance to be in the validation dataset. </a:t>
            </a:r>
            <a:endParaRPr dirty="0">
              <a:solidFill>
                <a:srgbClr val="000000"/>
              </a:solidFill>
              <a:latin typeface="Calibri" panose="020F0502020204030204" pitchFamily="34" charset="0"/>
              <a:ea typeface="Raleway"/>
              <a:cs typeface="Calibri" panose="020F0502020204030204" pitchFamily="34" charset="0"/>
              <a:sym typeface="Raleway"/>
            </a:endParaRPr>
          </a:p>
        </p:txBody>
      </p:sp>
      <p:pic>
        <p:nvPicPr>
          <p:cNvPr id="2" name="Google Shape;82;p17">
            <a:extLst>
              <a:ext uri="{FF2B5EF4-FFF2-40B4-BE49-F238E27FC236}">
                <a16:creationId xmlns:a16="http://schemas.microsoft.com/office/drawing/2014/main" id="{BEAAC1FD-4953-F94B-6AAF-74D60CCB4A94}"/>
              </a:ext>
            </a:extLst>
          </p:cNvPr>
          <p:cNvPicPr preferRelativeResize="0"/>
          <p:nvPr/>
        </p:nvPicPr>
        <p:blipFill>
          <a:blip r:embed="rId3">
            <a:alphaModFix/>
          </a:blip>
          <a:stretch>
            <a:fillRect/>
          </a:stretch>
        </p:blipFill>
        <p:spPr>
          <a:xfrm>
            <a:off x="624840" y="2575466"/>
            <a:ext cx="5471160" cy="1707067"/>
          </a:xfrm>
          <a:prstGeom prst="rect">
            <a:avLst/>
          </a:prstGeom>
          <a:noFill/>
          <a:ln>
            <a:noFill/>
          </a:ln>
        </p:spPr>
      </p:pic>
      <p:sp>
        <p:nvSpPr>
          <p:cNvPr id="3" name="TextBox 2">
            <a:extLst>
              <a:ext uri="{FF2B5EF4-FFF2-40B4-BE49-F238E27FC236}">
                <a16:creationId xmlns:a16="http://schemas.microsoft.com/office/drawing/2014/main" id="{4B5D9326-8A7C-C1DA-7C8A-506C5931BD04}"/>
              </a:ext>
            </a:extLst>
          </p:cNvPr>
          <p:cNvSpPr txBox="1"/>
          <p:nvPr/>
        </p:nvSpPr>
        <p:spPr>
          <a:xfrm>
            <a:off x="1805939" y="1737999"/>
            <a:ext cx="3108960" cy="461665"/>
          </a:xfrm>
          <a:prstGeom prst="rect">
            <a:avLst/>
          </a:prstGeom>
          <a:noFill/>
        </p:spPr>
        <p:txBody>
          <a:bodyPr wrap="square" rtlCol="0">
            <a:spAutoFit/>
          </a:bodyPr>
          <a:lstStyle/>
          <a:p>
            <a:pPr algn="ctr"/>
            <a:r>
              <a:rPr lang="en-US" sz="2400" dirty="0"/>
              <a:t>Train/Test Split</a:t>
            </a:r>
          </a:p>
        </p:txBody>
      </p:sp>
      <p:pic>
        <p:nvPicPr>
          <p:cNvPr id="4" name="Google Shape;111;p21">
            <a:extLst>
              <a:ext uri="{FF2B5EF4-FFF2-40B4-BE49-F238E27FC236}">
                <a16:creationId xmlns:a16="http://schemas.microsoft.com/office/drawing/2014/main" id="{D0461884-28CE-F80A-66E6-F2FB12D20168}"/>
              </a:ext>
            </a:extLst>
          </p:cNvPr>
          <p:cNvPicPr preferRelativeResize="0"/>
          <p:nvPr/>
        </p:nvPicPr>
        <p:blipFill rotWithShape="1">
          <a:blip r:embed="rId4">
            <a:alphaModFix/>
          </a:blip>
          <a:srcRect/>
          <a:stretch/>
        </p:blipFill>
        <p:spPr>
          <a:xfrm>
            <a:off x="7128521" y="2199665"/>
            <a:ext cx="4438639" cy="2899494"/>
          </a:xfrm>
          <a:prstGeom prst="rect">
            <a:avLst/>
          </a:prstGeom>
          <a:noFill/>
          <a:ln>
            <a:noFill/>
          </a:ln>
        </p:spPr>
      </p:pic>
      <p:sp>
        <p:nvSpPr>
          <p:cNvPr id="5" name="TextBox 4">
            <a:extLst>
              <a:ext uri="{FF2B5EF4-FFF2-40B4-BE49-F238E27FC236}">
                <a16:creationId xmlns:a16="http://schemas.microsoft.com/office/drawing/2014/main" id="{95DFAAFD-64B2-0A87-8BBE-0CF6F8A39FC0}"/>
              </a:ext>
            </a:extLst>
          </p:cNvPr>
          <p:cNvSpPr txBox="1"/>
          <p:nvPr/>
        </p:nvSpPr>
        <p:spPr>
          <a:xfrm>
            <a:off x="7670709" y="1755778"/>
            <a:ext cx="3108960" cy="461665"/>
          </a:xfrm>
          <a:prstGeom prst="rect">
            <a:avLst/>
          </a:prstGeom>
          <a:noFill/>
        </p:spPr>
        <p:txBody>
          <a:bodyPr wrap="square" rtlCol="0">
            <a:spAutoFit/>
          </a:bodyPr>
          <a:lstStyle/>
          <a:p>
            <a:pPr algn="ctr"/>
            <a:r>
              <a:rPr lang="en-US" sz="2400" dirty="0"/>
              <a:t>Cross Validation</a:t>
            </a:r>
          </a:p>
        </p:txBody>
      </p:sp>
      <p:sp>
        <p:nvSpPr>
          <p:cNvPr id="7" name="TextBox 6">
            <a:extLst>
              <a:ext uri="{FF2B5EF4-FFF2-40B4-BE49-F238E27FC236}">
                <a16:creationId xmlns:a16="http://schemas.microsoft.com/office/drawing/2014/main" id="{BB31B146-C094-FCFA-8BE2-DA8E65D094EE}"/>
              </a:ext>
            </a:extLst>
          </p:cNvPr>
          <p:cNvSpPr txBox="1"/>
          <p:nvPr/>
        </p:nvSpPr>
        <p:spPr>
          <a:xfrm>
            <a:off x="784273" y="5145325"/>
            <a:ext cx="5152291" cy="1107996"/>
          </a:xfrm>
          <a:prstGeom prst="rect">
            <a:avLst/>
          </a:prstGeom>
          <a:noFill/>
        </p:spPr>
        <p:txBody>
          <a:bodyPr wrap="square">
            <a:spAutoFit/>
          </a:bodyPr>
          <a:lstStyle/>
          <a:p>
            <a:pPr algn="ctr"/>
            <a:r>
              <a:rPr lang="en" sz="2400" dirty="0">
                <a:solidFill>
                  <a:srgbClr val="000000"/>
                </a:solidFill>
                <a:latin typeface="Calibri" panose="020F0502020204030204" pitchFamily="34" charset="0"/>
                <a:ea typeface="Raleway"/>
                <a:cs typeface="Calibri" panose="020F0502020204030204" pitchFamily="34" charset="0"/>
                <a:sym typeface="Raleway"/>
              </a:rPr>
              <a:t>Evaluating model performance on 30% of the data</a:t>
            </a:r>
          </a:p>
          <a:p>
            <a:pPr marL="285750" indent="-285750">
              <a:buFont typeface="Arial" panose="020B0604020202020204" pitchFamily="34" charset="0"/>
              <a:buChar char="•"/>
            </a:pPr>
            <a:endParaRPr lang="en" dirty="0">
              <a:solidFill>
                <a:srgbClr val="000000"/>
              </a:solidFill>
              <a:latin typeface="Calibri" panose="020F0502020204030204" pitchFamily="34" charset="0"/>
              <a:ea typeface="Raleway"/>
              <a:cs typeface="Calibri" panose="020F0502020204030204" pitchFamily="34" charset="0"/>
              <a:sym typeface="Raleway"/>
            </a:endParaRPr>
          </a:p>
        </p:txBody>
      </p:sp>
      <p:sp>
        <p:nvSpPr>
          <p:cNvPr id="9" name="TextBox 8">
            <a:extLst>
              <a:ext uri="{FF2B5EF4-FFF2-40B4-BE49-F238E27FC236}">
                <a16:creationId xmlns:a16="http://schemas.microsoft.com/office/drawing/2014/main" id="{65114A8F-8B01-8576-12EA-6C2749EF21AC}"/>
              </a:ext>
            </a:extLst>
          </p:cNvPr>
          <p:cNvSpPr txBox="1"/>
          <p:nvPr/>
        </p:nvSpPr>
        <p:spPr>
          <a:xfrm>
            <a:off x="6803788" y="5145325"/>
            <a:ext cx="4842803" cy="830997"/>
          </a:xfrm>
          <a:prstGeom prst="rect">
            <a:avLst/>
          </a:prstGeom>
          <a:noFill/>
        </p:spPr>
        <p:txBody>
          <a:bodyPr wrap="square">
            <a:spAutoFit/>
          </a:bodyPr>
          <a:lstStyle/>
          <a:p>
            <a:pPr algn="ctr">
              <a:spcBef>
                <a:spcPts val="1600"/>
              </a:spcBef>
            </a:pPr>
            <a:r>
              <a:rPr lang="en-US" sz="2400" dirty="0">
                <a:solidFill>
                  <a:srgbClr val="000000"/>
                </a:solidFill>
                <a:latin typeface="Calibri" panose="020F0502020204030204" pitchFamily="34" charset="0"/>
                <a:ea typeface="Raleway"/>
                <a:cs typeface="Calibri" panose="020F0502020204030204" pitchFamily="34" charset="0"/>
                <a:sym typeface="Raleway"/>
              </a:rPr>
              <a:t>Evaluating model performance on </a:t>
            </a:r>
            <a:r>
              <a:rPr lang="en-US" sz="2400" b="1" dirty="0">
                <a:solidFill>
                  <a:srgbClr val="000000"/>
                </a:solidFill>
                <a:latin typeface="Calibri" panose="020F0502020204030204" pitchFamily="34" charset="0"/>
                <a:ea typeface="Raleway"/>
                <a:cs typeface="Calibri" panose="020F0502020204030204" pitchFamily="34" charset="0"/>
                <a:sym typeface="Raleway"/>
              </a:rPr>
              <a:t>all</a:t>
            </a:r>
            <a:r>
              <a:rPr lang="en-US" sz="2400" dirty="0">
                <a:solidFill>
                  <a:srgbClr val="000000"/>
                </a:solidFill>
                <a:latin typeface="Calibri" panose="020F0502020204030204" pitchFamily="34" charset="0"/>
                <a:ea typeface="Raleway"/>
                <a:cs typeface="Calibri" panose="020F0502020204030204" pitchFamily="34" charset="0"/>
                <a:sym typeface="Raleway"/>
              </a:rPr>
              <a:t> the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FFAA-AADF-329E-258E-F310A01CCEEF}"/>
              </a:ext>
            </a:extLst>
          </p:cNvPr>
          <p:cNvSpPr>
            <a:spLocks noGrp="1"/>
          </p:cNvSpPr>
          <p:nvPr>
            <p:ph type="title"/>
          </p:nvPr>
        </p:nvSpPr>
        <p:spPr>
          <a:xfrm>
            <a:off x="415600" y="274877"/>
            <a:ext cx="11360800" cy="831200"/>
          </a:xfrm>
        </p:spPr>
        <p:txBody>
          <a:bodyPr/>
          <a:lstStyle/>
          <a:p>
            <a:pPr algn="ctr"/>
            <a:r>
              <a:rPr lang="en-US" dirty="0"/>
              <a:t>Leave-One-Out CV</a:t>
            </a:r>
          </a:p>
        </p:txBody>
      </p:sp>
      <p:pic>
        <p:nvPicPr>
          <p:cNvPr id="4098" name="Picture 2" descr="Cross Validation and Model Selection">
            <a:extLst>
              <a:ext uri="{FF2B5EF4-FFF2-40B4-BE49-F238E27FC236}">
                <a16:creationId xmlns:a16="http://schemas.microsoft.com/office/drawing/2014/main" id="{B57938E3-BE6E-9A75-8F37-69A9FDC99F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00" y="1705968"/>
            <a:ext cx="11360800" cy="487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89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5C31-C778-615F-DFA0-7EDBD9E1A3A1}"/>
              </a:ext>
            </a:extLst>
          </p:cNvPr>
          <p:cNvSpPr>
            <a:spLocks noGrp="1"/>
          </p:cNvSpPr>
          <p:nvPr>
            <p:ph type="title"/>
          </p:nvPr>
        </p:nvSpPr>
        <p:spPr/>
        <p:txBody>
          <a:bodyPr/>
          <a:lstStyle/>
          <a:p>
            <a:pPr algn="ctr"/>
            <a:r>
              <a:rPr lang="en-US" dirty="0"/>
              <a:t>Variations of Cross Validation</a:t>
            </a:r>
          </a:p>
        </p:txBody>
      </p:sp>
      <p:sp>
        <p:nvSpPr>
          <p:cNvPr id="3" name="Text Placeholder 2">
            <a:extLst>
              <a:ext uri="{FF2B5EF4-FFF2-40B4-BE49-F238E27FC236}">
                <a16:creationId xmlns:a16="http://schemas.microsoft.com/office/drawing/2014/main" id="{7B37F016-C88F-95C2-0DD8-8B21AC384F16}"/>
              </a:ext>
            </a:extLst>
          </p:cNvPr>
          <p:cNvSpPr>
            <a:spLocks noGrp="1"/>
          </p:cNvSpPr>
          <p:nvPr>
            <p:ph type="body" idx="1"/>
          </p:nvPr>
        </p:nvSpPr>
        <p:spPr>
          <a:xfrm>
            <a:off x="415600" y="2037925"/>
            <a:ext cx="7377902" cy="2782149"/>
          </a:xfrm>
        </p:spPr>
        <p:txBody>
          <a:bodyPr/>
          <a:lstStyle/>
          <a:p>
            <a:r>
              <a:rPr lang="en-US" dirty="0"/>
              <a:t>Repeated K-Fold Cross Validation</a:t>
            </a:r>
          </a:p>
          <a:p>
            <a:endParaRPr lang="en-US" dirty="0"/>
          </a:p>
          <a:p>
            <a:r>
              <a:rPr lang="en-US" dirty="0"/>
              <a:t>Stratified K-Fold Cross Validation</a:t>
            </a:r>
          </a:p>
          <a:p>
            <a:endParaRPr lang="en-US" dirty="0"/>
          </a:p>
          <a:p>
            <a:r>
              <a:rPr lang="en-US" dirty="0"/>
              <a:t>Repeated Stratified K-Fold Cross Validation</a:t>
            </a:r>
          </a:p>
        </p:txBody>
      </p:sp>
    </p:spTree>
    <p:extLst>
      <p:ext uri="{BB962C8B-B14F-4D97-AF65-F5344CB8AC3E}">
        <p14:creationId xmlns:p14="http://schemas.microsoft.com/office/powerpoint/2010/main" val="2528896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TotalTime>
  <Words>1651</Words>
  <Application>Microsoft Macintosh PowerPoint</Application>
  <PresentationFormat>Widescreen</PresentationFormat>
  <Paragraphs>114</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Raleway</vt:lpstr>
      <vt:lpstr>Source Sans Pro</vt:lpstr>
      <vt:lpstr>Office Theme</vt:lpstr>
      <vt:lpstr>Cross Validation</vt:lpstr>
      <vt:lpstr>The Purpose of Cross Validation</vt:lpstr>
      <vt:lpstr>Model Building / Evaluation</vt:lpstr>
      <vt:lpstr>Evaluating Performance: Train/Test Split</vt:lpstr>
      <vt:lpstr>Issues with Train/Test Split Method</vt:lpstr>
      <vt:lpstr>Solution: K-Fold Cross Validation</vt:lpstr>
      <vt:lpstr>How is Cross Validation from the Train/Test Method?</vt:lpstr>
      <vt:lpstr>Leave-One-Out CV</vt:lpstr>
      <vt:lpstr>Variations of Cross Validation</vt:lpstr>
      <vt:lpstr>Repeated K-Fold Cross Validation</vt:lpstr>
      <vt:lpstr>Stratified K-Fold Cross Validation</vt:lpstr>
      <vt:lpstr>Repeated Stratified K-Fold Cross Validation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Validation</dc:title>
  <dc:creator>Ananya Kapoor</dc:creator>
  <cp:lastModifiedBy>Ananya Kapoor</cp:lastModifiedBy>
  <cp:revision>2</cp:revision>
  <dcterms:created xsi:type="dcterms:W3CDTF">2023-07-05T18:18:52Z</dcterms:created>
  <dcterms:modified xsi:type="dcterms:W3CDTF">2023-07-06T16:21:25Z</dcterms:modified>
</cp:coreProperties>
</file>