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85" r:id="rId4"/>
    <p:sldId id="259" r:id="rId5"/>
    <p:sldId id="274" r:id="rId6"/>
    <p:sldId id="286" r:id="rId7"/>
    <p:sldId id="275" r:id="rId8"/>
    <p:sldId id="263" r:id="rId9"/>
    <p:sldId id="280" r:id="rId10"/>
    <p:sldId id="267" r:id="rId11"/>
    <p:sldId id="287" r:id="rId12"/>
    <p:sldId id="269" r:id="rId13"/>
    <p:sldId id="270" r:id="rId14"/>
    <p:sldId id="271" r:id="rId15"/>
    <p:sldId id="284"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24D29"/>
    <a:srgbClr val="98BDC0"/>
    <a:srgbClr val="EA7D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p:restoredTop sz="70928"/>
  </p:normalViewPr>
  <p:slideViewPr>
    <p:cSldViewPr snapToGrid="0">
      <p:cViewPr varScale="1">
        <p:scale>
          <a:sx n="78" d="100"/>
          <a:sy n="78" d="100"/>
        </p:scale>
        <p:origin x="1896" y="184"/>
      </p:cViewPr>
      <p:guideLst/>
    </p:cSldViewPr>
  </p:slideViewPr>
  <p:notesTextViewPr>
    <p:cViewPr>
      <p:scale>
        <a:sx n="130" d="100"/>
        <a:sy n="13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8FF86-C48A-4340-AE59-83B2A0E0F862}" type="datetimeFigureOut">
              <a:rPr lang="en-US" smtClean="0"/>
              <a:t>12/24/22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050F3-8080-D643-9477-3B3EFE895419}" type="slidenum">
              <a:rPr lang="en-US" smtClean="0"/>
              <a:t>‹#›</a:t>
            </a:fld>
            <a:endParaRPr lang="en-US"/>
          </a:p>
        </p:txBody>
      </p:sp>
    </p:spTree>
    <p:extLst>
      <p:ext uri="{BB962C8B-B14F-4D97-AF65-F5344CB8AC3E}">
        <p14:creationId xmlns:p14="http://schemas.microsoft.com/office/powerpoint/2010/main" val="332605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Ananya and this past quarter I had the opportunity of rotating in James Murray’s lab in the </a:t>
            </a:r>
            <a:r>
              <a:rPr lang="en-US" dirty="0" err="1"/>
              <a:t>NeuroAI</a:t>
            </a:r>
            <a:r>
              <a:rPr lang="en-US" dirty="0"/>
              <a:t> center. I’m excited to share the work I’ve done this past quarter on building a machine learning model of flexible, adaptable motor control.</a:t>
            </a:r>
          </a:p>
        </p:txBody>
      </p:sp>
      <p:sp>
        <p:nvSpPr>
          <p:cNvPr id="4" name="Slide Number Placeholder 3"/>
          <p:cNvSpPr>
            <a:spLocks noGrp="1"/>
          </p:cNvSpPr>
          <p:nvPr>
            <p:ph type="sldNum" sz="quarter" idx="5"/>
          </p:nvPr>
        </p:nvSpPr>
        <p:spPr/>
        <p:txBody>
          <a:bodyPr/>
          <a:lstStyle/>
          <a:p>
            <a:fld id="{636050F3-8080-D643-9477-3B3EFE895419}" type="slidenum">
              <a:rPr lang="en-US" smtClean="0"/>
              <a:t>1</a:t>
            </a:fld>
            <a:endParaRPr lang="en-US"/>
          </a:p>
        </p:txBody>
      </p:sp>
    </p:spTree>
    <p:extLst>
      <p:ext uri="{BB962C8B-B14F-4D97-AF65-F5344CB8AC3E}">
        <p14:creationId xmlns:p14="http://schemas.microsoft.com/office/powerpoint/2010/main" val="109886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generally define our transformation system as a state space model rather than a very specific mass-on-a-spring. The output of this transformation system will be a position readout. While the general state space model will allow us to abstract to a population of neurons in primary motor cortex, a general state space model will not necessarily converge to a goal state. Therefore we need to find a way to control the state space model so that it not only converges to a goal state but that it also converges to a desired set goal state. To do this we can leverage a branch of mathematics known as control theory, specifically the linear quadratic regulator. This algorithm uses optimization procedures to find the control policy that will force our state space model to converge to any arbitrary goal state g. Our resulting transformation system will have the following state space form, which will guarantees us convergence to any goal state in task space.</a:t>
            </a:r>
          </a:p>
        </p:txBody>
      </p:sp>
      <p:sp>
        <p:nvSpPr>
          <p:cNvPr id="4" name="Slide Number Placeholder 3"/>
          <p:cNvSpPr>
            <a:spLocks noGrp="1"/>
          </p:cNvSpPr>
          <p:nvPr>
            <p:ph type="sldNum" sz="quarter" idx="5"/>
          </p:nvPr>
        </p:nvSpPr>
        <p:spPr/>
        <p:txBody>
          <a:bodyPr/>
          <a:lstStyle/>
          <a:p>
            <a:fld id="{636050F3-8080-D643-9477-3B3EFE895419}" type="slidenum">
              <a:rPr lang="en-US" smtClean="0"/>
              <a:t>10</a:t>
            </a:fld>
            <a:endParaRPr lang="en-US"/>
          </a:p>
        </p:txBody>
      </p:sp>
    </p:spTree>
    <p:extLst>
      <p:ext uri="{BB962C8B-B14F-4D97-AF65-F5344CB8AC3E}">
        <p14:creationId xmlns:p14="http://schemas.microsoft.com/office/powerpoint/2010/main" val="88043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summarize our biologically-inspired model into a set of steps. First we will define the forcing function hyperparameters and construct a general transformation system, with the specification that we converge to the training goal state. We then train the forcing function using the training trajectory, updating our forcing function weight parameters to minimize the distance between our predicted positions and actual desired positions. Now to test our model we will first need to design our transformation system to converge to the testing goal state. We then evaluate our model on the testing trajectory and get complex yet adaptable trajectories that converge to our testing goal state.</a:t>
            </a:r>
          </a:p>
        </p:txBody>
      </p:sp>
      <p:sp>
        <p:nvSpPr>
          <p:cNvPr id="4" name="Slide Number Placeholder 3"/>
          <p:cNvSpPr>
            <a:spLocks noGrp="1"/>
          </p:cNvSpPr>
          <p:nvPr>
            <p:ph type="sldNum" sz="quarter" idx="5"/>
          </p:nvPr>
        </p:nvSpPr>
        <p:spPr/>
        <p:txBody>
          <a:bodyPr/>
          <a:lstStyle/>
          <a:p>
            <a:fld id="{636050F3-8080-D643-9477-3B3EFE895419}" type="slidenum">
              <a:rPr lang="en-US" smtClean="0"/>
              <a:t>11</a:t>
            </a:fld>
            <a:endParaRPr lang="en-US"/>
          </a:p>
        </p:txBody>
      </p:sp>
    </p:spTree>
    <p:extLst>
      <p:ext uri="{BB962C8B-B14F-4D97-AF65-F5344CB8AC3E}">
        <p14:creationId xmlns:p14="http://schemas.microsoft.com/office/powerpoint/2010/main" val="2166876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an idea of how the model works, let’s now test it out on a sample training and testing trajectory.</a:t>
            </a:r>
          </a:p>
        </p:txBody>
      </p:sp>
      <p:sp>
        <p:nvSpPr>
          <p:cNvPr id="4" name="Slide Number Placeholder 3"/>
          <p:cNvSpPr>
            <a:spLocks noGrp="1"/>
          </p:cNvSpPr>
          <p:nvPr>
            <p:ph type="sldNum" sz="quarter" idx="5"/>
          </p:nvPr>
        </p:nvSpPr>
        <p:spPr/>
        <p:txBody>
          <a:bodyPr/>
          <a:lstStyle/>
          <a:p>
            <a:fld id="{636050F3-8080-D643-9477-3B3EFE895419}" type="slidenum">
              <a:rPr lang="en-US" smtClean="0"/>
              <a:t>12</a:t>
            </a:fld>
            <a:endParaRPr lang="en-US"/>
          </a:p>
        </p:txBody>
      </p:sp>
    </p:spTree>
    <p:extLst>
      <p:ext uri="{BB962C8B-B14F-4D97-AF65-F5344CB8AC3E}">
        <p14:creationId xmlns:p14="http://schemas.microsoft.com/office/powerpoint/2010/main" val="2947072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trajectory that we want to emulate. In this case this is the red curve on the left. We provide a goal location for our training trajectory and then build our model. The predictions from our model are shown on the right – We see that the model predictions emulate the training trajectory and also reasonably converge to the goal state.</a:t>
            </a:r>
          </a:p>
          <a:p>
            <a:endParaRPr lang="en-US" dirty="0"/>
          </a:p>
          <a:p>
            <a:r>
              <a:rPr lang="en-US" dirty="0"/>
              <a:t>Now we want to see how our trained model generalizes to a new goal location, such as +5. As a real life example, let’s say we learned a motor trajectory to return a tennis ball at point A (-0.97) but now want to flexibly adapt our motor trajectory to return the ball at point B (+5). </a:t>
            </a:r>
          </a:p>
        </p:txBody>
      </p:sp>
      <p:sp>
        <p:nvSpPr>
          <p:cNvPr id="4" name="Slide Number Placeholder 3"/>
          <p:cNvSpPr>
            <a:spLocks noGrp="1"/>
          </p:cNvSpPr>
          <p:nvPr>
            <p:ph type="sldNum" sz="quarter" idx="5"/>
          </p:nvPr>
        </p:nvSpPr>
        <p:spPr/>
        <p:txBody>
          <a:bodyPr/>
          <a:lstStyle/>
          <a:p>
            <a:fld id="{636050F3-8080-D643-9477-3B3EFE895419}" type="slidenum">
              <a:rPr lang="en-US" smtClean="0"/>
              <a:t>13</a:t>
            </a:fld>
            <a:endParaRPr lang="en-US"/>
          </a:p>
        </p:txBody>
      </p:sp>
    </p:spTree>
    <p:extLst>
      <p:ext uri="{BB962C8B-B14F-4D97-AF65-F5344CB8AC3E}">
        <p14:creationId xmlns:p14="http://schemas.microsoft.com/office/powerpoint/2010/main" val="2703736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here that the testing output behaves extremely similarly to the trained sine curve but that it now flexibly converges to our new set goal position +5.</a:t>
            </a:r>
          </a:p>
        </p:txBody>
      </p:sp>
      <p:sp>
        <p:nvSpPr>
          <p:cNvPr id="4" name="Slide Number Placeholder 3"/>
          <p:cNvSpPr>
            <a:spLocks noGrp="1"/>
          </p:cNvSpPr>
          <p:nvPr>
            <p:ph type="sldNum" sz="quarter" idx="5"/>
          </p:nvPr>
        </p:nvSpPr>
        <p:spPr/>
        <p:txBody>
          <a:bodyPr/>
          <a:lstStyle/>
          <a:p>
            <a:fld id="{636050F3-8080-D643-9477-3B3EFE895419}" type="slidenum">
              <a:rPr lang="en-US" smtClean="0"/>
              <a:t>14</a:t>
            </a:fld>
            <a:endParaRPr lang="en-US"/>
          </a:p>
        </p:txBody>
      </p:sp>
    </p:spTree>
    <p:extLst>
      <p:ext uri="{BB962C8B-B14F-4D97-AF65-F5344CB8AC3E}">
        <p14:creationId xmlns:p14="http://schemas.microsoft.com/office/powerpoint/2010/main" val="43570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kick testing predictions off course. For example, let’s say there is some online disturbance – such as accidently hitting something with your racquet as you return a ball. Would you still be able to recover from the disturbance and flexibly return to the goal location to return the ball? </a:t>
            </a:r>
          </a:p>
          <a:p>
            <a:r>
              <a:rPr lang="en-US" dirty="0"/>
              <a:t>To show this, let’s manually set the predicted position at time 50 to be +10 rather than the original predicted value of 6.61. Here we see that even though we’ve kicked our predictions off course, our system is still able to stably converge back to the goal state. This shows that our model is able to adapt to online disturbances and still return to baseline.</a:t>
            </a:r>
          </a:p>
        </p:txBody>
      </p:sp>
      <p:sp>
        <p:nvSpPr>
          <p:cNvPr id="4" name="Slide Number Placeholder 3"/>
          <p:cNvSpPr>
            <a:spLocks noGrp="1"/>
          </p:cNvSpPr>
          <p:nvPr>
            <p:ph type="sldNum" sz="quarter" idx="5"/>
          </p:nvPr>
        </p:nvSpPr>
        <p:spPr/>
        <p:txBody>
          <a:bodyPr/>
          <a:lstStyle/>
          <a:p>
            <a:fld id="{636050F3-8080-D643-9477-3B3EFE895419}" type="slidenum">
              <a:rPr lang="en-US" smtClean="0"/>
              <a:t>15</a:t>
            </a:fld>
            <a:endParaRPr lang="en-US"/>
          </a:p>
        </p:txBody>
      </p:sp>
    </p:spTree>
    <p:extLst>
      <p:ext uri="{BB962C8B-B14F-4D97-AF65-F5344CB8AC3E}">
        <p14:creationId xmlns:p14="http://schemas.microsoft.com/office/powerpoint/2010/main" val="491203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I worked on developing a biologically-plausible model of motor control – one that produces complex nonlinear trajectories but also generalizes to new goal states. This model is composed of two systems, the first being the premotor system that generates the forces necessary for complex nonlinear trajectories. Our second system, the primary motor transformation system, converts the forcing values to position output that converges stably to any goal state we provide. This model’s results show that our biological extensions and additional mathematical conditions do not require us to sacrifice predictive performance – we are able to produce nonlinear trajectories that converge to any arbitrary goal state in task space.</a:t>
            </a:r>
          </a:p>
          <a:p>
            <a:endParaRPr lang="en-US" dirty="0"/>
          </a:p>
          <a:p>
            <a:r>
              <a:rPr lang="en-US" dirty="0"/>
              <a:t>Additional extensions of this model include replacing the linear quadratic regulator optimization procedure to include more biologically-plausible frameworks – such as a high dimensional RNN of primary motor cortex. Moreover, investigating more biologically-realistic control theory rules the brain could be using to tame the transformation system would be a next step in investigating flexible neural motor control. </a:t>
            </a:r>
          </a:p>
          <a:p>
            <a:endParaRPr lang="en-US" dirty="0"/>
          </a:p>
          <a:p>
            <a:r>
              <a:rPr lang="en-US" dirty="0"/>
              <a:t>Another exciting next step would be to extend our model to incorporate modularity. Modularity of motor actions is a well-celebrated phenomena in biological systems and involves combining a library of simple motor behaviors into complex trajectories in an efficient way. We can think of it as stacking </a:t>
            </a:r>
            <a:r>
              <a:rPr lang="en-US" dirty="0" err="1"/>
              <a:t>legos</a:t>
            </a:r>
            <a:r>
              <a:rPr lang="en-US" dirty="0"/>
              <a:t> to create a complex </a:t>
            </a:r>
            <a:r>
              <a:rPr lang="en-US" dirty="0" err="1"/>
              <a:t>lego</a:t>
            </a:r>
            <a:r>
              <a:rPr lang="en-US" dirty="0"/>
              <a:t> creation. In our context, modularity could mean our model creating complex trajectories by stacking or switching between simpler motor trajectories. An extension of this model that accounts for this stacking/switching behavior will give insight into the computational mechanisms required for complex yet stable motor behavior.</a:t>
            </a:r>
          </a:p>
        </p:txBody>
      </p:sp>
      <p:sp>
        <p:nvSpPr>
          <p:cNvPr id="4" name="Slide Number Placeholder 3"/>
          <p:cNvSpPr>
            <a:spLocks noGrp="1"/>
          </p:cNvSpPr>
          <p:nvPr>
            <p:ph type="sldNum" sz="quarter" idx="5"/>
          </p:nvPr>
        </p:nvSpPr>
        <p:spPr/>
        <p:txBody>
          <a:bodyPr/>
          <a:lstStyle/>
          <a:p>
            <a:fld id="{636050F3-8080-D643-9477-3B3EFE895419}" type="slidenum">
              <a:rPr lang="en-US" smtClean="0"/>
              <a:t>16</a:t>
            </a:fld>
            <a:endParaRPr lang="en-US"/>
          </a:p>
        </p:txBody>
      </p:sp>
    </p:spTree>
    <p:extLst>
      <p:ext uri="{BB962C8B-B14F-4D97-AF65-F5344CB8AC3E}">
        <p14:creationId xmlns:p14="http://schemas.microsoft.com/office/powerpoint/2010/main" val="1877649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thank James Murray for his guidance and mentorship as well as the all the members of the </a:t>
            </a:r>
            <a:r>
              <a:rPr lang="en-US" dirty="0" err="1"/>
              <a:t>NeuroAI</a:t>
            </a:r>
            <a:r>
              <a:rPr lang="en-US" dirty="0"/>
              <a:t> Institute for their helpful feedback.</a:t>
            </a:r>
          </a:p>
        </p:txBody>
      </p:sp>
      <p:sp>
        <p:nvSpPr>
          <p:cNvPr id="4" name="Slide Number Placeholder 3"/>
          <p:cNvSpPr>
            <a:spLocks noGrp="1"/>
          </p:cNvSpPr>
          <p:nvPr>
            <p:ph type="sldNum" sz="quarter" idx="5"/>
          </p:nvPr>
        </p:nvSpPr>
        <p:spPr/>
        <p:txBody>
          <a:bodyPr/>
          <a:lstStyle/>
          <a:p>
            <a:fld id="{636050F3-8080-D643-9477-3B3EFE895419}" type="slidenum">
              <a:rPr lang="en-US" smtClean="0"/>
              <a:t>17</a:t>
            </a:fld>
            <a:endParaRPr lang="en-US"/>
          </a:p>
        </p:txBody>
      </p:sp>
    </p:spTree>
    <p:extLst>
      <p:ext uri="{BB962C8B-B14F-4D97-AF65-F5344CB8AC3E}">
        <p14:creationId xmlns:p14="http://schemas.microsoft.com/office/powerpoint/2010/main" val="427286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rotation project focused on one overarching question: how does the brain control movements that are both complex as well as flexibly converge to any goal state in space. For example, how can a tennis player make a complex motion to serve a tennis ball at point A and flexibly adapt that same complex motion to serve a tennis ball at point B? That is, what are the motor control mechanisms responsible for adapting your motor trajectory to flexibly reach a new goal state in space? This problem has been addressed extensively in the robotics literature through elegant modeling procedures. However, these models prioritize creating complex and flexible trajectories and thus sacrifice biological plausibility. From the neuroscience angle – this problem has been investigated through optimal feedback control. While this solution is able to produce complex trajectories, it is unable to produce motor behaviors that flexibly adapt to new goal states in task space. My objective this past term was to incorporate the best of both frameworks by developing a biologically-realistic model of flexible, adaptable motor control. Backed by tools from control theory, dynamical systems, and machine learning, our model serves as the first step in abstracting the neural mechanisms of complex yet adaptable motor behavior.</a:t>
            </a:r>
          </a:p>
        </p:txBody>
      </p:sp>
      <p:sp>
        <p:nvSpPr>
          <p:cNvPr id="4" name="Slide Number Placeholder 3"/>
          <p:cNvSpPr>
            <a:spLocks noGrp="1"/>
          </p:cNvSpPr>
          <p:nvPr>
            <p:ph type="sldNum" sz="quarter" idx="5"/>
          </p:nvPr>
        </p:nvSpPr>
        <p:spPr/>
        <p:txBody>
          <a:bodyPr/>
          <a:lstStyle/>
          <a:p>
            <a:fld id="{636050F3-8080-D643-9477-3B3EFE895419}" type="slidenum">
              <a:rPr lang="en-US" smtClean="0"/>
              <a:t>2</a:t>
            </a:fld>
            <a:endParaRPr lang="en-US"/>
          </a:p>
        </p:txBody>
      </p:sp>
    </p:spTree>
    <p:extLst>
      <p:ext uri="{BB962C8B-B14F-4D97-AF65-F5344CB8AC3E}">
        <p14:creationId xmlns:p14="http://schemas.microsoft.com/office/powerpoint/2010/main" val="90417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there are multiple brain regions that are involved in motor control, such as the cerebellum and basal ganglia, we will focus on two critical cortical regions: the premotor and primary motor cortex. It’s thought that the premotor cortex generates the forces and torques that are necessary for complex movement. The primary motor cortex then takes these forces and torques and converts them into muscle commands. These muscle commands are then sent to the musculoskeletal system, which then results in motor output, such as a position value. These motor commands from the primary motor cortex have the additional property of converging stably to the goal state we are trying to reach. So in terms of our overall problem in creating complex and flexible motor control commands, we can conceptualize the premotor region as generating the control signals required to create complex trajectories while the primary motor region takes these control signals and converts them into motor commands that will get us to stably converge to any goal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understand how each system, the premotor and primary motor cortex, plays into our overall goal of complex and flexible motor control, we will now lay each system’s computational formalization. We will first do this from the robotics standpoint and then transition to our model which attempts to make these formalizations more biologically plausible.</a:t>
            </a:r>
          </a:p>
        </p:txBody>
      </p:sp>
      <p:sp>
        <p:nvSpPr>
          <p:cNvPr id="4" name="Slide Number Placeholder 3"/>
          <p:cNvSpPr>
            <a:spLocks noGrp="1"/>
          </p:cNvSpPr>
          <p:nvPr>
            <p:ph type="sldNum" sz="quarter" idx="5"/>
          </p:nvPr>
        </p:nvSpPr>
        <p:spPr/>
        <p:txBody>
          <a:bodyPr/>
          <a:lstStyle/>
          <a:p>
            <a:fld id="{636050F3-8080-D643-9477-3B3EFE895419}" type="slidenum">
              <a:rPr lang="en-US" smtClean="0"/>
              <a:t>3</a:t>
            </a:fld>
            <a:endParaRPr lang="en-US"/>
          </a:p>
        </p:txBody>
      </p:sp>
    </p:spTree>
    <p:extLst>
      <p:ext uri="{BB962C8B-B14F-4D97-AF65-F5344CB8AC3E}">
        <p14:creationId xmlns:p14="http://schemas.microsoft.com/office/powerpoint/2010/main" val="162742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Dynamical Movement Primitive (DMP) model is one popular formalization of motor control. While originally from the robotics literature, this model retains our two-system framework we discussed on the last slide, just in an artificial way. For example, the artificial analog of the premotor cortex will be a nonlinear regression function which generates the forces necessary to create the motor trajectory we want to emulate. These forcing values are then fed into the artificial analog of the primary motor cortex, a mass on a spring system, that transforms the forcing values into kinematic space. This model has impressive performance – creating motor trajectories that are highly complex yet stably converge to any given goal state. For example, a DMP model trained to emulate a sine curve training trajectory ending at a goal state of -0.97 can flexibly generalize to an identical sine curve testing trajectory that ends at a goal state of +5.</a:t>
            </a:r>
          </a:p>
          <a:p>
            <a:endParaRPr lang="en-US" dirty="0"/>
          </a:p>
          <a:p>
            <a:r>
              <a:rPr lang="en-US" dirty="0"/>
              <a:t>However, the model’s formalizations of the premotor and primary motor system are very biologically-implausible. Therefore, how can we modify the premotor and primary motor system formalizations that (1. are more biologically realistic and (2. still retain the impressive performance this artificial motor control model has? </a:t>
            </a:r>
          </a:p>
          <a:p>
            <a:endParaRPr lang="en-US" dirty="0"/>
          </a:p>
        </p:txBody>
      </p:sp>
      <p:sp>
        <p:nvSpPr>
          <p:cNvPr id="4" name="Slide Number Placeholder 3"/>
          <p:cNvSpPr>
            <a:spLocks noGrp="1"/>
          </p:cNvSpPr>
          <p:nvPr>
            <p:ph type="sldNum" sz="quarter" idx="5"/>
          </p:nvPr>
        </p:nvSpPr>
        <p:spPr/>
        <p:txBody>
          <a:bodyPr/>
          <a:lstStyle/>
          <a:p>
            <a:fld id="{F8DA5EAC-846F-974C-BE96-D13246A194CB}" type="slidenum">
              <a:rPr lang="en-US" smtClean="0"/>
              <a:t>4</a:t>
            </a:fld>
            <a:endParaRPr lang="en-US"/>
          </a:p>
        </p:txBody>
      </p:sp>
    </p:spTree>
    <p:extLst>
      <p:ext uri="{BB962C8B-B14F-4D97-AF65-F5344CB8AC3E}">
        <p14:creationId xmlns:p14="http://schemas.microsoft.com/office/powerpoint/2010/main" val="188222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 changes we will make to the DMP system will be to first model the premotor cortex as a recurrently-connected network of premotor neurons instead of a nonlinear regression. The second change we will make is to model the transformation system generally, instead of a very specific mass-on-a-spring model. These two design choices, along with certain mathematical requirements, will allow us to better abstract the potential neural mechanisms of flexible and complex motor control.</a:t>
            </a:r>
          </a:p>
          <a:p>
            <a:endParaRPr lang="en-US" dirty="0"/>
          </a:p>
        </p:txBody>
      </p:sp>
      <p:sp>
        <p:nvSpPr>
          <p:cNvPr id="4" name="Slide Number Placeholder 3"/>
          <p:cNvSpPr>
            <a:spLocks noGrp="1"/>
          </p:cNvSpPr>
          <p:nvPr>
            <p:ph type="sldNum" sz="quarter" idx="5"/>
          </p:nvPr>
        </p:nvSpPr>
        <p:spPr/>
        <p:txBody>
          <a:bodyPr/>
          <a:lstStyle/>
          <a:p>
            <a:fld id="{636050F3-8080-D643-9477-3B3EFE895419}" type="slidenum">
              <a:rPr lang="en-US" smtClean="0"/>
              <a:t>5</a:t>
            </a:fld>
            <a:endParaRPr lang="en-US"/>
          </a:p>
        </p:txBody>
      </p:sp>
    </p:spTree>
    <p:extLst>
      <p:ext uri="{BB962C8B-B14F-4D97-AF65-F5344CB8AC3E}">
        <p14:creationId xmlns:p14="http://schemas.microsoft.com/office/powerpoint/2010/main" val="270451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first design choice is the forcing function RNN</a:t>
            </a:r>
          </a:p>
          <a:p>
            <a:endParaRPr lang="en-US" dirty="0"/>
          </a:p>
        </p:txBody>
      </p:sp>
      <p:sp>
        <p:nvSpPr>
          <p:cNvPr id="4" name="Slide Number Placeholder 3"/>
          <p:cNvSpPr>
            <a:spLocks noGrp="1"/>
          </p:cNvSpPr>
          <p:nvPr>
            <p:ph type="sldNum" sz="quarter" idx="5"/>
          </p:nvPr>
        </p:nvSpPr>
        <p:spPr/>
        <p:txBody>
          <a:bodyPr/>
          <a:lstStyle/>
          <a:p>
            <a:fld id="{636050F3-8080-D643-9477-3B3EFE895419}" type="slidenum">
              <a:rPr lang="en-US" smtClean="0"/>
              <a:t>6</a:t>
            </a:fld>
            <a:endParaRPr lang="en-US"/>
          </a:p>
        </p:txBody>
      </p:sp>
    </p:spTree>
    <p:extLst>
      <p:ext uri="{BB962C8B-B14F-4D97-AF65-F5344CB8AC3E}">
        <p14:creationId xmlns:p14="http://schemas.microsoft.com/office/powerpoint/2010/main" val="318132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 nonlinear regression we will model the premotor system as a high dimensional nonlinear RNN – that is like a bag of neurons all interacting with each other like we see on the top cartoon. The rate of change of premotor population activity(firing rate) can be formalized as a </a:t>
            </a:r>
            <a:r>
              <a:rPr lang="en-US"/>
              <a:t>nonlinear function phi </a:t>
            </a:r>
            <a:r>
              <a:rPr lang="en-US" dirty="0"/>
              <a:t>of two components:</a:t>
            </a:r>
          </a:p>
          <a:p>
            <a:pPr marL="228600" indent="-228600">
              <a:buFont typeface="+mj-lt"/>
              <a:buAutoNum type="arabicPeriod"/>
            </a:pPr>
            <a:r>
              <a:rPr lang="en-US" dirty="0"/>
              <a:t>Premotor population activity weighted by how strongly connected the premotor neurons are to each other (the connectivity matrix you see with darker values indicating stronger connections)</a:t>
            </a:r>
          </a:p>
          <a:p>
            <a:pPr marL="228600" indent="-228600">
              <a:buFont typeface="+mj-lt"/>
              <a:buAutoNum type="arabicPeriod"/>
            </a:pPr>
            <a:r>
              <a:rPr lang="en-US" dirty="0"/>
              <a:t>the influence from our time inputs, which for technical reasons must be a nonlinear function of time x(t)</a:t>
            </a:r>
          </a:p>
          <a:p>
            <a:endParaRPr lang="en-US" dirty="0"/>
          </a:p>
          <a:p>
            <a:r>
              <a:rPr lang="en-US" dirty="0"/>
              <a:t>The RNN’s output will be forcing values, which are a linear combination of the premotor population activity at each point in time. The RNN learns by adjusting the weights in the </a:t>
            </a:r>
            <a:r>
              <a:rPr lang="en-US" dirty="0" err="1"/>
              <a:t>W^u</a:t>
            </a:r>
            <a:r>
              <a:rPr lang="en-US" dirty="0"/>
              <a:t>, </a:t>
            </a:r>
            <a:r>
              <a:rPr lang="en-US" dirty="0" err="1"/>
              <a:t>W^x</a:t>
            </a:r>
            <a:r>
              <a:rPr lang="en-US" dirty="0"/>
              <a:t>, and </a:t>
            </a:r>
            <a:r>
              <a:rPr lang="en-US" dirty="0" err="1"/>
              <a:t>W^f</a:t>
            </a:r>
            <a:r>
              <a:rPr lang="en-US" dirty="0"/>
              <a:t> matrix so that we perform the motor task well. The idea is that the RNN will learn the forces that are necessary to create the complex trajectory.</a:t>
            </a:r>
          </a:p>
        </p:txBody>
      </p:sp>
      <p:sp>
        <p:nvSpPr>
          <p:cNvPr id="4" name="Slide Number Placeholder 3"/>
          <p:cNvSpPr>
            <a:spLocks noGrp="1"/>
          </p:cNvSpPr>
          <p:nvPr>
            <p:ph type="sldNum" sz="quarter" idx="5"/>
          </p:nvPr>
        </p:nvSpPr>
        <p:spPr/>
        <p:txBody>
          <a:bodyPr/>
          <a:lstStyle/>
          <a:p>
            <a:fld id="{636050F3-8080-D643-9477-3B3EFE895419}" type="slidenum">
              <a:rPr lang="en-US" smtClean="0"/>
              <a:t>7</a:t>
            </a:fld>
            <a:endParaRPr lang="en-US"/>
          </a:p>
        </p:txBody>
      </p:sp>
    </p:spTree>
    <p:extLst>
      <p:ext uri="{BB962C8B-B14F-4D97-AF65-F5344CB8AC3E}">
        <p14:creationId xmlns:p14="http://schemas.microsoft.com/office/powerpoint/2010/main" val="363016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are we now? We have begun to formalize a motor control model that could resemble the roles of the premotor and primary motor cortex in flexible, adaptable motor control. We model the premotor cortex as an RNN and produce forcing values, which are then fed into the transformation system to produce position predictions that stably converge to our goal state. We learn the forcing function that is necessary to produce the movement by training our RNN, which involves updating our forcing function model such that we minimize the distance between the predicted position values and the actual position values across time.</a:t>
            </a:r>
          </a:p>
          <a:p>
            <a:endParaRPr lang="en-US" dirty="0"/>
          </a:p>
        </p:txBody>
      </p:sp>
      <p:sp>
        <p:nvSpPr>
          <p:cNvPr id="4" name="Slide Number Placeholder 3"/>
          <p:cNvSpPr>
            <a:spLocks noGrp="1"/>
          </p:cNvSpPr>
          <p:nvPr>
            <p:ph type="sldNum" sz="quarter" idx="5"/>
          </p:nvPr>
        </p:nvSpPr>
        <p:spPr/>
        <p:txBody>
          <a:bodyPr/>
          <a:lstStyle/>
          <a:p>
            <a:fld id="{636050F3-8080-D643-9477-3B3EFE895419}" type="slidenum">
              <a:rPr lang="en-US" smtClean="0"/>
              <a:t>8</a:t>
            </a:fld>
            <a:endParaRPr lang="en-US"/>
          </a:p>
        </p:txBody>
      </p:sp>
    </p:spTree>
    <p:extLst>
      <p:ext uri="{BB962C8B-B14F-4D97-AF65-F5344CB8AC3E}">
        <p14:creationId xmlns:p14="http://schemas.microsoft.com/office/powerpoint/2010/main" val="158744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all well and good but how do we computationally formalize the primary motor cortex system, where we go from forcing values to position predictions that stably converge to our goal state?</a:t>
            </a:r>
          </a:p>
          <a:p>
            <a:endParaRPr lang="en-US" dirty="0"/>
          </a:p>
          <a:p>
            <a:r>
              <a:rPr lang="en-US" dirty="0"/>
              <a:t>Now we will focus in on our second design choice – the transformation system.</a:t>
            </a:r>
          </a:p>
        </p:txBody>
      </p:sp>
      <p:sp>
        <p:nvSpPr>
          <p:cNvPr id="4" name="Slide Number Placeholder 3"/>
          <p:cNvSpPr>
            <a:spLocks noGrp="1"/>
          </p:cNvSpPr>
          <p:nvPr>
            <p:ph type="sldNum" sz="quarter" idx="5"/>
          </p:nvPr>
        </p:nvSpPr>
        <p:spPr/>
        <p:txBody>
          <a:bodyPr/>
          <a:lstStyle/>
          <a:p>
            <a:fld id="{636050F3-8080-D643-9477-3B3EFE895419}" type="slidenum">
              <a:rPr lang="en-US" smtClean="0"/>
              <a:t>9</a:t>
            </a:fld>
            <a:endParaRPr lang="en-US"/>
          </a:p>
        </p:txBody>
      </p:sp>
    </p:spTree>
    <p:extLst>
      <p:ext uri="{BB962C8B-B14F-4D97-AF65-F5344CB8AC3E}">
        <p14:creationId xmlns:p14="http://schemas.microsoft.com/office/powerpoint/2010/main" val="159884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0EE7-95D2-034E-AFB6-8ED35A874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76A04-28F8-A1B9-BB9B-E5B483B13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60D4C1-EC94-A79B-5336-9D42DE747891}"/>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17615CD5-B13A-A94F-DD89-A59594EA4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46396-5C3C-ADE7-7CFD-0663C56A2874}"/>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101645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398D-AC30-92DF-CB90-568DBAAA41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BE526-6BEE-6795-F405-2423181E6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E75F1-EA96-66CA-6EA0-E0774C8F5012}"/>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F5841C05-1A75-180E-FA56-33AA23315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559B4-2E04-98E1-BCE6-20A0D862EDA4}"/>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893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460AC-A202-D9A7-79A7-CA14208F39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D15BB-369F-86FE-AC22-D9B99DE99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841EA-BE8A-8C7D-0EBB-7A74FD04751B}"/>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0487A23F-CA63-0200-82B3-A1998B82A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2E6A9-53A9-0F31-AADA-5B1FE6A2E14D}"/>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297446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7FBE-5F98-0602-0910-96AD242F6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824B-F3D3-9694-A368-88881D5DB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9246-331A-7F67-F11D-07F51D261607}"/>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3E01B200-ED47-ABB2-0D2F-D406B09B1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460B5-1876-F1BB-DEAE-0DD93A5EAE9E}"/>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258488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E61C-5748-0FBA-0C17-497C08F20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1A72A-34C0-8493-46F7-AE85CB937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EF443-0EC0-2AB3-B5AC-9ED6C0D8CF25}"/>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BFB76C3B-E334-116D-8BD8-C81696CC6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C7B1D-0A2B-C974-9F91-3A6CA7139116}"/>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409115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9455-4CC6-43AB-70B1-5886E294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90FF0-B3DB-705C-C4F3-AEA9812D1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3AC7A-C0A8-69FF-278D-0E4FF9F440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3DF77-5670-F37B-9C2A-F1E6B34E8D4E}"/>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6" name="Footer Placeholder 5">
            <a:extLst>
              <a:ext uri="{FF2B5EF4-FFF2-40B4-BE49-F238E27FC236}">
                <a16:creationId xmlns:a16="http://schemas.microsoft.com/office/drawing/2014/main" id="{38AEFA90-41EA-601F-B30A-F36BE0862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D5053-D364-D41E-E7A1-07249230803F}"/>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51808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68CA-153B-E1B6-8617-2775DB71A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DBFDF-B96E-5DBC-8296-C171D5220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FEDDAA-3E25-86A3-8025-2D7DED12D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7C274-9CFD-59B2-5CB8-77193E0D59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2428F-C54A-B379-2DD3-B7C40DA0E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43598-0D54-0839-9C32-CD5A03D9CFCF}"/>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8" name="Footer Placeholder 7">
            <a:extLst>
              <a:ext uri="{FF2B5EF4-FFF2-40B4-BE49-F238E27FC236}">
                <a16:creationId xmlns:a16="http://schemas.microsoft.com/office/drawing/2014/main" id="{1AED1D7A-1A0A-77C3-25BF-35FC46342A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0BDE8E-C7E8-6E17-A8D9-29EAFF9FB902}"/>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122286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532B-EF52-FBD9-4F51-D14DE45B46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6811FA-8B5D-AEC4-013A-4A1CC3828169}"/>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4" name="Footer Placeholder 3">
            <a:extLst>
              <a:ext uri="{FF2B5EF4-FFF2-40B4-BE49-F238E27FC236}">
                <a16:creationId xmlns:a16="http://schemas.microsoft.com/office/drawing/2014/main" id="{DDE474D4-4589-6C32-654B-D2B4AE40B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01DBDF-27EF-E68C-5952-B78DC47EB4A4}"/>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216853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BDA02-3E2E-20BD-E5AC-8C45E663190E}"/>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3" name="Footer Placeholder 2">
            <a:extLst>
              <a:ext uri="{FF2B5EF4-FFF2-40B4-BE49-F238E27FC236}">
                <a16:creationId xmlns:a16="http://schemas.microsoft.com/office/drawing/2014/main" id="{5B3A703E-CB4B-5E56-B444-7538D2085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A56887-0494-6F4A-DF02-AF9618806345}"/>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125938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9749-C7F3-826F-211E-0240FBD60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2A2DA-42C5-EDE3-D4A2-5456C954A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0D3268-AD97-2227-0464-E604D9F11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3908C-5FD9-6E14-7009-34084BF844C4}"/>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6" name="Footer Placeholder 5">
            <a:extLst>
              <a:ext uri="{FF2B5EF4-FFF2-40B4-BE49-F238E27FC236}">
                <a16:creationId xmlns:a16="http://schemas.microsoft.com/office/drawing/2014/main" id="{A2A48399-FAC5-D267-DF84-6BBA12752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40286-EA86-36F8-B588-D9500AAF1D71}"/>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186266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B51C-F50E-A632-4468-C69CE6E51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6AF416-D995-559F-8E75-15D277769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56FCB-06BC-DCE0-2202-C08A1562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BB539-2BCE-EAAF-F8C7-00A695EC5E25}"/>
              </a:ext>
            </a:extLst>
          </p:cNvPr>
          <p:cNvSpPr>
            <a:spLocks noGrp="1"/>
          </p:cNvSpPr>
          <p:nvPr>
            <p:ph type="dt" sz="half" idx="10"/>
          </p:nvPr>
        </p:nvSpPr>
        <p:spPr/>
        <p:txBody>
          <a:bodyPr/>
          <a:lstStyle/>
          <a:p>
            <a:fld id="{DE0EFB12-92A1-F64F-AB2B-C9B33B6991F4}" type="datetimeFigureOut">
              <a:rPr lang="en-US" smtClean="0"/>
              <a:t>12/24/22</a:t>
            </a:fld>
            <a:endParaRPr lang="en-US"/>
          </a:p>
        </p:txBody>
      </p:sp>
      <p:sp>
        <p:nvSpPr>
          <p:cNvPr id="6" name="Footer Placeholder 5">
            <a:extLst>
              <a:ext uri="{FF2B5EF4-FFF2-40B4-BE49-F238E27FC236}">
                <a16:creationId xmlns:a16="http://schemas.microsoft.com/office/drawing/2014/main" id="{3B3801D2-ECC6-533C-A1EB-3530E962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FECF9-4BA9-6E26-22EC-55B649339574}"/>
              </a:ext>
            </a:extLst>
          </p:cNvPr>
          <p:cNvSpPr>
            <a:spLocks noGrp="1"/>
          </p:cNvSpPr>
          <p:nvPr>
            <p:ph type="sldNum" sz="quarter" idx="12"/>
          </p:nvPr>
        </p:nvSpPr>
        <p:spPr/>
        <p:txBody>
          <a:bodyPr/>
          <a:lstStyle/>
          <a:p>
            <a:fld id="{29F77A3B-4657-4D40-B853-FB53EEDD045D}" type="slidenum">
              <a:rPr lang="en-US" smtClean="0"/>
              <a:t>‹#›</a:t>
            </a:fld>
            <a:endParaRPr lang="en-US"/>
          </a:p>
        </p:txBody>
      </p:sp>
    </p:spTree>
    <p:extLst>
      <p:ext uri="{BB962C8B-B14F-4D97-AF65-F5344CB8AC3E}">
        <p14:creationId xmlns:p14="http://schemas.microsoft.com/office/powerpoint/2010/main" val="193162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0FDE6-219D-1084-5F81-0110FC76D2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CADC9-AB83-AEA0-FFF3-2FC300693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647DA-F58A-C1C6-B1FE-BFC4F36863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EFB12-92A1-F64F-AB2B-C9B33B6991F4}" type="datetimeFigureOut">
              <a:rPr lang="en-US" smtClean="0"/>
              <a:t>12/24/22</a:t>
            </a:fld>
            <a:endParaRPr lang="en-US"/>
          </a:p>
        </p:txBody>
      </p:sp>
      <p:sp>
        <p:nvSpPr>
          <p:cNvPr id="5" name="Footer Placeholder 4">
            <a:extLst>
              <a:ext uri="{FF2B5EF4-FFF2-40B4-BE49-F238E27FC236}">
                <a16:creationId xmlns:a16="http://schemas.microsoft.com/office/drawing/2014/main" id="{3965D635-7C9C-BC70-A809-498AEFC8C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DDCDD-4AA7-11FF-542C-7F2C751E9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7A3B-4657-4D40-B853-FB53EEDD045D}" type="slidenum">
              <a:rPr lang="en-US" smtClean="0"/>
              <a:t>‹#›</a:t>
            </a:fld>
            <a:endParaRPr lang="en-US"/>
          </a:p>
        </p:txBody>
      </p:sp>
    </p:spTree>
    <p:extLst>
      <p:ext uri="{BB962C8B-B14F-4D97-AF65-F5344CB8AC3E}">
        <p14:creationId xmlns:p14="http://schemas.microsoft.com/office/powerpoint/2010/main" val="96078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9762-6D45-4930-BEB0-4110205A16B7}"/>
              </a:ext>
            </a:extLst>
          </p:cNvPr>
          <p:cNvSpPr>
            <a:spLocks noGrp="1"/>
          </p:cNvSpPr>
          <p:nvPr>
            <p:ph type="ctrTitle"/>
          </p:nvPr>
        </p:nvSpPr>
        <p:spPr>
          <a:xfrm>
            <a:off x="152400" y="2101755"/>
            <a:ext cx="11887200" cy="1763109"/>
          </a:xfrm>
        </p:spPr>
        <p:txBody>
          <a:bodyPr>
            <a:normAutofit/>
          </a:bodyPr>
          <a:lstStyle/>
          <a:p>
            <a:r>
              <a:rPr lang="en-US" sz="5400" dirty="0"/>
              <a:t>A Machine Learning Model of Flexible, Adaptable Motor Control</a:t>
            </a:r>
          </a:p>
        </p:txBody>
      </p:sp>
      <p:sp>
        <p:nvSpPr>
          <p:cNvPr id="3" name="Subtitle 2">
            <a:extLst>
              <a:ext uri="{FF2B5EF4-FFF2-40B4-BE49-F238E27FC236}">
                <a16:creationId xmlns:a16="http://schemas.microsoft.com/office/drawing/2014/main" id="{4BE6B4CC-CEED-E8E7-F4E1-B38CFFA91FED}"/>
              </a:ext>
            </a:extLst>
          </p:cNvPr>
          <p:cNvSpPr>
            <a:spLocks noGrp="1"/>
          </p:cNvSpPr>
          <p:nvPr>
            <p:ph type="subTitle" idx="1"/>
          </p:nvPr>
        </p:nvSpPr>
        <p:spPr>
          <a:xfrm>
            <a:off x="1524000" y="4330458"/>
            <a:ext cx="9144000" cy="783983"/>
          </a:xfrm>
        </p:spPr>
        <p:txBody>
          <a:bodyPr/>
          <a:lstStyle/>
          <a:p>
            <a:r>
              <a:rPr lang="en-US" dirty="0"/>
              <a:t>Ananya Kapoor | Fall 2022 Rotation Talk | 12/07/2022</a:t>
            </a:r>
          </a:p>
        </p:txBody>
      </p:sp>
    </p:spTree>
    <p:extLst>
      <p:ext uri="{BB962C8B-B14F-4D97-AF65-F5344CB8AC3E}">
        <p14:creationId xmlns:p14="http://schemas.microsoft.com/office/powerpoint/2010/main" val="28040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E121-8156-18ED-9075-84FB58199A78}"/>
              </a:ext>
            </a:extLst>
          </p:cNvPr>
          <p:cNvSpPr>
            <a:spLocks noGrp="1"/>
          </p:cNvSpPr>
          <p:nvPr>
            <p:ph type="title"/>
          </p:nvPr>
        </p:nvSpPr>
        <p:spPr>
          <a:xfrm>
            <a:off x="1085938" y="183697"/>
            <a:ext cx="10515600" cy="915035"/>
          </a:xfrm>
        </p:spPr>
        <p:txBody>
          <a:bodyPr/>
          <a:lstStyle/>
          <a:p>
            <a:pPr algn="ctr"/>
            <a:r>
              <a:rPr lang="en-US" dirty="0"/>
              <a:t>Complete Model Architecture</a:t>
            </a:r>
          </a:p>
        </p:txBody>
      </p:sp>
      <p:sp>
        <p:nvSpPr>
          <p:cNvPr id="8" name="Oval 7">
            <a:extLst>
              <a:ext uri="{FF2B5EF4-FFF2-40B4-BE49-F238E27FC236}">
                <a16:creationId xmlns:a16="http://schemas.microsoft.com/office/drawing/2014/main" id="{05C6546D-90F7-858F-EC05-E940E4E83B4B}"/>
              </a:ext>
            </a:extLst>
          </p:cNvPr>
          <p:cNvSpPr/>
          <p:nvPr/>
        </p:nvSpPr>
        <p:spPr>
          <a:xfrm>
            <a:off x="1628077" y="2142269"/>
            <a:ext cx="3212876" cy="3025833"/>
          </a:xfrm>
          <a:prstGeom prst="ellipse">
            <a:avLst/>
          </a:prstGeom>
          <a:solidFill>
            <a:srgbClr val="98BD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7483C51-645D-C663-B8F9-862E866F0D12}"/>
              </a:ext>
            </a:extLst>
          </p:cNvPr>
          <p:cNvSpPr txBox="1"/>
          <p:nvPr/>
        </p:nvSpPr>
        <p:spPr>
          <a:xfrm>
            <a:off x="1582070" y="1446205"/>
            <a:ext cx="3372202" cy="461665"/>
          </a:xfrm>
          <a:prstGeom prst="rect">
            <a:avLst/>
          </a:prstGeom>
          <a:noFill/>
        </p:spPr>
        <p:txBody>
          <a:bodyPr wrap="square" rtlCol="0">
            <a:spAutoFit/>
          </a:bodyPr>
          <a:lstStyle/>
          <a:p>
            <a:pPr algn="ctr"/>
            <a:r>
              <a:rPr lang="en-US" sz="2400" b="1" dirty="0"/>
              <a:t>Forcing Function RNN</a:t>
            </a: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5FF37D0D-9F1C-3651-9758-8A63674A8A38}"/>
                  </a:ext>
                </a:extLst>
              </p:cNvPr>
              <p:cNvSpPr/>
              <p:nvPr/>
            </p:nvSpPr>
            <p:spPr>
              <a:xfrm>
                <a:off x="135770" y="3119016"/>
                <a:ext cx="1064029" cy="108065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1" i="1" dirty="0" smtClean="0">
                              <a:solidFill>
                                <a:schemeClr val="tx1"/>
                              </a:solidFill>
                              <a:latin typeface="Cambria Math" panose="02040503050406030204" pitchFamily="18" charset="0"/>
                            </a:rPr>
                          </m:ctrlPr>
                        </m:accPr>
                        <m:e>
                          <m:r>
                            <a:rPr lang="en-US" sz="2000" b="1" i="1" dirty="0" smtClean="0">
                              <a:solidFill>
                                <a:schemeClr val="tx1"/>
                              </a:solidFill>
                              <a:latin typeface="Cambria Math" panose="02040503050406030204" pitchFamily="18" charset="0"/>
                            </a:rPr>
                            <m:t>𝒙</m:t>
                          </m:r>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𝒕</m:t>
                          </m:r>
                          <m:r>
                            <a:rPr lang="en-US" sz="2000" b="1" i="1" dirty="0" smtClean="0">
                              <a:solidFill>
                                <a:schemeClr val="tx1"/>
                              </a:solidFill>
                              <a:latin typeface="Cambria Math" panose="02040503050406030204" pitchFamily="18" charset="0"/>
                            </a:rPr>
                            <m:t>)</m:t>
                          </m:r>
                        </m:e>
                      </m:acc>
                    </m:oMath>
                  </m:oMathPara>
                </a14:m>
                <a:endParaRPr lang="en-US" sz="2000" b="1" dirty="0">
                  <a:solidFill>
                    <a:schemeClr val="tx1"/>
                  </a:solidFill>
                </a:endParaRPr>
              </a:p>
            </p:txBody>
          </p:sp>
        </mc:Choice>
        <mc:Fallback xmlns="">
          <p:sp>
            <p:nvSpPr>
              <p:cNvPr id="10" name="Oval 9">
                <a:extLst>
                  <a:ext uri="{FF2B5EF4-FFF2-40B4-BE49-F238E27FC236}">
                    <a16:creationId xmlns:a16="http://schemas.microsoft.com/office/drawing/2014/main" id="{5FF37D0D-9F1C-3651-9758-8A63674A8A38}"/>
                  </a:ext>
                </a:extLst>
              </p:cNvPr>
              <p:cNvSpPr>
                <a:spLocks noRot="1" noChangeAspect="1" noMove="1" noResize="1" noEditPoints="1" noAdjustHandles="1" noChangeArrowheads="1" noChangeShapeType="1" noTextEdit="1"/>
              </p:cNvSpPr>
              <p:nvPr/>
            </p:nvSpPr>
            <p:spPr>
              <a:xfrm>
                <a:off x="135770" y="3119016"/>
                <a:ext cx="1064029" cy="1080654"/>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5C6C5C9-0DBE-7279-C848-FC145DE25B53}"/>
                  </a:ext>
                </a:extLst>
              </p:cNvPr>
              <p:cNvSpPr/>
              <p:nvPr/>
            </p:nvSpPr>
            <p:spPr>
              <a:xfrm>
                <a:off x="5269231" y="2850975"/>
                <a:ext cx="3647902" cy="1608422"/>
              </a:xfrm>
              <a:prstGeom prst="rect">
                <a:avLst/>
              </a:prstGeom>
              <a:solidFill>
                <a:srgbClr val="B24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d>
                        <m:dPr>
                          <m:begChr m:val="{"/>
                          <m:endChr m:val=""/>
                          <m:ctrlPr>
                            <a:rPr lang="en-US" sz="1800" b="1" i="1" smtClean="0">
                              <a:solidFill>
                                <a:schemeClr val="tx1"/>
                              </a:solidFill>
                              <a:latin typeface="Cambria Math" panose="02040503050406030204" pitchFamily="18" charset="0"/>
                            </a:rPr>
                          </m:ctrlPr>
                        </m:dPr>
                        <m:e>
                          <m:eqArr>
                            <m:eqArrPr>
                              <m:ctrlPr>
                                <a:rPr lang="en-US" sz="1800" b="1" i="1" smtClean="0">
                                  <a:solidFill>
                                    <a:schemeClr val="tx1"/>
                                  </a:solidFill>
                                  <a:latin typeface="Cambria Math" panose="02040503050406030204" pitchFamily="18" charset="0"/>
                                </a:rPr>
                              </m:ctrlPr>
                            </m:eqArrPr>
                            <m:e>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𝒓</m:t>
                                  </m:r>
                                  <m:r>
                                    <a:rPr lang="en-US" sz="1800" b="1" i="1" smtClean="0">
                                      <a:solidFill>
                                        <a:schemeClr val="tx1"/>
                                      </a:solidFill>
                                      <a:latin typeface="Cambria Math" panose="02040503050406030204" pitchFamily="18" charset="0"/>
                                    </a:rPr>
                                    <m:t>′</m:t>
                                  </m:r>
                                </m:e>
                              </m:acc>
                              <m:r>
                                <a:rPr lang="en-US" b="1" i="1">
                                  <a:solidFill>
                                    <a:schemeClr val="tx1"/>
                                  </a:solidFill>
                                  <a:latin typeface="Cambria Math" panose="02040503050406030204" pitchFamily="18" charset="0"/>
                                </a:rPr>
                                <m:t>=</m:t>
                              </m:r>
                              <m:d>
                                <m:dPr>
                                  <m:ctrlPr>
                                    <a:rPr lang="en-US" b="1" i="1" smtClean="0">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𝑨</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𝑩𝑲</m:t>
                                  </m:r>
                                </m:e>
                              </m:d>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𝒓</m:t>
                                  </m:r>
                                </m:e>
                              </m:acc>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𝑩𝒈</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𝒈</m:t>
                                  </m:r>
                                </m:sub>
                              </m:sSub>
                              <m:r>
                                <a:rPr lang="en-US" b="1" i="1">
                                  <a:solidFill>
                                    <a:schemeClr val="tx1"/>
                                  </a:solidFill>
                                  <a:latin typeface="Cambria Math" panose="02040503050406030204" pitchFamily="18" charset="0"/>
                                </a:rPr>
                                <m:t>+</m:t>
                              </m:r>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𝒙</m:t>
                                  </m:r>
                                </m:e>
                              </m:acc>
                              <m:r>
                                <a:rPr lang="en-US" b="1" i="1" smtClean="0">
                                  <a:solidFill>
                                    <a:schemeClr val="tx1"/>
                                  </a:solidFill>
                                  <a:latin typeface="Cambria Math" panose="02040503050406030204" pitchFamily="18" charset="0"/>
                                </a:rPr>
                                <m:t>𝒇</m:t>
                              </m:r>
                              <m:d>
                                <m:dPr>
                                  <m:ctrlPr>
                                    <a:rPr lang="en-US" b="1" i="1">
                                      <a:solidFill>
                                        <a:schemeClr val="tx1"/>
                                      </a:solidFill>
                                      <a:latin typeface="Cambria Math" panose="02040503050406030204" pitchFamily="18" charset="0"/>
                                    </a:rPr>
                                  </m:ctrlPr>
                                </m:dPr>
                                <m:e>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𝒙</m:t>
                                      </m:r>
                                    </m:e>
                                  </m:acc>
                                </m:e>
                              </m:d>
                            </m:e>
                            <m:e>
                              <m:acc>
                                <m:accPr>
                                  <m:chr m:val="⃗"/>
                                  <m:ctrlPr>
                                    <a:rPr lang="en-US" sz="1800" b="1" i="1" smtClean="0">
                                      <a:solidFill>
                                        <a:schemeClr val="tx1"/>
                                      </a:solidFill>
                                      <a:latin typeface="Cambria Math" panose="02040503050406030204" pitchFamily="18" charset="0"/>
                                    </a:rPr>
                                  </m:ctrlPr>
                                </m:accPr>
                                <m:e>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𝒚</m:t>
                                      </m:r>
                                    </m:e>
                                  </m:acc>
                                </m:e>
                              </m:acc>
                              <m:r>
                                <a:rPr lang="en-US" b="1" i="1">
                                  <a:solidFill>
                                    <a:schemeClr val="tx1"/>
                                  </a:solidFill>
                                  <a:latin typeface="Cambria Math" panose="02040503050406030204" pitchFamily="18" charset="0"/>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𝑾</m:t>
                                  </m:r>
                                </m:e>
                                <m:sup>
                                  <m:r>
                                    <a:rPr lang="en-US" b="1" i="1" smtClean="0">
                                      <a:solidFill>
                                        <a:schemeClr val="tx1"/>
                                      </a:solidFill>
                                      <a:latin typeface="Cambria Math" panose="02040503050406030204" pitchFamily="18" charset="0"/>
                                    </a:rPr>
                                    <m:t>𝒚</m:t>
                                  </m:r>
                                </m:sup>
                              </m:sSup>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𝒓</m:t>
                                  </m:r>
                                </m:e>
                              </m:acc>
                              <m:r>
                                <a:rPr lang="en-US" sz="1800" b="1" i="1" smtClean="0">
                                  <a:solidFill>
                                    <a:schemeClr val="tx1"/>
                                  </a:solidFill>
                                  <a:latin typeface="Cambria Math" panose="02040503050406030204" pitchFamily="18" charset="0"/>
                                </a:rPr>
                                <m:t>                                               </m:t>
                              </m:r>
                            </m:e>
                          </m:eqArr>
                        </m:e>
                      </m:d>
                    </m:oMath>
                  </m:oMathPara>
                </a14:m>
                <a:endParaRPr lang="en-US" b="1" dirty="0">
                  <a:solidFill>
                    <a:schemeClr val="tx1"/>
                  </a:solidFill>
                </a:endParaRPr>
              </a:p>
            </p:txBody>
          </p:sp>
        </mc:Choice>
        <mc:Fallback xmlns="">
          <p:sp>
            <p:nvSpPr>
              <p:cNvPr id="11" name="Rectangle 10">
                <a:extLst>
                  <a:ext uri="{FF2B5EF4-FFF2-40B4-BE49-F238E27FC236}">
                    <a16:creationId xmlns:a16="http://schemas.microsoft.com/office/drawing/2014/main" id="{C5C6C5C9-0DBE-7279-C848-FC145DE25B53}"/>
                  </a:ext>
                </a:extLst>
              </p:cNvPr>
              <p:cNvSpPr>
                <a:spLocks noRot="1" noChangeAspect="1" noMove="1" noResize="1" noEditPoints="1" noAdjustHandles="1" noChangeArrowheads="1" noChangeShapeType="1" noTextEdit="1"/>
              </p:cNvSpPr>
              <p:nvPr/>
            </p:nvSpPr>
            <p:spPr>
              <a:xfrm>
                <a:off x="5269231" y="2850975"/>
                <a:ext cx="3647902" cy="1608422"/>
              </a:xfrm>
              <a:prstGeom prst="rect">
                <a:avLst/>
              </a:prstGeom>
              <a:blipFill>
                <a:blip r:embed="rId4"/>
                <a:stretch>
                  <a:fillRect l="-43253" t="-103906" b="-15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7372E17-844A-C63C-E89B-696D9E91AC80}"/>
                  </a:ext>
                </a:extLst>
              </p:cNvPr>
              <p:cNvSpPr txBox="1"/>
              <p:nvPr/>
            </p:nvSpPr>
            <p:spPr>
              <a:xfrm>
                <a:off x="1695442" y="3119016"/>
                <a:ext cx="3071558" cy="1074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r>
                                    <a:rPr lang="en-US" sz="2000" b="1" i="1" smtClean="0">
                                      <a:latin typeface="Cambria Math" panose="02040503050406030204" pitchFamily="18" charset="0"/>
                                    </a:rPr>
                                    <m:t>′</m:t>
                                  </m:r>
                                </m:e>
                              </m:acc>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0" smtClean="0">
                                      <a:latin typeface="Cambria Math" panose="02040503050406030204" pitchFamily="18" charset="0"/>
                                    </a:rPr>
                                    <m:t>𝐭𝐚𝐧𝐡</m:t>
                                  </m:r>
                                </m:fName>
                                <m:e>
                                  <m:r>
                                    <a:rPr lang="en-US" sz="2000" b="1" i="1" smtClean="0">
                                      <a:latin typeface="Cambria Math" panose="02040503050406030204" pitchFamily="18" charset="0"/>
                                    </a:rPr>
                                    <m:t>(</m:t>
                                  </m:r>
                                </m:e>
                              </m:func>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𝑾</m:t>
                                  </m:r>
                                </m:e>
                                <m:sup>
                                  <m:r>
                                    <a:rPr lang="en-US" sz="2000" b="1" i="1" smtClean="0">
                                      <a:latin typeface="Cambria Math" panose="02040503050406030204" pitchFamily="18" charset="0"/>
                                    </a:rPr>
                                    <m:t>𝒖</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e>
                              </m:acc>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𝑾</m:t>
                                  </m:r>
                                </m:e>
                                <m:sup>
                                  <m:r>
                                    <a:rPr lang="en-US" sz="2000" b="1" i="1" smtClean="0">
                                      <a:latin typeface="Cambria Math" panose="02040503050406030204" pitchFamily="18" charset="0"/>
                                    </a:rPr>
                                    <m:t>𝒙</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r>
                                <a:rPr lang="en-US" sz="2000" b="1" i="1" smtClean="0">
                                  <a:latin typeface="Cambria Math" panose="02040503050406030204" pitchFamily="18" charset="0"/>
                                </a:rPr>
                                <m:t>)</m:t>
                              </m:r>
                            </m:e>
                            <m:e>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e>
                              </m:d>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𝑾</m:t>
                                  </m:r>
                                </m:e>
                                <m:sup>
                                  <m:r>
                                    <a:rPr lang="en-US" sz="2000" b="1" i="1" smtClean="0">
                                      <a:latin typeface="Cambria Math" panose="02040503050406030204" pitchFamily="18" charset="0"/>
                                    </a:rPr>
                                    <m:t>𝒇</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e>
                              </m:acc>
                              <m:r>
                                <a:rPr lang="en-US" sz="2000" b="1" i="1" smtClean="0">
                                  <a:latin typeface="Cambria Math" panose="02040503050406030204" pitchFamily="18" charset="0"/>
                                </a:rPr>
                                <m:t>                         </m:t>
                              </m:r>
                            </m:e>
                          </m:eqArr>
                        </m:e>
                      </m:d>
                    </m:oMath>
                  </m:oMathPara>
                </a14:m>
                <a:endParaRPr lang="en-US" sz="2000" b="1" dirty="0"/>
              </a:p>
            </p:txBody>
          </p:sp>
        </mc:Choice>
        <mc:Fallback xmlns="">
          <p:sp>
            <p:nvSpPr>
              <p:cNvPr id="12" name="TextBox 11">
                <a:extLst>
                  <a:ext uri="{FF2B5EF4-FFF2-40B4-BE49-F238E27FC236}">
                    <a16:creationId xmlns:a16="http://schemas.microsoft.com/office/drawing/2014/main" id="{D7372E17-844A-C63C-E89B-696D9E91AC80}"/>
                  </a:ext>
                </a:extLst>
              </p:cNvPr>
              <p:cNvSpPr txBox="1">
                <a:spLocks noRot="1" noChangeAspect="1" noMove="1" noResize="1" noEditPoints="1" noAdjustHandles="1" noChangeArrowheads="1" noChangeShapeType="1" noTextEdit="1"/>
              </p:cNvSpPr>
              <p:nvPr/>
            </p:nvSpPr>
            <p:spPr>
              <a:xfrm>
                <a:off x="1695442" y="3119016"/>
                <a:ext cx="3071558" cy="1074910"/>
              </a:xfrm>
              <a:prstGeom prst="rect">
                <a:avLst/>
              </a:prstGeom>
              <a:blipFill>
                <a:blip r:embed="rId5"/>
                <a:stretch>
                  <a:fillRect l="-58025" t="-209302" r="-1646" b="-295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3C7D851A-E5B3-CE57-1DF2-6622C1C1E8E9}"/>
                  </a:ext>
                </a:extLst>
              </p:cNvPr>
              <p:cNvSpPr/>
              <p:nvPr/>
            </p:nvSpPr>
            <p:spPr>
              <a:xfrm>
                <a:off x="9283591" y="3119016"/>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b="1" i="1" smtClean="0">
                              <a:solidFill>
                                <a:schemeClr val="tx1"/>
                              </a:solidFill>
                              <a:latin typeface="Cambria Math" panose="02040503050406030204" pitchFamily="18" charset="0"/>
                            </a:rPr>
                          </m:ctrlPr>
                        </m:accPr>
                        <m:e>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𝒚</m:t>
                              </m:r>
                            </m:e>
                          </m:acc>
                        </m:e>
                      </m:acc>
                    </m:oMath>
                  </m:oMathPara>
                </a14:m>
                <a:endParaRPr lang="en-US" dirty="0">
                  <a:solidFill>
                    <a:schemeClr val="tx1"/>
                  </a:solidFill>
                </a:endParaRPr>
              </a:p>
            </p:txBody>
          </p:sp>
        </mc:Choice>
        <mc:Fallback xmlns="">
          <p:sp>
            <p:nvSpPr>
              <p:cNvPr id="13" name="Oval 12">
                <a:extLst>
                  <a:ext uri="{FF2B5EF4-FFF2-40B4-BE49-F238E27FC236}">
                    <a16:creationId xmlns:a16="http://schemas.microsoft.com/office/drawing/2014/main" id="{3C7D851A-E5B3-CE57-1DF2-6622C1C1E8E9}"/>
                  </a:ext>
                </a:extLst>
              </p:cNvPr>
              <p:cNvSpPr>
                <a:spLocks noRot="1" noChangeAspect="1" noMove="1" noResize="1" noEditPoints="1" noAdjustHandles="1" noChangeArrowheads="1" noChangeShapeType="1" noTextEdit="1"/>
              </p:cNvSpPr>
              <p:nvPr/>
            </p:nvSpPr>
            <p:spPr>
              <a:xfrm>
                <a:off x="9283591" y="3119016"/>
                <a:ext cx="1064029" cy="1080654"/>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386B35B-6BA5-F040-6E72-617EB0D7DD3E}"/>
                  </a:ext>
                </a:extLst>
              </p:cNvPr>
              <p:cNvSpPr/>
              <p:nvPr/>
            </p:nvSpPr>
            <p:spPr>
              <a:xfrm>
                <a:off x="10821785" y="3114858"/>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𝑦</m:t>
                          </m:r>
                        </m:e>
                      </m:acc>
                    </m:oMath>
                  </m:oMathPara>
                </a14:m>
                <a:endParaRPr lang="en-US" dirty="0">
                  <a:solidFill>
                    <a:schemeClr val="tx1"/>
                  </a:solidFill>
                </a:endParaRPr>
              </a:p>
            </p:txBody>
          </p:sp>
        </mc:Choice>
        <mc:Fallback xmlns="">
          <p:sp>
            <p:nvSpPr>
              <p:cNvPr id="15" name="Oval 14">
                <a:extLst>
                  <a:ext uri="{FF2B5EF4-FFF2-40B4-BE49-F238E27FC236}">
                    <a16:creationId xmlns:a16="http://schemas.microsoft.com/office/drawing/2014/main" id="{4386B35B-6BA5-F040-6E72-617EB0D7DD3E}"/>
                  </a:ext>
                </a:extLst>
              </p:cNvPr>
              <p:cNvSpPr>
                <a:spLocks noRot="1" noChangeAspect="1" noMove="1" noResize="1" noEditPoints="1" noAdjustHandles="1" noChangeArrowheads="1" noChangeShapeType="1" noTextEdit="1"/>
              </p:cNvSpPr>
              <p:nvPr/>
            </p:nvSpPr>
            <p:spPr>
              <a:xfrm>
                <a:off x="10821785" y="3114858"/>
                <a:ext cx="1064029" cy="1080654"/>
              </a:xfrm>
              <a:prstGeom prst="ellipse">
                <a:avLst/>
              </a:prstGeom>
              <a:blipFill>
                <a:blip r:embed="rId7"/>
                <a:stretch>
                  <a:fillRect/>
                </a:stretch>
              </a:blipFill>
              <a:ln>
                <a:solidFill>
                  <a:schemeClr val="tx1"/>
                </a:solid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3B6712E5-D4FD-7D9B-A3F7-F9DCA5516C2B}"/>
              </a:ext>
            </a:extLst>
          </p:cNvPr>
          <p:cNvCxnSpPr>
            <a:cxnSpLocks/>
            <a:endCxn id="8" idx="2"/>
          </p:cNvCxnSpPr>
          <p:nvPr/>
        </p:nvCxnSpPr>
        <p:spPr>
          <a:xfrm>
            <a:off x="1165257" y="3655185"/>
            <a:ext cx="462820"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FAF231-91D3-A9D1-6BF8-A6371B6463AE}"/>
              </a:ext>
            </a:extLst>
          </p:cNvPr>
          <p:cNvCxnSpPr>
            <a:cxnSpLocks/>
          </p:cNvCxnSpPr>
          <p:nvPr/>
        </p:nvCxnSpPr>
        <p:spPr>
          <a:xfrm>
            <a:off x="4767000" y="3114858"/>
            <a:ext cx="502231" cy="19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847763-5AB3-0D67-5C1A-F17473775F12}"/>
              </a:ext>
            </a:extLst>
          </p:cNvPr>
          <p:cNvCxnSpPr>
            <a:cxnSpLocks/>
          </p:cNvCxnSpPr>
          <p:nvPr/>
        </p:nvCxnSpPr>
        <p:spPr>
          <a:xfrm flipV="1">
            <a:off x="4572000" y="4216990"/>
            <a:ext cx="676623" cy="2424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C4EEAC-73B9-2F32-378C-452A8D90C18B}"/>
              </a:ext>
            </a:extLst>
          </p:cNvPr>
          <p:cNvCxnSpPr/>
          <p:nvPr/>
        </p:nvCxnSpPr>
        <p:spPr>
          <a:xfrm>
            <a:off x="4840953" y="3840480"/>
            <a:ext cx="42827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135E8C-FFA8-86FD-48AC-15ABF76960D2}"/>
              </a:ext>
            </a:extLst>
          </p:cNvPr>
          <p:cNvCxnSpPr>
            <a:cxnSpLocks/>
            <a:stCxn id="11" idx="3"/>
          </p:cNvCxnSpPr>
          <p:nvPr/>
        </p:nvCxnSpPr>
        <p:spPr>
          <a:xfrm flipV="1">
            <a:off x="8917133" y="3655185"/>
            <a:ext cx="366458"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0A36D6-CF0A-E994-1FA0-EE0C24B4BDA5}"/>
              </a:ext>
            </a:extLst>
          </p:cNvPr>
          <p:cNvCxnSpPr>
            <a:cxnSpLocks/>
            <a:stCxn id="13" idx="6"/>
            <a:endCxn id="15" idx="2"/>
          </p:cNvCxnSpPr>
          <p:nvPr/>
        </p:nvCxnSpPr>
        <p:spPr>
          <a:xfrm flipV="1">
            <a:off x="10347620" y="3655185"/>
            <a:ext cx="474165" cy="415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E62C47D-315B-0910-17F7-8DD2747FC9AB}"/>
              </a:ext>
            </a:extLst>
          </p:cNvPr>
          <p:cNvCxnSpPr/>
          <p:nvPr/>
        </p:nvCxnSpPr>
        <p:spPr>
          <a:xfrm>
            <a:off x="10584702" y="3655185"/>
            <a:ext cx="0" cy="226347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71AA3C-8A7F-491F-8CDE-5D24D6BD37A3}"/>
              </a:ext>
            </a:extLst>
          </p:cNvPr>
          <p:cNvCxnSpPr/>
          <p:nvPr/>
        </p:nvCxnSpPr>
        <p:spPr>
          <a:xfrm flipH="1">
            <a:off x="3231221" y="5951913"/>
            <a:ext cx="7353481"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D90CEF-6F0A-1922-18D5-6369B577B4AC}"/>
              </a:ext>
            </a:extLst>
          </p:cNvPr>
          <p:cNvCxnSpPr>
            <a:endCxn id="8" idx="4"/>
          </p:cNvCxnSpPr>
          <p:nvPr/>
        </p:nvCxnSpPr>
        <p:spPr>
          <a:xfrm flipV="1">
            <a:off x="3231221" y="5168102"/>
            <a:ext cx="3294" cy="75056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E0BF870-2643-A83C-07BD-61E9E5610EBC}"/>
              </a:ext>
            </a:extLst>
          </p:cNvPr>
          <p:cNvSpPr txBox="1"/>
          <p:nvPr/>
        </p:nvSpPr>
        <p:spPr>
          <a:xfrm>
            <a:off x="5407081" y="1446205"/>
            <a:ext cx="3372202" cy="461665"/>
          </a:xfrm>
          <a:prstGeom prst="rect">
            <a:avLst/>
          </a:prstGeom>
          <a:noFill/>
        </p:spPr>
        <p:txBody>
          <a:bodyPr wrap="square" rtlCol="0">
            <a:spAutoFit/>
          </a:bodyPr>
          <a:lstStyle/>
          <a:p>
            <a:pPr algn="ctr"/>
            <a:r>
              <a:rPr lang="en-US" sz="2400" b="1" dirty="0"/>
              <a:t>Transformation System</a:t>
            </a:r>
          </a:p>
        </p:txBody>
      </p:sp>
      <p:cxnSp>
        <p:nvCxnSpPr>
          <p:cNvPr id="39" name="Straight Connector 38">
            <a:extLst>
              <a:ext uri="{FF2B5EF4-FFF2-40B4-BE49-F238E27FC236}">
                <a16:creationId xmlns:a16="http://schemas.microsoft.com/office/drawing/2014/main" id="{C4FC4FB5-D132-4CFA-F341-84ADC2C654E4}"/>
              </a:ext>
            </a:extLst>
          </p:cNvPr>
          <p:cNvCxnSpPr>
            <a:cxnSpLocks/>
          </p:cNvCxnSpPr>
          <p:nvPr/>
        </p:nvCxnSpPr>
        <p:spPr>
          <a:xfrm flipH="1">
            <a:off x="1396667" y="5954684"/>
            <a:ext cx="1834554"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92BA5DF-7483-AB3F-FE79-1F857E8D8116}"/>
              </a:ext>
            </a:extLst>
          </p:cNvPr>
          <p:cNvCxnSpPr>
            <a:cxnSpLocks/>
          </p:cNvCxnSpPr>
          <p:nvPr/>
        </p:nvCxnSpPr>
        <p:spPr>
          <a:xfrm flipH="1" flipV="1">
            <a:off x="1396667" y="3655185"/>
            <a:ext cx="6914" cy="229672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2248148-9E90-678F-A00E-8753ACDFC3C4}"/>
              </a:ext>
            </a:extLst>
          </p:cNvPr>
          <p:cNvSpPr txBox="1"/>
          <p:nvPr/>
        </p:nvSpPr>
        <p:spPr>
          <a:xfrm>
            <a:off x="2899587" y="6076627"/>
            <a:ext cx="6627844" cy="400110"/>
          </a:xfrm>
          <a:prstGeom prst="rect">
            <a:avLst/>
          </a:prstGeom>
          <a:noFill/>
        </p:spPr>
        <p:txBody>
          <a:bodyPr wrap="square" rtlCol="0">
            <a:spAutoFit/>
          </a:bodyPr>
          <a:lstStyle/>
          <a:p>
            <a:pPr algn="ctr"/>
            <a:r>
              <a:rPr lang="en-US" sz="2000" b="1" dirty="0">
                <a:solidFill>
                  <a:schemeClr val="accent6">
                    <a:lumMod val="50000"/>
                  </a:schemeClr>
                </a:solidFill>
              </a:rPr>
              <a:t>Weight Updates Through Backpropagation Through Time</a:t>
            </a:r>
          </a:p>
        </p:txBody>
      </p:sp>
      <p:sp>
        <p:nvSpPr>
          <p:cNvPr id="46" name="TextBox 45">
            <a:extLst>
              <a:ext uri="{FF2B5EF4-FFF2-40B4-BE49-F238E27FC236}">
                <a16:creationId xmlns:a16="http://schemas.microsoft.com/office/drawing/2014/main" id="{9124471A-6007-390E-3B39-D064038E494B}"/>
              </a:ext>
            </a:extLst>
          </p:cNvPr>
          <p:cNvSpPr txBox="1"/>
          <p:nvPr/>
        </p:nvSpPr>
        <p:spPr>
          <a:xfrm>
            <a:off x="8978383" y="1446205"/>
            <a:ext cx="1573879" cy="830997"/>
          </a:xfrm>
          <a:prstGeom prst="rect">
            <a:avLst/>
          </a:prstGeom>
          <a:noFill/>
        </p:spPr>
        <p:txBody>
          <a:bodyPr wrap="square" rtlCol="0">
            <a:spAutoFit/>
          </a:bodyPr>
          <a:lstStyle/>
          <a:p>
            <a:pPr algn="ctr"/>
            <a:r>
              <a:rPr lang="en-US" sz="2400" b="1" dirty="0"/>
              <a:t>Position </a:t>
            </a:r>
          </a:p>
          <a:p>
            <a:pPr algn="ctr"/>
            <a:r>
              <a:rPr lang="en-US" sz="2400" b="1" dirty="0"/>
              <a:t>Prediction</a:t>
            </a:r>
          </a:p>
        </p:txBody>
      </p:sp>
      <p:sp>
        <p:nvSpPr>
          <p:cNvPr id="48" name="TextBox 47">
            <a:extLst>
              <a:ext uri="{FF2B5EF4-FFF2-40B4-BE49-F238E27FC236}">
                <a16:creationId xmlns:a16="http://schemas.microsoft.com/office/drawing/2014/main" id="{DD3A453B-5D58-0267-AE4F-8DF437F56B99}"/>
              </a:ext>
            </a:extLst>
          </p:cNvPr>
          <p:cNvSpPr txBox="1"/>
          <p:nvPr/>
        </p:nvSpPr>
        <p:spPr>
          <a:xfrm>
            <a:off x="10563923" y="1446205"/>
            <a:ext cx="1573879" cy="830997"/>
          </a:xfrm>
          <a:prstGeom prst="rect">
            <a:avLst/>
          </a:prstGeom>
          <a:noFill/>
        </p:spPr>
        <p:txBody>
          <a:bodyPr wrap="square" rtlCol="0">
            <a:spAutoFit/>
          </a:bodyPr>
          <a:lstStyle/>
          <a:p>
            <a:pPr algn="ctr"/>
            <a:r>
              <a:rPr lang="en-US" sz="2400" b="1" dirty="0"/>
              <a:t>Desired </a:t>
            </a:r>
          </a:p>
          <a:p>
            <a:pPr algn="ctr"/>
            <a:r>
              <a:rPr lang="en-US" sz="2400" b="1" dirty="0"/>
              <a:t>Position</a:t>
            </a:r>
          </a:p>
        </p:txBody>
      </p:sp>
      <p:sp>
        <p:nvSpPr>
          <p:cNvPr id="49" name="TextBox 48">
            <a:extLst>
              <a:ext uri="{FF2B5EF4-FFF2-40B4-BE49-F238E27FC236}">
                <a16:creationId xmlns:a16="http://schemas.microsoft.com/office/drawing/2014/main" id="{7552F77D-0C03-5F82-CB36-2B64E3B416CC}"/>
              </a:ext>
            </a:extLst>
          </p:cNvPr>
          <p:cNvSpPr txBox="1"/>
          <p:nvPr/>
        </p:nvSpPr>
        <p:spPr>
          <a:xfrm>
            <a:off x="-3470" y="1446204"/>
            <a:ext cx="1573879" cy="461665"/>
          </a:xfrm>
          <a:prstGeom prst="rect">
            <a:avLst/>
          </a:prstGeom>
          <a:noFill/>
        </p:spPr>
        <p:txBody>
          <a:bodyPr wrap="square" rtlCol="0">
            <a:spAutoFit/>
          </a:bodyPr>
          <a:lstStyle/>
          <a:p>
            <a:pPr algn="ctr"/>
            <a:r>
              <a:rPr lang="en-US" sz="2400" b="1" dirty="0"/>
              <a:t>Time Input</a:t>
            </a:r>
          </a:p>
        </p:txBody>
      </p:sp>
      <p:pic>
        <p:nvPicPr>
          <p:cNvPr id="4" name="Content Placeholder 4" descr="Diagram&#10;&#10;Description automatically generated">
            <a:extLst>
              <a:ext uri="{FF2B5EF4-FFF2-40B4-BE49-F238E27FC236}">
                <a16:creationId xmlns:a16="http://schemas.microsoft.com/office/drawing/2014/main" id="{E5CE7E8B-329F-25C6-70CB-B6B4CE68C1D7}"/>
              </a:ext>
            </a:extLst>
          </p:cNvPr>
          <p:cNvPicPr>
            <a:picLocks noChangeAspect="1"/>
          </p:cNvPicPr>
          <p:nvPr/>
        </p:nvPicPr>
        <p:blipFill>
          <a:blip r:embed="rId8"/>
          <a:stretch>
            <a:fillRect/>
          </a:stretch>
        </p:blipFill>
        <p:spPr>
          <a:xfrm>
            <a:off x="10347620" y="280061"/>
            <a:ext cx="1419376" cy="1186054"/>
          </a:xfrm>
          <a:prstGeom prst="rect">
            <a:avLst/>
          </a:prstGeom>
        </p:spPr>
      </p:pic>
      <p:sp>
        <p:nvSpPr>
          <p:cNvPr id="3" name="TextBox 2">
            <a:extLst>
              <a:ext uri="{FF2B5EF4-FFF2-40B4-BE49-F238E27FC236}">
                <a16:creationId xmlns:a16="http://schemas.microsoft.com/office/drawing/2014/main" id="{AE17C6D0-8364-393B-D033-DFB22D7D80C8}"/>
              </a:ext>
            </a:extLst>
          </p:cNvPr>
          <p:cNvSpPr txBox="1"/>
          <p:nvPr/>
        </p:nvSpPr>
        <p:spPr>
          <a:xfrm>
            <a:off x="5018115" y="2315191"/>
            <a:ext cx="4131476" cy="400110"/>
          </a:xfrm>
          <a:prstGeom prst="rect">
            <a:avLst/>
          </a:prstGeom>
          <a:noFill/>
        </p:spPr>
        <p:txBody>
          <a:bodyPr wrap="square" rtlCol="0">
            <a:spAutoFit/>
          </a:bodyPr>
          <a:lstStyle/>
          <a:p>
            <a:pPr algn="ctr"/>
            <a:r>
              <a:rPr lang="en-US" sz="2000" b="1" dirty="0"/>
              <a:t> Linear Quadratic Regulator Control</a:t>
            </a:r>
          </a:p>
        </p:txBody>
      </p:sp>
    </p:spTree>
    <p:extLst>
      <p:ext uri="{BB962C8B-B14F-4D97-AF65-F5344CB8AC3E}">
        <p14:creationId xmlns:p14="http://schemas.microsoft.com/office/powerpoint/2010/main" val="44941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B1B8-8343-997B-AF90-0082A5BFBDC5}"/>
              </a:ext>
            </a:extLst>
          </p:cNvPr>
          <p:cNvSpPr>
            <a:spLocks noGrp="1"/>
          </p:cNvSpPr>
          <p:nvPr>
            <p:ph type="title"/>
          </p:nvPr>
        </p:nvSpPr>
        <p:spPr>
          <a:xfrm>
            <a:off x="838200" y="221116"/>
            <a:ext cx="10515600" cy="897618"/>
          </a:xfrm>
        </p:spPr>
        <p:txBody>
          <a:bodyPr/>
          <a:lstStyle/>
          <a:p>
            <a:pPr algn="ctr"/>
            <a:r>
              <a:rPr lang="en-US" dirty="0"/>
              <a:t>Summary of Algorithmic Steps</a:t>
            </a:r>
          </a:p>
        </p:txBody>
      </p:sp>
      <p:sp>
        <p:nvSpPr>
          <p:cNvPr id="3" name="Content Placeholder 2">
            <a:extLst>
              <a:ext uri="{FF2B5EF4-FFF2-40B4-BE49-F238E27FC236}">
                <a16:creationId xmlns:a16="http://schemas.microsoft.com/office/drawing/2014/main" id="{FE09731C-DBBB-6CFC-24DA-5EC58AC263D7}"/>
              </a:ext>
            </a:extLst>
          </p:cNvPr>
          <p:cNvSpPr>
            <a:spLocks noGrp="1"/>
          </p:cNvSpPr>
          <p:nvPr>
            <p:ph idx="1"/>
          </p:nvPr>
        </p:nvSpPr>
        <p:spPr>
          <a:xfrm>
            <a:off x="838200" y="1520825"/>
            <a:ext cx="10515600" cy="4667250"/>
          </a:xfrm>
        </p:spPr>
        <p:txBody>
          <a:bodyPr/>
          <a:lstStyle/>
          <a:p>
            <a:pPr marL="514350" indent="-514350">
              <a:buFont typeface="+mj-lt"/>
              <a:buAutoNum type="arabicPeriod"/>
            </a:pPr>
            <a:r>
              <a:rPr lang="en-US" dirty="0"/>
              <a:t>Training model specification: </a:t>
            </a:r>
          </a:p>
          <a:p>
            <a:pPr lvl="1"/>
            <a:r>
              <a:rPr lang="en-US" dirty="0"/>
              <a:t>Forcing Function</a:t>
            </a:r>
          </a:p>
          <a:p>
            <a:pPr lvl="1"/>
            <a:r>
              <a:rPr lang="en-US" dirty="0"/>
              <a:t>Transformation System converging to point </a:t>
            </a:r>
            <a:r>
              <a:rPr lang="en-US" dirty="0" err="1"/>
              <a:t>goal</a:t>
            </a:r>
            <a:r>
              <a:rPr lang="en-US" baseline="-25000" dirty="0" err="1"/>
              <a:t>train</a:t>
            </a:r>
            <a:endParaRPr lang="en-US" baseline="-25000" dirty="0"/>
          </a:p>
          <a:p>
            <a:pPr marL="971550" lvl="1" indent="-514350">
              <a:buFont typeface="+mj-lt"/>
              <a:buAutoNum type="arabicPeriod"/>
            </a:pPr>
            <a:endParaRPr lang="en-US" dirty="0"/>
          </a:p>
          <a:p>
            <a:pPr marL="514350" indent="-514350">
              <a:buFont typeface="+mj-lt"/>
              <a:buAutoNum type="arabicPeriod"/>
            </a:pPr>
            <a:r>
              <a:rPr lang="en-US" dirty="0"/>
              <a:t>Train the forcing function on the training trajectory</a:t>
            </a:r>
          </a:p>
          <a:p>
            <a:pPr marL="514350" indent="-514350">
              <a:buFont typeface="+mj-lt"/>
              <a:buAutoNum type="arabicPeriod"/>
            </a:pPr>
            <a:endParaRPr lang="en-US" dirty="0"/>
          </a:p>
          <a:p>
            <a:pPr marL="514350" indent="-514350">
              <a:buFont typeface="+mj-lt"/>
              <a:buAutoNum type="arabicPeriod"/>
            </a:pPr>
            <a:r>
              <a:rPr lang="en-US" dirty="0"/>
              <a:t>Specify the transformation system converging to point </a:t>
            </a:r>
            <a:r>
              <a:rPr lang="en-US" dirty="0" err="1"/>
              <a:t>goal</a:t>
            </a:r>
            <a:r>
              <a:rPr lang="en-US" baseline="-25000" dirty="0" err="1"/>
              <a:t>test</a:t>
            </a:r>
            <a:endParaRPr lang="en-US" baseline="-25000" dirty="0"/>
          </a:p>
          <a:p>
            <a:pPr marL="514350" indent="-514350">
              <a:buFont typeface="+mj-lt"/>
              <a:buAutoNum type="arabicPeriod"/>
            </a:pPr>
            <a:endParaRPr lang="en-US" dirty="0"/>
          </a:p>
          <a:p>
            <a:pPr marL="514350" indent="-514350">
              <a:buFont typeface="+mj-lt"/>
              <a:buAutoNum type="arabicPeriod"/>
            </a:pPr>
            <a:r>
              <a:rPr lang="en-US" dirty="0"/>
              <a:t>Evaluate the model on the testing trajectory</a:t>
            </a:r>
          </a:p>
          <a:p>
            <a:pPr marL="514350" indent="-514350">
              <a:buFont typeface="+mj-lt"/>
              <a:buAutoNum type="arabicPeriod"/>
            </a:pPr>
            <a:endParaRPr lang="en-US" dirty="0"/>
          </a:p>
        </p:txBody>
      </p:sp>
    </p:spTree>
    <p:extLst>
      <p:ext uri="{BB962C8B-B14F-4D97-AF65-F5344CB8AC3E}">
        <p14:creationId xmlns:p14="http://schemas.microsoft.com/office/powerpoint/2010/main" val="19656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9B57-3322-8EED-1885-7D572679E156}"/>
              </a:ext>
            </a:extLst>
          </p:cNvPr>
          <p:cNvSpPr>
            <a:spLocks noGrp="1"/>
          </p:cNvSpPr>
          <p:nvPr>
            <p:ph type="ctrTitle"/>
          </p:nvPr>
        </p:nvSpPr>
        <p:spPr>
          <a:xfrm>
            <a:off x="1524000" y="2897337"/>
            <a:ext cx="9144000" cy="1063325"/>
          </a:xfrm>
        </p:spPr>
        <p:txBody>
          <a:bodyPr/>
          <a:lstStyle/>
          <a:p>
            <a:r>
              <a:rPr lang="en-US" dirty="0"/>
              <a:t>Model Implementation</a:t>
            </a:r>
          </a:p>
        </p:txBody>
      </p:sp>
    </p:spTree>
    <p:extLst>
      <p:ext uri="{BB962C8B-B14F-4D97-AF65-F5344CB8AC3E}">
        <p14:creationId xmlns:p14="http://schemas.microsoft.com/office/powerpoint/2010/main" val="344531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a:extLst>
              <a:ext uri="{FF2B5EF4-FFF2-40B4-BE49-F238E27FC236}">
                <a16:creationId xmlns:a16="http://schemas.microsoft.com/office/drawing/2014/main" id="{60548137-4C10-D425-7DD6-B561E361C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246" y="1517022"/>
            <a:ext cx="5999388" cy="4629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5750B3-D5A5-72B8-8ADB-3D713CFA7B11}"/>
              </a:ext>
            </a:extLst>
          </p:cNvPr>
          <p:cNvSpPr>
            <a:spLocks noGrp="1"/>
          </p:cNvSpPr>
          <p:nvPr>
            <p:ph type="title"/>
          </p:nvPr>
        </p:nvSpPr>
        <p:spPr>
          <a:xfrm>
            <a:off x="838200" y="365125"/>
            <a:ext cx="10515600" cy="939019"/>
          </a:xfrm>
        </p:spPr>
        <p:txBody>
          <a:bodyPr/>
          <a:lstStyle/>
          <a:p>
            <a:pPr algn="ctr"/>
            <a:r>
              <a:rPr lang="en-US" dirty="0"/>
              <a:t>Model Training Performance</a:t>
            </a:r>
          </a:p>
        </p:txBody>
      </p:sp>
      <p:pic>
        <p:nvPicPr>
          <p:cNvPr id="2060" name="Picture 12">
            <a:extLst>
              <a:ext uri="{FF2B5EF4-FFF2-40B4-BE49-F238E27FC236}">
                <a16:creationId xmlns:a16="http://schemas.microsoft.com/office/drawing/2014/main" id="{8945E21B-3B8F-4096-AC71-E4FE79A9E3D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31366" y="1477331"/>
            <a:ext cx="6096000" cy="470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956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5D3D-A414-9EC6-6820-16D46D9D6202}"/>
              </a:ext>
            </a:extLst>
          </p:cNvPr>
          <p:cNvSpPr>
            <a:spLocks noGrp="1"/>
          </p:cNvSpPr>
          <p:nvPr>
            <p:ph type="title"/>
          </p:nvPr>
        </p:nvSpPr>
        <p:spPr>
          <a:xfrm>
            <a:off x="838199" y="148718"/>
            <a:ext cx="10515600" cy="909039"/>
          </a:xfrm>
        </p:spPr>
        <p:txBody>
          <a:bodyPr/>
          <a:lstStyle/>
          <a:p>
            <a:pPr algn="ctr"/>
            <a:r>
              <a:rPr lang="en-US" dirty="0"/>
              <a:t>Model Testing Performance</a:t>
            </a:r>
          </a:p>
        </p:txBody>
      </p:sp>
      <p:pic>
        <p:nvPicPr>
          <p:cNvPr id="3082" name="Picture 10">
            <a:extLst>
              <a:ext uri="{FF2B5EF4-FFF2-40B4-BE49-F238E27FC236}">
                <a16:creationId xmlns:a16="http://schemas.microsoft.com/office/drawing/2014/main" id="{90680198-1EA0-49F4-1BDC-1FAEBAC839F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8174" y="1208523"/>
            <a:ext cx="6715651" cy="550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6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616-BA9A-6B9D-2569-D9E8EDC1F079}"/>
              </a:ext>
            </a:extLst>
          </p:cNvPr>
          <p:cNvSpPr>
            <a:spLocks noGrp="1"/>
          </p:cNvSpPr>
          <p:nvPr>
            <p:ph type="title"/>
          </p:nvPr>
        </p:nvSpPr>
        <p:spPr>
          <a:xfrm>
            <a:off x="838200" y="178033"/>
            <a:ext cx="10515600" cy="886840"/>
          </a:xfrm>
        </p:spPr>
        <p:txBody>
          <a:bodyPr/>
          <a:lstStyle/>
          <a:p>
            <a:pPr algn="ctr"/>
            <a:r>
              <a:rPr lang="en-US" dirty="0"/>
              <a:t>Stability to External Perturbations</a:t>
            </a:r>
          </a:p>
        </p:txBody>
      </p:sp>
      <p:pic>
        <p:nvPicPr>
          <p:cNvPr id="5" name="Content Placeholder 4" descr="Chart, line chart, histogram&#10;&#10;Description automatically generated">
            <a:extLst>
              <a:ext uri="{FF2B5EF4-FFF2-40B4-BE49-F238E27FC236}">
                <a16:creationId xmlns:a16="http://schemas.microsoft.com/office/drawing/2014/main" id="{F9071347-97ED-BE3F-2B51-3DDD56439C33}"/>
              </a:ext>
            </a:extLst>
          </p:cNvPr>
          <p:cNvPicPr>
            <a:picLocks noGrp="1" noChangeAspect="1"/>
          </p:cNvPicPr>
          <p:nvPr>
            <p:ph idx="1"/>
          </p:nvPr>
        </p:nvPicPr>
        <p:blipFill>
          <a:blip r:embed="rId3"/>
          <a:stretch>
            <a:fillRect/>
          </a:stretch>
        </p:blipFill>
        <p:spPr>
          <a:xfrm>
            <a:off x="2627849" y="1096673"/>
            <a:ext cx="6936301" cy="5583294"/>
          </a:xfrm>
        </p:spPr>
      </p:pic>
    </p:spTree>
    <p:extLst>
      <p:ext uri="{BB962C8B-B14F-4D97-AF65-F5344CB8AC3E}">
        <p14:creationId xmlns:p14="http://schemas.microsoft.com/office/powerpoint/2010/main" val="120075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61C4-4779-3E2B-B34B-580C781E94FB}"/>
              </a:ext>
            </a:extLst>
          </p:cNvPr>
          <p:cNvSpPr>
            <a:spLocks noGrp="1"/>
          </p:cNvSpPr>
          <p:nvPr>
            <p:ph type="title"/>
          </p:nvPr>
        </p:nvSpPr>
        <p:spPr>
          <a:xfrm>
            <a:off x="838200" y="160839"/>
            <a:ext cx="10515600" cy="830629"/>
          </a:xfrm>
        </p:spPr>
        <p:txBody>
          <a:bodyPr/>
          <a:lstStyle/>
          <a:p>
            <a:pPr algn="ctr"/>
            <a:r>
              <a:rPr lang="en-US" dirty="0"/>
              <a:t>Summary + Future Directions</a:t>
            </a:r>
          </a:p>
        </p:txBody>
      </p:sp>
      <p:sp>
        <p:nvSpPr>
          <p:cNvPr id="3" name="Content Placeholder 2">
            <a:extLst>
              <a:ext uri="{FF2B5EF4-FFF2-40B4-BE49-F238E27FC236}">
                <a16:creationId xmlns:a16="http://schemas.microsoft.com/office/drawing/2014/main" id="{FA69BC4C-C09F-269D-2ACC-0DDE5FBB051C}"/>
              </a:ext>
            </a:extLst>
          </p:cNvPr>
          <p:cNvSpPr>
            <a:spLocks noGrp="1"/>
          </p:cNvSpPr>
          <p:nvPr>
            <p:ph idx="1"/>
          </p:nvPr>
        </p:nvSpPr>
        <p:spPr>
          <a:xfrm>
            <a:off x="185582" y="1451123"/>
            <a:ext cx="7534352" cy="4699461"/>
          </a:xfrm>
        </p:spPr>
        <p:txBody>
          <a:bodyPr/>
          <a:lstStyle/>
          <a:p>
            <a:r>
              <a:rPr lang="en-US" sz="2400" dirty="0"/>
              <a:t>Our model: A biologically-realistic generalization of the DMP framework</a:t>
            </a:r>
          </a:p>
          <a:p>
            <a:pPr lvl="1"/>
            <a:r>
              <a:rPr lang="en-US" sz="2000" dirty="0"/>
              <a:t>Premotor System -&gt; forcing values</a:t>
            </a:r>
          </a:p>
          <a:p>
            <a:pPr lvl="1"/>
            <a:r>
              <a:rPr lang="en-US" sz="2000" dirty="0"/>
              <a:t>Primary Motor Transformation System -&gt; motor commands that create stable motor output.</a:t>
            </a:r>
          </a:p>
          <a:p>
            <a:pPr lvl="1"/>
            <a:endParaRPr lang="en-US" sz="2400" dirty="0"/>
          </a:p>
          <a:p>
            <a:r>
              <a:rPr lang="en-US" sz="2400" dirty="0"/>
              <a:t>Future directions:</a:t>
            </a:r>
          </a:p>
          <a:p>
            <a:pPr lvl="1"/>
            <a:r>
              <a:rPr lang="en-US" sz="2000" dirty="0"/>
              <a:t>Replacing the LQR control policy with a high-dimensional RNN</a:t>
            </a:r>
          </a:p>
          <a:p>
            <a:pPr marL="1257300" lvl="2" indent="-342900">
              <a:buFont typeface="+mj-lt"/>
              <a:buAutoNum type="alphaLcParenR"/>
            </a:pPr>
            <a:r>
              <a:rPr lang="en-US" sz="1600" dirty="0"/>
              <a:t>Neural Network solutions of optimal control</a:t>
            </a:r>
          </a:p>
          <a:p>
            <a:pPr lvl="1"/>
            <a:r>
              <a:rPr lang="en-US" sz="2000" dirty="0"/>
              <a:t>Modularity of motor actions </a:t>
            </a:r>
          </a:p>
          <a:p>
            <a:pPr lvl="2"/>
            <a:r>
              <a:rPr lang="en-US" dirty="0"/>
              <a:t>Library of simple motor behaviors -&gt; complex, flexible motor behaviors. </a:t>
            </a:r>
          </a:p>
        </p:txBody>
      </p:sp>
      <p:pic>
        <p:nvPicPr>
          <p:cNvPr id="2050" name="Picture 2" descr="5 Tips For Playing More Effectively Against A Strong Two-Handed Backhand  Player | TENNIS LIFE">
            <a:extLst>
              <a:ext uri="{FF2B5EF4-FFF2-40B4-BE49-F238E27FC236}">
                <a16:creationId xmlns:a16="http://schemas.microsoft.com/office/drawing/2014/main" id="{419CBA31-8E9F-B933-B5DC-14A5ABA25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725" y="1288855"/>
            <a:ext cx="3773813" cy="2511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ynamic Vision and Learning: Introduction to Deep Learning (I2DL) (IN2346)">
            <a:extLst>
              <a:ext uri="{FF2B5EF4-FFF2-40B4-BE49-F238E27FC236}">
                <a16:creationId xmlns:a16="http://schemas.microsoft.com/office/drawing/2014/main" id="{5BFEC506-F100-D3DA-A8E5-04F9BFCB87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539"/>
          <a:stretch/>
        </p:blipFill>
        <p:spPr bwMode="auto">
          <a:xfrm>
            <a:off x="7719934" y="4098241"/>
            <a:ext cx="3932512" cy="2090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73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2F0-0E75-FA52-A484-66A2BA7C391E}"/>
              </a:ext>
            </a:extLst>
          </p:cNvPr>
          <p:cNvSpPr>
            <a:spLocks noGrp="1"/>
          </p:cNvSpPr>
          <p:nvPr>
            <p:ph type="title"/>
          </p:nvPr>
        </p:nvSpPr>
        <p:spPr>
          <a:xfrm>
            <a:off x="205249" y="275184"/>
            <a:ext cx="11815613" cy="879060"/>
          </a:xfrm>
        </p:spPr>
        <p:txBody>
          <a:bodyPr>
            <a:normAutofit fontScale="90000"/>
          </a:bodyPr>
          <a:lstStyle/>
          <a:p>
            <a:pPr algn="ctr"/>
            <a:r>
              <a:rPr lang="en-US" sz="6000" dirty="0"/>
              <a:t>Acknowledgements</a:t>
            </a:r>
          </a:p>
        </p:txBody>
      </p:sp>
      <p:pic>
        <p:nvPicPr>
          <p:cNvPr id="4098" name="Picture 2">
            <a:extLst>
              <a:ext uri="{FF2B5EF4-FFF2-40B4-BE49-F238E27FC236}">
                <a16:creationId xmlns:a16="http://schemas.microsoft.com/office/drawing/2014/main" id="{15DA3B92-0F3F-ED93-D491-D7AF07F4D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002" y="1717761"/>
            <a:ext cx="2970000" cy="30203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descr="Image">
            <a:extLst>
              <a:ext uri="{FF2B5EF4-FFF2-40B4-BE49-F238E27FC236}">
                <a16:creationId xmlns:a16="http://schemas.microsoft.com/office/drawing/2014/main" id="{E5BD9BC8-6365-622A-5454-CB12B2521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038" y="1661305"/>
            <a:ext cx="3046789" cy="30467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1F15DAF-4EE2-A4B6-AB93-D34878D20131}"/>
              </a:ext>
            </a:extLst>
          </p:cNvPr>
          <p:cNvSpPr txBox="1"/>
          <p:nvPr/>
        </p:nvSpPr>
        <p:spPr>
          <a:xfrm>
            <a:off x="1096856" y="4885029"/>
            <a:ext cx="3110146" cy="523220"/>
          </a:xfrm>
          <a:prstGeom prst="rect">
            <a:avLst/>
          </a:prstGeom>
          <a:noFill/>
        </p:spPr>
        <p:txBody>
          <a:bodyPr wrap="square" rtlCol="0">
            <a:spAutoFit/>
          </a:bodyPr>
          <a:lstStyle/>
          <a:p>
            <a:pPr algn="ctr"/>
            <a:r>
              <a:rPr lang="en-US" sz="2800" dirty="0"/>
              <a:t>James Murray</a:t>
            </a:r>
          </a:p>
        </p:txBody>
      </p:sp>
      <p:sp>
        <p:nvSpPr>
          <p:cNvPr id="10" name="TextBox 9">
            <a:extLst>
              <a:ext uri="{FF2B5EF4-FFF2-40B4-BE49-F238E27FC236}">
                <a16:creationId xmlns:a16="http://schemas.microsoft.com/office/drawing/2014/main" id="{3D6C52C7-8C4B-AA1A-96CB-C43F7D56CF93}"/>
              </a:ext>
            </a:extLst>
          </p:cNvPr>
          <p:cNvSpPr txBox="1"/>
          <p:nvPr/>
        </p:nvSpPr>
        <p:spPr>
          <a:xfrm>
            <a:off x="7499738" y="4885029"/>
            <a:ext cx="2895369" cy="954107"/>
          </a:xfrm>
          <a:prstGeom prst="rect">
            <a:avLst/>
          </a:prstGeom>
          <a:noFill/>
        </p:spPr>
        <p:txBody>
          <a:bodyPr wrap="square" rtlCol="0">
            <a:spAutoFit/>
          </a:bodyPr>
          <a:lstStyle/>
          <a:p>
            <a:pPr algn="ctr"/>
            <a:r>
              <a:rPr lang="en-US" sz="2800" dirty="0"/>
              <a:t>UO </a:t>
            </a:r>
            <a:r>
              <a:rPr lang="en-US" sz="2800" dirty="0" err="1"/>
              <a:t>NeuroAI</a:t>
            </a:r>
            <a:r>
              <a:rPr lang="en-US" sz="2800" dirty="0"/>
              <a:t> Center Members </a:t>
            </a:r>
          </a:p>
        </p:txBody>
      </p:sp>
    </p:spTree>
    <p:extLst>
      <p:ext uri="{BB962C8B-B14F-4D97-AF65-F5344CB8AC3E}">
        <p14:creationId xmlns:p14="http://schemas.microsoft.com/office/powerpoint/2010/main" val="73567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6A2-FD9E-BDF5-0C97-632B1B0E7180}"/>
              </a:ext>
            </a:extLst>
          </p:cNvPr>
          <p:cNvSpPr>
            <a:spLocks noGrp="1"/>
          </p:cNvSpPr>
          <p:nvPr>
            <p:ph type="title"/>
          </p:nvPr>
        </p:nvSpPr>
        <p:spPr>
          <a:xfrm>
            <a:off x="585042" y="98916"/>
            <a:ext cx="11021911" cy="827571"/>
          </a:xfrm>
        </p:spPr>
        <p:txBody>
          <a:bodyPr>
            <a:normAutofit fontScale="90000"/>
          </a:bodyPr>
          <a:lstStyle/>
          <a:p>
            <a:pPr algn="ctr"/>
            <a:r>
              <a:rPr lang="en-US" dirty="0"/>
              <a:t>Motor Control Problem: Complexity and Stability</a:t>
            </a:r>
          </a:p>
        </p:txBody>
      </p:sp>
      <p:sp>
        <p:nvSpPr>
          <p:cNvPr id="3" name="Content Placeholder 2">
            <a:extLst>
              <a:ext uri="{FF2B5EF4-FFF2-40B4-BE49-F238E27FC236}">
                <a16:creationId xmlns:a16="http://schemas.microsoft.com/office/drawing/2014/main" id="{C5A582D0-7F14-6C45-2ECB-71799680A6A4}"/>
              </a:ext>
            </a:extLst>
          </p:cNvPr>
          <p:cNvSpPr>
            <a:spLocks noGrp="1"/>
          </p:cNvSpPr>
          <p:nvPr>
            <p:ph idx="1"/>
          </p:nvPr>
        </p:nvSpPr>
        <p:spPr>
          <a:xfrm>
            <a:off x="209654" y="926487"/>
            <a:ext cx="11772691" cy="5832597"/>
          </a:xfrm>
        </p:spPr>
        <p:txBody>
          <a:bodyPr>
            <a:normAutofit/>
          </a:bodyPr>
          <a:lstStyle/>
          <a:p>
            <a:r>
              <a:rPr lang="en-US" sz="2400" dirty="0"/>
              <a:t>How can a system learn to control a motor behavior that</a:t>
            </a:r>
          </a:p>
          <a:p>
            <a:pPr marL="914400" lvl="1" indent="-457200">
              <a:buFont typeface="+mj-lt"/>
              <a:buAutoNum type="arabicPeriod"/>
            </a:pPr>
            <a:r>
              <a:rPr lang="en-US" sz="2000" dirty="0"/>
              <a:t>Is complex </a:t>
            </a:r>
          </a:p>
          <a:p>
            <a:pPr marL="914400" lvl="1" indent="-457200">
              <a:buFont typeface="+mj-lt"/>
              <a:buAutoNum type="arabicPeriod"/>
            </a:pPr>
            <a:r>
              <a:rPr lang="en-US" sz="2000" dirty="0"/>
              <a:t>Can flexibly converge to any arbitrary goal location</a:t>
            </a:r>
          </a:p>
          <a:p>
            <a:pPr marL="457200" lvl="1" indent="0">
              <a:buNone/>
            </a:pPr>
            <a:endParaRPr lang="en-US" sz="2800" dirty="0"/>
          </a:p>
          <a:p>
            <a:pPr marL="457200" lvl="1" indent="0">
              <a:buNone/>
            </a:pPr>
            <a:endParaRPr lang="en-US" sz="2800" dirty="0"/>
          </a:p>
          <a:p>
            <a:pPr marL="457200" lvl="1" indent="0">
              <a:buNone/>
            </a:pPr>
            <a:endParaRPr lang="en-US" sz="2800" dirty="0"/>
          </a:p>
          <a:p>
            <a:pPr marL="457200" lvl="1" indent="0">
              <a:buNone/>
            </a:pPr>
            <a:endParaRPr lang="en-US" sz="2800" dirty="0"/>
          </a:p>
          <a:p>
            <a:pPr marL="457200" lvl="1" indent="0">
              <a:buNone/>
            </a:pPr>
            <a:endParaRPr lang="en-US" sz="2800" dirty="0"/>
          </a:p>
          <a:p>
            <a:pPr marL="0" indent="0">
              <a:buNone/>
            </a:pPr>
            <a:endParaRPr lang="en-US" sz="2400" dirty="0"/>
          </a:p>
          <a:p>
            <a:endParaRPr lang="en-US" sz="2400" b="1" dirty="0"/>
          </a:p>
          <a:p>
            <a:r>
              <a:rPr lang="en-US" sz="2400" b="1" dirty="0"/>
              <a:t>Robotics solutions</a:t>
            </a:r>
            <a:r>
              <a:rPr lang="en-US" sz="2400" dirty="0"/>
              <a:t>: complex and flexible trajectories but </a:t>
            </a:r>
            <a:r>
              <a:rPr lang="en-US" sz="2400" b="1" dirty="0">
                <a:solidFill>
                  <a:srgbClr val="FF0000"/>
                </a:solidFill>
              </a:rPr>
              <a:t>are not biologically-plausible</a:t>
            </a:r>
          </a:p>
          <a:p>
            <a:r>
              <a:rPr lang="en-US" sz="2400" b="1" dirty="0"/>
              <a:t>Neuroscience solutions</a:t>
            </a:r>
            <a:r>
              <a:rPr lang="en-US" sz="2400" dirty="0"/>
              <a:t>: Produce complex trajectories but</a:t>
            </a:r>
            <a:r>
              <a:rPr lang="en-US" sz="2400" b="1" dirty="0"/>
              <a:t> </a:t>
            </a:r>
            <a:r>
              <a:rPr lang="en-US" sz="2400" b="1" dirty="0">
                <a:solidFill>
                  <a:srgbClr val="FF0000"/>
                </a:solidFill>
              </a:rPr>
              <a:t>do not flexibly adapt</a:t>
            </a:r>
          </a:p>
          <a:p>
            <a:r>
              <a:rPr lang="en-US" sz="2400" b="1" dirty="0"/>
              <a:t>Objective</a:t>
            </a:r>
            <a:r>
              <a:rPr lang="en-US" sz="2400" dirty="0"/>
              <a:t>: Develop a biologically-realistic model of flexible, adaptable motor control</a:t>
            </a:r>
            <a:endParaRPr lang="en-US" dirty="0"/>
          </a:p>
          <a:p>
            <a:pPr marL="457200" indent="-457200">
              <a:buFont typeface="+mj-lt"/>
              <a:buAutoNum type="arabicPeriod"/>
            </a:pPr>
            <a:endParaRPr lang="en-US" dirty="0"/>
          </a:p>
          <a:p>
            <a:pPr marL="914400" lvl="1" indent="-457200">
              <a:buFont typeface="+mj-lt"/>
              <a:buAutoNum type="arabicPeriod"/>
            </a:pPr>
            <a:endParaRPr lang="en-US" dirty="0"/>
          </a:p>
        </p:txBody>
      </p:sp>
      <p:pic>
        <p:nvPicPr>
          <p:cNvPr id="4" name="Picture 2" descr="Why &quot;Swing Low-To-High&quot; Instruction Doesn't Work And What To Do Instead |  Feel Tennis">
            <a:extLst>
              <a:ext uri="{FF2B5EF4-FFF2-40B4-BE49-F238E27FC236}">
                <a16:creationId xmlns:a16="http://schemas.microsoft.com/office/drawing/2014/main" id="{22F6F50D-CB6C-CB13-0ED8-2B51B60CA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125" y="2141931"/>
            <a:ext cx="3542899" cy="25741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nis Forehand Technique - 8 Steps To A Modern Forehand | Feel Tennis">
            <a:extLst>
              <a:ext uri="{FF2B5EF4-FFF2-40B4-BE49-F238E27FC236}">
                <a16:creationId xmlns:a16="http://schemas.microsoft.com/office/drawing/2014/main" id="{FE29C355-788D-5E1D-16E5-92B64808A3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90" r="9930"/>
          <a:stretch/>
        </p:blipFill>
        <p:spPr bwMode="auto">
          <a:xfrm>
            <a:off x="6095997" y="2141931"/>
            <a:ext cx="3554412" cy="2544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73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5402-F166-AF1C-A8B7-4BA3739127E4}"/>
              </a:ext>
            </a:extLst>
          </p:cNvPr>
          <p:cNvSpPr>
            <a:spLocks noGrp="1"/>
          </p:cNvSpPr>
          <p:nvPr>
            <p:ph type="title"/>
          </p:nvPr>
        </p:nvSpPr>
        <p:spPr>
          <a:xfrm>
            <a:off x="838200" y="185243"/>
            <a:ext cx="10515600" cy="790653"/>
          </a:xfrm>
        </p:spPr>
        <p:txBody>
          <a:bodyPr/>
          <a:lstStyle/>
          <a:p>
            <a:pPr algn="ctr"/>
            <a:r>
              <a:rPr lang="en-US" dirty="0"/>
              <a:t>The Neural Mechanisms of Motor Control</a:t>
            </a:r>
          </a:p>
        </p:txBody>
      </p:sp>
      <p:pic>
        <p:nvPicPr>
          <p:cNvPr id="5" name="Content Placeholder 4" descr="Diagram&#10;&#10;Description automatically generated">
            <a:extLst>
              <a:ext uri="{FF2B5EF4-FFF2-40B4-BE49-F238E27FC236}">
                <a16:creationId xmlns:a16="http://schemas.microsoft.com/office/drawing/2014/main" id="{18D19C45-1166-5EB5-EF3D-B140EEB37576}"/>
              </a:ext>
            </a:extLst>
          </p:cNvPr>
          <p:cNvPicPr>
            <a:picLocks noGrp="1" noChangeAspect="1"/>
          </p:cNvPicPr>
          <p:nvPr>
            <p:ph idx="1"/>
          </p:nvPr>
        </p:nvPicPr>
        <p:blipFill>
          <a:blip r:embed="rId3"/>
          <a:stretch>
            <a:fillRect/>
          </a:stretch>
        </p:blipFill>
        <p:spPr>
          <a:xfrm>
            <a:off x="6468174" y="1690688"/>
            <a:ext cx="5015957" cy="4191416"/>
          </a:xfrm>
        </p:spPr>
      </p:pic>
      <p:sp>
        <p:nvSpPr>
          <p:cNvPr id="6" name="Rectangle 5">
            <a:extLst>
              <a:ext uri="{FF2B5EF4-FFF2-40B4-BE49-F238E27FC236}">
                <a16:creationId xmlns:a16="http://schemas.microsoft.com/office/drawing/2014/main" id="{CAA926FB-4A8C-76D0-0F71-48482357F28E}"/>
              </a:ext>
            </a:extLst>
          </p:cNvPr>
          <p:cNvSpPr/>
          <p:nvPr/>
        </p:nvSpPr>
        <p:spPr>
          <a:xfrm>
            <a:off x="7525061" y="1690687"/>
            <a:ext cx="1858781" cy="22067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0DC276-4183-8896-F968-0360FA06A554}"/>
              </a:ext>
            </a:extLst>
          </p:cNvPr>
          <p:cNvSpPr txBox="1"/>
          <p:nvPr/>
        </p:nvSpPr>
        <p:spPr>
          <a:xfrm>
            <a:off x="309879" y="1604010"/>
            <a:ext cx="5786121" cy="4278094"/>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98BDC0"/>
                </a:solidFill>
              </a:rPr>
              <a:t>Premotor Cortex</a:t>
            </a:r>
            <a:r>
              <a:rPr lang="en-US" sz="2400" dirty="0"/>
              <a:t>: Generates forces necessary for the complex movement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solidFill>
                  <a:srgbClr val="B24D29"/>
                </a:solidFill>
              </a:rPr>
              <a:t>Primary Motor Cortex</a:t>
            </a:r>
            <a:r>
              <a:rPr lang="en-US" sz="2400" dirty="0"/>
              <a:t>: Converts forces to task space </a:t>
            </a:r>
          </a:p>
          <a:p>
            <a:pPr marL="742950" lvl="1" indent="-285750">
              <a:buFont typeface="Arial" panose="020B0604020202020204" pitchFamily="34" charset="0"/>
              <a:buChar char="•"/>
            </a:pPr>
            <a:r>
              <a:rPr lang="en-US" sz="2000" dirty="0"/>
              <a:t>Sent to the musculoskeletal system to be converted to physical movement</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400" b="1" dirty="0"/>
              <a:t>Question</a:t>
            </a:r>
            <a:r>
              <a:rPr lang="en-US" sz="2400" dirty="0"/>
              <a:t>: How to formalize the premotor cortex system and primary motor cortex system computationally?</a:t>
            </a:r>
            <a:endParaRPr lang="en-US" sz="2000" dirty="0"/>
          </a:p>
          <a:p>
            <a:pPr marL="285750" indent="-285750">
              <a:buFont typeface="Arial" panose="020B0604020202020204" pitchFamily="34" charset="0"/>
              <a:buChar char="•"/>
            </a:pPr>
            <a:endParaRPr lang="en-US" sz="2000" dirty="0"/>
          </a:p>
        </p:txBody>
      </p:sp>
      <p:sp>
        <p:nvSpPr>
          <p:cNvPr id="9" name="TextBox 8">
            <a:extLst>
              <a:ext uri="{FF2B5EF4-FFF2-40B4-BE49-F238E27FC236}">
                <a16:creationId xmlns:a16="http://schemas.microsoft.com/office/drawing/2014/main" id="{DE39F8BD-E490-CF98-36DF-F2D57A105C92}"/>
              </a:ext>
            </a:extLst>
          </p:cNvPr>
          <p:cNvSpPr txBox="1"/>
          <p:nvPr/>
        </p:nvSpPr>
        <p:spPr>
          <a:xfrm>
            <a:off x="8976152" y="5882104"/>
            <a:ext cx="3082977" cy="307777"/>
          </a:xfrm>
          <a:prstGeom prst="rect">
            <a:avLst/>
          </a:prstGeom>
          <a:noFill/>
        </p:spPr>
        <p:txBody>
          <a:bodyPr wrap="square" rtlCol="0">
            <a:spAutoFit/>
          </a:bodyPr>
          <a:lstStyle/>
          <a:p>
            <a:r>
              <a:rPr lang="en-US" sz="1400" dirty="0">
                <a:solidFill>
                  <a:schemeClr val="bg1">
                    <a:lumMod val="50000"/>
                  </a:schemeClr>
                </a:solidFill>
              </a:rPr>
              <a:t>Adapted from </a:t>
            </a:r>
            <a:r>
              <a:rPr lang="en-US" sz="1400" dirty="0" err="1">
                <a:solidFill>
                  <a:schemeClr val="bg1">
                    <a:lumMod val="50000"/>
                  </a:schemeClr>
                </a:solidFill>
              </a:rPr>
              <a:t>Wolfensteller</a:t>
            </a:r>
            <a:r>
              <a:rPr lang="en-US" sz="1400" dirty="0">
                <a:solidFill>
                  <a:schemeClr val="bg1">
                    <a:lumMod val="50000"/>
                  </a:schemeClr>
                </a:solidFill>
              </a:rPr>
              <a:t> et. al 2009</a:t>
            </a:r>
          </a:p>
        </p:txBody>
      </p:sp>
    </p:spTree>
    <p:extLst>
      <p:ext uri="{BB962C8B-B14F-4D97-AF65-F5344CB8AC3E}">
        <p14:creationId xmlns:p14="http://schemas.microsoft.com/office/powerpoint/2010/main" val="181979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CBF9-9B5D-50EB-4FA3-D3599CAE317D}"/>
              </a:ext>
            </a:extLst>
          </p:cNvPr>
          <p:cNvSpPr>
            <a:spLocks noGrp="1"/>
          </p:cNvSpPr>
          <p:nvPr>
            <p:ph type="title"/>
          </p:nvPr>
        </p:nvSpPr>
        <p:spPr>
          <a:xfrm>
            <a:off x="0" y="69636"/>
            <a:ext cx="12192000" cy="747282"/>
          </a:xfrm>
        </p:spPr>
        <p:txBody>
          <a:bodyPr>
            <a:noAutofit/>
          </a:bodyPr>
          <a:lstStyle/>
          <a:p>
            <a:pPr algn="ctr"/>
            <a:r>
              <a:rPr lang="en-US" sz="3600" dirty="0"/>
              <a:t>Dynamical Movement Primitives (DMPs)</a:t>
            </a:r>
          </a:p>
        </p:txBody>
      </p:sp>
      <mc:AlternateContent xmlns:mc="http://schemas.openxmlformats.org/markup-compatibility/2006" xmlns:a14="http://schemas.microsoft.com/office/drawing/2010/main">
        <mc:Choice Requires="a14">
          <p:sp>
            <p:nvSpPr>
              <p:cNvPr id="7" name="Content Placeholder 7">
                <a:extLst>
                  <a:ext uri="{FF2B5EF4-FFF2-40B4-BE49-F238E27FC236}">
                    <a16:creationId xmlns:a16="http://schemas.microsoft.com/office/drawing/2014/main" id="{4161BC03-8420-911D-2990-966390CDABED}"/>
                  </a:ext>
                </a:extLst>
              </p:cNvPr>
              <p:cNvSpPr txBox="1">
                <a:spLocks/>
              </p:cNvSpPr>
              <p:nvPr/>
            </p:nvSpPr>
            <p:spPr>
              <a:xfrm>
                <a:off x="12540093" y="583095"/>
                <a:ext cx="6322872" cy="57007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Canonical System</a:t>
                </a:r>
                <a:r>
                  <a:rPr lang="en-US" sz="2400" dirty="0"/>
                  <a:t>: Ensures stability to an arbitrary goal state</a:t>
                </a:r>
              </a:p>
              <a:p>
                <a:pPr lvl="1"/>
                <a14:m>
                  <m:oMath xmlns:m="http://schemas.openxmlformats.org/officeDocument/2006/math">
                    <m:r>
                      <a:rPr lang="en-US" sz="2000" i="1" smtClean="0">
                        <a:latin typeface="Cambria Math" panose="02040503050406030204" pitchFamily="18" charset="0"/>
                        <a:ea typeface="Cambria Math" panose="02040503050406030204" pitchFamily="18" charset="0"/>
                      </a:rPr>
                      <m:t>𝜏</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𝑥</m:t>
                        </m:r>
                      </m:sub>
                    </m:sSub>
                    <m:r>
                      <a:rPr lang="en-US" sz="2000" b="0" i="1" smtClean="0">
                        <a:latin typeface="Cambria Math" panose="02040503050406030204" pitchFamily="18" charset="0"/>
                        <a:ea typeface="Cambria Math" panose="02040503050406030204" pitchFamily="18" charset="0"/>
                      </a:rPr>
                      <m:t>𝑥</m:t>
                    </m:r>
                  </m:oMath>
                </a14:m>
                <a:endParaRPr lang="en-US" sz="2000" dirty="0"/>
              </a:p>
              <a:p>
                <a:pPr marL="0" indent="0">
                  <a:buNone/>
                </a:pPr>
                <a:endParaRPr lang="en-US" sz="2000" b="1" dirty="0"/>
              </a:p>
              <a:p>
                <a:r>
                  <a:rPr lang="en-US" sz="2400" b="1" dirty="0"/>
                  <a:t>Forcing Function</a:t>
                </a:r>
                <a:r>
                  <a:rPr lang="en-US" sz="2400" dirty="0"/>
                  <a:t>: Complex nonlinear trajectories </a:t>
                </a:r>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𝑔</m:t>
                          </m:r>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f>
                        <m:fPr>
                          <m:ctrlPr>
                            <a:rPr lang="en-US" sz="2000" i="1" smtClean="0">
                              <a:latin typeface="Cambria Math" panose="02040503050406030204" pitchFamily="18" charset="0"/>
                            </a:rPr>
                          </m:ctrlPr>
                        </m:fPr>
                        <m:num>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𝑖</m:t>
                                  </m:r>
                                </m:sub>
                              </m:sSub>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𝑥</m:t>
                              </m:r>
                            </m:e>
                          </m:nary>
                        </m:num>
                        <m:den>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𝑁</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𝑖</m:t>
                                  </m:r>
                                </m:sub>
                              </m:sSub>
                            </m:e>
                          </m:nary>
                        </m:den>
                      </m:f>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dirty="0"/>
              </a:p>
              <a:p>
                <a:endParaRPr lang="en-US" sz="2400" b="1" dirty="0"/>
              </a:p>
              <a:p>
                <a:r>
                  <a:rPr lang="en-US" sz="2400" b="1" dirty="0"/>
                  <a:t>Transformation System</a:t>
                </a:r>
                <a:r>
                  <a:rPr lang="en-US" sz="2400" dirty="0"/>
                  <a:t>: linear attractor dynamics + nonlinear forcing function</a:t>
                </a:r>
                <a:endParaRPr lang="en-US" sz="1600" dirty="0"/>
              </a:p>
              <a:p>
                <a:pPr lvl="1"/>
                <a14:m>
                  <m:oMath xmlns:m="http://schemas.openxmlformats.org/officeDocument/2006/math">
                    <m:r>
                      <a:rPr lang="en-US" sz="2000" i="1" smtClean="0">
                        <a:latin typeface="Cambria Math" panose="02040503050406030204" pitchFamily="18" charset="0"/>
                        <a:ea typeface="Cambria Math" panose="02040503050406030204" pitchFamily="18" charset="0"/>
                      </a:rPr>
                      <m:t>𝜏</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𝛽</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r>
                          <a:rPr lang="en-US" sz="2000" b="0" i="1" smtClean="0">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oMath>
                </a14:m>
                <a:endParaRPr lang="en-US" sz="2000" dirty="0"/>
              </a:p>
              <a:p>
                <a:endParaRPr lang="en-US" sz="2400" dirty="0"/>
              </a:p>
              <a:p>
                <a:r>
                  <a:rPr lang="en-US" sz="2400" i="1" dirty="0"/>
                  <a:t>DMP(transformation system, desired trajectory) </a:t>
                </a:r>
                <a:r>
                  <a:rPr lang="en-US" sz="2400" dirty="0"/>
                  <a:t>= flexible nonlinear trajectories to any given goal state</a:t>
                </a:r>
              </a:p>
              <a:p>
                <a:endParaRPr lang="en-US" sz="2000" dirty="0"/>
              </a:p>
              <a:p>
                <a:endParaRPr lang="en-US" sz="2000" dirty="0"/>
              </a:p>
            </p:txBody>
          </p:sp>
        </mc:Choice>
        <mc:Fallback xmlns="">
          <p:sp>
            <p:nvSpPr>
              <p:cNvPr id="7" name="Content Placeholder 7">
                <a:extLst>
                  <a:ext uri="{FF2B5EF4-FFF2-40B4-BE49-F238E27FC236}">
                    <a16:creationId xmlns:a16="http://schemas.microsoft.com/office/drawing/2014/main" id="{4161BC03-8420-911D-2990-966390CDABED}"/>
                  </a:ext>
                </a:extLst>
              </p:cNvPr>
              <p:cNvSpPr txBox="1">
                <a:spLocks noRot="1" noChangeAspect="1" noMove="1" noResize="1" noEditPoints="1" noAdjustHandles="1" noChangeArrowheads="1" noChangeShapeType="1" noTextEdit="1"/>
              </p:cNvSpPr>
              <p:nvPr/>
            </p:nvSpPr>
            <p:spPr>
              <a:xfrm>
                <a:off x="12540093" y="583095"/>
                <a:ext cx="6322872" cy="5700710"/>
              </a:xfrm>
              <a:prstGeom prst="rect">
                <a:avLst/>
              </a:prstGeom>
              <a:blipFill>
                <a:blip r:embed="rId3"/>
                <a:stretch>
                  <a:fillRect l="-1403" t="-2227" r="-2405" b="-133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0C550AE-52EA-D4BF-6D9C-7614E29C8E43}"/>
              </a:ext>
            </a:extLst>
          </p:cNvPr>
          <p:cNvSpPr txBox="1"/>
          <p:nvPr/>
        </p:nvSpPr>
        <p:spPr>
          <a:xfrm>
            <a:off x="5452887" y="2436546"/>
            <a:ext cx="874059" cy="1156447"/>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2507131C-A0AF-21B2-F075-3EAC844A1F5C}"/>
              </a:ext>
            </a:extLst>
          </p:cNvPr>
          <p:cNvSpPr txBox="1"/>
          <p:nvPr/>
        </p:nvSpPr>
        <p:spPr>
          <a:xfrm>
            <a:off x="6302084" y="4029407"/>
            <a:ext cx="874059" cy="1156447"/>
          </a:xfrm>
          <a:prstGeom prst="rect">
            <a:avLst/>
          </a:prstGeom>
          <a:solidFill>
            <a:schemeClr val="bg1"/>
          </a:solidFill>
        </p:spPr>
        <p:txBody>
          <a:bodyPr wrap="square" rtlCol="0">
            <a:spAutoFit/>
          </a:bodyPr>
          <a:lstStyle/>
          <a:p>
            <a:endParaRPr lang="en-US" dirty="0"/>
          </a:p>
        </p:txBody>
      </p:sp>
      <p:sp>
        <p:nvSpPr>
          <p:cNvPr id="9" name="Content Placeholder 8">
            <a:extLst>
              <a:ext uri="{FF2B5EF4-FFF2-40B4-BE49-F238E27FC236}">
                <a16:creationId xmlns:a16="http://schemas.microsoft.com/office/drawing/2014/main" id="{E635A937-3A5C-C7BF-945C-28D4B996D26B}"/>
              </a:ext>
            </a:extLst>
          </p:cNvPr>
          <p:cNvSpPr>
            <a:spLocks noGrp="1"/>
          </p:cNvSpPr>
          <p:nvPr>
            <p:ph idx="1"/>
          </p:nvPr>
        </p:nvSpPr>
        <p:spPr>
          <a:xfrm>
            <a:off x="151391" y="1139252"/>
            <a:ext cx="7174684" cy="5649112"/>
          </a:xfrm>
        </p:spPr>
        <p:txBody>
          <a:bodyPr>
            <a:normAutofit/>
          </a:bodyPr>
          <a:lstStyle/>
          <a:p>
            <a:r>
              <a:rPr lang="en-US" sz="2400" b="1" dirty="0">
                <a:solidFill>
                  <a:srgbClr val="98BDC0"/>
                </a:solidFill>
              </a:rPr>
              <a:t>Forcing Function</a:t>
            </a:r>
            <a:r>
              <a:rPr lang="en-US" sz="2400" dirty="0"/>
              <a:t>: Learns the forcing values across time that are necessary for complex motor trajectories </a:t>
            </a:r>
          </a:p>
          <a:p>
            <a:pPr lvl="1"/>
            <a:r>
              <a:rPr lang="en-US" sz="2000" b="0" dirty="0">
                <a:latin typeface="Calibri" panose="020F0502020204030204" pitchFamily="34" charset="0"/>
                <a:cs typeface="Calibri" panose="020F0502020204030204" pitchFamily="34" charset="0"/>
              </a:rPr>
              <a:t>Nonlinear</a:t>
            </a:r>
            <a:r>
              <a:rPr lang="en-US" sz="2000" dirty="0">
                <a:latin typeface="Calibri" panose="020F0502020204030204" pitchFamily="34" charset="0"/>
                <a:cs typeface="Calibri" panose="020F0502020204030204" pitchFamily="34" charset="0"/>
              </a:rPr>
              <a:t> Regression Model</a:t>
            </a:r>
            <a:endParaRPr lang="en-US" sz="2000" b="0" dirty="0">
              <a:latin typeface="Calibri" panose="020F0502020204030204" pitchFamily="34" charset="0"/>
              <a:cs typeface="Calibri" panose="020F0502020204030204" pitchFamily="34" charset="0"/>
            </a:endParaRPr>
          </a:p>
          <a:p>
            <a:pPr lvl="1"/>
            <a:endParaRPr lang="en-US" dirty="0"/>
          </a:p>
          <a:p>
            <a:r>
              <a:rPr lang="en-US" sz="2400" b="1" dirty="0">
                <a:solidFill>
                  <a:srgbClr val="B24D29"/>
                </a:solidFill>
              </a:rPr>
              <a:t>Transformation System</a:t>
            </a:r>
            <a:r>
              <a:rPr lang="en-US" sz="2400" dirty="0"/>
              <a:t>: Forcing values -&gt; Kinematic values that converge to the goal state</a:t>
            </a:r>
          </a:p>
          <a:p>
            <a:pPr lvl="1"/>
            <a:r>
              <a:rPr lang="en-US" sz="2000" dirty="0"/>
              <a:t>Mass-on-a-spring system</a:t>
            </a:r>
          </a:p>
          <a:p>
            <a:endParaRPr lang="en-US" sz="2400" dirty="0"/>
          </a:p>
          <a:p>
            <a:r>
              <a:rPr lang="en-US" sz="2400" dirty="0"/>
              <a:t>DMP Model has impressive performance but is biologically-implausible. </a:t>
            </a:r>
          </a:p>
          <a:p>
            <a:endParaRPr lang="en-US" sz="2400" dirty="0"/>
          </a:p>
          <a:p>
            <a:r>
              <a:rPr lang="en-US" sz="2400" b="1" dirty="0"/>
              <a:t>Task</a:t>
            </a:r>
            <a:r>
              <a:rPr lang="en-US" sz="2400" dirty="0"/>
              <a:t>: Create a biologically-realistic model of motor control that retains predictive performance of the artificial DMP model</a:t>
            </a:r>
          </a:p>
        </p:txBody>
      </p:sp>
      <p:pic>
        <p:nvPicPr>
          <p:cNvPr id="11" name="Picture 10" descr="Chart&#10;&#10;Description automatically generated">
            <a:extLst>
              <a:ext uri="{FF2B5EF4-FFF2-40B4-BE49-F238E27FC236}">
                <a16:creationId xmlns:a16="http://schemas.microsoft.com/office/drawing/2014/main" id="{3C1E5CD8-A893-D5F5-53F6-9EC7789B31C7}"/>
              </a:ext>
            </a:extLst>
          </p:cNvPr>
          <p:cNvPicPr>
            <a:picLocks noChangeAspect="1"/>
          </p:cNvPicPr>
          <p:nvPr/>
        </p:nvPicPr>
        <p:blipFill>
          <a:blip r:embed="rId4"/>
          <a:stretch>
            <a:fillRect/>
          </a:stretch>
        </p:blipFill>
        <p:spPr>
          <a:xfrm>
            <a:off x="7416769" y="816918"/>
            <a:ext cx="3874309" cy="2905732"/>
          </a:xfrm>
          <a:prstGeom prst="rect">
            <a:avLst/>
          </a:prstGeom>
        </p:spPr>
      </p:pic>
      <p:pic>
        <p:nvPicPr>
          <p:cNvPr id="12" name="Content Placeholder 22" descr="Chart, line chart, histogram&#10;&#10;Description automatically generated">
            <a:extLst>
              <a:ext uri="{FF2B5EF4-FFF2-40B4-BE49-F238E27FC236}">
                <a16:creationId xmlns:a16="http://schemas.microsoft.com/office/drawing/2014/main" id="{565DC18B-BB75-C11D-95F7-97E779C8E112}"/>
              </a:ext>
            </a:extLst>
          </p:cNvPr>
          <p:cNvPicPr>
            <a:picLocks noChangeAspect="1"/>
          </p:cNvPicPr>
          <p:nvPr/>
        </p:nvPicPr>
        <p:blipFill>
          <a:blip r:embed="rId5"/>
          <a:stretch>
            <a:fillRect/>
          </a:stretch>
        </p:blipFill>
        <p:spPr>
          <a:xfrm>
            <a:off x="7356306" y="3676485"/>
            <a:ext cx="3923480" cy="3018738"/>
          </a:xfrm>
          <a:prstGeom prst="rect">
            <a:avLst/>
          </a:prstGeom>
        </p:spPr>
      </p:pic>
    </p:spTree>
    <p:extLst>
      <p:ext uri="{BB962C8B-B14F-4D97-AF65-F5344CB8AC3E}">
        <p14:creationId xmlns:p14="http://schemas.microsoft.com/office/powerpoint/2010/main" val="290582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B887-0A23-D859-36F2-6D0CE4385E73}"/>
              </a:ext>
            </a:extLst>
          </p:cNvPr>
          <p:cNvSpPr>
            <a:spLocks noGrp="1"/>
          </p:cNvSpPr>
          <p:nvPr>
            <p:ph type="title"/>
          </p:nvPr>
        </p:nvSpPr>
        <p:spPr>
          <a:xfrm>
            <a:off x="838200" y="183008"/>
            <a:ext cx="10515600" cy="829494"/>
          </a:xfrm>
        </p:spPr>
        <p:txBody>
          <a:bodyPr>
            <a:normAutofit/>
          </a:bodyPr>
          <a:lstStyle/>
          <a:p>
            <a:pPr algn="ctr"/>
            <a:r>
              <a:rPr lang="en-US" sz="4000" dirty="0"/>
              <a:t>Biological Extensions of the DMP Model</a:t>
            </a:r>
          </a:p>
        </p:txBody>
      </p:sp>
      <p:sp>
        <p:nvSpPr>
          <p:cNvPr id="27" name="Oval 26">
            <a:extLst>
              <a:ext uri="{FF2B5EF4-FFF2-40B4-BE49-F238E27FC236}">
                <a16:creationId xmlns:a16="http://schemas.microsoft.com/office/drawing/2014/main" id="{50EABBC0-F13F-F981-B0F7-1DACC3C2C3AE}"/>
              </a:ext>
            </a:extLst>
          </p:cNvPr>
          <p:cNvSpPr/>
          <p:nvPr/>
        </p:nvSpPr>
        <p:spPr>
          <a:xfrm>
            <a:off x="2608687" y="3607372"/>
            <a:ext cx="1764758" cy="1608422"/>
          </a:xfrm>
          <a:prstGeom prst="ellipse">
            <a:avLst/>
          </a:prstGeom>
          <a:solidFill>
            <a:srgbClr val="98BD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F4188E8-0819-F401-6D77-68BBBA36D859}"/>
              </a:ext>
            </a:extLst>
          </p:cNvPr>
          <p:cNvSpPr/>
          <p:nvPr/>
        </p:nvSpPr>
        <p:spPr>
          <a:xfrm>
            <a:off x="5426630" y="3607372"/>
            <a:ext cx="3647902" cy="1608422"/>
          </a:xfrm>
          <a:prstGeom prst="rect">
            <a:avLst/>
          </a:prstGeom>
          <a:solidFill>
            <a:srgbClr val="B24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9" name="Oval 28">
            <a:extLst>
              <a:ext uri="{FF2B5EF4-FFF2-40B4-BE49-F238E27FC236}">
                <a16:creationId xmlns:a16="http://schemas.microsoft.com/office/drawing/2014/main" id="{AF64005C-C772-3E82-226A-D99113A57198}"/>
              </a:ext>
            </a:extLst>
          </p:cNvPr>
          <p:cNvSpPr/>
          <p:nvPr/>
        </p:nvSpPr>
        <p:spPr>
          <a:xfrm>
            <a:off x="9727317" y="3739710"/>
            <a:ext cx="1499219" cy="1373045"/>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CC664D12-DD81-BF65-660F-A946393E4473}"/>
              </a:ext>
            </a:extLst>
          </p:cNvPr>
          <p:cNvSpPr/>
          <p:nvPr/>
        </p:nvSpPr>
        <p:spPr>
          <a:xfrm>
            <a:off x="964492" y="4075303"/>
            <a:ext cx="783490" cy="69022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31" name="TextBox 30">
            <a:extLst>
              <a:ext uri="{FF2B5EF4-FFF2-40B4-BE49-F238E27FC236}">
                <a16:creationId xmlns:a16="http://schemas.microsoft.com/office/drawing/2014/main" id="{F522216F-698D-F041-0724-384C53073035}"/>
              </a:ext>
            </a:extLst>
          </p:cNvPr>
          <p:cNvSpPr txBox="1"/>
          <p:nvPr/>
        </p:nvSpPr>
        <p:spPr>
          <a:xfrm>
            <a:off x="2778386" y="3918402"/>
            <a:ext cx="1425360" cy="1015663"/>
          </a:xfrm>
          <a:prstGeom prst="rect">
            <a:avLst/>
          </a:prstGeom>
          <a:noFill/>
        </p:spPr>
        <p:txBody>
          <a:bodyPr wrap="square" rtlCol="0">
            <a:spAutoFit/>
          </a:bodyPr>
          <a:lstStyle/>
          <a:p>
            <a:pPr algn="ctr"/>
            <a:r>
              <a:rPr lang="en-US" sz="2000" b="1" dirty="0"/>
              <a:t>Forcing Function RNN</a:t>
            </a:r>
          </a:p>
        </p:txBody>
      </p:sp>
      <p:sp>
        <p:nvSpPr>
          <p:cNvPr id="32" name="TextBox 31">
            <a:extLst>
              <a:ext uri="{FF2B5EF4-FFF2-40B4-BE49-F238E27FC236}">
                <a16:creationId xmlns:a16="http://schemas.microsoft.com/office/drawing/2014/main" id="{78B46208-155C-6081-DCF0-5D4E8F59565C}"/>
              </a:ext>
            </a:extLst>
          </p:cNvPr>
          <p:cNvSpPr txBox="1"/>
          <p:nvPr/>
        </p:nvSpPr>
        <p:spPr>
          <a:xfrm>
            <a:off x="2370939" y="3028890"/>
            <a:ext cx="2464937" cy="400110"/>
          </a:xfrm>
          <a:prstGeom prst="rect">
            <a:avLst/>
          </a:prstGeom>
          <a:noFill/>
        </p:spPr>
        <p:txBody>
          <a:bodyPr wrap="square" rtlCol="0">
            <a:spAutoFit/>
          </a:bodyPr>
          <a:lstStyle/>
          <a:p>
            <a:pPr algn="ctr"/>
            <a:r>
              <a:rPr lang="en-US" sz="2000" b="1" dirty="0"/>
              <a:t>Premotor Cortex</a:t>
            </a:r>
          </a:p>
        </p:txBody>
      </p:sp>
      <p:sp>
        <p:nvSpPr>
          <p:cNvPr id="34" name="TextBox 33">
            <a:extLst>
              <a:ext uri="{FF2B5EF4-FFF2-40B4-BE49-F238E27FC236}">
                <a16:creationId xmlns:a16="http://schemas.microsoft.com/office/drawing/2014/main" id="{9C9CD892-4304-B20E-2394-8754795ADECD}"/>
              </a:ext>
            </a:extLst>
          </p:cNvPr>
          <p:cNvSpPr txBox="1"/>
          <p:nvPr/>
        </p:nvSpPr>
        <p:spPr>
          <a:xfrm>
            <a:off x="5636259" y="4072290"/>
            <a:ext cx="3228644" cy="707886"/>
          </a:xfrm>
          <a:prstGeom prst="rect">
            <a:avLst/>
          </a:prstGeom>
          <a:noFill/>
        </p:spPr>
        <p:txBody>
          <a:bodyPr wrap="square" rtlCol="0">
            <a:spAutoFit/>
          </a:bodyPr>
          <a:lstStyle/>
          <a:p>
            <a:pPr algn="ctr"/>
            <a:r>
              <a:rPr lang="en-US" sz="2000" b="1" dirty="0"/>
              <a:t>Transformation System </a:t>
            </a:r>
          </a:p>
          <a:p>
            <a:pPr algn="ctr"/>
            <a:r>
              <a:rPr lang="en-US" sz="2000" b="1" dirty="0"/>
              <a:t>State Space Model</a:t>
            </a:r>
          </a:p>
        </p:txBody>
      </p:sp>
      <p:sp>
        <p:nvSpPr>
          <p:cNvPr id="35" name="TextBox 34">
            <a:extLst>
              <a:ext uri="{FF2B5EF4-FFF2-40B4-BE49-F238E27FC236}">
                <a16:creationId xmlns:a16="http://schemas.microsoft.com/office/drawing/2014/main" id="{ADEB137C-FDE8-F070-3A7D-4E7109D33D12}"/>
              </a:ext>
            </a:extLst>
          </p:cNvPr>
          <p:cNvSpPr txBox="1"/>
          <p:nvPr/>
        </p:nvSpPr>
        <p:spPr>
          <a:xfrm>
            <a:off x="5827185" y="3025731"/>
            <a:ext cx="2846791" cy="400110"/>
          </a:xfrm>
          <a:prstGeom prst="rect">
            <a:avLst/>
          </a:prstGeom>
          <a:noFill/>
        </p:spPr>
        <p:txBody>
          <a:bodyPr wrap="square" rtlCol="0">
            <a:spAutoFit/>
          </a:bodyPr>
          <a:lstStyle/>
          <a:p>
            <a:pPr algn="ctr"/>
            <a:r>
              <a:rPr lang="en-US" sz="2000" b="1" dirty="0"/>
              <a:t>Primary Motor Cortex</a:t>
            </a:r>
          </a:p>
        </p:txBody>
      </p:sp>
      <p:sp>
        <p:nvSpPr>
          <p:cNvPr id="37" name="TextBox 36">
            <a:extLst>
              <a:ext uri="{FF2B5EF4-FFF2-40B4-BE49-F238E27FC236}">
                <a16:creationId xmlns:a16="http://schemas.microsoft.com/office/drawing/2014/main" id="{53600931-5905-03B1-5671-1041A1AFB24F}"/>
              </a:ext>
            </a:extLst>
          </p:cNvPr>
          <p:cNvSpPr txBox="1"/>
          <p:nvPr/>
        </p:nvSpPr>
        <p:spPr>
          <a:xfrm>
            <a:off x="9419389" y="3003307"/>
            <a:ext cx="1934411" cy="707886"/>
          </a:xfrm>
          <a:prstGeom prst="rect">
            <a:avLst/>
          </a:prstGeom>
          <a:noFill/>
        </p:spPr>
        <p:txBody>
          <a:bodyPr wrap="square" rtlCol="0">
            <a:spAutoFit/>
          </a:bodyPr>
          <a:lstStyle/>
          <a:p>
            <a:pPr algn="ctr"/>
            <a:r>
              <a:rPr lang="en-US" sz="2000" b="1" dirty="0"/>
              <a:t>Musculoskeletal System</a:t>
            </a:r>
          </a:p>
        </p:txBody>
      </p:sp>
      <p:sp>
        <p:nvSpPr>
          <p:cNvPr id="38" name="TextBox 37">
            <a:extLst>
              <a:ext uri="{FF2B5EF4-FFF2-40B4-BE49-F238E27FC236}">
                <a16:creationId xmlns:a16="http://schemas.microsoft.com/office/drawing/2014/main" id="{D349B3A9-C05B-C710-A1C6-7B06C5A0099B}"/>
              </a:ext>
            </a:extLst>
          </p:cNvPr>
          <p:cNvSpPr txBox="1"/>
          <p:nvPr/>
        </p:nvSpPr>
        <p:spPr>
          <a:xfrm>
            <a:off x="9764246" y="4057640"/>
            <a:ext cx="1425360" cy="707886"/>
          </a:xfrm>
          <a:prstGeom prst="rect">
            <a:avLst/>
          </a:prstGeom>
          <a:noFill/>
        </p:spPr>
        <p:txBody>
          <a:bodyPr wrap="square" rtlCol="0">
            <a:spAutoFit/>
          </a:bodyPr>
          <a:lstStyle/>
          <a:p>
            <a:pPr algn="ctr"/>
            <a:r>
              <a:rPr lang="en-US" sz="2000" b="1" dirty="0"/>
              <a:t>Position </a:t>
            </a:r>
          </a:p>
          <a:p>
            <a:pPr algn="ctr"/>
            <a:r>
              <a:rPr lang="en-US" sz="2000" b="1" dirty="0"/>
              <a:t>Prediction</a:t>
            </a:r>
          </a:p>
        </p:txBody>
      </p:sp>
      <p:cxnSp>
        <p:nvCxnSpPr>
          <p:cNvPr id="39" name="Straight Connector 38">
            <a:extLst>
              <a:ext uri="{FF2B5EF4-FFF2-40B4-BE49-F238E27FC236}">
                <a16:creationId xmlns:a16="http://schemas.microsoft.com/office/drawing/2014/main" id="{59A7E701-1003-A0F0-DC8B-9E47C48B3BC6}"/>
              </a:ext>
            </a:extLst>
          </p:cNvPr>
          <p:cNvCxnSpPr>
            <a:cxnSpLocks/>
          </p:cNvCxnSpPr>
          <p:nvPr/>
        </p:nvCxnSpPr>
        <p:spPr>
          <a:xfrm>
            <a:off x="4333875" y="4142766"/>
            <a:ext cx="1101986" cy="1455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3E5266-0F60-E01D-DE7B-8321AEB8F457}"/>
              </a:ext>
            </a:extLst>
          </p:cNvPr>
          <p:cNvCxnSpPr>
            <a:cxnSpLocks/>
            <a:stCxn id="27" idx="5"/>
          </p:cNvCxnSpPr>
          <p:nvPr/>
        </p:nvCxnSpPr>
        <p:spPr>
          <a:xfrm flipV="1">
            <a:off x="4115002" y="4823754"/>
            <a:ext cx="1311628" cy="15649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B6F83E-1480-5E64-5A34-29B3990F29C4}"/>
              </a:ext>
            </a:extLst>
          </p:cNvPr>
          <p:cNvCxnSpPr>
            <a:cxnSpLocks/>
          </p:cNvCxnSpPr>
          <p:nvPr/>
        </p:nvCxnSpPr>
        <p:spPr>
          <a:xfrm>
            <a:off x="4333875" y="4564381"/>
            <a:ext cx="11019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70410E-A95D-ED98-64BE-DD088E93EA97}"/>
              </a:ext>
            </a:extLst>
          </p:cNvPr>
          <p:cNvCxnSpPr>
            <a:cxnSpLocks/>
            <a:stCxn id="30" idx="6"/>
            <a:endCxn id="27" idx="2"/>
          </p:cNvCxnSpPr>
          <p:nvPr/>
        </p:nvCxnSpPr>
        <p:spPr>
          <a:xfrm flipV="1">
            <a:off x="1747982" y="4411583"/>
            <a:ext cx="860705" cy="88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FD0BAC-1C45-0288-5DCD-A45E42903495}"/>
              </a:ext>
            </a:extLst>
          </p:cNvPr>
          <p:cNvCxnSpPr>
            <a:cxnSpLocks/>
            <a:stCxn id="28" idx="3"/>
            <a:endCxn id="38" idx="1"/>
          </p:cNvCxnSpPr>
          <p:nvPr/>
        </p:nvCxnSpPr>
        <p:spPr>
          <a:xfrm>
            <a:off x="9074532" y="4411583"/>
            <a:ext cx="6897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B08139F-1455-BA45-F7C3-08ABFB076466}"/>
              </a:ext>
            </a:extLst>
          </p:cNvPr>
          <p:cNvSpPr txBox="1"/>
          <p:nvPr/>
        </p:nvSpPr>
        <p:spPr>
          <a:xfrm>
            <a:off x="526841" y="3031824"/>
            <a:ext cx="1855426" cy="400110"/>
          </a:xfrm>
          <a:prstGeom prst="rect">
            <a:avLst/>
          </a:prstGeom>
          <a:noFill/>
        </p:spPr>
        <p:txBody>
          <a:bodyPr wrap="square" rtlCol="0">
            <a:spAutoFit/>
          </a:bodyPr>
          <a:lstStyle/>
          <a:p>
            <a:pPr algn="ctr"/>
            <a:r>
              <a:rPr lang="en-US" sz="2000" b="1" dirty="0"/>
              <a:t>Time input</a:t>
            </a:r>
          </a:p>
        </p:txBody>
      </p:sp>
      <p:sp>
        <p:nvSpPr>
          <p:cNvPr id="5" name="Content Placeholder 4">
            <a:extLst>
              <a:ext uri="{FF2B5EF4-FFF2-40B4-BE49-F238E27FC236}">
                <a16:creationId xmlns:a16="http://schemas.microsoft.com/office/drawing/2014/main" id="{EDC87483-5657-70F9-A8B2-8A175F788B6B}"/>
              </a:ext>
            </a:extLst>
          </p:cNvPr>
          <p:cNvSpPr>
            <a:spLocks noGrp="1"/>
          </p:cNvSpPr>
          <p:nvPr>
            <p:ph idx="1"/>
          </p:nvPr>
        </p:nvSpPr>
        <p:spPr>
          <a:xfrm>
            <a:off x="0" y="1431703"/>
            <a:ext cx="12085320" cy="4351338"/>
          </a:xfrm>
        </p:spPr>
        <p:txBody>
          <a:bodyPr/>
          <a:lstStyle/>
          <a:p>
            <a:r>
              <a:rPr lang="en-US" dirty="0"/>
              <a:t>Two main design changes: </a:t>
            </a:r>
          </a:p>
          <a:p>
            <a:pPr lvl="1"/>
            <a:r>
              <a:rPr lang="en-US" dirty="0"/>
              <a:t>Premotor System: nonlinear regression -&gt; nonlinear RNN</a:t>
            </a:r>
          </a:p>
          <a:p>
            <a:pPr lvl="1"/>
            <a:r>
              <a:rPr lang="en-US" dirty="0"/>
              <a:t>Primary Motor Transformation System: mass-on-a-spring -&gt; general state space model</a:t>
            </a:r>
          </a:p>
        </p:txBody>
      </p:sp>
      <p:pic>
        <p:nvPicPr>
          <p:cNvPr id="10" name="Content Placeholder 4" descr="Diagram&#10;&#10;Description automatically generated">
            <a:extLst>
              <a:ext uri="{FF2B5EF4-FFF2-40B4-BE49-F238E27FC236}">
                <a16:creationId xmlns:a16="http://schemas.microsoft.com/office/drawing/2014/main" id="{03D9F479-454E-621A-C952-5E5ADB62F658}"/>
              </a:ext>
            </a:extLst>
          </p:cNvPr>
          <p:cNvPicPr>
            <a:picLocks noChangeAspect="1"/>
          </p:cNvPicPr>
          <p:nvPr/>
        </p:nvPicPr>
        <p:blipFill>
          <a:blip r:embed="rId3"/>
          <a:stretch>
            <a:fillRect/>
          </a:stretch>
        </p:blipFill>
        <p:spPr>
          <a:xfrm>
            <a:off x="10401662" y="604264"/>
            <a:ext cx="1419376" cy="1186054"/>
          </a:xfrm>
          <a:prstGeom prst="rect">
            <a:avLst/>
          </a:prstGeom>
        </p:spPr>
      </p:pic>
    </p:spTree>
    <p:extLst>
      <p:ext uri="{BB962C8B-B14F-4D97-AF65-F5344CB8AC3E}">
        <p14:creationId xmlns:p14="http://schemas.microsoft.com/office/powerpoint/2010/main" val="302036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B887-0A23-D859-36F2-6D0CE4385E73}"/>
              </a:ext>
            </a:extLst>
          </p:cNvPr>
          <p:cNvSpPr>
            <a:spLocks noGrp="1"/>
          </p:cNvSpPr>
          <p:nvPr>
            <p:ph type="title"/>
          </p:nvPr>
        </p:nvSpPr>
        <p:spPr>
          <a:xfrm>
            <a:off x="838200" y="183008"/>
            <a:ext cx="10515600" cy="829494"/>
          </a:xfrm>
        </p:spPr>
        <p:txBody>
          <a:bodyPr>
            <a:normAutofit/>
          </a:bodyPr>
          <a:lstStyle/>
          <a:p>
            <a:pPr algn="ctr"/>
            <a:r>
              <a:rPr lang="en-US" sz="4000" dirty="0"/>
              <a:t>Biological Extensions of the DMP Model</a:t>
            </a:r>
          </a:p>
        </p:txBody>
      </p:sp>
      <p:sp>
        <p:nvSpPr>
          <p:cNvPr id="27" name="Oval 26">
            <a:extLst>
              <a:ext uri="{FF2B5EF4-FFF2-40B4-BE49-F238E27FC236}">
                <a16:creationId xmlns:a16="http://schemas.microsoft.com/office/drawing/2014/main" id="{50EABBC0-F13F-F981-B0F7-1DACC3C2C3AE}"/>
              </a:ext>
            </a:extLst>
          </p:cNvPr>
          <p:cNvSpPr/>
          <p:nvPr/>
        </p:nvSpPr>
        <p:spPr>
          <a:xfrm>
            <a:off x="2608687" y="3607372"/>
            <a:ext cx="1764758" cy="1608422"/>
          </a:xfrm>
          <a:prstGeom prst="ellipse">
            <a:avLst/>
          </a:prstGeom>
          <a:solidFill>
            <a:srgbClr val="98BD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F4188E8-0819-F401-6D77-68BBBA36D859}"/>
              </a:ext>
            </a:extLst>
          </p:cNvPr>
          <p:cNvSpPr/>
          <p:nvPr/>
        </p:nvSpPr>
        <p:spPr>
          <a:xfrm>
            <a:off x="5426630" y="3607372"/>
            <a:ext cx="3647902" cy="1608422"/>
          </a:xfrm>
          <a:prstGeom prst="rect">
            <a:avLst/>
          </a:prstGeom>
          <a:solidFill>
            <a:srgbClr val="B24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lumMod val="50000"/>
                </a:schemeClr>
              </a:solidFill>
            </a:endParaRPr>
          </a:p>
        </p:txBody>
      </p:sp>
      <p:sp>
        <p:nvSpPr>
          <p:cNvPr id="29" name="Oval 28">
            <a:extLst>
              <a:ext uri="{FF2B5EF4-FFF2-40B4-BE49-F238E27FC236}">
                <a16:creationId xmlns:a16="http://schemas.microsoft.com/office/drawing/2014/main" id="{AF64005C-C772-3E82-226A-D99113A57198}"/>
              </a:ext>
            </a:extLst>
          </p:cNvPr>
          <p:cNvSpPr/>
          <p:nvPr/>
        </p:nvSpPr>
        <p:spPr>
          <a:xfrm>
            <a:off x="9727317" y="3739710"/>
            <a:ext cx="1499219" cy="1373045"/>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0" name="Oval 29">
            <a:extLst>
              <a:ext uri="{FF2B5EF4-FFF2-40B4-BE49-F238E27FC236}">
                <a16:creationId xmlns:a16="http://schemas.microsoft.com/office/drawing/2014/main" id="{CC664D12-DD81-BF65-660F-A946393E4473}"/>
              </a:ext>
            </a:extLst>
          </p:cNvPr>
          <p:cNvSpPr/>
          <p:nvPr/>
        </p:nvSpPr>
        <p:spPr>
          <a:xfrm>
            <a:off x="964492" y="4075303"/>
            <a:ext cx="783490" cy="690223"/>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31" name="TextBox 30">
            <a:extLst>
              <a:ext uri="{FF2B5EF4-FFF2-40B4-BE49-F238E27FC236}">
                <a16:creationId xmlns:a16="http://schemas.microsoft.com/office/drawing/2014/main" id="{F522216F-698D-F041-0724-384C53073035}"/>
              </a:ext>
            </a:extLst>
          </p:cNvPr>
          <p:cNvSpPr txBox="1"/>
          <p:nvPr/>
        </p:nvSpPr>
        <p:spPr>
          <a:xfrm>
            <a:off x="2778386" y="3918402"/>
            <a:ext cx="1425360" cy="1015663"/>
          </a:xfrm>
          <a:prstGeom prst="rect">
            <a:avLst/>
          </a:prstGeom>
          <a:noFill/>
        </p:spPr>
        <p:txBody>
          <a:bodyPr wrap="square" rtlCol="0">
            <a:spAutoFit/>
          </a:bodyPr>
          <a:lstStyle/>
          <a:p>
            <a:pPr algn="ctr"/>
            <a:r>
              <a:rPr lang="en-US" sz="2000" b="1" dirty="0"/>
              <a:t>Forcing Function RNN</a:t>
            </a:r>
          </a:p>
        </p:txBody>
      </p:sp>
      <p:sp>
        <p:nvSpPr>
          <p:cNvPr id="32" name="TextBox 31">
            <a:extLst>
              <a:ext uri="{FF2B5EF4-FFF2-40B4-BE49-F238E27FC236}">
                <a16:creationId xmlns:a16="http://schemas.microsoft.com/office/drawing/2014/main" id="{78B46208-155C-6081-DCF0-5D4E8F59565C}"/>
              </a:ext>
            </a:extLst>
          </p:cNvPr>
          <p:cNvSpPr txBox="1"/>
          <p:nvPr/>
        </p:nvSpPr>
        <p:spPr>
          <a:xfrm>
            <a:off x="2370939" y="3028890"/>
            <a:ext cx="2464937" cy="400110"/>
          </a:xfrm>
          <a:prstGeom prst="rect">
            <a:avLst/>
          </a:prstGeom>
          <a:noFill/>
        </p:spPr>
        <p:txBody>
          <a:bodyPr wrap="square" rtlCol="0">
            <a:spAutoFit/>
          </a:bodyPr>
          <a:lstStyle/>
          <a:p>
            <a:pPr algn="ctr"/>
            <a:r>
              <a:rPr lang="en-US" sz="2000" b="1" dirty="0"/>
              <a:t>Premotor Cortex</a:t>
            </a:r>
          </a:p>
        </p:txBody>
      </p:sp>
      <p:sp>
        <p:nvSpPr>
          <p:cNvPr id="34" name="TextBox 33">
            <a:extLst>
              <a:ext uri="{FF2B5EF4-FFF2-40B4-BE49-F238E27FC236}">
                <a16:creationId xmlns:a16="http://schemas.microsoft.com/office/drawing/2014/main" id="{9C9CD892-4304-B20E-2394-8754795ADECD}"/>
              </a:ext>
            </a:extLst>
          </p:cNvPr>
          <p:cNvSpPr txBox="1"/>
          <p:nvPr/>
        </p:nvSpPr>
        <p:spPr>
          <a:xfrm>
            <a:off x="5636259" y="4072290"/>
            <a:ext cx="3228644" cy="707886"/>
          </a:xfrm>
          <a:prstGeom prst="rect">
            <a:avLst/>
          </a:prstGeom>
          <a:noFill/>
        </p:spPr>
        <p:txBody>
          <a:bodyPr wrap="square" rtlCol="0">
            <a:spAutoFit/>
          </a:bodyPr>
          <a:lstStyle/>
          <a:p>
            <a:pPr algn="ctr"/>
            <a:r>
              <a:rPr lang="en-US" sz="2000" b="1" dirty="0">
                <a:solidFill>
                  <a:schemeClr val="bg1">
                    <a:lumMod val="50000"/>
                  </a:schemeClr>
                </a:solidFill>
              </a:rPr>
              <a:t>Transformation System </a:t>
            </a:r>
          </a:p>
          <a:p>
            <a:pPr algn="ctr"/>
            <a:r>
              <a:rPr lang="en-US" sz="2000" b="1" dirty="0">
                <a:solidFill>
                  <a:schemeClr val="bg1">
                    <a:lumMod val="50000"/>
                  </a:schemeClr>
                </a:solidFill>
              </a:rPr>
              <a:t>State Space Model</a:t>
            </a:r>
          </a:p>
        </p:txBody>
      </p:sp>
      <p:sp>
        <p:nvSpPr>
          <p:cNvPr id="35" name="TextBox 34">
            <a:extLst>
              <a:ext uri="{FF2B5EF4-FFF2-40B4-BE49-F238E27FC236}">
                <a16:creationId xmlns:a16="http://schemas.microsoft.com/office/drawing/2014/main" id="{ADEB137C-FDE8-F070-3A7D-4E7109D33D12}"/>
              </a:ext>
            </a:extLst>
          </p:cNvPr>
          <p:cNvSpPr txBox="1"/>
          <p:nvPr/>
        </p:nvSpPr>
        <p:spPr>
          <a:xfrm>
            <a:off x="5827185" y="3025731"/>
            <a:ext cx="2846791" cy="400110"/>
          </a:xfrm>
          <a:prstGeom prst="rect">
            <a:avLst/>
          </a:prstGeom>
          <a:noFill/>
        </p:spPr>
        <p:txBody>
          <a:bodyPr wrap="square" rtlCol="0">
            <a:spAutoFit/>
          </a:bodyPr>
          <a:lstStyle/>
          <a:p>
            <a:pPr algn="ctr"/>
            <a:r>
              <a:rPr lang="en-US" sz="2000" b="1" dirty="0">
                <a:solidFill>
                  <a:schemeClr val="bg1">
                    <a:lumMod val="50000"/>
                  </a:schemeClr>
                </a:solidFill>
              </a:rPr>
              <a:t>Primary Motor Cortex</a:t>
            </a:r>
          </a:p>
        </p:txBody>
      </p:sp>
      <p:sp>
        <p:nvSpPr>
          <p:cNvPr id="37" name="TextBox 36">
            <a:extLst>
              <a:ext uri="{FF2B5EF4-FFF2-40B4-BE49-F238E27FC236}">
                <a16:creationId xmlns:a16="http://schemas.microsoft.com/office/drawing/2014/main" id="{53600931-5905-03B1-5671-1041A1AFB24F}"/>
              </a:ext>
            </a:extLst>
          </p:cNvPr>
          <p:cNvSpPr txBox="1"/>
          <p:nvPr/>
        </p:nvSpPr>
        <p:spPr>
          <a:xfrm>
            <a:off x="9419389" y="3003307"/>
            <a:ext cx="1934411" cy="707886"/>
          </a:xfrm>
          <a:prstGeom prst="rect">
            <a:avLst/>
          </a:prstGeom>
          <a:noFill/>
        </p:spPr>
        <p:txBody>
          <a:bodyPr wrap="square" rtlCol="0">
            <a:spAutoFit/>
          </a:bodyPr>
          <a:lstStyle/>
          <a:p>
            <a:pPr algn="ctr"/>
            <a:r>
              <a:rPr lang="en-US" sz="2000" b="1" dirty="0">
                <a:solidFill>
                  <a:schemeClr val="bg1">
                    <a:lumMod val="50000"/>
                  </a:schemeClr>
                </a:solidFill>
              </a:rPr>
              <a:t>Musculoskeletal System</a:t>
            </a:r>
          </a:p>
        </p:txBody>
      </p:sp>
      <p:sp>
        <p:nvSpPr>
          <p:cNvPr id="38" name="TextBox 37">
            <a:extLst>
              <a:ext uri="{FF2B5EF4-FFF2-40B4-BE49-F238E27FC236}">
                <a16:creationId xmlns:a16="http://schemas.microsoft.com/office/drawing/2014/main" id="{D349B3A9-C05B-C710-A1C6-7B06C5A0099B}"/>
              </a:ext>
            </a:extLst>
          </p:cNvPr>
          <p:cNvSpPr txBox="1"/>
          <p:nvPr/>
        </p:nvSpPr>
        <p:spPr>
          <a:xfrm>
            <a:off x="9764246" y="4057640"/>
            <a:ext cx="1425360" cy="707886"/>
          </a:xfrm>
          <a:prstGeom prst="rect">
            <a:avLst/>
          </a:prstGeom>
          <a:noFill/>
        </p:spPr>
        <p:txBody>
          <a:bodyPr wrap="square" rtlCol="0">
            <a:spAutoFit/>
          </a:bodyPr>
          <a:lstStyle/>
          <a:p>
            <a:pPr algn="ctr"/>
            <a:r>
              <a:rPr lang="en-US" sz="2000" b="1" dirty="0">
                <a:solidFill>
                  <a:schemeClr val="bg1">
                    <a:lumMod val="50000"/>
                  </a:schemeClr>
                </a:solidFill>
              </a:rPr>
              <a:t>Position </a:t>
            </a:r>
          </a:p>
          <a:p>
            <a:pPr algn="ctr"/>
            <a:r>
              <a:rPr lang="en-US" sz="2000" b="1" dirty="0">
                <a:solidFill>
                  <a:schemeClr val="bg1">
                    <a:lumMod val="50000"/>
                  </a:schemeClr>
                </a:solidFill>
              </a:rPr>
              <a:t>Prediction</a:t>
            </a:r>
          </a:p>
        </p:txBody>
      </p:sp>
      <p:cxnSp>
        <p:nvCxnSpPr>
          <p:cNvPr id="39" name="Straight Connector 38">
            <a:extLst>
              <a:ext uri="{FF2B5EF4-FFF2-40B4-BE49-F238E27FC236}">
                <a16:creationId xmlns:a16="http://schemas.microsoft.com/office/drawing/2014/main" id="{59A7E701-1003-A0F0-DC8B-9E47C48B3BC6}"/>
              </a:ext>
            </a:extLst>
          </p:cNvPr>
          <p:cNvCxnSpPr>
            <a:cxnSpLocks/>
          </p:cNvCxnSpPr>
          <p:nvPr/>
        </p:nvCxnSpPr>
        <p:spPr>
          <a:xfrm>
            <a:off x="4333875" y="4142766"/>
            <a:ext cx="1101986" cy="1455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A3E5266-0F60-E01D-DE7B-8321AEB8F457}"/>
              </a:ext>
            </a:extLst>
          </p:cNvPr>
          <p:cNvCxnSpPr>
            <a:cxnSpLocks/>
            <a:stCxn id="27" idx="5"/>
          </p:cNvCxnSpPr>
          <p:nvPr/>
        </p:nvCxnSpPr>
        <p:spPr>
          <a:xfrm flipV="1">
            <a:off x="4115002" y="4823754"/>
            <a:ext cx="1311628" cy="15649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B6F83E-1480-5E64-5A34-29B3990F29C4}"/>
              </a:ext>
            </a:extLst>
          </p:cNvPr>
          <p:cNvCxnSpPr>
            <a:cxnSpLocks/>
          </p:cNvCxnSpPr>
          <p:nvPr/>
        </p:nvCxnSpPr>
        <p:spPr>
          <a:xfrm>
            <a:off x="4333875" y="4564381"/>
            <a:ext cx="11019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70410E-A95D-ED98-64BE-DD088E93EA97}"/>
              </a:ext>
            </a:extLst>
          </p:cNvPr>
          <p:cNvCxnSpPr>
            <a:cxnSpLocks/>
            <a:stCxn id="30" idx="6"/>
            <a:endCxn id="27" idx="2"/>
          </p:cNvCxnSpPr>
          <p:nvPr/>
        </p:nvCxnSpPr>
        <p:spPr>
          <a:xfrm flipV="1">
            <a:off x="1747982" y="4411583"/>
            <a:ext cx="860705" cy="88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FD0BAC-1C45-0288-5DCD-A45E42903495}"/>
              </a:ext>
            </a:extLst>
          </p:cNvPr>
          <p:cNvCxnSpPr>
            <a:cxnSpLocks/>
            <a:stCxn id="28" idx="3"/>
            <a:endCxn id="38" idx="1"/>
          </p:cNvCxnSpPr>
          <p:nvPr/>
        </p:nvCxnSpPr>
        <p:spPr>
          <a:xfrm>
            <a:off x="9074532" y="4411583"/>
            <a:ext cx="6897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B08139F-1455-BA45-F7C3-08ABFB076466}"/>
              </a:ext>
            </a:extLst>
          </p:cNvPr>
          <p:cNvSpPr txBox="1"/>
          <p:nvPr/>
        </p:nvSpPr>
        <p:spPr>
          <a:xfrm>
            <a:off x="526841" y="3031824"/>
            <a:ext cx="1855426" cy="400110"/>
          </a:xfrm>
          <a:prstGeom prst="rect">
            <a:avLst/>
          </a:prstGeom>
          <a:noFill/>
        </p:spPr>
        <p:txBody>
          <a:bodyPr wrap="square" rtlCol="0">
            <a:spAutoFit/>
          </a:bodyPr>
          <a:lstStyle/>
          <a:p>
            <a:pPr algn="ctr"/>
            <a:r>
              <a:rPr lang="en-US" sz="2000" b="1" dirty="0">
                <a:solidFill>
                  <a:schemeClr val="bg1">
                    <a:lumMod val="50000"/>
                  </a:schemeClr>
                </a:solidFill>
              </a:rPr>
              <a:t>Time</a:t>
            </a:r>
            <a:r>
              <a:rPr lang="en-US" sz="2000" b="1" dirty="0"/>
              <a:t> </a:t>
            </a:r>
            <a:r>
              <a:rPr lang="en-US" sz="2000" b="1" dirty="0">
                <a:solidFill>
                  <a:schemeClr val="bg1">
                    <a:lumMod val="50000"/>
                  </a:schemeClr>
                </a:solidFill>
              </a:rPr>
              <a:t>input</a:t>
            </a:r>
          </a:p>
        </p:txBody>
      </p:sp>
      <p:sp>
        <p:nvSpPr>
          <p:cNvPr id="5" name="Content Placeholder 4">
            <a:extLst>
              <a:ext uri="{FF2B5EF4-FFF2-40B4-BE49-F238E27FC236}">
                <a16:creationId xmlns:a16="http://schemas.microsoft.com/office/drawing/2014/main" id="{EDC87483-5657-70F9-A8B2-8A175F788B6B}"/>
              </a:ext>
            </a:extLst>
          </p:cNvPr>
          <p:cNvSpPr>
            <a:spLocks noGrp="1"/>
          </p:cNvSpPr>
          <p:nvPr>
            <p:ph idx="1"/>
          </p:nvPr>
        </p:nvSpPr>
        <p:spPr>
          <a:xfrm>
            <a:off x="0" y="1415379"/>
            <a:ext cx="12192000" cy="4351338"/>
          </a:xfrm>
        </p:spPr>
        <p:txBody>
          <a:bodyPr/>
          <a:lstStyle/>
          <a:p>
            <a:r>
              <a:rPr lang="en-US" dirty="0"/>
              <a:t>Two main design changes: </a:t>
            </a:r>
          </a:p>
          <a:p>
            <a:pPr lvl="1"/>
            <a:r>
              <a:rPr lang="en-US" dirty="0"/>
              <a:t>Premotor System: nonlinear regression -&gt; nonlinear RNN</a:t>
            </a:r>
          </a:p>
          <a:p>
            <a:pPr lvl="1"/>
            <a:r>
              <a:rPr lang="en-US" dirty="0"/>
              <a:t>Primary Motor Transformation System: mass-on-a-spring -&gt; general state space model</a:t>
            </a:r>
          </a:p>
        </p:txBody>
      </p:sp>
      <p:sp>
        <p:nvSpPr>
          <p:cNvPr id="3" name="Rectangle 2">
            <a:extLst>
              <a:ext uri="{FF2B5EF4-FFF2-40B4-BE49-F238E27FC236}">
                <a16:creationId xmlns:a16="http://schemas.microsoft.com/office/drawing/2014/main" id="{94940833-A98F-D0A5-96F0-2D2FB57350BD}"/>
              </a:ext>
            </a:extLst>
          </p:cNvPr>
          <p:cNvSpPr/>
          <p:nvPr/>
        </p:nvSpPr>
        <p:spPr>
          <a:xfrm>
            <a:off x="2416141" y="2919293"/>
            <a:ext cx="2310278" cy="24469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Diagram&#10;&#10;Description automatically generated">
            <a:extLst>
              <a:ext uri="{FF2B5EF4-FFF2-40B4-BE49-F238E27FC236}">
                <a16:creationId xmlns:a16="http://schemas.microsoft.com/office/drawing/2014/main" id="{9DC3A6E8-1EB2-CB17-A80F-8EEB8CB79F5B}"/>
              </a:ext>
            </a:extLst>
          </p:cNvPr>
          <p:cNvPicPr>
            <a:picLocks noChangeAspect="1"/>
          </p:cNvPicPr>
          <p:nvPr/>
        </p:nvPicPr>
        <p:blipFill>
          <a:blip r:embed="rId3"/>
          <a:stretch>
            <a:fillRect/>
          </a:stretch>
        </p:blipFill>
        <p:spPr>
          <a:xfrm>
            <a:off x="10386594" y="593090"/>
            <a:ext cx="1419376" cy="1186054"/>
          </a:xfrm>
          <a:prstGeom prst="rect">
            <a:avLst/>
          </a:prstGeom>
        </p:spPr>
      </p:pic>
    </p:spTree>
    <p:extLst>
      <p:ext uri="{BB962C8B-B14F-4D97-AF65-F5344CB8AC3E}">
        <p14:creationId xmlns:p14="http://schemas.microsoft.com/office/powerpoint/2010/main" val="32068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8085-3F08-6242-248D-E0FEC9834725}"/>
              </a:ext>
            </a:extLst>
          </p:cNvPr>
          <p:cNvSpPr>
            <a:spLocks noGrp="1"/>
          </p:cNvSpPr>
          <p:nvPr>
            <p:ph type="title"/>
          </p:nvPr>
        </p:nvSpPr>
        <p:spPr>
          <a:xfrm>
            <a:off x="224852" y="142660"/>
            <a:ext cx="11233248" cy="941695"/>
          </a:xfrm>
        </p:spPr>
        <p:txBody>
          <a:bodyPr/>
          <a:lstStyle/>
          <a:p>
            <a:pPr algn="ctr"/>
            <a:r>
              <a:rPr lang="en-US" dirty="0"/>
              <a:t>Design Choice #1: The Forcing Function RNN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CE5ECD-F33B-3AB0-97EA-73E0C06DF0BA}"/>
                  </a:ext>
                </a:extLst>
              </p:cNvPr>
              <p:cNvSpPr>
                <a:spLocks noGrp="1"/>
              </p:cNvSpPr>
              <p:nvPr>
                <p:ph idx="1"/>
              </p:nvPr>
            </p:nvSpPr>
            <p:spPr>
              <a:xfrm>
                <a:off x="224852" y="1342958"/>
                <a:ext cx="7301011" cy="5002406"/>
              </a:xfrm>
            </p:spPr>
            <p:txBody>
              <a:bodyPr>
                <a:normAutofit/>
              </a:bodyPr>
              <a:lstStyle/>
              <a:p>
                <a:r>
                  <a:rPr lang="en-US" sz="2400" dirty="0"/>
                  <a:t>Nonlinear, high dimensional recurrently connected network</a:t>
                </a:r>
              </a:p>
              <a:p>
                <a14:m>
                  <m:oMath xmlns:m="http://schemas.openxmlformats.org/officeDocument/2006/math">
                    <m:d>
                      <m:dPr>
                        <m:begChr m:val="{"/>
                        <m:endChr m:val=""/>
                        <m:ctrlPr>
                          <a:rPr lang="en-US" sz="2400" b="1" i="1" smtClean="0">
                            <a:latin typeface="Cambria Math" panose="02040503050406030204" pitchFamily="18" charset="0"/>
                          </a:rPr>
                        </m:ctrlPr>
                      </m:dPr>
                      <m:e>
                        <m:eqArr>
                          <m:eqArrPr>
                            <m:ctrlPr>
                              <a:rPr lang="en-US" sz="2400" b="1" i="1" smtClean="0">
                                <a:latin typeface="Cambria Math" panose="02040503050406030204" pitchFamily="18" charset="0"/>
                              </a:rPr>
                            </m:ctrlPr>
                          </m:eqArr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𝒖</m:t>
                                </m:r>
                                <m:r>
                                  <a:rPr lang="en-US" sz="2400" b="1" i="1" smtClean="0">
                                    <a:latin typeface="Cambria Math" panose="02040503050406030204" pitchFamily="18" charset="0"/>
                                  </a:rPr>
                                  <m:t>′</m:t>
                                </m:r>
                              </m:e>
                            </m:acc>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𝝋</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𝑾</m:t>
                                </m:r>
                              </m:e>
                              <m:sup>
                                <m:r>
                                  <a:rPr lang="en-US" sz="2400" b="1" i="1" smtClean="0">
                                    <a:latin typeface="Cambria Math" panose="02040503050406030204" pitchFamily="18" charset="0"/>
                                  </a:rPr>
                                  <m:t>𝒖</m:t>
                                </m:r>
                              </m:sup>
                            </m:sSup>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𝒖</m:t>
                                </m:r>
                              </m:e>
                            </m:acc>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𝒙</m:t>
                                </m:r>
                              </m:sup>
                            </m:sSup>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r>
                              <a:rPr lang="en-US" sz="2400" b="1" i="1" smtClean="0">
                                <a:latin typeface="Cambria Math" panose="02040503050406030204" pitchFamily="18" charset="0"/>
                              </a:rPr>
                              <m:t>)</m:t>
                            </m:r>
                          </m:e>
                          <m:e>
                            <m:r>
                              <a:rPr lang="en-US" sz="2400" b="1" i="1" smtClean="0">
                                <a:latin typeface="Cambria Math" panose="02040503050406030204" pitchFamily="18" charset="0"/>
                              </a:rPr>
                              <m:t>𝒇</m:t>
                            </m:r>
                            <m:d>
                              <m:dPr>
                                <m:ctrlPr>
                                  <a:rPr lang="en-US" sz="2400" b="1" i="1" smtClean="0">
                                    <a:latin typeface="Cambria Math" panose="02040503050406030204" pitchFamily="18" charset="0"/>
                                  </a:rPr>
                                </m:ctrlPr>
                              </m:d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e>
                            </m:d>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𝒇</m:t>
                                </m:r>
                              </m:sup>
                            </m:sSup>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𝒖</m:t>
                                </m:r>
                              </m:e>
                            </m:acc>
                            <m:r>
                              <a:rPr lang="en-US" sz="2400" b="1" i="1" smtClean="0">
                                <a:latin typeface="Cambria Math" panose="02040503050406030204" pitchFamily="18" charset="0"/>
                              </a:rPr>
                              <m:t>                   </m:t>
                            </m:r>
                          </m:e>
                        </m:eqArr>
                      </m:e>
                    </m:d>
                  </m:oMath>
                </a14:m>
                <a:endParaRPr lang="en-US" sz="2400" dirty="0"/>
              </a:p>
              <a:p>
                <a:pPr marL="0" indent="0">
                  <a:buNone/>
                </a:pPr>
                <a:endParaRPr lang="en-US" sz="2400" dirty="0"/>
              </a:p>
              <a:p>
                <a:r>
                  <a:rPr lang="en-US" sz="2400" dirty="0"/>
                  <a:t>Inputs: Time values </a:t>
                </a:r>
                <a14:m>
                  <m:oMath xmlns:m="http://schemas.openxmlformats.org/officeDocument/2006/math">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oMath>
                </a14:m>
                <a:endParaRPr lang="en-US" sz="2400" b="0" dirty="0"/>
              </a:p>
              <a:p>
                <a:r>
                  <a:rPr lang="en-US" sz="2400" dirty="0"/>
                  <a:t>Outputs: forcing values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dirty="0"/>
              </a:p>
              <a:p>
                <a:endParaRPr lang="en-US" dirty="0"/>
              </a:p>
              <a:p>
                <a:r>
                  <a:rPr lang="en-US" sz="2400" dirty="0"/>
                  <a:t>Forcing function learns by adjusting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1" i="1" smtClean="0">
                            <a:latin typeface="Cambria Math" panose="02040503050406030204" pitchFamily="18" charset="0"/>
                          </a:rPr>
                          <m:t>𝒖</m:t>
                        </m:r>
                      </m:sup>
                    </m:sSup>
                  </m:oMath>
                </a14:m>
                <a:r>
                  <a:rPr lang="en-US" sz="2400" dirty="0"/>
                  <a:t>,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𝒙</m:t>
                        </m:r>
                      </m:sup>
                    </m:sSup>
                  </m:oMath>
                </a14:m>
                <a:r>
                  <a:rPr lang="en-US" sz="2400" dirty="0"/>
                  <a:t>, and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𝒇</m:t>
                        </m:r>
                      </m:sup>
                    </m:sSup>
                  </m:oMath>
                </a14:m>
                <a:r>
                  <a:rPr lang="en-US" sz="2400" dirty="0"/>
                  <a:t> so that we perform the task well.</a:t>
                </a:r>
              </a:p>
              <a:p>
                <a:endParaRPr lang="en-US" sz="2400" dirty="0"/>
              </a:p>
            </p:txBody>
          </p:sp>
        </mc:Choice>
        <mc:Fallback xmlns="">
          <p:sp>
            <p:nvSpPr>
              <p:cNvPr id="3" name="Content Placeholder 2">
                <a:extLst>
                  <a:ext uri="{FF2B5EF4-FFF2-40B4-BE49-F238E27FC236}">
                    <a16:creationId xmlns:a16="http://schemas.microsoft.com/office/drawing/2014/main" id="{23CE5ECD-F33B-3AB0-97EA-73E0C06DF0BA}"/>
                  </a:ext>
                </a:extLst>
              </p:cNvPr>
              <p:cNvSpPr>
                <a:spLocks noGrp="1" noRot="1" noChangeAspect="1" noMove="1" noResize="1" noEditPoints="1" noAdjustHandles="1" noChangeArrowheads="1" noChangeShapeType="1" noTextEdit="1"/>
              </p:cNvSpPr>
              <p:nvPr>
                <p:ph idx="1"/>
              </p:nvPr>
            </p:nvSpPr>
            <p:spPr>
              <a:xfrm>
                <a:off x="224852" y="1342958"/>
                <a:ext cx="7301011" cy="5002406"/>
              </a:xfrm>
              <a:blipFill>
                <a:blip r:embed="rId3"/>
                <a:stretch>
                  <a:fillRect l="-26215" t="-39747" b="-16456"/>
                </a:stretch>
              </a:blipFill>
            </p:spPr>
            <p:txBody>
              <a:bodyPr/>
              <a:lstStyle/>
              <a:p>
                <a:r>
                  <a:rPr lang="en-US">
                    <a:noFill/>
                  </a:rPr>
                  <a:t> </a:t>
                </a:r>
              </a:p>
            </p:txBody>
          </p:sp>
        </mc:Fallback>
      </mc:AlternateContent>
      <p:pic>
        <p:nvPicPr>
          <p:cNvPr id="5" name="Picture 4" descr="A picture containing chart&#10;&#10;Description automatically generated">
            <a:extLst>
              <a:ext uri="{FF2B5EF4-FFF2-40B4-BE49-F238E27FC236}">
                <a16:creationId xmlns:a16="http://schemas.microsoft.com/office/drawing/2014/main" id="{6F63117B-E887-3E0E-BE04-E5E2C588DE4B}"/>
              </a:ext>
            </a:extLst>
          </p:cNvPr>
          <p:cNvPicPr>
            <a:picLocks noChangeAspect="1"/>
          </p:cNvPicPr>
          <p:nvPr/>
        </p:nvPicPr>
        <p:blipFill rotWithShape="1">
          <a:blip r:embed="rId4"/>
          <a:srcRect b="56883"/>
          <a:stretch/>
        </p:blipFill>
        <p:spPr>
          <a:xfrm>
            <a:off x="8075322" y="1060000"/>
            <a:ext cx="3106350" cy="2223924"/>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8F5AB5A5-780C-9229-6C7F-D9A986B51080}"/>
              </a:ext>
            </a:extLst>
          </p:cNvPr>
          <p:cNvPicPr>
            <a:picLocks noChangeAspect="1"/>
          </p:cNvPicPr>
          <p:nvPr/>
        </p:nvPicPr>
        <p:blipFill rotWithShape="1">
          <a:blip r:embed="rId4"/>
          <a:srcRect t="43030" b="3723"/>
          <a:stretch/>
        </p:blipFill>
        <p:spPr>
          <a:xfrm>
            <a:off x="8054628" y="3844161"/>
            <a:ext cx="3147741" cy="278300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C8724E-86CE-532B-74B2-E0D5B6E8D2D7}"/>
                  </a:ext>
                </a:extLst>
              </p:cNvPr>
              <p:cNvSpPr txBox="1"/>
              <p:nvPr/>
            </p:nvSpPr>
            <p:spPr>
              <a:xfrm>
                <a:off x="8168226" y="3283924"/>
                <a:ext cx="3289874" cy="646331"/>
              </a:xfrm>
              <a:prstGeom prst="rect">
                <a:avLst/>
              </a:prstGeom>
              <a:noFill/>
            </p:spPr>
            <p:txBody>
              <a:bodyPr wrap="square" rtlCol="0">
                <a:spAutoFit/>
              </a:bodyPr>
              <a:lstStyle/>
              <a:p>
                <a:pPr algn="ctr"/>
                <a:r>
                  <a:rPr lang="en-US" dirty="0"/>
                  <a:t>Connectivity Matrix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𝑢</m:t>
                        </m:r>
                      </m:sup>
                    </m:sSup>
                  </m:oMath>
                </a14:m>
                <a:r>
                  <a:rPr lang="en-US" dirty="0"/>
                  <a:t> of Premotor Neurons</a:t>
                </a:r>
              </a:p>
            </p:txBody>
          </p:sp>
        </mc:Choice>
        <mc:Fallback xmlns="">
          <p:sp>
            <p:nvSpPr>
              <p:cNvPr id="7" name="TextBox 6">
                <a:extLst>
                  <a:ext uri="{FF2B5EF4-FFF2-40B4-BE49-F238E27FC236}">
                    <a16:creationId xmlns:a16="http://schemas.microsoft.com/office/drawing/2014/main" id="{75C8724E-86CE-532B-74B2-E0D5B6E8D2D7}"/>
                  </a:ext>
                </a:extLst>
              </p:cNvPr>
              <p:cNvSpPr txBox="1">
                <a:spLocks noRot="1" noChangeAspect="1" noMove="1" noResize="1" noEditPoints="1" noAdjustHandles="1" noChangeArrowheads="1" noChangeShapeType="1" noTextEdit="1"/>
              </p:cNvSpPr>
              <p:nvPr/>
            </p:nvSpPr>
            <p:spPr>
              <a:xfrm>
                <a:off x="8168226" y="3283924"/>
                <a:ext cx="3289874" cy="646331"/>
              </a:xfrm>
              <a:prstGeom prst="rect">
                <a:avLst/>
              </a:prstGeom>
              <a:blipFill>
                <a:blip r:embed="rId5"/>
                <a:stretch>
                  <a:fillRect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E63917A-7D69-4FAB-FA28-DE26A6D29CDC}"/>
                  </a:ext>
                </a:extLst>
              </p:cNvPr>
              <p:cNvSpPr txBox="1"/>
              <p:nvPr/>
            </p:nvSpPr>
            <p:spPr>
              <a:xfrm rot="16200000">
                <a:off x="7618848" y="4855204"/>
                <a:ext cx="1098757" cy="369332"/>
              </a:xfrm>
              <a:prstGeom prst="rect">
                <a:avLst/>
              </a:prstGeom>
              <a:solidFill>
                <a:schemeClr val="bg1"/>
              </a:solidFill>
            </p:spPr>
            <p:txBody>
              <a:bodyPr wrap="square" rtlCol="0">
                <a:spAutoFit/>
              </a:bodyPr>
              <a:lstStyle/>
              <a:p>
                <a:r>
                  <a:rPr lang="en-US" dirty="0"/>
                  <a:t>Neuron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8" name="TextBox 7">
                <a:extLst>
                  <a:ext uri="{FF2B5EF4-FFF2-40B4-BE49-F238E27FC236}">
                    <a16:creationId xmlns:a16="http://schemas.microsoft.com/office/drawing/2014/main" id="{9E63917A-7D69-4FAB-FA28-DE26A6D29CDC}"/>
                  </a:ext>
                </a:extLst>
              </p:cNvPr>
              <p:cNvSpPr txBox="1">
                <a:spLocks noRot="1" noChangeAspect="1" noMove="1" noResize="1" noEditPoints="1" noAdjustHandles="1" noChangeArrowheads="1" noChangeShapeType="1" noTextEdit="1"/>
              </p:cNvSpPr>
              <p:nvPr/>
            </p:nvSpPr>
            <p:spPr>
              <a:xfrm rot="16200000">
                <a:off x="7618848" y="4855204"/>
                <a:ext cx="1098757" cy="369332"/>
              </a:xfrm>
              <a:prstGeom prst="rect">
                <a:avLst/>
              </a:prstGeom>
              <a:blipFill>
                <a:blip r:embed="rId6"/>
                <a:stretch>
                  <a:fillRect l="-6667" r="-2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2E0EDCD-B995-1E66-6825-94D7D9C73D6D}"/>
                  </a:ext>
                </a:extLst>
              </p:cNvPr>
              <p:cNvSpPr txBox="1"/>
              <p:nvPr/>
            </p:nvSpPr>
            <p:spPr>
              <a:xfrm>
                <a:off x="9079119" y="6313894"/>
                <a:ext cx="1098757" cy="369332"/>
              </a:xfrm>
              <a:prstGeom prst="rect">
                <a:avLst/>
              </a:prstGeom>
              <a:solidFill>
                <a:schemeClr val="bg1"/>
              </a:solidFill>
            </p:spPr>
            <p:txBody>
              <a:bodyPr wrap="square" rtlCol="0">
                <a:spAutoFit/>
              </a:bodyPr>
              <a:lstStyle/>
              <a:p>
                <a:r>
                  <a:rPr lang="en-US" dirty="0"/>
                  <a:t>Neuron </a:t>
                </a:r>
                <a14:m>
                  <m:oMath xmlns:m="http://schemas.openxmlformats.org/officeDocument/2006/math">
                    <m:r>
                      <a:rPr lang="en-US" b="0" i="1" smtClean="0">
                        <a:latin typeface="Cambria Math" panose="02040503050406030204" pitchFamily="18" charset="0"/>
                      </a:rPr>
                      <m:t>𝑗</m:t>
                    </m:r>
                  </m:oMath>
                </a14:m>
                <a:endParaRPr lang="en-US" dirty="0"/>
              </a:p>
            </p:txBody>
          </p:sp>
        </mc:Choice>
        <mc:Fallback xmlns="">
          <p:sp>
            <p:nvSpPr>
              <p:cNvPr id="9" name="TextBox 8">
                <a:extLst>
                  <a:ext uri="{FF2B5EF4-FFF2-40B4-BE49-F238E27FC236}">
                    <a16:creationId xmlns:a16="http://schemas.microsoft.com/office/drawing/2014/main" id="{A2E0EDCD-B995-1E66-6825-94D7D9C73D6D}"/>
                  </a:ext>
                </a:extLst>
              </p:cNvPr>
              <p:cNvSpPr txBox="1">
                <a:spLocks noRot="1" noChangeAspect="1" noMove="1" noResize="1" noEditPoints="1" noAdjustHandles="1" noChangeArrowheads="1" noChangeShapeType="1" noTextEdit="1"/>
              </p:cNvSpPr>
              <p:nvPr/>
            </p:nvSpPr>
            <p:spPr>
              <a:xfrm>
                <a:off x="9079119" y="6313894"/>
                <a:ext cx="1098757" cy="369332"/>
              </a:xfrm>
              <a:prstGeom prst="rect">
                <a:avLst/>
              </a:prstGeom>
              <a:blipFill>
                <a:blip r:embed="rId7"/>
                <a:stretch>
                  <a:fillRect l="-4545" t="-10000" b="-2333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5FDDF07-8208-F074-3B13-CCCCBE6377DB}"/>
              </a:ext>
            </a:extLst>
          </p:cNvPr>
          <p:cNvSpPr txBox="1"/>
          <p:nvPr/>
        </p:nvSpPr>
        <p:spPr>
          <a:xfrm>
            <a:off x="10033299" y="6544726"/>
            <a:ext cx="2193561" cy="276999"/>
          </a:xfrm>
          <a:prstGeom prst="rect">
            <a:avLst/>
          </a:prstGeom>
          <a:noFill/>
        </p:spPr>
        <p:txBody>
          <a:bodyPr wrap="square" rtlCol="0">
            <a:spAutoFit/>
          </a:bodyPr>
          <a:lstStyle/>
          <a:p>
            <a:r>
              <a:rPr lang="en-US" sz="1200" dirty="0">
                <a:solidFill>
                  <a:schemeClr val="bg1">
                    <a:lumMod val="50000"/>
                  </a:schemeClr>
                </a:solidFill>
              </a:rPr>
              <a:t>Adapted from </a:t>
            </a:r>
            <a:r>
              <a:rPr lang="en-US" sz="1200" dirty="0" err="1">
                <a:solidFill>
                  <a:schemeClr val="bg1">
                    <a:lumMod val="50000"/>
                  </a:schemeClr>
                </a:solidFill>
              </a:rPr>
              <a:t>Perich</a:t>
            </a:r>
            <a:r>
              <a:rPr lang="en-US" sz="1200" dirty="0">
                <a:solidFill>
                  <a:schemeClr val="bg1">
                    <a:lumMod val="50000"/>
                  </a:schemeClr>
                </a:solidFill>
              </a:rPr>
              <a:t> et al 2021</a:t>
            </a:r>
          </a:p>
        </p:txBody>
      </p:sp>
    </p:spTree>
    <p:extLst>
      <p:ext uri="{BB962C8B-B14F-4D97-AF65-F5344CB8AC3E}">
        <p14:creationId xmlns:p14="http://schemas.microsoft.com/office/powerpoint/2010/main" val="161440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E121-8156-18ED-9075-84FB58199A78}"/>
              </a:ext>
            </a:extLst>
          </p:cNvPr>
          <p:cNvSpPr>
            <a:spLocks noGrp="1"/>
          </p:cNvSpPr>
          <p:nvPr>
            <p:ph type="title"/>
          </p:nvPr>
        </p:nvSpPr>
        <p:spPr>
          <a:xfrm>
            <a:off x="1085938" y="183697"/>
            <a:ext cx="10515600" cy="915035"/>
          </a:xfrm>
        </p:spPr>
        <p:txBody>
          <a:bodyPr/>
          <a:lstStyle/>
          <a:p>
            <a:pPr algn="ctr"/>
            <a:r>
              <a:rPr lang="en-US" dirty="0"/>
              <a:t>Training the Forcing Function RNN</a:t>
            </a:r>
          </a:p>
        </p:txBody>
      </p:sp>
      <p:sp>
        <p:nvSpPr>
          <p:cNvPr id="52" name="Oval 51">
            <a:extLst>
              <a:ext uri="{FF2B5EF4-FFF2-40B4-BE49-F238E27FC236}">
                <a16:creationId xmlns:a16="http://schemas.microsoft.com/office/drawing/2014/main" id="{0C700A51-06EB-CCC1-3A27-2515F5475915}"/>
              </a:ext>
            </a:extLst>
          </p:cNvPr>
          <p:cNvSpPr/>
          <p:nvPr/>
        </p:nvSpPr>
        <p:spPr>
          <a:xfrm>
            <a:off x="1628077" y="2142269"/>
            <a:ext cx="3212876" cy="3025833"/>
          </a:xfrm>
          <a:prstGeom prst="ellipse">
            <a:avLst/>
          </a:prstGeom>
          <a:solidFill>
            <a:srgbClr val="98BD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AACC4D14-250F-3CC0-324E-16CCCED1E38C}"/>
              </a:ext>
            </a:extLst>
          </p:cNvPr>
          <p:cNvSpPr txBox="1"/>
          <p:nvPr/>
        </p:nvSpPr>
        <p:spPr>
          <a:xfrm>
            <a:off x="1582070" y="1446205"/>
            <a:ext cx="3372202" cy="461665"/>
          </a:xfrm>
          <a:prstGeom prst="rect">
            <a:avLst/>
          </a:prstGeom>
          <a:noFill/>
        </p:spPr>
        <p:txBody>
          <a:bodyPr wrap="square" rtlCol="0">
            <a:spAutoFit/>
          </a:bodyPr>
          <a:lstStyle/>
          <a:p>
            <a:pPr algn="ctr"/>
            <a:r>
              <a:rPr lang="en-US" sz="2400" b="1" dirty="0"/>
              <a:t>Forcing Function RNN</a:t>
            </a:r>
          </a:p>
        </p:txBody>
      </p:sp>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3E1873A2-C246-AC88-70D1-52273DAE835F}"/>
                  </a:ext>
                </a:extLst>
              </p:cNvPr>
              <p:cNvSpPr/>
              <p:nvPr/>
            </p:nvSpPr>
            <p:spPr>
              <a:xfrm>
                <a:off x="135770" y="3119016"/>
                <a:ext cx="1064029" cy="108065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1" i="1" dirty="0" smtClean="0">
                              <a:solidFill>
                                <a:schemeClr val="tx1"/>
                              </a:solidFill>
                              <a:latin typeface="Cambria Math" panose="02040503050406030204" pitchFamily="18" charset="0"/>
                            </a:rPr>
                          </m:ctrlPr>
                        </m:accPr>
                        <m:e>
                          <m:r>
                            <a:rPr lang="en-US" sz="2000" b="1" i="1" dirty="0" smtClean="0">
                              <a:solidFill>
                                <a:schemeClr val="tx1"/>
                              </a:solidFill>
                              <a:latin typeface="Cambria Math" panose="02040503050406030204" pitchFamily="18" charset="0"/>
                            </a:rPr>
                            <m:t>𝒙</m:t>
                          </m:r>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𝒕</m:t>
                          </m:r>
                          <m:r>
                            <a:rPr lang="en-US" sz="2000" b="1" i="1" dirty="0" smtClean="0">
                              <a:solidFill>
                                <a:schemeClr val="tx1"/>
                              </a:solidFill>
                              <a:latin typeface="Cambria Math" panose="02040503050406030204" pitchFamily="18" charset="0"/>
                            </a:rPr>
                            <m:t>)</m:t>
                          </m:r>
                        </m:e>
                      </m:acc>
                    </m:oMath>
                  </m:oMathPara>
                </a14:m>
                <a:endParaRPr lang="en-US" sz="2000" b="1" dirty="0">
                  <a:solidFill>
                    <a:schemeClr val="tx1"/>
                  </a:solidFill>
                </a:endParaRPr>
              </a:p>
            </p:txBody>
          </p:sp>
        </mc:Choice>
        <mc:Fallback xmlns="">
          <p:sp>
            <p:nvSpPr>
              <p:cNvPr id="54" name="Oval 53">
                <a:extLst>
                  <a:ext uri="{FF2B5EF4-FFF2-40B4-BE49-F238E27FC236}">
                    <a16:creationId xmlns:a16="http://schemas.microsoft.com/office/drawing/2014/main" id="{3E1873A2-C246-AC88-70D1-52273DAE835F}"/>
                  </a:ext>
                </a:extLst>
              </p:cNvPr>
              <p:cNvSpPr>
                <a:spLocks noRot="1" noChangeAspect="1" noMove="1" noResize="1" noEditPoints="1" noAdjustHandles="1" noChangeArrowheads="1" noChangeShapeType="1" noTextEdit="1"/>
              </p:cNvSpPr>
              <p:nvPr/>
            </p:nvSpPr>
            <p:spPr>
              <a:xfrm>
                <a:off x="135770" y="3119016"/>
                <a:ext cx="1064029" cy="1080654"/>
              </a:xfrm>
              <a:prstGeom prst="ellipse">
                <a:avLst/>
              </a:prstGeom>
              <a:blipFill>
                <a:blip r:embed="rId3"/>
                <a:stretch>
                  <a:fillRect/>
                </a:stretch>
              </a:blipFill>
              <a:ln>
                <a:solidFill>
                  <a:schemeClr val="tx1"/>
                </a:solidFill>
              </a:ln>
            </p:spPr>
            <p:txBody>
              <a:bodyPr/>
              <a:lstStyle/>
              <a:p>
                <a:r>
                  <a:rPr lang="en-US">
                    <a:noFill/>
                  </a:rPr>
                  <a:t> </a:t>
                </a:r>
              </a:p>
            </p:txBody>
          </p:sp>
        </mc:Fallback>
      </mc:AlternateContent>
      <p:sp>
        <p:nvSpPr>
          <p:cNvPr id="55" name="Rectangle 54">
            <a:extLst>
              <a:ext uri="{FF2B5EF4-FFF2-40B4-BE49-F238E27FC236}">
                <a16:creationId xmlns:a16="http://schemas.microsoft.com/office/drawing/2014/main" id="{B057484B-ECEA-E9C5-3A87-05A51E62ED49}"/>
              </a:ext>
            </a:extLst>
          </p:cNvPr>
          <p:cNvSpPr/>
          <p:nvPr/>
        </p:nvSpPr>
        <p:spPr>
          <a:xfrm>
            <a:off x="5269231" y="2850975"/>
            <a:ext cx="3647902" cy="1608422"/>
          </a:xfrm>
          <a:prstGeom prst="rect">
            <a:avLst/>
          </a:prstGeom>
          <a:solidFill>
            <a:srgbClr val="B24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641219-3AA5-49C2-04E5-086A22083AAA}"/>
                  </a:ext>
                </a:extLst>
              </p:cNvPr>
              <p:cNvSpPr txBox="1"/>
              <p:nvPr/>
            </p:nvSpPr>
            <p:spPr>
              <a:xfrm>
                <a:off x="1695442" y="3119016"/>
                <a:ext cx="3071558" cy="1074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r>
                                    <a:rPr lang="en-US" sz="2000" b="1" i="1" smtClean="0">
                                      <a:latin typeface="Cambria Math" panose="02040503050406030204" pitchFamily="18" charset="0"/>
                                    </a:rPr>
                                    <m:t>′</m:t>
                                  </m:r>
                                </m:e>
                              </m:acc>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0" smtClean="0">
                                      <a:latin typeface="Cambria Math" panose="02040503050406030204" pitchFamily="18" charset="0"/>
                                    </a:rPr>
                                    <m:t>𝐭𝐚𝐧𝐡</m:t>
                                  </m:r>
                                </m:fName>
                                <m:e>
                                  <m:r>
                                    <a:rPr lang="en-US" sz="2000" b="1" i="1" smtClean="0">
                                      <a:latin typeface="Cambria Math" panose="02040503050406030204" pitchFamily="18" charset="0"/>
                                    </a:rPr>
                                    <m:t>(</m:t>
                                  </m:r>
                                </m:e>
                              </m:func>
                              <m:sSup>
                                <m:sSupPr>
                                  <m:ctrlPr>
                                    <a:rPr lang="en-US" sz="2000" b="1" i="1" smtClean="0">
                                      <a:solidFill>
                                        <a:schemeClr val="accent6">
                                          <a:lumMod val="50000"/>
                                        </a:schemeClr>
                                      </a:solidFill>
                                      <a:latin typeface="Cambria Math" panose="02040503050406030204" pitchFamily="18" charset="0"/>
                                    </a:rPr>
                                  </m:ctrlPr>
                                </m:sSupPr>
                                <m:e>
                                  <m:r>
                                    <a:rPr lang="en-US" sz="2000" b="1" i="1" smtClean="0">
                                      <a:solidFill>
                                        <a:schemeClr val="accent6">
                                          <a:lumMod val="50000"/>
                                        </a:schemeClr>
                                      </a:solidFill>
                                      <a:latin typeface="Cambria Math" panose="02040503050406030204" pitchFamily="18" charset="0"/>
                                    </a:rPr>
                                    <m:t>𝑾</m:t>
                                  </m:r>
                                </m:e>
                                <m:sup>
                                  <m:r>
                                    <a:rPr lang="en-US" sz="2000" b="1" i="1" smtClean="0">
                                      <a:solidFill>
                                        <a:schemeClr val="accent6">
                                          <a:lumMod val="50000"/>
                                        </a:schemeClr>
                                      </a:solidFill>
                                      <a:latin typeface="Cambria Math" panose="02040503050406030204" pitchFamily="18" charset="0"/>
                                    </a:rPr>
                                    <m:t>𝒖</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e>
                              </m:acc>
                              <m:r>
                                <a:rPr lang="en-US" sz="2000" b="1" i="1" smtClean="0">
                                  <a:latin typeface="Cambria Math" panose="02040503050406030204" pitchFamily="18" charset="0"/>
                                </a:rPr>
                                <m:t>+</m:t>
                              </m:r>
                              <m:sSup>
                                <m:sSupPr>
                                  <m:ctrlPr>
                                    <a:rPr lang="en-US" sz="2000" b="1" i="1" smtClean="0">
                                      <a:solidFill>
                                        <a:schemeClr val="accent6">
                                          <a:lumMod val="50000"/>
                                        </a:schemeClr>
                                      </a:solidFill>
                                      <a:latin typeface="Cambria Math" panose="02040503050406030204" pitchFamily="18" charset="0"/>
                                    </a:rPr>
                                  </m:ctrlPr>
                                </m:sSupPr>
                                <m:e>
                                  <m:r>
                                    <a:rPr lang="en-US" sz="2000" b="1" i="1" smtClean="0">
                                      <a:solidFill>
                                        <a:schemeClr val="accent6">
                                          <a:lumMod val="50000"/>
                                        </a:schemeClr>
                                      </a:solidFill>
                                      <a:latin typeface="Cambria Math" panose="02040503050406030204" pitchFamily="18" charset="0"/>
                                    </a:rPr>
                                    <m:t>𝑾</m:t>
                                  </m:r>
                                </m:e>
                                <m:sup>
                                  <m:r>
                                    <a:rPr lang="en-US" sz="2000" b="1" i="1" smtClean="0">
                                      <a:solidFill>
                                        <a:schemeClr val="accent6">
                                          <a:lumMod val="50000"/>
                                        </a:schemeClr>
                                      </a:solidFill>
                                      <a:latin typeface="Cambria Math" panose="02040503050406030204" pitchFamily="18" charset="0"/>
                                    </a:rPr>
                                    <m:t>𝒙</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r>
                                <a:rPr lang="en-US" sz="2000" b="1" i="1" smtClean="0">
                                  <a:latin typeface="Cambria Math" panose="02040503050406030204" pitchFamily="18" charset="0"/>
                                </a:rPr>
                                <m:t>)</m:t>
                              </m:r>
                            </m:e>
                            <m:e>
                              <m:r>
                                <a:rPr lang="en-US" sz="2000" b="1" i="1" smtClean="0">
                                  <a:latin typeface="Cambria Math" panose="02040503050406030204" pitchFamily="18" charset="0"/>
                                </a:rPr>
                                <m:t>𝒇</m:t>
                              </m:r>
                              <m:d>
                                <m:dPr>
                                  <m:ctrlPr>
                                    <a:rPr lang="en-US" sz="2000" b="1" i="1" smtClean="0">
                                      <a:latin typeface="Cambria Math" panose="02040503050406030204" pitchFamily="18" charset="0"/>
                                    </a:rPr>
                                  </m:ctrlPr>
                                </m:d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e>
                              </m:d>
                              <m:r>
                                <a:rPr lang="en-US" sz="2000" b="1" i="1" smtClean="0">
                                  <a:latin typeface="Cambria Math" panose="02040503050406030204" pitchFamily="18" charset="0"/>
                                </a:rPr>
                                <m:t>=</m:t>
                              </m:r>
                              <m:sSup>
                                <m:sSupPr>
                                  <m:ctrlPr>
                                    <a:rPr lang="en-US" sz="2000" b="1" i="1" smtClean="0">
                                      <a:solidFill>
                                        <a:schemeClr val="accent6">
                                          <a:lumMod val="50000"/>
                                        </a:schemeClr>
                                      </a:solidFill>
                                      <a:latin typeface="Cambria Math" panose="02040503050406030204" pitchFamily="18" charset="0"/>
                                    </a:rPr>
                                  </m:ctrlPr>
                                </m:sSupPr>
                                <m:e>
                                  <m:r>
                                    <a:rPr lang="en-US" sz="2000" b="1" i="1" smtClean="0">
                                      <a:solidFill>
                                        <a:schemeClr val="accent6">
                                          <a:lumMod val="50000"/>
                                        </a:schemeClr>
                                      </a:solidFill>
                                      <a:latin typeface="Cambria Math" panose="02040503050406030204" pitchFamily="18" charset="0"/>
                                    </a:rPr>
                                    <m:t>𝑾</m:t>
                                  </m:r>
                                </m:e>
                                <m:sup>
                                  <m:r>
                                    <a:rPr lang="en-US" sz="2000" b="1" i="1" smtClean="0">
                                      <a:solidFill>
                                        <a:schemeClr val="accent6">
                                          <a:lumMod val="50000"/>
                                        </a:schemeClr>
                                      </a:solidFill>
                                      <a:latin typeface="Cambria Math" panose="02040503050406030204" pitchFamily="18" charset="0"/>
                                    </a:rPr>
                                    <m:t>𝒇</m:t>
                                  </m:r>
                                </m:sup>
                              </m:sSup>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𝒖</m:t>
                                  </m:r>
                                </m:e>
                              </m:acc>
                            </m:e>
                          </m:eqArr>
                        </m:e>
                      </m:d>
                    </m:oMath>
                  </m:oMathPara>
                </a14:m>
                <a:endParaRPr lang="en-US" sz="2000" b="1" dirty="0"/>
              </a:p>
            </p:txBody>
          </p:sp>
        </mc:Choice>
        <mc:Fallback xmlns="">
          <p:sp>
            <p:nvSpPr>
              <p:cNvPr id="56" name="TextBox 55">
                <a:extLst>
                  <a:ext uri="{FF2B5EF4-FFF2-40B4-BE49-F238E27FC236}">
                    <a16:creationId xmlns:a16="http://schemas.microsoft.com/office/drawing/2014/main" id="{AB641219-3AA5-49C2-04E5-086A22083AAA}"/>
                  </a:ext>
                </a:extLst>
              </p:cNvPr>
              <p:cNvSpPr txBox="1">
                <a:spLocks noRot="1" noChangeAspect="1" noMove="1" noResize="1" noEditPoints="1" noAdjustHandles="1" noChangeArrowheads="1" noChangeShapeType="1" noTextEdit="1"/>
              </p:cNvSpPr>
              <p:nvPr/>
            </p:nvSpPr>
            <p:spPr>
              <a:xfrm>
                <a:off x="1695442" y="3119016"/>
                <a:ext cx="3071558" cy="1074910"/>
              </a:xfrm>
              <a:prstGeom prst="rect">
                <a:avLst/>
              </a:prstGeom>
              <a:blipFill>
                <a:blip r:embed="rId4"/>
                <a:stretch>
                  <a:fillRect l="-57613" t="-209302" r="-823" b="-295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366DB5A1-4C32-0553-7E33-FE54C8EE0942}"/>
                  </a:ext>
                </a:extLst>
              </p:cNvPr>
              <p:cNvSpPr/>
              <p:nvPr/>
            </p:nvSpPr>
            <p:spPr>
              <a:xfrm>
                <a:off x="9283591" y="3119016"/>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b="1" i="1" smtClean="0">
                              <a:solidFill>
                                <a:schemeClr val="tx1"/>
                              </a:solidFill>
                              <a:latin typeface="Cambria Math" panose="02040503050406030204" pitchFamily="18" charset="0"/>
                            </a:rPr>
                          </m:ctrlPr>
                        </m:accPr>
                        <m:e>
                          <m:acc>
                            <m:accPr>
                              <m:chr m:val="̂"/>
                              <m:ctrlPr>
                                <a:rPr lang="en-US" sz="1800" b="1" i="1" smtClean="0">
                                  <a:solidFill>
                                    <a:schemeClr val="tx1"/>
                                  </a:solidFill>
                                  <a:latin typeface="Cambria Math" panose="02040503050406030204" pitchFamily="18" charset="0"/>
                                </a:rPr>
                              </m:ctrlPr>
                            </m:accPr>
                            <m:e>
                              <m:r>
                                <a:rPr lang="en-US" sz="1800" b="1" i="1" smtClean="0">
                                  <a:solidFill>
                                    <a:schemeClr val="tx1"/>
                                  </a:solidFill>
                                  <a:latin typeface="Cambria Math" panose="02040503050406030204" pitchFamily="18" charset="0"/>
                                </a:rPr>
                                <m:t>𝒚</m:t>
                              </m:r>
                            </m:e>
                          </m:acc>
                        </m:e>
                      </m:acc>
                    </m:oMath>
                  </m:oMathPara>
                </a14:m>
                <a:endParaRPr lang="en-US" dirty="0">
                  <a:solidFill>
                    <a:schemeClr val="tx1"/>
                  </a:solidFill>
                </a:endParaRPr>
              </a:p>
            </p:txBody>
          </p:sp>
        </mc:Choice>
        <mc:Fallback xmlns="">
          <p:sp>
            <p:nvSpPr>
              <p:cNvPr id="57" name="Oval 56">
                <a:extLst>
                  <a:ext uri="{FF2B5EF4-FFF2-40B4-BE49-F238E27FC236}">
                    <a16:creationId xmlns:a16="http://schemas.microsoft.com/office/drawing/2014/main" id="{366DB5A1-4C32-0553-7E33-FE54C8EE0942}"/>
                  </a:ext>
                </a:extLst>
              </p:cNvPr>
              <p:cNvSpPr>
                <a:spLocks noRot="1" noChangeAspect="1" noMove="1" noResize="1" noEditPoints="1" noAdjustHandles="1" noChangeArrowheads="1" noChangeShapeType="1" noTextEdit="1"/>
              </p:cNvSpPr>
              <p:nvPr/>
            </p:nvSpPr>
            <p:spPr>
              <a:xfrm>
                <a:off x="9283591" y="3119016"/>
                <a:ext cx="1064029" cy="1080654"/>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BF09FC6-9C6A-F77D-F09B-2A9DD8ABB247}"/>
                  </a:ext>
                </a:extLst>
              </p:cNvPr>
              <p:cNvSpPr/>
              <p:nvPr/>
            </p:nvSpPr>
            <p:spPr>
              <a:xfrm>
                <a:off x="10821785" y="3114858"/>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𝒚</m:t>
                          </m:r>
                        </m:e>
                      </m:acc>
                    </m:oMath>
                  </m:oMathPara>
                </a14:m>
                <a:endParaRPr lang="en-US" b="1" dirty="0">
                  <a:solidFill>
                    <a:schemeClr val="tx1"/>
                  </a:solidFill>
                </a:endParaRPr>
              </a:p>
            </p:txBody>
          </p:sp>
        </mc:Choice>
        <mc:Fallback xmlns="">
          <p:sp>
            <p:nvSpPr>
              <p:cNvPr id="58" name="Oval 57">
                <a:extLst>
                  <a:ext uri="{FF2B5EF4-FFF2-40B4-BE49-F238E27FC236}">
                    <a16:creationId xmlns:a16="http://schemas.microsoft.com/office/drawing/2014/main" id="{5BF09FC6-9C6A-F77D-F09B-2A9DD8ABB247}"/>
                  </a:ext>
                </a:extLst>
              </p:cNvPr>
              <p:cNvSpPr>
                <a:spLocks noRot="1" noChangeAspect="1" noMove="1" noResize="1" noEditPoints="1" noAdjustHandles="1" noChangeArrowheads="1" noChangeShapeType="1" noTextEdit="1"/>
              </p:cNvSpPr>
              <p:nvPr/>
            </p:nvSpPr>
            <p:spPr>
              <a:xfrm>
                <a:off x="10821785" y="3114858"/>
                <a:ext cx="1064029" cy="1080654"/>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FD5E5818-868B-3B32-E49B-5812806E151E}"/>
              </a:ext>
            </a:extLst>
          </p:cNvPr>
          <p:cNvCxnSpPr>
            <a:cxnSpLocks/>
            <a:endCxn id="52" idx="2"/>
          </p:cNvCxnSpPr>
          <p:nvPr/>
        </p:nvCxnSpPr>
        <p:spPr>
          <a:xfrm>
            <a:off x="1165257" y="3655185"/>
            <a:ext cx="462820"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9F6220-DACF-A1AF-3827-F4B1ED20A9FE}"/>
              </a:ext>
            </a:extLst>
          </p:cNvPr>
          <p:cNvCxnSpPr>
            <a:cxnSpLocks/>
          </p:cNvCxnSpPr>
          <p:nvPr/>
        </p:nvCxnSpPr>
        <p:spPr>
          <a:xfrm>
            <a:off x="4767000" y="3114858"/>
            <a:ext cx="502231" cy="19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02B141-B917-8768-55A5-0D773EDCAE74}"/>
              </a:ext>
            </a:extLst>
          </p:cNvPr>
          <p:cNvCxnSpPr>
            <a:cxnSpLocks/>
          </p:cNvCxnSpPr>
          <p:nvPr/>
        </p:nvCxnSpPr>
        <p:spPr>
          <a:xfrm flipV="1">
            <a:off x="4572000" y="4216990"/>
            <a:ext cx="676623" cy="2424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231703-DFFB-309B-D38B-6096032CAD85}"/>
              </a:ext>
            </a:extLst>
          </p:cNvPr>
          <p:cNvCxnSpPr/>
          <p:nvPr/>
        </p:nvCxnSpPr>
        <p:spPr>
          <a:xfrm>
            <a:off x="4840953" y="3840480"/>
            <a:ext cx="42827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79AE170-CD51-B8A7-5231-C81B5AC1B3BC}"/>
              </a:ext>
            </a:extLst>
          </p:cNvPr>
          <p:cNvCxnSpPr>
            <a:cxnSpLocks/>
            <a:stCxn id="55" idx="3"/>
          </p:cNvCxnSpPr>
          <p:nvPr/>
        </p:nvCxnSpPr>
        <p:spPr>
          <a:xfrm flipV="1">
            <a:off x="8917133" y="3655185"/>
            <a:ext cx="366458"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3CA4D76-1BA8-9D13-1D4B-063D1A3AAF6B}"/>
              </a:ext>
            </a:extLst>
          </p:cNvPr>
          <p:cNvCxnSpPr>
            <a:cxnSpLocks/>
            <a:stCxn id="57" idx="6"/>
            <a:endCxn id="58" idx="2"/>
          </p:cNvCxnSpPr>
          <p:nvPr/>
        </p:nvCxnSpPr>
        <p:spPr>
          <a:xfrm flipV="1">
            <a:off x="10347620" y="3655185"/>
            <a:ext cx="474165" cy="415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600927A-73F2-BE4C-601E-F12D6CD9F892}"/>
              </a:ext>
            </a:extLst>
          </p:cNvPr>
          <p:cNvCxnSpPr/>
          <p:nvPr/>
        </p:nvCxnSpPr>
        <p:spPr>
          <a:xfrm>
            <a:off x="10584702" y="3655185"/>
            <a:ext cx="0" cy="226347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8761688-2564-48F8-B7EF-56C2CF0F4D3D}"/>
              </a:ext>
            </a:extLst>
          </p:cNvPr>
          <p:cNvCxnSpPr/>
          <p:nvPr/>
        </p:nvCxnSpPr>
        <p:spPr>
          <a:xfrm flipH="1">
            <a:off x="3231221" y="5951913"/>
            <a:ext cx="7353481"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04A3B7-22E0-4CD5-FB70-ADAF2F26281D}"/>
              </a:ext>
            </a:extLst>
          </p:cNvPr>
          <p:cNvCxnSpPr>
            <a:cxnSpLocks/>
            <a:endCxn id="52" idx="4"/>
          </p:cNvCxnSpPr>
          <p:nvPr/>
        </p:nvCxnSpPr>
        <p:spPr>
          <a:xfrm flipV="1">
            <a:off x="3231221" y="5168102"/>
            <a:ext cx="3294" cy="75056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964F1B7-5BA2-23F3-6A0E-47B39A058F6C}"/>
              </a:ext>
            </a:extLst>
          </p:cNvPr>
          <p:cNvSpPr txBox="1"/>
          <p:nvPr/>
        </p:nvSpPr>
        <p:spPr>
          <a:xfrm>
            <a:off x="5407081" y="1446205"/>
            <a:ext cx="3372202" cy="461665"/>
          </a:xfrm>
          <a:prstGeom prst="rect">
            <a:avLst/>
          </a:prstGeom>
          <a:noFill/>
        </p:spPr>
        <p:txBody>
          <a:bodyPr wrap="square" rtlCol="0">
            <a:spAutoFit/>
          </a:bodyPr>
          <a:lstStyle/>
          <a:p>
            <a:pPr algn="ctr"/>
            <a:r>
              <a:rPr lang="en-US" sz="2400" b="1" dirty="0"/>
              <a:t>Transformation System</a:t>
            </a:r>
          </a:p>
        </p:txBody>
      </p:sp>
      <p:cxnSp>
        <p:nvCxnSpPr>
          <p:cNvPr id="69" name="Straight Connector 68">
            <a:extLst>
              <a:ext uri="{FF2B5EF4-FFF2-40B4-BE49-F238E27FC236}">
                <a16:creationId xmlns:a16="http://schemas.microsoft.com/office/drawing/2014/main" id="{013EE990-B667-C751-E853-F01794538A9B}"/>
              </a:ext>
            </a:extLst>
          </p:cNvPr>
          <p:cNvCxnSpPr>
            <a:cxnSpLocks/>
          </p:cNvCxnSpPr>
          <p:nvPr/>
        </p:nvCxnSpPr>
        <p:spPr>
          <a:xfrm flipH="1">
            <a:off x="1396667" y="5954684"/>
            <a:ext cx="1834554"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9F2FB-9BF8-BC28-414B-EF0548BE5F0F}"/>
              </a:ext>
            </a:extLst>
          </p:cNvPr>
          <p:cNvCxnSpPr>
            <a:cxnSpLocks/>
          </p:cNvCxnSpPr>
          <p:nvPr/>
        </p:nvCxnSpPr>
        <p:spPr>
          <a:xfrm flipH="1" flipV="1">
            <a:off x="1396667" y="3655185"/>
            <a:ext cx="6914" cy="229672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9F9C31F-D0F3-173B-B3BC-FE4D896CABAE}"/>
              </a:ext>
            </a:extLst>
          </p:cNvPr>
          <p:cNvSpPr txBox="1"/>
          <p:nvPr/>
        </p:nvSpPr>
        <p:spPr>
          <a:xfrm>
            <a:off x="2899587" y="6076627"/>
            <a:ext cx="6627844" cy="400110"/>
          </a:xfrm>
          <a:prstGeom prst="rect">
            <a:avLst/>
          </a:prstGeom>
          <a:noFill/>
        </p:spPr>
        <p:txBody>
          <a:bodyPr wrap="square" rtlCol="0">
            <a:spAutoFit/>
          </a:bodyPr>
          <a:lstStyle/>
          <a:p>
            <a:pPr algn="ctr"/>
            <a:r>
              <a:rPr lang="en-US" sz="2000" b="1" dirty="0">
                <a:solidFill>
                  <a:schemeClr val="accent6">
                    <a:lumMod val="50000"/>
                  </a:schemeClr>
                </a:solidFill>
              </a:rPr>
              <a:t>Weight Updates Through Backpropagation Through Time</a:t>
            </a:r>
          </a:p>
        </p:txBody>
      </p:sp>
      <p:sp>
        <p:nvSpPr>
          <p:cNvPr id="72" name="TextBox 71">
            <a:extLst>
              <a:ext uri="{FF2B5EF4-FFF2-40B4-BE49-F238E27FC236}">
                <a16:creationId xmlns:a16="http://schemas.microsoft.com/office/drawing/2014/main" id="{E86EBB9B-1907-49F7-A294-3C8839B54A29}"/>
              </a:ext>
            </a:extLst>
          </p:cNvPr>
          <p:cNvSpPr txBox="1"/>
          <p:nvPr/>
        </p:nvSpPr>
        <p:spPr>
          <a:xfrm>
            <a:off x="8978383" y="1446205"/>
            <a:ext cx="1573879" cy="830997"/>
          </a:xfrm>
          <a:prstGeom prst="rect">
            <a:avLst/>
          </a:prstGeom>
          <a:noFill/>
        </p:spPr>
        <p:txBody>
          <a:bodyPr wrap="square" rtlCol="0">
            <a:spAutoFit/>
          </a:bodyPr>
          <a:lstStyle/>
          <a:p>
            <a:pPr algn="ctr"/>
            <a:r>
              <a:rPr lang="en-US" sz="2400" b="1" dirty="0"/>
              <a:t>Position </a:t>
            </a:r>
          </a:p>
          <a:p>
            <a:pPr algn="ctr"/>
            <a:r>
              <a:rPr lang="en-US" sz="2400" b="1" dirty="0"/>
              <a:t>Prediction</a:t>
            </a:r>
          </a:p>
        </p:txBody>
      </p:sp>
      <p:sp>
        <p:nvSpPr>
          <p:cNvPr id="74" name="TextBox 73">
            <a:extLst>
              <a:ext uri="{FF2B5EF4-FFF2-40B4-BE49-F238E27FC236}">
                <a16:creationId xmlns:a16="http://schemas.microsoft.com/office/drawing/2014/main" id="{9833CC8F-2CF0-4376-4137-FA3A7DC8438C}"/>
              </a:ext>
            </a:extLst>
          </p:cNvPr>
          <p:cNvSpPr txBox="1"/>
          <p:nvPr/>
        </p:nvSpPr>
        <p:spPr>
          <a:xfrm>
            <a:off x="10563923" y="1446205"/>
            <a:ext cx="1573879" cy="830997"/>
          </a:xfrm>
          <a:prstGeom prst="rect">
            <a:avLst/>
          </a:prstGeom>
          <a:noFill/>
        </p:spPr>
        <p:txBody>
          <a:bodyPr wrap="square" rtlCol="0">
            <a:spAutoFit/>
          </a:bodyPr>
          <a:lstStyle/>
          <a:p>
            <a:pPr algn="ctr"/>
            <a:r>
              <a:rPr lang="en-US" sz="2400" b="1" dirty="0"/>
              <a:t>Desired </a:t>
            </a:r>
          </a:p>
          <a:p>
            <a:pPr algn="ctr"/>
            <a:r>
              <a:rPr lang="en-US" sz="2400" b="1" dirty="0"/>
              <a:t>Position</a:t>
            </a:r>
          </a:p>
        </p:txBody>
      </p:sp>
      <p:sp>
        <p:nvSpPr>
          <p:cNvPr id="75" name="TextBox 74">
            <a:extLst>
              <a:ext uri="{FF2B5EF4-FFF2-40B4-BE49-F238E27FC236}">
                <a16:creationId xmlns:a16="http://schemas.microsoft.com/office/drawing/2014/main" id="{1AFCF735-2AF7-107B-EE20-2988310BAA7A}"/>
              </a:ext>
            </a:extLst>
          </p:cNvPr>
          <p:cNvSpPr txBox="1"/>
          <p:nvPr/>
        </p:nvSpPr>
        <p:spPr>
          <a:xfrm>
            <a:off x="2360" y="1446205"/>
            <a:ext cx="1573879" cy="461665"/>
          </a:xfrm>
          <a:prstGeom prst="rect">
            <a:avLst/>
          </a:prstGeom>
          <a:noFill/>
        </p:spPr>
        <p:txBody>
          <a:bodyPr wrap="square" rtlCol="0">
            <a:spAutoFit/>
          </a:bodyPr>
          <a:lstStyle/>
          <a:p>
            <a:pPr algn="ctr"/>
            <a:r>
              <a:rPr lang="en-US" sz="2400" b="1" dirty="0"/>
              <a:t>Time Input</a:t>
            </a:r>
          </a:p>
        </p:txBody>
      </p:sp>
      <p:sp>
        <p:nvSpPr>
          <p:cNvPr id="78" name="TextBox 77">
            <a:extLst>
              <a:ext uri="{FF2B5EF4-FFF2-40B4-BE49-F238E27FC236}">
                <a16:creationId xmlns:a16="http://schemas.microsoft.com/office/drawing/2014/main" id="{CAC07164-B989-DAA9-2F6F-053DE6FF3DE0}"/>
              </a:ext>
            </a:extLst>
          </p:cNvPr>
          <p:cNvSpPr txBox="1"/>
          <p:nvPr/>
        </p:nvSpPr>
        <p:spPr>
          <a:xfrm>
            <a:off x="5478860" y="3311416"/>
            <a:ext cx="3228644" cy="707886"/>
          </a:xfrm>
          <a:prstGeom prst="rect">
            <a:avLst/>
          </a:prstGeom>
          <a:noFill/>
        </p:spPr>
        <p:txBody>
          <a:bodyPr wrap="square" rtlCol="0">
            <a:spAutoFit/>
          </a:bodyPr>
          <a:lstStyle/>
          <a:p>
            <a:pPr algn="ctr"/>
            <a:r>
              <a:rPr lang="en-US" sz="2000" b="1" dirty="0"/>
              <a:t>Transformation System </a:t>
            </a:r>
          </a:p>
          <a:p>
            <a:pPr algn="ctr"/>
            <a:r>
              <a:rPr lang="en-US" sz="2000" b="1" dirty="0"/>
              <a:t>State Space Model</a:t>
            </a:r>
          </a:p>
        </p:txBody>
      </p:sp>
      <p:pic>
        <p:nvPicPr>
          <p:cNvPr id="3" name="Content Placeholder 4" descr="Diagram&#10;&#10;Description automatically generated">
            <a:extLst>
              <a:ext uri="{FF2B5EF4-FFF2-40B4-BE49-F238E27FC236}">
                <a16:creationId xmlns:a16="http://schemas.microsoft.com/office/drawing/2014/main" id="{F8B2410D-45EE-3C12-FDFA-33C7CD6BD662}"/>
              </a:ext>
            </a:extLst>
          </p:cNvPr>
          <p:cNvPicPr>
            <a:picLocks noChangeAspect="1"/>
          </p:cNvPicPr>
          <p:nvPr/>
        </p:nvPicPr>
        <p:blipFill>
          <a:blip r:embed="rId7"/>
          <a:stretch>
            <a:fillRect/>
          </a:stretch>
        </p:blipFill>
        <p:spPr>
          <a:xfrm>
            <a:off x="10456924" y="262512"/>
            <a:ext cx="1419376" cy="1186054"/>
          </a:xfrm>
          <a:prstGeom prst="rect">
            <a:avLst/>
          </a:prstGeom>
        </p:spPr>
      </p:pic>
    </p:spTree>
    <p:extLst>
      <p:ext uri="{BB962C8B-B14F-4D97-AF65-F5344CB8AC3E}">
        <p14:creationId xmlns:p14="http://schemas.microsoft.com/office/powerpoint/2010/main" val="33373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E121-8156-18ED-9075-84FB58199A78}"/>
              </a:ext>
            </a:extLst>
          </p:cNvPr>
          <p:cNvSpPr>
            <a:spLocks noGrp="1"/>
          </p:cNvSpPr>
          <p:nvPr>
            <p:ph type="title"/>
          </p:nvPr>
        </p:nvSpPr>
        <p:spPr>
          <a:xfrm>
            <a:off x="491578" y="47492"/>
            <a:ext cx="10515600" cy="915035"/>
          </a:xfrm>
        </p:spPr>
        <p:txBody>
          <a:bodyPr/>
          <a:lstStyle/>
          <a:p>
            <a:pPr algn="ctr"/>
            <a:r>
              <a:rPr lang="en-US" dirty="0"/>
              <a:t>Design Choice #2: Transformation System</a:t>
            </a:r>
          </a:p>
        </p:txBody>
      </p:sp>
      <p:sp>
        <p:nvSpPr>
          <p:cNvPr id="52" name="Oval 51">
            <a:extLst>
              <a:ext uri="{FF2B5EF4-FFF2-40B4-BE49-F238E27FC236}">
                <a16:creationId xmlns:a16="http://schemas.microsoft.com/office/drawing/2014/main" id="{0C700A51-06EB-CCC1-3A27-2515F5475915}"/>
              </a:ext>
            </a:extLst>
          </p:cNvPr>
          <p:cNvSpPr/>
          <p:nvPr/>
        </p:nvSpPr>
        <p:spPr>
          <a:xfrm>
            <a:off x="1628077" y="2142269"/>
            <a:ext cx="3212876" cy="3025833"/>
          </a:xfrm>
          <a:prstGeom prst="ellipse">
            <a:avLst/>
          </a:prstGeom>
          <a:solidFill>
            <a:srgbClr val="98BD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53" name="TextBox 52">
            <a:extLst>
              <a:ext uri="{FF2B5EF4-FFF2-40B4-BE49-F238E27FC236}">
                <a16:creationId xmlns:a16="http://schemas.microsoft.com/office/drawing/2014/main" id="{AACC4D14-250F-3CC0-324E-16CCCED1E38C}"/>
              </a:ext>
            </a:extLst>
          </p:cNvPr>
          <p:cNvSpPr txBox="1"/>
          <p:nvPr/>
        </p:nvSpPr>
        <p:spPr>
          <a:xfrm>
            <a:off x="1582070" y="1446205"/>
            <a:ext cx="3372202" cy="461665"/>
          </a:xfrm>
          <a:prstGeom prst="rect">
            <a:avLst/>
          </a:prstGeom>
          <a:noFill/>
        </p:spPr>
        <p:txBody>
          <a:bodyPr wrap="square" rtlCol="0">
            <a:spAutoFit/>
          </a:bodyPr>
          <a:lstStyle/>
          <a:p>
            <a:pPr algn="ctr"/>
            <a:r>
              <a:rPr lang="en-US" sz="2400" b="1" dirty="0">
                <a:solidFill>
                  <a:schemeClr val="bg1">
                    <a:lumMod val="65000"/>
                  </a:schemeClr>
                </a:solidFill>
              </a:rPr>
              <a:t>Forcing Function RNN</a:t>
            </a:r>
          </a:p>
        </p:txBody>
      </p:sp>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3E1873A2-C246-AC88-70D1-52273DAE835F}"/>
                  </a:ext>
                </a:extLst>
              </p:cNvPr>
              <p:cNvSpPr/>
              <p:nvPr/>
            </p:nvSpPr>
            <p:spPr>
              <a:xfrm>
                <a:off x="135770" y="3119016"/>
                <a:ext cx="1064029" cy="108065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1" i="1" dirty="0" smtClean="0">
                              <a:solidFill>
                                <a:schemeClr val="bg1">
                                  <a:lumMod val="65000"/>
                                </a:schemeClr>
                              </a:solidFill>
                              <a:latin typeface="Cambria Math" panose="02040503050406030204" pitchFamily="18" charset="0"/>
                            </a:rPr>
                          </m:ctrlPr>
                        </m:accPr>
                        <m:e>
                          <m:r>
                            <a:rPr lang="en-US" sz="2000" b="1" i="1" dirty="0" smtClean="0">
                              <a:solidFill>
                                <a:schemeClr val="bg1">
                                  <a:lumMod val="65000"/>
                                </a:schemeClr>
                              </a:solidFill>
                              <a:latin typeface="Cambria Math" panose="02040503050406030204" pitchFamily="18" charset="0"/>
                            </a:rPr>
                            <m:t>𝒙</m:t>
                          </m:r>
                          <m:r>
                            <a:rPr lang="en-US" sz="2000" b="1" i="1" dirty="0" smtClean="0">
                              <a:solidFill>
                                <a:schemeClr val="bg1">
                                  <a:lumMod val="65000"/>
                                </a:schemeClr>
                              </a:solidFill>
                              <a:latin typeface="Cambria Math" panose="02040503050406030204" pitchFamily="18" charset="0"/>
                            </a:rPr>
                            <m:t>(</m:t>
                          </m:r>
                          <m:r>
                            <a:rPr lang="en-US" sz="2000" b="1" i="1" dirty="0" smtClean="0">
                              <a:solidFill>
                                <a:schemeClr val="bg1">
                                  <a:lumMod val="65000"/>
                                </a:schemeClr>
                              </a:solidFill>
                              <a:latin typeface="Cambria Math" panose="02040503050406030204" pitchFamily="18" charset="0"/>
                            </a:rPr>
                            <m:t>𝒕</m:t>
                          </m:r>
                          <m:r>
                            <a:rPr lang="en-US" sz="2000" b="1" i="1" dirty="0" smtClean="0">
                              <a:solidFill>
                                <a:schemeClr val="bg1">
                                  <a:lumMod val="65000"/>
                                </a:schemeClr>
                              </a:solidFill>
                              <a:latin typeface="Cambria Math" panose="02040503050406030204" pitchFamily="18" charset="0"/>
                            </a:rPr>
                            <m:t>)</m:t>
                          </m:r>
                        </m:e>
                      </m:acc>
                    </m:oMath>
                  </m:oMathPara>
                </a14:m>
                <a:endParaRPr lang="en-US" sz="2000" b="1" dirty="0">
                  <a:solidFill>
                    <a:schemeClr val="bg1">
                      <a:lumMod val="65000"/>
                    </a:schemeClr>
                  </a:solidFill>
                </a:endParaRPr>
              </a:p>
            </p:txBody>
          </p:sp>
        </mc:Choice>
        <mc:Fallback xmlns="">
          <p:sp>
            <p:nvSpPr>
              <p:cNvPr id="54" name="Oval 53">
                <a:extLst>
                  <a:ext uri="{FF2B5EF4-FFF2-40B4-BE49-F238E27FC236}">
                    <a16:creationId xmlns:a16="http://schemas.microsoft.com/office/drawing/2014/main" id="{3E1873A2-C246-AC88-70D1-52273DAE835F}"/>
                  </a:ext>
                </a:extLst>
              </p:cNvPr>
              <p:cNvSpPr>
                <a:spLocks noRot="1" noChangeAspect="1" noMove="1" noResize="1" noEditPoints="1" noAdjustHandles="1" noChangeArrowheads="1" noChangeShapeType="1" noTextEdit="1"/>
              </p:cNvSpPr>
              <p:nvPr/>
            </p:nvSpPr>
            <p:spPr>
              <a:xfrm>
                <a:off x="135770" y="3119016"/>
                <a:ext cx="1064029" cy="1080654"/>
              </a:xfrm>
              <a:prstGeom prst="ellipse">
                <a:avLst/>
              </a:prstGeom>
              <a:blipFill>
                <a:blip r:embed="rId3"/>
                <a:stretch>
                  <a:fillRect/>
                </a:stretch>
              </a:blipFill>
              <a:ln>
                <a:solidFill>
                  <a:schemeClr val="tx1"/>
                </a:solidFill>
              </a:ln>
            </p:spPr>
            <p:txBody>
              <a:bodyPr/>
              <a:lstStyle/>
              <a:p>
                <a:r>
                  <a:rPr lang="en-US">
                    <a:noFill/>
                  </a:rPr>
                  <a:t> </a:t>
                </a:r>
              </a:p>
            </p:txBody>
          </p:sp>
        </mc:Fallback>
      </mc:AlternateContent>
      <p:sp>
        <p:nvSpPr>
          <p:cNvPr id="55" name="Rectangle 54">
            <a:extLst>
              <a:ext uri="{FF2B5EF4-FFF2-40B4-BE49-F238E27FC236}">
                <a16:creationId xmlns:a16="http://schemas.microsoft.com/office/drawing/2014/main" id="{B057484B-ECEA-E9C5-3A87-05A51E62ED49}"/>
              </a:ext>
            </a:extLst>
          </p:cNvPr>
          <p:cNvSpPr/>
          <p:nvPr/>
        </p:nvSpPr>
        <p:spPr>
          <a:xfrm>
            <a:off x="5269231" y="2850975"/>
            <a:ext cx="3647902" cy="1608422"/>
          </a:xfrm>
          <a:prstGeom prst="rect">
            <a:avLst/>
          </a:prstGeom>
          <a:solidFill>
            <a:srgbClr val="B24D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B641219-3AA5-49C2-04E5-086A22083AAA}"/>
                  </a:ext>
                </a:extLst>
              </p:cNvPr>
              <p:cNvSpPr txBox="1"/>
              <p:nvPr/>
            </p:nvSpPr>
            <p:spPr>
              <a:xfrm>
                <a:off x="1695442" y="3119016"/>
                <a:ext cx="3071558" cy="1074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solidFill>
                                <a:schemeClr val="bg1">
                                  <a:lumMod val="65000"/>
                                </a:schemeClr>
                              </a:solidFill>
                              <a:latin typeface="Cambria Math" panose="02040503050406030204" pitchFamily="18" charset="0"/>
                            </a:rPr>
                          </m:ctrlPr>
                        </m:dPr>
                        <m:e>
                          <m:eqArr>
                            <m:eqArrPr>
                              <m:ctrlPr>
                                <a:rPr lang="en-US" sz="2000" b="1" i="1" smtClean="0">
                                  <a:solidFill>
                                    <a:schemeClr val="bg1">
                                      <a:lumMod val="65000"/>
                                    </a:schemeClr>
                                  </a:solidFill>
                                  <a:latin typeface="Cambria Math" panose="02040503050406030204" pitchFamily="18" charset="0"/>
                                </a:rPr>
                              </m:ctrlPr>
                            </m:eqArrPr>
                            <m:e>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𝒖</m:t>
                                  </m:r>
                                  <m:r>
                                    <a:rPr lang="en-US" sz="2000" b="1" i="1" smtClean="0">
                                      <a:solidFill>
                                        <a:schemeClr val="bg1">
                                          <a:lumMod val="65000"/>
                                        </a:schemeClr>
                                      </a:solidFill>
                                      <a:latin typeface="Cambria Math" panose="02040503050406030204" pitchFamily="18" charset="0"/>
                                    </a:rPr>
                                    <m:t>′</m:t>
                                  </m:r>
                                </m:e>
                              </m:acc>
                              <m:r>
                                <a:rPr lang="en-US" sz="2000" b="1" i="1" smtClean="0">
                                  <a:solidFill>
                                    <a:schemeClr val="bg1">
                                      <a:lumMod val="65000"/>
                                    </a:schemeClr>
                                  </a:solidFill>
                                  <a:latin typeface="Cambria Math" panose="02040503050406030204" pitchFamily="18" charset="0"/>
                                </a:rPr>
                                <m:t>=</m:t>
                              </m:r>
                              <m:func>
                                <m:funcPr>
                                  <m:ctrlPr>
                                    <a:rPr lang="en-US" sz="2000" b="1" i="1" smtClean="0">
                                      <a:solidFill>
                                        <a:schemeClr val="bg1">
                                          <a:lumMod val="65000"/>
                                        </a:schemeClr>
                                      </a:solidFill>
                                      <a:latin typeface="Cambria Math" panose="02040503050406030204" pitchFamily="18" charset="0"/>
                                    </a:rPr>
                                  </m:ctrlPr>
                                </m:funcPr>
                                <m:fName>
                                  <m:r>
                                    <a:rPr lang="en-US" sz="2000" b="1" i="0" smtClean="0">
                                      <a:solidFill>
                                        <a:schemeClr val="bg1">
                                          <a:lumMod val="65000"/>
                                        </a:schemeClr>
                                      </a:solidFill>
                                      <a:latin typeface="Cambria Math" panose="02040503050406030204" pitchFamily="18" charset="0"/>
                                    </a:rPr>
                                    <m:t>𝐭𝐚𝐧𝐡</m:t>
                                  </m:r>
                                </m:fName>
                                <m:e>
                                  <m:r>
                                    <a:rPr lang="en-US" sz="2000" b="1" i="1" smtClean="0">
                                      <a:solidFill>
                                        <a:schemeClr val="bg1">
                                          <a:lumMod val="65000"/>
                                        </a:schemeClr>
                                      </a:solidFill>
                                      <a:latin typeface="Cambria Math" panose="02040503050406030204" pitchFamily="18" charset="0"/>
                                    </a:rPr>
                                    <m:t>(</m:t>
                                  </m:r>
                                </m:e>
                              </m:func>
                              <m:sSup>
                                <m:sSupPr>
                                  <m:ctrlPr>
                                    <a:rPr lang="en-US" sz="2000" b="1" i="1" smtClean="0">
                                      <a:solidFill>
                                        <a:schemeClr val="bg1">
                                          <a:lumMod val="65000"/>
                                        </a:schemeClr>
                                      </a:solidFill>
                                      <a:latin typeface="Cambria Math" panose="02040503050406030204" pitchFamily="18" charset="0"/>
                                    </a:rPr>
                                  </m:ctrlPr>
                                </m:sSupPr>
                                <m:e>
                                  <m:r>
                                    <a:rPr lang="en-US" sz="2000" b="1" i="1" smtClean="0">
                                      <a:solidFill>
                                        <a:schemeClr val="bg1">
                                          <a:lumMod val="65000"/>
                                        </a:schemeClr>
                                      </a:solidFill>
                                      <a:latin typeface="Cambria Math" panose="02040503050406030204" pitchFamily="18" charset="0"/>
                                    </a:rPr>
                                    <m:t>𝑾</m:t>
                                  </m:r>
                                </m:e>
                                <m:sup>
                                  <m:r>
                                    <a:rPr lang="en-US" sz="2000" b="1" i="1" smtClean="0">
                                      <a:solidFill>
                                        <a:schemeClr val="bg1">
                                          <a:lumMod val="65000"/>
                                        </a:schemeClr>
                                      </a:solidFill>
                                      <a:latin typeface="Cambria Math" panose="02040503050406030204" pitchFamily="18" charset="0"/>
                                    </a:rPr>
                                    <m:t>𝒖</m:t>
                                  </m:r>
                                </m:sup>
                              </m:sSup>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𝒖</m:t>
                                  </m:r>
                                </m:e>
                              </m:acc>
                              <m:r>
                                <a:rPr lang="en-US" sz="2000" b="1" i="1" smtClean="0">
                                  <a:solidFill>
                                    <a:schemeClr val="bg1">
                                      <a:lumMod val="65000"/>
                                    </a:schemeClr>
                                  </a:solidFill>
                                  <a:latin typeface="Cambria Math" panose="02040503050406030204" pitchFamily="18" charset="0"/>
                                </a:rPr>
                                <m:t>+</m:t>
                              </m:r>
                              <m:sSup>
                                <m:sSupPr>
                                  <m:ctrlPr>
                                    <a:rPr lang="en-US" sz="2000" b="1" i="1" smtClean="0">
                                      <a:solidFill>
                                        <a:schemeClr val="bg1">
                                          <a:lumMod val="65000"/>
                                        </a:schemeClr>
                                      </a:solidFill>
                                      <a:latin typeface="Cambria Math" panose="02040503050406030204" pitchFamily="18" charset="0"/>
                                    </a:rPr>
                                  </m:ctrlPr>
                                </m:sSupPr>
                                <m:e>
                                  <m:r>
                                    <a:rPr lang="en-US" sz="2000" b="1" i="1" smtClean="0">
                                      <a:solidFill>
                                        <a:schemeClr val="bg1">
                                          <a:lumMod val="65000"/>
                                        </a:schemeClr>
                                      </a:solidFill>
                                      <a:latin typeface="Cambria Math" panose="02040503050406030204" pitchFamily="18" charset="0"/>
                                    </a:rPr>
                                    <m:t>𝑾</m:t>
                                  </m:r>
                                </m:e>
                                <m:sup>
                                  <m:r>
                                    <a:rPr lang="en-US" sz="2000" b="1" i="1" smtClean="0">
                                      <a:solidFill>
                                        <a:schemeClr val="bg1">
                                          <a:lumMod val="65000"/>
                                        </a:schemeClr>
                                      </a:solidFill>
                                      <a:latin typeface="Cambria Math" panose="02040503050406030204" pitchFamily="18" charset="0"/>
                                    </a:rPr>
                                    <m:t>𝒙</m:t>
                                  </m:r>
                                </m:sup>
                              </m:sSup>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𝒙</m:t>
                                  </m:r>
                                </m:e>
                              </m:acc>
                              <m:r>
                                <a:rPr lang="en-US" sz="2000" b="1" i="1" smtClean="0">
                                  <a:solidFill>
                                    <a:schemeClr val="bg1">
                                      <a:lumMod val="65000"/>
                                    </a:schemeClr>
                                  </a:solidFill>
                                  <a:latin typeface="Cambria Math" panose="02040503050406030204" pitchFamily="18" charset="0"/>
                                </a:rPr>
                                <m:t>)</m:t>
                              </m:r>
                            </m:e>
                            <m:e>
                              <m:r>
                                <a:rPr lang="en-US" sz="2000" b="1" i="1" smtClean="0">
                                  <a:solidFill>
                                    <a:schemeClr val="bg1">
                                      <a:lumMod val="65000"/>
                                    </a:schemeClr>
                                  </a:solidFill>
                                  <a:latin typeface="Cambria Math" panose="02040503050406030204" pitchFamily="18" charset="0"/>
                                </a:rPr>
                                <m:t>𝒇</m:t>
                              </m:r>
                              <m:d>
                                <m:dPr>
                                  <m:ctrlPr>
                                    <a:rPr lang="en-US" sz="2000" b="1" i="1" smtClean="0">
                                      <a:solidFill>
                                        <a:schemeClr val="bg1">
                                          <a:lumMod val="65000"/>
                                        </a:schemeClr>
                                      </a:solidFill>
                                      <a:latin typeface="Cambria Math" panose="02040503050406030204" pitchFamily="18" charset="0"/>
                                    </a:rPr>
                                  </m:ctrlPr>
                                </m:dPr>
                                <m:e>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𝒙</m:t>
                                      </m:r>
                                    </m:e>
                                  </m:acc>
                                </m:e>
                              </m:d>
                              <m:r>
                                <a:rPr lang="en-US" sz="2000" b="1" i="1" smtClean="0">
                                  <a:solidFill>
                                    <a:schemeClr val="bg1">
                                      <a:lumMod val="65000"/>
                                    </a:schemeClr>
                                  </a:solidFill>
                                  <a:latin typeface="Cambria Math" panose="02040503050406030204" pitchFamily="18" charset="0"/>
                                </a:rPr>
                                <m:t>=</m:t>
                              </m:r>
                              <m:sSup>
                                <m:sSupPr>
                                  <m:ctrlPr>
                                    <a:rPr lang="en-US" sz="2000" b="1" i="1" smtClean="0">
                                      <a:solidFill>
                                        <a:schemeClr val="bg1">
                                          <a:lumMod val="65000"/>
                                        </a:schemeClr>
                                      </a:solidFill>
                                      <a:latin typeface="Cambria Math" panose="02040503050406030204" pitchFamily="18" charset="0"/>
                                    </a:rPr>
                                  </m:ctrlPr>
                                </m:sSupPr>
                                <m:e>
                                  <m:r>
                                    <a:rPr lang="en-US" sz="2000" b="1" i="1" smtClean="0">
                                      <a:solidFill>
                                        <a:schemeClr val="bg1">
                                          <a:lumMod val="65000"/>
                                        </a:schemeClr>
                                      </a:solidFill>
                                      <a:latin typeface="Cambria Math" panose="02040503050406030204" pitchFamily="18" charset="0"/>
                                    </a:rPr>
                                    <m:t>𝑾</m:t>
                                  </m:r>
                                </m:e>
                                <m:sup>
                                  <m:r>
                                    <a:rPr lang="en-US" sz="2000" b="1" i="1" smtClean="0">
                                      <a:solidFill>
                                        <a:schemeClr val="bg1">
                                          <a:lumMod val="65000"/>
                                        </a:schemeClr>
                                      </a:solidFill>
                                      <a:latin typeface="Cambria Math" panose="02040503050406030204" pitchFamily="18" charset="0"/>
                                    </a:rPr>
                                    <m:t>𝒇</m:t>
                                  </m:r>
                                </m:sup>
                              </m:sSup>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𝒖</m:t>
                                  </m:r>
                                </m:e>
                              </m:acc>
                            </m:e>
                          </m:eqArr>
                        </m:e>
                      </m:d>
                    </m:oMath>
                  </m:oMathPara>
                </a14:m>
                <a:endParaRPr lang="en-US" sz="2000" b="1" dirty="0">
                  <a:solidFill>
                    <a:schemeClr val="bg1">
                      <a:lumMod val="65000"/>
                    </a:schemeClr>
                  </a:solidFill>
                </a:endParaRPr>
              </a:p>
            </p:txBody>
          </p:sp>
        </mc:Choice>
        <mc:Fallback xmlns="">
          <p:sp>
            <p:nvSpPr>
              <p:cNvPr id="56" name="TextBox 55">
                <a:extLst>
                  <a:ext uri="{FF2B5EF4-FFF2-40B4-BE49-F238E27FC236}">
                    <a16:creationId xmlns:a16="http://schemas.microsoft.com/office/drawing/2014/main" id="{AB641219-3AA5-49C2-04E5-086A22083AAA}"/>
                  </a:ext>
                </a:extLst>
              </p:cNvPr>
              <p:cNvSpPr txBox="1">
                <a:spLocks noRot="1" noChangeAspect="1" noMove="1" noResize="1" noEditPoints="1" noAdjustHandles="1" noChangeArrowheads="1" noChangeShapeType="1" noTextEdit="1"/>
              </p:cNvSpPr>
              <p:nvPr/>
            </p:nvSpPr>
            <p:spPr>
              <a:xfrm>
                <a:off x="1695442" y="3119016"/>
                <a:ext cx="3071558" cy="1074910"/>
              </a:xfrm>
              <a:prstGeom prst="rect">
                <a:avLst/>
              </a:prstGeom>
              <a:blipFill>
                <a:blip r:embed="rId4"/>
                <a:stretch>
                  <a:fillRect l="-57613" t="-209302" r="-823" b="-295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366DB5A1-4C32-0553-7E33-FE54C8EE0942}"/>
                  </a:ext>
                </a:extLst>
              </p:cNvPr>
              <p:cNvSpPr/>
              <p:nvPr/>
            </p:nvSpPr>
            <p:spPr>
              <a:xfrm>
                <a:off x="9283591" y="3119016"/>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800" b="1" i="1" smtClean="0">
                              <a:solidFill>
                                <a:schemeClr val="bg1">
                                  <a:lumMod val="65000"/>
                                </a:schemeClr>
                              </a:solidFill>
                              <a:latin typeface="Cambria Math" panose="02040503050406030204" pitchFamily="18" charset="0"/>
                            </a:rPr>
                          </m:ctrlPr>
                        </m:accPr>
                        <m:e>
                          <m:acc>
                            <m:accPr>
                              <m:chr m:val="̂"/>
                              <m:ctrlPr>
                                <a:rPr lang="en-US" sz="1800" b="1" i="1" smtClean="0">
                                  <a:solidFill>
                                    <a:schemeClr val="bg1">
                                      <a:lumMod val="65000"/>
                                    </a:schemeClr>
                                  </a:solidFill>
                                  <a:latin typeface="Cambria Math" panose="02040503050406030204" pitchFamily="18" charset="0"/>
                                </a:rPr>
                              </m:ctrlPr>
                            </m:accPr>
                            <m:e>
                              <m:r>
                                <a:rPr lang="en-US" sz="1800" b="1" i="1" smtClean="0">
                                  <a:solidFill>
                                    <a:schemeClr val="bg1">
                                      <a:lumMod val="65000"/>
                                    </a:schemeClr>
                                  </a:solidFill>
                                  <a:latin typeface="Cambria Math" panose="02040503050406030204" pitchFamily="18" charset="0"/>
                                </a:rPr>
                                <m:t>𝒚</m:t>
                              </m:r>
                            </m:e>
                          </m:acc>
                        </m:e>
                      </m:acc>
                    </m:oMath>
                  </m:oMathPara>
                </a14:m>
                <a:endParaRPr lang="en-US" dirty="0">
                  <a:solidFill>
                    <a:schemeClr val="bg1">
                      <a:lumMod val="65000"/>
                    </a:schemeClr>
                  </a:solidFill>
                </a:endParaRPr>
              </a:p>
            </p:txBody>
          </p:sp>
        </mc:Choice>
        <mc:Fallback xmlns="">
          <p:sp>
            <p:nvSpPr>
              <p:cNvPr id="57" name="Oval 56">
                <a:extLst>
                  <a:ext uri="{FF2B5EF4-FFF2-40B4-BE49-F238E27FC236}">
                    <a16:creationId xmlns:a16="http://schemas.microsoft.com/office/drawing/2014/main" id="{366DB5A1-4C32-0553-7E33-FE54C8EE0942}"/>
                  </a:ext>
                </a:extLst>
              </p:cNvPr>
              <p:cNvSpPr>
                <a:spLocks noRot="1" noChangeAspect="1" noMove="1" noResize="1" noEditPoints="1" noAdjustHandles="1" noChangeArrowheads="1" noChangeShapeType="1" noTextEdit="1"/>
              </p:cNvSpPr>
              <p:nvPr/>
            </p:nvSpPr>
            <p:spPr>
              <a:xfrm>
                <a:off x="9283591" y="3119016"/>
                <a:ext cx="1064029" cy="1080654"/>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BF09FC6-9C6A-F77D-F09B-2A9DD8ABB247}"/>
                  </a:ext>
                </a:extLst>
              </p:cNvPr>
              <p:cNvSpPr/>
              <p:nvPr/>
            </p:nvSpPr>
            <p:spPr>
              <a:xfrm>
                <a:off x="10821785" y="3114858"/>
                <a:ext cx="1064029" cy="1080654"/>
              </a:xfrm>
              <a:prstGeom prst="ellipse">
                <a:avLst/>
              </a:prstGeom>
              <a:solidFill>
                <a:srgbClr val="EA7D9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000" b="1" i="1" smtClean="0">
                              <a:solidFill>
                                <a:schemeClr val="bg1">
                                  <a:lumMod val="65000"/>
                                </a:schemeClr>
                              </a:solidFill>
                              <a:latin typeface="Cambria Math" panose="02040503050406030204" pitchFamily="18" charset="0"/>
                            </a:rPr>
                          </m:ctrlPr>
                        </m:accPr>
                        <m:e>
                          <m:r>
                            <a:rPr lang="en-US" sz="2000" b="1" i="1" smtClean="0">
                              <a:solidFill>
                                <a:schemeClr val="bg1">
                                  <a:lumMod val="65000"/>
                                </a:schemeClr>
                              </a:solidFill>
                              <a:latin typeface="Cambria Math" panose="02040503050406030204" pitchFamily="18" charset="0"/>
                            </a:rPr>
                            <m:t>𝒚</m:t>
                          </m:r>
                        </m:e>
                      </m:acc>
                    </m:oMath>
                  </m:oMathPara>
                </a14:m>
                <a:endParaRPr lang="en-US" b="1" dirty="0">
                  <a:solidFill>
                    <a:schemeClr val="bg1">
                      <a:lumMod val="65000"/>
                    </a:schemeClr>
                  </a:solidFill>
                </a:endParaRPr>
              </a:p>
            </p:txBody>
          </p:sp>
        </mc:Choice>
        <mc:Fallback xmlns="">
          <p:sp>
            <p:nvSpPr>
              <p:cNvPr id="58" name="Oval 57">
                <a:extLst>
                  <a:ext uri="{FF2B5EF4-FFF2-40B4-BE49-F238E27FC236}">
                    <a16:creationId xmlns:a16="http://schemas.microsoft.com/office/drawing/2014/main" id="{5BF09FC6-9C6A-F77D-F09B-2A9DD8ABB247}"/>
                  </a:ext>
                </a:extLst>
              </p:cNvPr>
              <p:cNvSpPr>
                <a:spLocks noRot="1" noChangeAspect="1" noMove="1" noResize="1" noEditPoints="1" noAdjustHandles="1" noChangeArrowheads="1" noChangeShapeType="1" noTextEdit="1"/>
              </p:cNvSpPr>
              <p:nvPr/>
            </p:nvSpPr>
            <p:spPr>
              <a:xfrm>
                <a:off x="10821785" y="3114858"/>
                <a:ext cx="1064029" cy="1080654"/>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FD5E5818-868B-3B32-E49B-5812806E151E}"/>
              </a:ext>
            </a:extLst>
          </p:cNvPr>
          <p:cNvCxnSpPr>
            <a:cxnSpLocks/>
            <a:endCxn id="52" idx="2"/>
          </p:cNvCxnSpPr>
          <p:nvPr/>
        </p:nvCxnSpPr>
        <p:spPr>
          <a:xfrm>
            <a:off x="1165257" y="3655185"/>
            <a:ext cx="462820"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9F6220-DACF-A1AF-3827-F4B1ED20A9FE}"/>
              </a:ext>
            </a:extLst>
          </p:cNvPr>
          <p:cNvCxnSpPr>
            <a:cxnSpLocks/>
          </p:cNvCxnSpPr>
          <p:nvPr/>
        </p:nvCxnSpPr>
        <p:spPr>
          <a:xfrm>
            <a:off x="4767000" y="3114858"/>
            <a:ext cx="502231" cy="1936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02B141-B917-8768-55A5-0D773EDCAE74}"/>
              </a:ext>
            </a:extLst>
          </p:cNvPr>
          <p:cNvCxnSpPr>
            <a:cxnSpLocks/>
          </p:cNvCxnSpPr>
          <p:nvPr/>
        </p:nvCxnSpPr>
        <p:spPr>
          <a:xfrm flipV="1">
            <a:off x="4572000" y="4216990"/>
            <a:ext cx="676623" cy="24240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231703-DFFB-309B-D38B-6096032CAD85}"/>
              </a:ext>
            </a:extLst>
          </p:cNvPr>
          <p:cNvCxnSpPr/>
          <p:nvPr/>
        </p:nvCxnSpPr>
        <p:spPr>
          <a:xfrm>
            <a:off x="4840953" y="3840480"/>
            <a:ext cx="42827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79AE170-CD51-B8A7-5231-C81B5AC1B3BC}"/>
              </a:ext>
            </a:extLst>
          </p:cNvPr>
          <p:cNvCxnSpPr>
            <a:cxnSpLocks/>
            <a:stCxn id="55" idx="3"/>
          </p:cNvCxnSpPr>
          <p:nvPr/>
        </p:nvCxnSpPr>
        <p:spPr>
          <a:xfrm flipV="1">
            <a:off x="8917133" y="3655185"/>
            <a:ext cx="366458"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3CA4D76-1BA8-9D13-1D4B-063D1A3AAF6B}"/>
              </a:ext>
            </a:extLst>
          </p:cNvPr>
          <p:cNvCxnSpPr>
            <a:cxnSpLocks/>
            <a:stCxn id="57" idx="6"/>
            <a:endCxn id="58" idx="2"/>
          </p:cNvCxnSpPr>
          <p:nvPr/>
        </p:nvCxnSpPr>
        <p:spPr>
          <a:xfrm flipV="1">
            <a:off x="10347620" y="3655185"/>
            <a:ext cx="474165" cy="415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600927A-73F2-BE4C-601E-F12D6CD9F892}"/>
              </a:ext>
            </a:extLst>
          </p:cNvPr>
          <p:cNvCxnSpPr/>
          <p:nvPr/>
        </p:nvCxnSpPr>
        <p:spPr>
          <a:xfrm>
            <a:off x="10584702" y="3655185"/>
            <a:ext cx="0" cy="226347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8761688-2564-48F8-B7EF-56C2CF0F4D3D}"/>
              </a:ext>
            </a:extLst>
          </p:cNvPr>
          <p:cNvCxnSpPr/>
          <p:nvPr/>
        </p:nvCxnSpPr>
        <p:spPr>
          <a:xfrm flipH="1">
            <a:off x="3231221" y="5951913"/>
            <a:ext cx="7353481"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04A3B7-22E0-4CD5-FB70-ADAF2F26281D}"/>
              </a:ext>
            </a:extLst>
          </p:cNvPr>
          <p:cNvCxnSpPr>
            <a:cxnSpLocks/>
            <a:endCxn id="52" idx="4"/>
          </p:cNvCxnSpPr>
          <p:nvPr/>
        </p:nvCxnSpPr>
        <p:spPr>
          <a:xfrm flipV="1">
            <a:off x="3231221" y="5168102"/>
            <a:ext cx="3294" cy="75056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964F1B7-5BA2-23F3-6A0E-47B39A058F6C}"/>
              </a:ext>
            </a:extLst>
          </p:cNvPr>
          <p:cNvSpPr txBox="1"/>
          <p:nvPr/>
        </p:nvSpPr>
        <p:spPr>
          <a:xfrm>
            <a:off x="5407081" y="1446205"/>
            <a:ext cx="3372202" cy="461665"/>
          </a:xfrm>
          <a:prstGeom prst="rect">
            <a:avLst/>
          </a:prstGeom>
          <a:noFill/>
        </p:spPr>
        <p:txBody>
          <a:bodyPr wrap="square" rtlCol="0">
            <a:spAutoFit/>
          </a:bodyPr>
          <a:lstStyle/>
          <a:p>
            <a:pPr algn="ctr"/>
            <a:r>
              <a:rPr lang="en-US" sz="2400" b="1" dirty="0"/>
              <a:t>Transformation System</a:t>
            </a:r>
          </a:p>
        </p:txBody>
      </p:sp>
      <p:cxnSp>
        <p:nvCxnSpPr>
          <p:cNvPr id="69" name="Straight Connector 68">
            <a:extLst>
              <a:ext uri="{FF2B5EF4-FFF2-40B4-BE49-F238E27FC236}">
                <a16:creationId xmlns:a16="http://schemas.microsoft.com/office/drawing/2014/main" id="{013EE990-B667-C751-E853-F01794538A9B}"/>
              </a:ext>
            </a:extLst>
          </p:cNvPr>
          <p:cNvCxnSpPr>
            <a:cxnSpLocks/>
          </p:cNvCxnSpPr>
          <p:nvPr/>
        </p:nvCxnSpPr>
        <p:spPr>
          <a:xfrm flipH="1">
            <a:off x="1396667" y="5954684"/>
            <a:ext cx="1834554"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9F2FB-9BF8-BC28-414B-EF0548BE5F0F}"/>
              </a:ext>
            </a:extLst>
          </p:cNvPr>
          <p:cNvCxnSpPr>
            <a:cxnSpLocks/>
          </p:cNvCxnSpPr>
          <p:nvPr/>
        </p:nvCxnSpPr>
        <p:spPr>
          <a:xfrm flipH="1" flipV="1">
            <a:off x="1396667" y="3655185"/>
            <a:ext cx="6914" cy="2296728"/>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9F9C31F-D0F3-173B-B3BC-FE4D896CABAE}"/>
              </a:ext>
            </a:extLst>
          </p:cNvPr>
          <p:cNvSpPr txBox="1"/>
          <p:nvPr/>
        </p:nvSpPr>
        <p:spPr>
          <a:xfrm>
            <a:off x="2899587" y="6076627"/>
            <a:ext cx="6627844" cy="400110"/>
          </a:xfrm>
          <a:prstGeom prst="rect">
            <a:avLst/>
          </a:prstGeom>
          <a:noFill/>
        </p:spPr>
        <p:txBody>
          <a:bodyPr wrap="square" rtlCol="0">
            <a:spAutoFit/>
          </a:bodyPr>
          <a:lstStyle/>
          <a:p>
            <a:pPr algn="ctr"/>
            <a:r>
              <a:rPr lang="en-US" sz="2000" b="1" dirty="0">
                <a:solidFill>
                  <a:schemeClr val="accent6">
                    <a:lumMod val="50000"/>
                  </a:schemeClr>
                </a:solidFill>
              </a:rPr>
              <a:t>Weight Updates Through Backpropagation Through Time</a:t>
            </a:r>
          </a:p>
        </p:txBody>
      </p:sp>
      <p:sp>
        <p:nvSpPr>
          <p:cNvPr id="72" name="TextBox 71">
            <a:extLst>
              <a:ext uri="{FF2B5EF4-FFF2-40B4-BE49-F238E27FC236}">
                <a16:creationId xmlns:a16="http://schemas.microsoft.com/office/drawing/2014/main" id="{E86EBB9B-1907-49F7-A294-3C8839B54A29}"/>
              </a:ext>
            </a:extLst>
          </p:cNvPr>
          <p:cNvSpPr txBox="1"/>
          <p:nvPr/>
        </p:nvSpPr>
        <p:spPr>
          <a:xfrm>
            <a:off x="8978383" y="1446205"/>
            <a:ext cx="1573879" cy="830997"/>
          </a:xfrm>
          <a:prstGeom prst="rect">
            <a:avLst/>
          </a:prstGeom>
          <a:noFill/>
        </p:spPr>
        <p:txBody>
          <a:bodyPr wrap="square" rtlCol="0">
            <a:spAutoFit/>
          </a:bodyPr>
          <a:lstStyle/>
          <a:p>
            <a:pPr algn="ctr"/>
            <a:r>
              <a:rPr lang="en-US" sz="2400" b="1" dirty="0">
                <a:solidFill>
                  <a:schemeClr val="bg1">
                    <a:lumMod val="65000"/>
                  </a:schemeClr>
                </a:solidFill>
              </a:rPr>
              <a:t>Position </a:t>
            </a:r>
          </a:p>
          <a:p>
            <a:pPr algn="ctr"/>
            <a:r>
              <a:rPr lang="en-US" sz="2400" b="1" dirty="0">
                <a:solidFill>
                  <a:schemeClr val="bg1">
                    <a:lumMod val="65000"/>
                  </a:schemeClr>
                </a:solidFill>
              </a:rPr>
              <a:t>Prediction</a:t>
            </a:r>
          </a:p>
        </p:txBody>
      </p:sp>
      <p:sp>
        <p:nvSpPr>
          <p:cNvPr id="74" name="TextBox 73">
            <a:extLst>
              <a:ext uri="{FF2B5EF4-FFF2-40B4-BE49-F238E27FC236}">
                <a16:creationId xmlns:a16="http://schemas.microsoft.com/office/drawing/2014/main" id="{9833CC8F-2CF0-4376-4137-FA3A7DC8438C}"/>
              </a:ext>
            </a:extLst>
          </p:cNvPr>
          <p:cNvSpPr txBox="1"/>
          <p:nvPr/>
        </p:nvSpPr>
        <p:spPr>
          <a:xfrm>
            <a:off x="10563923" y="1446205"/>
            <a:ext cx="1573879" cy="830997"/>
          </a:xfrm>
          <a:prstGeom prst="rect">
            <a:avLst/>
          </a:prstGeom>
          <a:noFill/>
        </p:spPr>
        <p:txBody>
          <a:bodyPr wrap="square" rtlCol="0">
            <a:spAutoFit/>
          </a:bodyPr>
          <a:lstStyle/>
          <a:p>
            <a:pPr algn="ctr"/>
            <a:r>
              <a:rPr lang="en-US" sz="2400" b="1" dirty="0">
                <a:solidFill>
                  <a:schemeClr val="bg1">
                    <a:lumMod val="65000"/>
                  </a:schemeClr>
                </a:solidFill>
              </a:rPr>
              <a:t>Desired </a:t>
            </a:r>
          </a:p>
          <a:p>
            <a:pPr algn="ctr"/>
            <a:r>
              <a:rPr lang="en-US" sz="2400" b="1" dirty="0">
                <a:solidFill>
                  <a:schemeClr val="bg1">
                    <a:lumMod val="65000"/>
                  </a:schemeClr>
                </a:solidFill>
              </a:rPr>
              <a:t>Position</a:t>
            </a:r>
          </a:p>
        </p:txBody>
      </p:sp>
      <p:sp>
        <p:nvSpPr>
          <p:cNvPr id="75" name="TextBox 74">
            <a:extLst>
              <a:ext uri="{FF2B5EF4-FFF2-40B4-BE49-F238E27FC236}">
                <a16:creationId xmlns:a16="http://schemas.microsoft.com/office/drawing/2014/main" id="{1AFCF735-2AF7-107B-EE20-2988310BAA7A}"/>
              </a:ext>
            </a:extLst>
          </p:cNvPr>
          <p:cNvSpPr txBox="1"/>
          <p:nvPr/>
        </p:nvSpPr>
        <p:spPr>
          <a:xfrm>
            <a:off x="2360" y="1423649"/>
            <a:ext cx="1573879" cy="461665"/>
          </a:xfrm>
          <a:prstGeom prst="rect">
            <a:avLst/>
          </a:prstGeom>
          <a:noFill/>
        </p:spPr>
        <p:txBody>
          <a:bodyPr wrap="square" rtlCol="0">
            <a:spAutoFit/>
          </a:bodyPr>
          <a:lstStyle/>
          <a:p>
            <a:pPr algn="ctr"/>
            <a:r>
              <a:rPr lang="en-US" sz="2400" b="1" dirty="0">
                <a:solidFill>
                  <a:schemeClr val="bg1">
                    <a:lumMod val="65000"/>
                  </a:schemeClr>
                </a:solidFill>
              </a:rPr>
              <a:t>Time Input</a:t>
            </a:r>
          </a:p>
        </p:txBody>
      </p:sp>
      <p:sp>
        <p:nvSpPr>
          <p:cNvPr id="78" name="TextBox 77">
            <a:extLst>
              <a:ext uri="{FF2B5EF4-FFF2-40B4-BE49-F238E27FC236}">
                <a16:creationId xmlns:a16="http://schemas.microsoft.com/office/drawing/2014/main" id="{CAC07164-B989-DAA9-2F6F-053DE6FF3DE0}"/>
              </a:ext>
            </a:extLst>
          </p:cNvPr>
          <p:cNvSpPr txBox="1"/>
          <p:nvPr/>
        </p:nvSpPr>
        <p:spPr>
          <a:xfrm>
            <a:off x="5478860" y="3311416"/>
            <a:ext cx="3228644" cy="707886"/>
          </a:xfrm>
          <a:prstGeom prst="rect">
            <a:avLst/>
          </a:prstGeom>
          <a:noFill/>
        </p:spPr>
        <p:txBody>
          <a:bodyPr wrap="square" rtlCol="0">
            <a:spAutoFit/>
          </a:bodyPr>
          <a:lstStyle/>
          <a:p>
            <a:pPr algn="ctr"/>
            <a:r>
              <a:rPr lang="en-US" sz="2000" b="1" dirty="0"/>
              <a:t>Transformation System </a:t>
            </a:r>
          </a:p>
          <a:p>
            <a:pPr algn="ctr"/>
            <a:r>
              <a:rPr lang="en-US" sz="2000" b="1" dirty="0"/>
              <a:t>State Space Model</a:t>
            </a:r>
          </a:p>
        </p:txBody>
      </p:sp>
      <p:sp>
        <p:nvSpPr>
          <p:cNvPr id="3" name="Rectangle 2">
            <a:extLst>
              <a:ext uri="{FF2B5EF4-FFF2-40B4-BE49-F238E27FC236}">
                <a16:creationId xmlns:a16="http://schemas.microsoft.com/office/drawing/2014/main" id="{9E87F2A4-FD08-EB38-9EEA-3C3B9FFFAFD9}"/>
              </a:ext>
            </a:extLst>
          </p:cNvPr>
          <p:cNvSpPr/>
          <p:nvPr/>
        </p:nvSpPr>
        <p:spPr>
          <a:xfrm>
            <a:off x="5145206" y="1220673"/>
            <a:ext cx="3920931" cy="39474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Diagram&#10;&#10;Description automatically generated">
            <a:extLst>
              <a:ext uri="{FF2B5EF4-FFF2-40B4-BE49-F238E27FC236}">
                <a16:creationId xmlns:a16="http://schemas.microsoft.com/office/drawing/2014/main" id="{0606FC49-43A7-19BD-A19E-8A6DC8E35890}"/>
              </a:ext>
            </a:extLst>
          </p:cNvPr>
          <p:cNvPicPr>
            <a:picLocks noChangeAspect="1"/>
          </p:cNvPicPr>
          <p:nvPr/>
        </p:nvPicPr>
        <p:blipFill>
          <a:blip r:embed="rId7"/>
          <a:stretch>
            <a:fillRect/>
          </a:stretch>
        </p:blipFill>
        <p:spPr>
          <a:xfrm>
            <a:off x="10464720" y="237595"/>
            <a:ext cx="1419376" cy="1186054"/>
          </a:xfrm>
          <a:prstGeom prst="rect">
            <a:avLst/>
          </a:prstGeom>
        </p:spPr>
      </p:pic>
    </p:spTree>
    <p:extLst>
      <p:ext uri="{BB962C8B-B14F-4D97-AF65-F5344CB8AC3E}">
        <p14:creationId xmlns:p14="http://schemas.microsoft.com/office/powerpoint/2010/main" val="2115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3962</TotalTime>
  <Words>2755</Words>
  <Application>Microsoft Macintosh PowerPoint</Application>
  <PresentationFormat>Widescreen</PresentationFormat>
  <Paragraphs>205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A Machine Learning Model of Flexible, Adaptable Motor Control</vt:lpstr>
      <vt:lpstr>Motor Control Problem: Complexity and Stability</vt:lpstr>
      <vt:lpstr>The Neural Mechanisms of Motor Control</vt:lpstr>
      <vt:lpstr>Dynamical Movement Primitives (DMPs)</vt:lpstr>
      <vt:lpstr>Biological Extensions of the DMP Model</vt:lpstr>
      <vt:lpstr>Biological Extensions of the DMP Model</vt:lpstr>
      <vt:lpstr>Design Choice #1: The Forcing Function RNN</vt:lpstr>
      <vt:lpstr>Training the Forcing Function RNN</vt:lpstr>
      <vt:lpstr>Design Choice #2: Transformation System</vt:lpstr>
      <vt:lpstr>Complete Model Architecture</vt:lpstr>
      <vt:lpstr>Summary of Algorithmic Steps</vt:lpstr>
      <vt:lpstr>Model Implementation</vt:lpstr>
      <vt:lpstr>Model Training Performance</vt:lpstr>
      <vt:lpstr>Model Testing Performance</vt:lpstr>
      <vt:lpstr>Stability to External Perturbations</vt:lpstr>
      <vt:lpstr>Summary + Future Directions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Neural Network Approach to Optimal Motor Control </dc:title>
  <dc:creator>Microsoft Office User</dc:creator>
  <cp:lastModifiedBy>Ananya Kapoor</cp:lastModifiedBy>
  <cp:revision>44</cp:revision>
  <cp:lastPrinted>2022-12-07T03:05:03Z</cp:lastPrinted>
  <dcterms:created xsi:type="dcterms:W3CDTF">2022-11-29T15:47:06Z</dcterms:created>
  <dcterms:modified xsi:type="dcterms:W3CDTF">2022-12-25T03:37:11Z</dcterms:modified>
</cp:coreProperties>
</file>