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8" r:id="rId3"/>
    <p:sldId id="264" r:id="rId4"/>
    <p:sldId id="263" r:id="rId5"/>
    <p:sldId id="273" r:id="rId6"/>
    <p:sldId id="272" r:id="rId7"/>
    <p:sldId id="282" r:id="rId8"/>
    <p:sldId id="283" r:id="rId9"/>
    <p:sldId id="284" r:id="rId10"/>
    <p:sldId id="262" r:id="rId11"/>
    <p:sldId id="261" r:id="rId12"/>
    <p:sldId id="260" r:id="rId13"/>
    <p:sldId id="285" r:id="rId14"/>
    <p:sldId id="266" r:id="rId15"/>
    <p:sldId id="275" r:id="rId16"/>
    <p:sldId id="274" r:id="rId17"/>
    <p:sldId id="286" r:id="rId18"/>
    <p:sldId id="287" r:id="rId19"/>
    <p:sldId id="288" r:id="rId20"/>
    <p:sldId id="259" r:id="rId21"/>
    <p:sldId id="267" r:id="rId22"/>
    <p:sldId id="355" r:id="rId23"/>
    <p:sldId id="333" r:id="rId24"/>
    <p:sldId id="334" r:id="rId25"/>
    <p:sldId id="356" r:id="rId26"/>
    <p:sldId id="357" r:id="rId27"/>
    <p:sldId id="358" r:id="rId28"/>
    <p:sldId id="268" r:id="rId29"/>
    <p:sldId id="384" r:id="rId30"/>
    <p:sldId id="376" r:id="rId31"/>
    <p:sldId id="382" r:id="rId32"/>
    <p:sldId id="270" r:id="rId33"/>
    <p:sldId id="383" r:id="rId34"/>
    <p:sldId id="359" r:id="rId35"/>
    <p:sldId id="360"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15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B0672-1B94-4A60-842A-DF9F0BF0CC8B}" type="datetimeFigureOut">
              <a:rPr lang="en-IN" smtClean="0"/>
              <a:t>07-04-2023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47B17-79FE-4478-A310-1A2505B9FEF6}" type="slidenum">
              <a:rPr lang="en-IN" smtClean="0"/>
              <a:t>‹#›</a:t>
            </a:fld>
            <a:endParaRPr lang="en-IN"/>
          </a:p>
        </p:txBody>
      </p:sp>
    </p:spTree>
    <p:extLst>
      <p:ext uri="{BB962C8B-B14F-4D97-AF65-F5344CB8AC3E}">
        <p14:creationId xmlns:p14="http://schemas.microsoft.com/office/powerpoint/2010/main" val="386627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413E1E-C0B8-42BB-B3DF-AF101699ABC0}" type="datetime1">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862DF-EE3A-4016-8048-F5987F39AF92}" type="datetime1">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985DE-1CE7-448D-B6B1-D24798A54EC2}" type="datetime1">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174284-D68C-4A47-B227-342CA344ED08}" type="datetimeFigureOut">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6DBFF2-C745-47C3-8C9B-2E9DA9C19F0C}" type="slidenum">
              <a:rPr lang="en-US" smtClean="0"/>
              <a:t>‹#›</a:t>
            </a:fld>
            <a:endParaRPr lang="en-US"/>
          </a:p>
        </p:txBody>
      </p:sp>
    </p:spTree>
    <p:extLst>
      <p:ext uri="{BB962C8B-B14F-4D97-AF65-F5344CB8AC3E}">
        <p14:creationId xmlns:p14="http://schemas.microsoft.com/office/powerpoint/2010/main" val="4093908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22DAB-7094-45B8-85D5-D3661D95DC5B}" type="datetime1">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04FD5-78CE-41EC-A6B3-EF4AEB480BBC}" type="datetime1">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1333A-BE4E-400F-A4CA-D41FE49C0AF3}" type="datetime1">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8480F4-017A-4C1F-A28C-40BA672543BC}" type="datetime1">
              <a:rPr lang="en-IN" smtClean="0"/>
              <a:t>07-04-2023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754546-14BA-4044-BB86-079C670A4630}" type="datetime1">
              <a:rPr lang="en-IN" smtClean="0"/>
              <a:t>07-04-2023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t>07-04-2023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D07454-F2FE-43D6-B9C6-10AC861791CE}" type="datetime1">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D4FC3-D5A8-4EF5-B5C4-3704EAC82C58}" type="datetime1">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3C924-6359-49B9-9C33-86D2C3D15BE7}" type="datetime1">
              <a:rPr lang="en-IN" smtClean="0"/>
              <a:t>07-04-2023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108244" y="128368"/>
            <a:ext cx="1452640" cy="1455124"/>
          </a:xfrm>
          <a:prstGeom prst="rect">
            <a:avLst/>
          </a:prstGeom>
        </p:spPr>
      </p:pic>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116" y="196048"/>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246551" y="1800692"/>
            <a:ext cx="6650898" cy="430887"/>
          </a:xfrm>
          <a:prstGeom prst="rect">
            <a:avLst/>
          </a:prstGeom>
          <a:noFill/>
        </p:spPr>
        <p:txBody>
          <a:bodyPr wrap="square">
            <a:spAutoFit/>
          </a:bodyPr>
          <a:lstStyle/>
          <a:p>
            <a:r>
              <a:rPr lang="en-US" sz="2200" b="1" dirty="0">
                <a:solidFill>
                  <a:srgbClr val="C00000"/>
                </a:solidFill>
                <a:latin typeface="Times New Roman" panose="02020603050405020304" pitchFamily="18" charset="0"/>
              </a:rPr>
              <a:t>Department of Computer Science and Engineering </a:t>
            </a:r>
            <a:endParaRPr lang="en-IN" sz="2200" b="1" dirty="0">
              <a:solidFill>
                <a:srgbClr val="C00000"/>
              </a:solidFill>
            </a:endParaRPr>
          </a:p>
        </p:txBody>
      </p:sp>
      <p:sp>
        <p:nvSpPr>
          <p:cNvPr id="9" name="TextBox 8">
            <a:extLst>
              <a:ext uri="{FF2B5EF4-FFF2-40B4-BE49-F238E27FC236}">
                <a16:creationId xmlns:a16="http://schemas.microsoft.com/office/drawing/2014/main" id="{E2AB4079-B959-438A-8887-B4E86C814C3D}"/>
              </a:ext>
            </a:extLst>
          </p:cNvPr>
          <p:cNvSpPr txBox="1"/>
          <p:nvPr/>
        </p:nvSpPr>
        <p:spPr>
          <a:xfrm>
            <a:off x="1498898" y="2347558"/>
            <a:ext cx="6146203" cy="1200329"/>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LUNG CANCER PREDICTION USING DECISION TREE CLASSIFIER ALGORITHM-SMLT</a:t>
            </a:r>
            <a:endParaRPr lang="en-IN" sz="24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330EC8A-088B-458F-9182-920EE3139846}"/>
              </a:ext>
            </a:extLst>
          </p:cNvPr>
          <p:cNvSpPr txBox="1"/>
          <p:nvPr/>
        </p:nvSpPr>
        <p:spPr>
          <a:xfrm>
            <a:off x="877407" y="5463912"/>
            <a:ext cx="3938725"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Guide Name &amp; Designation	</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DA7E15F-5577-E472-5EEB-C46481EAA666}"/>
              </a:ext>
            </a:extLst>
          </p:cNvPr>
          <p:cNvSpPr txBox="1"/>
          <p:nvPr/>
        </p:nvSpPr>
        <p:spPr>
          <a:xfrm>
            <a:off x="5015884" y="5452962"/>
            <a:ext cx="354219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Coordinator Name &amp; Designation</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7ACA5B2-7494-70D8-175E-1A0009147C93}"/>
              </a:ext>
            </a:extLst>
          </p:cNvPr>
          <p:cNvPicPr>
            <a:picLocks noChangeAspect="1"/>
          </p:cNvPicPr>
          <p:nvPr/>
        </p:nvPicPr>
        <p:blipFill>
          <a:blip r:embed="rId4"/>
          <a:stretch>
            <a:fillRect/>
          </a:stretch>
        </p:blipFill>
        <p:spPr>
          <a:xfrm>
            <a:off x="1297351" y="128368"/>
            <a:ext cx="6285765" cy="1522578"/>
          </a:xfrm>
          <a:prstGeom prst="rect">
            <a:avLst/>
          </a:prstGeom>
        </p:spPr>
      </p:pic>
      <p:sp>
        <p:nvSpPr>
          <p:cNvPr id="6" name="Date Placeholder 5">
            <a:extLst>
              <a:ext uri="{FF2B5EF4-FFF2-40B4-BE49-F238E27FC236}">
                <a16:creationId xmlns:a16="http://schemas.microsoft.com/office/drawing/2014/main" id="{EB3F79D1-0796-072A-CD75-B8086F0F9250}"/>
              </a:ext>
            </a:extLst>
          </p:cNvPr>
          <p:cNvSpPr>
            <a:spLocks noGrp="1"/>
          </p:cNvSpPr>
          <p:nvPr>
            <p:ph type="dt" sz="half" idx="10"/>
          </p:nvPr>
        </p:nvSpPr>
        <p:spPr/>
        <p:txBody>
          <a:bodyPr/>
          <a:lstStyle/>
          <a:p>
            <a:r>
              <a:rPr lang="en-IN" dirty="0"/>
              <a:t>10-04-2023</a:t>
            </a:r>
          </a:p>
        </p:txBody>
      </p:sp>
      <p:sp>
        <p:nvSpPr>
          <p:cNvPr id="10" name="Slide Number Placeholder 9">
            <a:extLst>
              <a:ext uri="{FF2B5EF4-FFF2-40B4-BE49-F238E27FC236}">
                <a16:creationId xmlns:a16="http://schemas.microsoft.com/office/drawing/2014/main" id="{1A45000B-3233-04ED-8583-BAA14AF15C75}"/>
              </a:ext>
            </a:extLst>
          </p:cNvPr>
          <p:cNvSpPr>
            <a:spLocks noGrp="1"/>
          </p:cNvSpPr>
          <p:nvPr>
            <p:ph type="sldNum" sz="quarter" idx="12"/>
          </p:nvPr>
        </p:nvSpPr>
        <p:spPr>
          <a:xfrm>
            <a:off x="6457949" y="6356351"/>
            <a:ext cx="2314273" cy="365125"/>
          </a:xfrm>
        </p:spPr>
        <p:txBody>
          <a:bodyPr/>
          <a:lstStyle/>
          <a:p>
            <a:fld id="{9D3FF152-60F5-4862-82F9-1190556AA56F}" type="slidenum">
              <a:rPr lang="en-IN" sz="1800" b="1" smtClean="0">
                <a:solidFill>
                  <a:schemeClr val="tx1"/>
                </a:solidFill>
              </a:rPr>
              <a:t>1</a:t>
            </a:fld>
            <a:endParaRPr lang="en-IN" sz="1800" b="1" dirty="0">
              <a:solidFill>
                <a:schemeClr val="tx1"/>
              </a:solidFill>
            </a:endParaRPr>
          </a:p>
        </p:txBody>
      </p:sp>
      <p:sp>
        <p:nvSpPr>
          <p:cNvPr id="4" name="TextBox 3">
            <a:extLst>
              <a:ext uri="{FF2B5EF4-FFF2-40B4-BE49-F238E27FC236}">
                <a16:creationId xmlns:a16="http://schemas.microsoft.com/office/drawing/2014/main" id="{0D246CD0-656F-27D2-D46E-C3441D38CE3F}"/>
              </a:ext>
            </a:extLst>
          </p:cNvPr>
          <p:cNvSpPr txBox="1"/>
          <p:nvPr/>
        </p:nvSpPr>
        <p:spPr>
          <a:xfrm>
            <a:off x="2000278" y="3800939"/>
            <a:ext cx="4879909" cy="923330"/>
          </a:xfrm>
          <a:prstGeom prst="rect">
            <a:avLst/>
          </a:prstGeom>
          <a:noFill/>
        </p:spPr>
        <p:txBody>
          <a:bodyPr wrap="square" rtlCol="0">
            <a:spAutoFit/>
          </a:bodyPr>
          <a:lstStyle/>
          <a:p>
            <a:pPr algn="ctr"/>
            <a:r>
              <a:rPr lang="en-IN" b="1" dirty="0">
                <a:latin typeface="Times New Roman" pitchFamily="18" charset="0"/>
                <a:cs typeface="Times New Roman" pitchFamily="18" charset="0"/>
              </a:rPr>
              <a:t>RAAGUL S           		(211419104206)</a:t>
            </a:r>
          </a:p>
          <a:p>
            <a:pPr algn="ctr"/>
            <a:r>
              <a:rPr lang="en-IN" b="1" dirty="0">
                <a:latin typeface="Times New Roman" pitchFamily="18" charset="0"/>
                <a:cs typeface="Times New Roman" pitchFamily="18" charset="0"/>
              </a:rPr>
              <a:t>RAM KUMAR R           (211419104216)</a:t>
            </a:r>
          </a:p>
          <a:p>
            <a:pPr algn="ctr"/>
            <a:r>
              <a:rPr lang="en-IN" b="1" dirty="0">
                <a:latin typeface="Times New Roman" pitchFamily="18" charset="0"/>
                <a:cs typeface="Times New Roman" pitchFamily="18" charset="0"/>
              </a:rPr>
              <a:t>VINOTH KUMAR R      (211419104307)</a:t>
            </a:r>
          </a:p>
        </p:txBody>
      </p:sp>
    </p:spTree>
    <p:extLst>
      <p:ext uri="{BB962C8B-B14F-4D97-AF65-F5344CB8AC3E}">
        <p14:creationId xmlns:p14="http://schemas.microsoft.com/office/powerpoint/2010/main"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p:txBody>
          <a:bodyPr>
            <a:noAutofit/>
          </a:bodyPr>
          <a:lstStyle/>
          <a:p>
            <a:pPr algn="ct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Existing</a:t>
            </a: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System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E5122B4-9EEA-C6F5-B7CF-97D7018AA4F3}"/>
              </a:ext>
            </a:extLst>
          </p:cNvPr>
          <p:cNvSpPr>
            <a:spLocks noGrp="1"/>
          </p:cNvSpPr>
          <p:nvPr>
            <p:ph idx="1"/>
          </p:nvPr>
        </p:nvSpPr>
        <p:spPr/>
        <p:txBody>
          <a:bodyPr/>
          <a:lstStyle/>
          <a:p>
            <a:r>
              <a:rPr lang="en-US" sz="2800" dirty="0">
                <a:effectLst/>
                <a:latin typeface="Times New Roman" panose="02020603050405020304" pitchFamily="18" charset="0"/>
                <a:ea typeface="Times New Roman" panose="02020603050405020304" pitchFamily="18" charset="0"/>
              </a:rPr>
              <a:t>The application of lung ultrasound (LUS) imaging for the diagnosis of lung</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diseases has recently captured significant</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interest within the research community.</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With the</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ongoing COVID-19 pandemic, many efforts have been made to evaluate LUS data. A</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four-level scoring system has been introduced to semi quantitatively assess the state of</a:t>
            </a:r>
            <a:r>
              <a:rPr lang="en-US" sz="2800" spc="-33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the</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lung,</a:t>
            </a:r>
            <a:r>
              <a:rPr lang="en-US" sz="2800" spc="-1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classifying</a:t>
            </a:r>
            <a:r>
              <a:rPr lang="en-US" sz="2800" spc="-4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the</a:t>
            </a:r>
            <a:r>
              <a:rPr lang="en-US" sz="2800" spc="-2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patients.</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This</a:t>
            </a:r>
            <a:r>
              <a:rPr lang="en-US" sz="2800" spc="-1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evaluates</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the</a:t>
            </a:r>
            <a:r>
              <a:rPr lang="en-US" sz="2800" spc="-2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performance</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using</a:t>
            </a:r>
            <a:r>
              <a:rPr lang="en-US" sz="2800" spc="-5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CNN</a:t>
            </a:r>
            <a:r>
              <a:rPr lang="en-US" sz="2800" spc="-2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algorithm</a:t>
            </a:r>
            <a:r>
              <a:rPr lang="en-US" sz="2800" spc="-34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over LUS data with varying pixel and gray-level resolution by Deep Learning.</a:t>
            </a:r>
            <a:endParaRPr lang="en-IN" dirty="0">
              <a:latin typeface="Times New Roman" panose="02020603050405020304" pitchFamily="18" charset="0"/>
              <a:cs typeface="Times New Roman" panose="02020603050405020304" pitchFamily="18" charset="0"/>
            </a:endParaRPr>
          </a:p>
          <a:p>
            <a:endParaRPr lang="en-IN" dirty="0"/>
          </a:p>
        </p:txBody>
      </p:sp>
      <p:sp>
        <p:nvSpPr>
          <p:cNvPr id="3" name="Date Placeholder 2">
            <a:extLst>
              <a:ext uri="{FF2B5EF4-FFF2-40B4-BE49-F238E27FC236}">
                <a16:creationId xmlns:a16="http://schemas.microsoft.com/office/drawing/2014/main" id="{D320AE4C-C8AD-5FE8-F765-45A6576E3B0B}"/>
              </a:ext>
            </a:extLst>
          </p:cNvPr>
          <p:cNvSpPr>
            <a:spLocks noGrp="1"/>
          </p:cNvSpPr>
          <p:nvPr>
            <p:ph type="dt" sz="half" idx="10"/>
          </p:nvPr>
        </p:nvSpPr>
        <p:spPr/>
        <p:txBody>
          <a:bodyPr/>
          <a:lstStyle/>
          <a:p>
            <a:r>
              <a:rPr lang="en-IN" dirty="0"/>
              <a:t>10-04-2023</a:t>
            </a:r>
          </a:p>
        </p:txBody>
      </p:sp>
      <p:sp>
        <p:nvSpPr>
          <p:cNvPr id="4" name="Slide Number Placeholder 3">
            <a:extLst>
              <a:ext uri="{FF2B5EF4-FFF2-40B4-BE49-F238E27FC236}">
                <a16:creationId xmlns:a16="http://schemas.microsoft.com/office/drawing/2014/main" id="{69985F6D-C615-D78B-6019-8D3BBB5A2B93}"/>
              </a:ext>
            </a:extLst>
          </p:cNvPr>
          <p:cNvSpPr>
            <a:spLocks noGrp="1"/>
          </p:cNvSpPr>
          <p:nvPr>
            <p:ph type="sldNum" sz="quarter" idx="12"/>
          </p:nvPr>
        </p:nvSpPr>
        <p:spPr/>
        <p:txBody>
          <a:bodyPr/>
          <a:lstStyle/>
          <a:p>
            <a:fld id="{9D3FF152-60F5-4862-82F9-1190556AA56F}" type="slidenum">
              <a:rPr lang="en-IN" smtClean="0"/>
              <a:t>10</a:t>
            </a:fld>
            <a:endParaRPr lang="en-IN"/>
          </a:p>
        </p:txBody>
      </p:sp>
    </p:spTree>
    <p:extLst>
      <p:ext uri="{BB962C8B-B14F-4D97-AF65-F5344CB8AC3E}">
        <p14:creationId xmlns:p14="http://schemas.microsoft.com/office/powerpoint/2010/main" val="1266654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Proposed System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152962E4-4312-99C9-622A-43AF0631559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our proposed system we have used  machine learning algorithm for implementation. In this model, Decision tree classifier is used for the deployment in order to predict the output. So, basically this proposed model  can be accessed by anyone at any time in order to find out whether they are affected by lung cancer or not. For the betterment of the usage we have created a user interface, where the user can update about their health status and can get to know whether they are affected by lung cancer or not.</a:t>
            </a:r>
            <a:endParaRPr lang="en-US" sz="2800" b="1" dirty="0">
              <a:solidFill>
                <a:schemeClr val="tx2"/>
              </a:solidFill>
              <a:latin typeface="Times New Roman" panose="02020603050405020304" pitchFamily="18" charset="0"/>
              <a:cs typeface="Times New Roman" panose="02020603050405020304" pitchFamily="18" charset="0"/>
            </a:endParaRPr>
          </a:p>
          <a:p>
            <a:endParaRPr lang="en-IN" dirty="0"/>
          </a:p>
        </p:txBody>
      </p:sp>
      <p:sp>
        <p:nvSpPr>
          <p:cNvPr id="3" name="Date Placeholder 2">
            <a:extLst>
              <a:ext uri="{FF2B5EF4-FFF2-40B4-BE49-F238E27FC236}">
                <a16:creationId xmlns:a16="http://schemas.microsoft.com/office/drawing/2014/main" id="{84ED6F37-FDEB-14D6-7786-B755476111F7}"/>
              </a:ext>
            </a:extLst>
          </p:cNvPr>
          <p:cNvSpPr>
            <a:spLocks noGrp="1"/>
          </p:cNvSpPr>
          <p:nvPr>
            <p:ph type="dt" sz="half" idx="10"/>
          </p:nvPr>
        </p:nvSpPr>
        <p:spPr/>
        <p:txBody>
          <a:bodyPr/>
          <a:lstStyle/>
          <a:p>
            <a:r>
              <a:rPr lang="en-IN" dirty="0"/>
              <a:t>10-04-2023</a:t>
            </a:r>
          </a:p>
        </p:txBody>
      </p:sp>
      <p:sp>
        <p:nvSpPr>
          <p:cNvPr id="4" name="Slide Number Placeholder 3">
            <a:extLst>
              <a:ext uri="{FF2B5EF4-FFF2-40B4-BE49-F238E27FC236}">
                <a16:creationId xmlns:a16="http://schemas.microsoft.com/office/drawing/2014/main" id="{4DB30AD6-C0F0-3ECE-0069-7C5248013755}"/>
              </a:ext>
            </a:extLst>
          </p:cNvPr>
          <p:cNvSpPr>
            <a:spLocks noGrp="1"/>
          </p:cNvSpPr>
          <p:nvPr>
            <p:ph type="sldNum" sz="quarter" idx="12"/>
          </p:nvPr>
        </p:nvSpPr>
        <p:spPr/>
        <p:txBody>
          <a:bodyPr/>
          <a:lstStyle/>
          <a:p>
            <a:fld id="{9D3FF152-60F5-4862-82F9-1190556AA56F}" type="slidenum">
              <a:rPr lang="en-IN" smtClean="0"/>
              <a:t>11</a:t>
            </a:fld>
            <a:endParaRPr lang="en-IN"/>
          </a:p>
        </p:txBody>
      </p:sp>
    </p:spTree>
    <p:extLst>
      <p:ext uri="{BB962C8B-B14F-4D97-AF65-F5344CB8AC3E}">
        <p14:creationId xmlns:p14="http://schemas.microsoft.com/office/powerpoint/2010/main" val="85330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36524"/>
            <a:ext cx="7886700" cy="1325563"/>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Software / Hardware used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F599CB9-7717-FF9D-685C-8D9FE96FC2D8}"/>
              </a:ext>
            </a:extLst>
          </p:cNvPr>
          <p:cNvSpPr>
            <a:spLocks noGrp="1"/>
          </p:cNvSpPr>
          <p:nvPr>
            <p:ph idx="1"/>
          </p:nvPr>
        </p:nvSpPr>
        <p:spPr>
          <a:xfrm>
            <a:off x="373223" y="1539551"/>
            <a:ext cx="8453536" cy="4816800"/>
          </a:xfrm>
        </p:spPr>
        <p:txBody>
          <a:bodyPr/>
          <a:lstStyle/>
          <a:p>
            <a:pPr marL="0" indent="0">
              <a:buNone/>
            </a:pPr>
            <a:r>
              <a:rPr lang="en-US" dirty="0">
                <a:latin typeface="Times New Roman" panose="02020603050405020304" pitchFamily="18" charset="0"/>
                <a:cs typeface="Times New Roman" panose="02020603050405020304" pitchFamily="18" charset="0"/>
              </a:rPr>
              <a:t>Software Requirements:</a:t>
            </a:r>
            <a:endParaRPr lang="en-AU"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Operating System  : Windows 10 or later</a:t>
            </a:r>
            <a:endParaRPr lang="en-AU"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Tool   		   : Anaconda with </a:t>
            </a: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a:t>
            </a:r>
          </a:p>
          <a:p>
            <a:pPr marL="0" indent="0">
              <a:buNone/>
            </a:pPr>
            <a:endParaRPr lang="en-AU"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Hardware requirements:</a:t>
            </a:r>
            <a:endParaRPr lang="en-AU"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Processor   		: Intel i3</a:t>
            </a:r>
            <a:endParaRPr lang="en-AU"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Hard disk   		: minimum 10 GB</a:t>
            </a:r>
            <a:endParaRPr lang="en-AU"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RAM        			: minimum 4 GB</a:t>
            </a:r>
            <a:endParaRPr lang="en-AU" dirty="0">
              <a:latin typeface="Times New Roman" panose="02020603050405020304" pitchFamily="18" charset="0"/>
              <a:cs typeface="Times New Roman" panose="02020603050405020304" pitchFamily="18" charset="0"/>
            </a:endParaRPr>
          </a:p>
          <a:p>
            <a:endParaRPr lang="en-IN" dirty="0"/>
          </a:p>
        </p:txBody>
      </p:sp>
      <p:sp>
        <p:nvSpPr>
          <p:cNvPr id="3" name="Date Placeholder 2">
            <a:extLst>
              <a:ext uri="{FF2B5EF4-FFF2-40B4-BE49-F238E27FC236}">
                <a16:creationId xmlns:a16="http://schemas.microsoft.com/office/drawing/2014/main" id="{76E8B922-F211-8D88-DCF1-70B86E5B87CE}"/>
              </a:ext>
            </a:extLst>
          </p:cNvPr>
          <p:cNvSpPr>
            <a:spLocks noGrp="1"/>
          </p:cNvSpPr>
          <p:nvPr>
            <p:ph type="dt" sz="half" idx="10"/>
          </p:nvPr>
        </p:nvSpPr>
        <p:spPr/>
        <p:txBody>
          <a:bodyPr/>
          <a:lstStyle/>
          <a:p>
            <a:r>
              <a:rPr lang="en-IN" dirty="0"/>
              <a:t>10-04-2023</a:t>
            </a:r>
          </a:p>
        </p:txBody>
      </p:sp>
      <p:sp>
        <p:nvSpPr>
          <p:cNvPr id="4" name="Slide Number Placeholder 3">
            <a:extLst>
              <a:ext uri="{FF2B5EF4-FFF2-40B4-BE49-F238E27FC236}">
                <a16:creationId xmlns:a16="http://schemas.microsoft.com/office/drawing/2014/main" id="{2894247B-9CF2-A38D-3B41-D90F4E4CF4C0}"/>
              </a:ext>
            </a:extLst>
          </p:cNvPr>
          <p:cNvSpPr>
            <a:spLocks noGrp="1"/>
          </p:cNvSpPr>
          <p:nvPr>
            <p:ph type="sldNum" sz="quarter" idx="12"/>
          </p:nvPr>
        </p:nvSpPr>
        <p:spPr/>
        <p:txBody>
          <a:bodyPr/>
          <a:lstStyle/>
          <a:p>
            <a:fld id="{9D3FF152-60F5-4862-82F9-1190556AA56F}" type="slidenum">
              <a:rPr lang="en-IN" smtClean="0"/>
              <a:t>12</a:t>
            </a:fld>
            <a:endParaRPr lang="en-IN"/>
          </a:p>
        </p:txBody>
      </p:sp>
    </p:spTree>
    <p:extLst>
      <p:ext uri="{BB962C8B-B14F-4D97-AF65-F5344CB8AC3E}">
        <p14:creationId xmlns:p14="http://schemas.microsoft.com/office/powerpoint/2010/main" val="2070265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299812"/>
            <a:ext cx="7886700" cy="1325563"/>
          </a:xfrm>
        </p:spPr>
        <p:txBody>
          <a:bodyPr>
            <a:no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System </a:t>
            </a:r>
            <a:r>
              <a:rPr lang="en-US" sz="3600" b="1" dirty="0">
                <a:solidFill>
                  <a:srgbClr val="7030A0"/>
                </a:solidFill>
                <a:latin typeface="Times New Roman" panose="02020603050405020304" pitchFamily="18" charset="0"/>
                <a:cs typeface="Times New Roman" panose="02020603050405020304" pitchFamily="18" charset="0"/>
              </a:rPr>
              <a:t>Architecture </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4A57625-FE0C-C9D0-9B64-51C30486E5E1}"/>
              </a:ext>
            </a:extLst>
          </p:cNvPr>
          <p:cNvSpPr>
            <a:spLocks noGrp="1"/>
          </p:cNvSpPr>
          <p:nvPr>
            <p:ph type="dt" sz="half" idx="10"/>
          </p:nvPr>
        </p:nvSpPr>
        <p:spPr/>
        <p:txBody>
          <a:bodyPr/>
          <a:lstStyle/>
          <a:p>
            <a:r>
              <a:rPr lang="en-IN" dirty="0"/>
              <a:t>10-04-2023</a:t>
            </a:r>
          </a:p>
        </p:txBody>
      </p:sp>
      <p:sp>
        <p:nvSpPr>
          <p:cNvPr id="4" name="Slide Number Placeholder 3">
            <a:extLst>
              <a:ext uri="{FF2B5EF4-FFF2-40B4-BE49-F238E27FC236}">
                <a16:creationId xmlns:a16="http://schemas.microsoft.com/office/drawing/2014/main" id="{2C207A7E-3D82-3EF5-FA41-02841985E0D6}"/>
              </a:ext>
            </a:extLst>
          </p:cNvPr>
          <p:cNvSpPr>
            <a:spLocks noGrp="1"/>
          </p:cNvSpPr>
          <p:nvPr>
            <p:ph type="sldNum" sz="quarter" idx="12"/>
          </p:nvPr>
        </p:nvSpPr>
        <p:spPr/>
        <p:txBody>
          <a:bodyPr/>
          <a:lstStyle/>
          <a:p>
            <a:fld id="{9D3FF152-60F5-4862-82F9-1190556AA56F}" type="slidenum">
              <a:rPr lang="en-IN" smtClean="0"/>
              <a:t>13</a:t>
            </a:fld>
            <a:endParaRPr lang="en-IN"/>
          </a:p>
        </p:txBody>
      </p:sp>
      <p:pic>
        <p:nvPicPr>
          <p:cNvPr id="6" name="Content Placeholder 3">
            <a:extLst>
              <a:ext uri="{FF2B5EF4-FFF2-40B4-BE49-F238E27FC236}">
                <a16:creationId xmlns:a16="http://schemas.microsoft.com/office/drawing/2014/main" id="{84E696EE-8775-FCDE-2306-B84F896EC899}"/>
              </a:ext>
            </a:extLst>
          </p:cNvPr>
          <p:cNvPicPr>
            <a:picLocks noGrp="1"/>
          </p:cNvPicPr>
          <p:nvPr>
            <p:ph idx="1"/>
          </p:nvPr>
        </p:nvPicPr>
        <p:blipFill>
          <a:blip r:embed="rId2"/>
          <a:stretch>
            <a:fillRect/>
          </a:stretch>
        </p:blipFill>
        <p:spPr>
          <a:xfrm>
            <a:off x="1021702" y="1455575"/>
            <a:ext cx="7235890" cy="4768041"/>
          </a:xfrm>
          <a:prstGeom prst="rect">
            <a:avLst/>
          </a:prstGeom>
        </p:spPr>
      </p:pic>
    </p:spTree>
    <p:extLst>
      <p:ext uri="{BB962C8B-B14F-4D97-AF65-F5344CB8AC3E}">
        <p14:creationId xmlns:p14="http://schemas.microsoft.com/office/powerpoint/2010/main" val="566370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763944" y="-70133"/>
            <a:ext cx="7886700" cy="1325563"/>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Design-Block Diagram</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r>
              <a:rPr lang="en-IN" dirty="0"/>
              <a:t>10-04-2023</a:t>
            </a:r>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14</a:t>
            </a:fld>
            <a:endParaRPr lang="en-IN"/>
          </a:p>
        </p:txBody>
      </p:sp>
      <p:pic>
        <p:nvPicPr>
          <p:cNvPr id="12" name="Content Placeholder 11">
            <a:extLst>
              <a:ext uri="{FF2B5EF4-FFF2-40B4-BE49-F238E27FC236}">
                <a16:creationId xmlns:a16="http://schemas.microsoft.com/office/drawing/2014/main" id="{10F5596A-AD67-DF57-3515-9F1C28B3E1A9}"/>
              </a:ext>
            </a:extLst>
          </p:cNvPr>
          <p:cNvPicPr>
            <a:picLocks noGrp="1" noChangeAspect="1"/>
          </p:cNvPicPr>
          <p:nvPr>
            <p:ph idx="1"/>
          </p:nvPr>
        </p:nvPicPr>
        <p:blipFill>
          <a:blip r:embed="rId2"/>
          <a:stretch>
            <a:fillRect/>
          </a:stretch>
        </p:blipFill>
        <p:spPr>
          <a:xfrm>
            <a:off x="2071396" y="1009646"/>
            <a:ext cx="5271796" cy="5815851"/>
          </a:xfrm>
          <a:prstGeom prst="rect">
            <a:avLst/>
          </a:prstGeom>
        </p:spPr>
      </p:pic>
    </p:spTree>
    <p:extLst>
      <p:ext uri="{BB962C8B-B14F-4D97-AF65-F5344CB8AC3E}">
        <p14:creationId xmlns:p14="http://schemas.microsoft.com/office/powerpoint/2010/main" val="1665330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514933" y="410853"/>
            <a:ext cx="8114134" cy="1325563"/>
          </a:xfrm>
        </p:spPr>
        <p:txBody>
          <a:bodyPr>
            <a:noAutofit/>
          </a:bodyPr>
          <a:lstStyle/>
          <a:p>
            <a:pPr algn="ct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System Design-Data Workf</a:t>
            </a: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low Diagram </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r>
              <a:rPr lang="en-IN" dirty="0"/>
              <a:t>10-04-2023</a:t>
            </a:r>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15</a:t>
            </a:fld>
            <a:endParaRPr lang="en-IN"/>
          </a:p>
        </p:txBody>
      </p:sp>
      <p:pic>
        <p:nvPicPr>
          <p:cNvPr id="9" name="Content Placeholder 8">
            <a:extLst>
              <a:ext uri="{FF2B5EF4-FFF2-40B4-BE49-F238E27FC236}">
                <a16:creationId xmlns:a16="http://schemas.microsoft.com/office/drawing/2014/main" id="{1C3A8371-95DD-0F63-24DF-B68B5023F12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870" t="22531" r="29308" b="3438"/>
          <a:stretch>
            <a:fillRect/>
          </a:stretch>
        </p:blipFill>
        <p:spPr>
          <a:xfrm>
            <a:off x="1814032" y="1613618"/>
            <a:ext cx="5463845" cy="4833529"/>
          </a:xfrm>
          <a:prstGeom prst="rect">
            <a:avLst/>
          </a:prstGeom>
        </p:spPr>
      </p:pic>
    </p:spTree>
    <p:extLst>
      <p:ext uri="{BB962C8B-B14F-4D97-AF65-F5344CB8AC3E}">
        <p14:creationId xmlns:p14="http://schemas.microsoft.com/office/powerpoint/2010/main" val="362709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Design-Use-Case Diagram </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r>
              <a:rPr lang="en-IN" dirty="0"/>
              <a:t>10-04-2023</a:t>
            </a:r>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16</a:t>
            </a:fld>
            <a:endParaRPr lang="en-IN"/>
          </a:p>
        </p:txBody>
      </p:sp>
      <p:pic>
        <p:nvPicPr>
          <p:cNvPr id="5" name="Content Placeholder 4">
            <a:extLst>
              <a:ext uri="{FF2B5EF4-FFF2-40B4-BE49-F238E27FC236}">
                <a16:creationId xmlns:a16="http://schemas.microsoft.com/office/drawing/2014/main" id="{853759B2-CA24-284B-E629-2DC84CCDDF1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834" t="26530" r="26666" b="6568"/>
          <a:stretch>
            <a:fillRect/>
          </a:stretch>
        </p:blipFill>
        <p:spPr>
          <a:xfrm>
            <a:off x="1222310" y="1325712"/>
            <a:ext cx="6848670" cy="5166486"/>
          </a:xfrm>
          <a:prstGeom prst="rect">
            <a:avLst/>
          </a:prstGeom>
        </p:spPr>
      </p:pic>
    </p:spTree>
    <p:extLst>
      <p:ext uri="{BB962C8B-B14F-4D97-AF65-F5344CB8AC3E}">
        <p14:creationId xmlns:p14="http://schemas.microsoft.com/office/powerpoint/2010/main" val="972360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Design-Class Diagram</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r>
              <a:rPr lang="en-IN" dirty="0"/>
              <a:t>10-04-2023</a:t>
            </a:r>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17</a:t>
            </a:fld>
            <a:endParaRPr lang="en-IN"/>
          </a:p>
        </p:txBody>
      </p:sp>
      <p:pic>
        <p:nvPicPr>
          <p:cNvPr id="4" name="Content Placeholder 3">
            <a:extLst>
              <a:ext uri="{FF2B5EF4-FFF2-40B4-BE49-F238E27FC236}">
                <a16:creationId xmlns:a16="http://schemas.microsoft.com/office/drawing/2014/main" id="{B50141FB-E406-9DC4-F83B-784F00664BF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833" t="25106" r="28334" b="17327"/>
          <a:stretch>
            <a:fillRect/>
          </a:stretch>
        </p:blipFill>
        <p:spPr>
          <a:xfrm>
            <a:off x="549819" y="1321771"/>
            <a:ext cx="7539821" cy="5072243"/>
          </a:xfrm>
          <a:prstGeom prst="rect">
            <a:avLst/>
          </a:prstGeom>
        </p:spPr>
      </p:pic>
    </p:spTree>
    <p:extLst>
      <p:ext uri="{BB962C8B-B14F-4D97-AF65-F5344CB8AC3E}">
        <p14:creationId xmlns:p14="http://schemas.microsoft.com/office/powerpoint/2010/main" val="2508827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–Activity Diagram</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r>
              <a:rPr lang="en-IN" dirty="0"/>
              <a:t>10-04-2023</a:t>
            </a:r>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18</a:t>
            </a:fld>
            <a:endParaRPr lang="en-IN"/>
          </a:p>
        </p:txBody>
      </p:sp>
      <p:pic>
        <p:nvPicPr>
          <p:cNvPr id="4" name="image13.jpeg">
            <a:extLst>
              <a:ext uri="{FF2B5EF4-FFF2-40B4-BE49-F238E27FC236}">
                <a16:creationId xmlns:a16="http://schemas.microsoft.com/office/drawing/2014/main" id="{DF3010F1-3FB9-458F-276F-0FE2BF094210}"/>
              </a:ext>
            </a:extLst>
          </p:cNvPr>
          <p:cNvPicPr>
            <a:picLocks noGrp="1" noChangeAspect="1"/>
          </p:cNvPicPr>
          <p:nvPr>
            <p:ph idx="1"/>
          </p:nvPr>
        </p:nvPicPr>
        <p:blipFill>
          <a:blip r:embed="rId2" cstate="print"/>
          <a:stretch>
            <a:fillRect/>
          </a:stretch>
        </p:blipFill>
        <p:spPr>
          <a:xfrm>
            <a:off x="1068598" y="1690689"/>
            <a:ext cx="6853092" cy="4517062"/>
          </a:xfrm>
          <a:prstGeom prst="rect">
            <a:avLst/>
          </a:prstGeom>
        </p:spPr>
      </p:pic>
    </p:spTree>
    <p:extLst>
      <p:ext uri="{BB962C8B-B14F-4D97-AF65-F5344CB8AC3E}">
        <p14:creationId xmlns:p14="http://schemas.microsoft.com/office/powerpoint/2010/main" val="2671491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261484"/>
            <a:ext cx="7886700" cy="1325563"/>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ER Diagram</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r>
              <a:rPr lang="en-IN" dirty="0"/>
              <a:t>10-04-2023</a:t>
            </a:r>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19</a:t>
            </a:fld>
            <a:endParaRPr lang="en-IN"/>
          </a:p>
        </p:txBody>
      </p:sp>
      <p:pic>
        <p:nvPicPr>
          <p:cNvPr id="6" name="Content Placeholder 5">
            <a:extLst>
              <a:ext uri="{FF2B5EF4-FFF2-40B4-BE49-F238E27FC236}">
                <a16:creationId xmlns:a16="http://schemas.microsoft.com/office/drawing/2014/main" id="{C4AD5A30-F45B-E07F-2F2B-637BA36D349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7500" t="28218" r="29165" b="18882"/>
          <a:stretch>
            <a:fillRect/>
          </a:stretch>
        </p:blipFill>
        <p:spPr>
          <a:xfrm>
            <a:off x="446260" y="1177423"/>
            <a:ext cx="8069090" cy="5066960"/>
          </a:xfrm>
          <a:prstGeom prst="rect">
            <a:avLst/>
          </a:prstGeom>
        </p:spPr>
      </p:pic>
    </p:spTree>
    <p:extLst>
      <p:ext uri="{BB962C8B-B14F-4D97-AF65-F5344CB8AC3E}">
        <p14:creationId xmlns:p14="http://schemas.microsoft.com/office/powerpoint/2010/main" val="3550746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ctrTitle"/>
          </p:nvPr>
        </p:nvSpPr>
        <p:spPr>
          <a:xfrm>
            <a:off x="781439" y="450559"/>
            <a:ext cx="7581122" cy="365125"/>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Abstract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45463F13-6A92-E444-978D-6A1B8FD9CE42}"/>
              </a:ext>
            </a:extLst>
          </p:cNvPr>
          <p:cNvSpPr>
            <a:spLocks noGrp="1"/>
          </p:cNvSpPr>
          <p:nvPr>
            <p:ph type="subTitle" idx="1"/>
          </p:nvPr>
        </p:nvSpPr>
        <p:spPr>
          <a:xfrm>
            <a:off x="628650" y="1156996"/>
            <a:ext cx="7886700" cy="4534677"/>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The aim is to predict machine learning-based techniques for Lung cancer prediction results with the best </a:t>
            </a:r>
            <a:r>
              <a:rPr lang="en-US"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ccuracy. The analysis of dataset by supervised machine learning technique (SMLT) to capture several information like, variable identification, univariate analysis, bi-variate, and multi-variate analysis, missing value treatments and analyze the data validation, data cleaning/preprocess and data visualization will be done on the entire given dataset.  Additionally, to compare and discuss the performance of various machine learning algorithms from the given dataset with evaluation classification report, identify the confusion matrix, and to categorizing data from priority and the result shows that the effectiveness of the proposed machine learning algorithm technique can be compared with the best accuracy with precision, Recall and F1 Score.</a:t>
            </a:r>
            <a:endParaRPr lang="en-IN" sz="2400" dirty="0">
              <a:latin typeface="Times New Roman" panose="02020603050405020304" pitchFamily="18" charset="0"/>
              <a:cs typeface="Times New Roman" panose="02020603050405020304" pitchFamily="18" charset="0"/>
            </a:endParaRPr>
          </a:p>
          <a:p>
            <a:endParaRPr lang="en-IN" dirty="0"/>
          </a:p>
        </p:txBody>
      </p:sp>
      <p:sp>
        <p:nvSpPr>
          <p:cNvPr id="3" name="Date Placeholder 2">
            <a:extLst>
              <a:ext uri="{FF2B5EF4-FFF2-40B4-BE49-F238E27FC236}">
                <a16:creationId xmlns:a16="http://schemas.microsoft.com/office/drawing/2014/main" id="{12222777-92ED-54BE-C685-6C231F278C74}"/>
              </a:ext>
            </a:extLst>
          </p:cNvPr>
          <p:cNvSpPr>
            <a:spLocks noGrp="1"/>
          </p:cNvSpPr>
          <p:nvPr>
            <p:ph type="dt" sz="half" idx="10"/>
          </p:nvPr>
        </p:nvSpPr>
        <p:spPr/>
        <p:txBody>
          <a:bodyPr/>
          <a:lstStyle/>
          <a:p>
            <a:r>
              <a:rPr lang="en-IN" dirty="0"/>
              <a:t>10-04-2023</a:t>
            </a:r>
          </a:p>
        </p:txBody>
      </p:sp>
      <p:sp>
        <p:nvSpPr>
          <p:cNvPr id="4" name="Slide Number Placeholder 3">
            <a:extLst>
              <a:ext uri="{FF2B5EF4-FFF2-40B4-BE49-F238E27FC236}">
                <a16:creationId xmlns:a16="http://schemas.microsoft.com/office/drawing/2014/main" id="{4D0D27F3-A695-E40C-B83C-8D83510D94B2}"/>
              </a:ext>
            </a:extLst>
          </p:cNvPr>
          <p:cNvSpPr>
            <a:spLocks noGrp="1"/>
          </p:cNvSpPr>
          <p:nvPr>
            <p:ph type="sldNum" sz="quarter" idx="12"/>
          </p:nvPr>
        </p:nvSpPr>
        <p:spPr/>
        <p:txBody>
          <a:bodyPr/>
          <a:lstStyle/>
          <a:p>
            <a:fld id="{9D3FF152-60F5-4862-82F9-1190556AA56F}" type="slidenum">
              <a:rPr lang="en-IN" smtClean="0"/>
              <a:t>2</a:t>
            </a:fld>
            <a:endParaRPr lang="en-IN"/>
          </a:p>
        </p:txBody>
      </p:sp>
    </p:spTree>
    <p:extLst>
      <p:ext uri="{BB962C8B-B14F-4D97-AF65-F5344CB8AC3E}">
        <p14:creationId xmlns:p14="http://schemas.microsoft.com/office/powerpoint/2010/main" val="294401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Methodology used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76F56AA-4F71-5362-4880-DA13A461DF7A}"/>
              </a:ext>
            </a:extLst>
          </p:cNvPr>
          <p:cNvSpPr>
            <a:spLocks noGrp="1"/>
          </p:cNvSpPr>
          <p:nvPr>
            <p:ph idx="1"/>
          </p:nvPr>
        </p:nvSpPr>
        <p:spPr>
          <a:xfrm>
            <a:off x="531845" y="1492898"/>
            <a:ext cx="7983505" cy="4863453"/>
          </a:xfrm>
        </p:spPr>
        <p:txBody>
          <a:bodyPr>
            <a:normAutofit/>
          </a:bodyPr>
          <a:lstStyle/>
          <a:p>
            <a:pPr lvl="0"/>
            <a:r>
              <a:rPr lang="en-US" sz="2400" dirty="0">
                <a:latin typeface="Times New Roman" panose="02020603050405020304" pitchFamily="18" charset="0"/>
                <a:cs typeface="Times New Roman" panose="02020603050405020304" pitchFamily="18" charset="0"/>
              </a:rPr>
              <a:t>Data Pre-processing</a:t>
            </a:r>
            <a:endParaRPr lang="en-AU"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Data Analysis of Visualization</a:t>
            </a:r>
            <a:endParaRPr lang="en-AU"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Implementing Algorithm 1</a:t>
            </a:r>
          </a:p>
          <a:p>
            <a:pPr lvl="2"/>
            <a:r>
              <a:rPr lang="en-US" dirty="0">
                <a:latin typeface="Times New Roman" panose="02020603050405020304" pitchFamily="18" charset="0"/>
                <a:cs typeface="Times New Roman" panose="02020603050405020304" pitchFamily="18" charset="0"/>
              </a:rPr>
              <a:t>Logistic Regression </a:t>
            </a:r>
            <a:endParaRPr lang="en-AU"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Implementing Algorithm 2</a:t>
            </a:r>
          </a:p>
          <a:p>
            <a:pPr lvl="2"/>
            <a:r>
              <a:rPr lang="en-US" dirty="0">
                <a:latin typeface="Times New Roman" panose="02020603050405020304" pitchFamily="18" charset="0"/>
                <a:cs typeface="Times New Roman" panose="02020603050405020304" pitchFamily="18" charset="0"/>
              </a:rPr>
              <a:t>Decision Tree</a:t>
            </a:r>
            <a:endParaRPr lang="en-AU"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Implementing Algorithm 3</a:t>
            </a:r>
          </a:p>
          <a:p>
            <a:pPr lvl="2"/>
            <a:r>
              <a:rPr lang="en-US" dirty="0">
                <a:latin typeface="Times New Roman" panose="02020603050405020304" pitchFamily="18" charset="0"/>
                <a:cs typeface="Times New Roman" panose="02020603050405020304" pitchFamily="18" charset="0"/>
              </a:rPr>
              <a:t>Random Forest</a:t>
            </a:r>
            <a:endParaRPr lang="en-AU"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Implementing Algorithm 4</a:t>
            </a:r>
          </a:p>
          <a:p>
            <a:pPr lvl="2"/>
            <a:r>
              <a:rPr lang="en-US" dirty="0">
                <a:latin typeface="Times New Roman" panose="02020603050405020304" pitchFamily="18" charset="0"/>
                <a:cs typeface="Times New Roman" panose="02020603050405020304" pitchFamily="18" charset="0"/>
              </a:rPr>
              <a:t>Support vector Machine</a:t>
            </a:r>
            <a:endParaRPr lang="en-AU"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Deployment</a:t>
            </a:r>
            <a:endParaRPr lang="en-AU" sz="2400"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4A57625-FE0C-C9D0-9B64-51C30486E5E1}"/>
              </a:ext>
            </a:extLst>
          </p:cNvPr>
          <p:cNvSpPr>
            <a:spLocks noGrp="1"/>
          </p:cNvSpPr>
          <p:nvPr>
            <p:ph type="dt" sz="half" idx="10"/>
          </p:nvPr>
        </p:nvSpPr>
        <p:spPr/>
        <p:txBody>
          <a:bodyPr/>
          <a:lstStyle/>
          <a:p>
            <a:r>
              <a:rPr lang="en-IN" dirty="0"/>
              <a:t>10-04-2023</a:t>
            </a:r>
          </a:p>
        </p:txBody>
      </p:sp>
      <p:sp>
        <p:nvSpPr>
          <p:cNvPr id="4" name="Slide Number Placeholder 3">
            <a:extLst>
              <a:ext uri="{FF2B5EF4-FFF2-40B4-BE49-F238E27FC236}">
                <a16:creationId xmlns:a16="http://schemas.microsoft.com/office/drawing/2014/main" id="{2C207A7E-3D82-3EF5-FA41-02841985E0D6}"/>
              </a:ext>
            </a:extLst>
          </p:cNvPr>
          <p:cNvSpPr>
            <a:spLocks noGrp="1"/>
          </p:cNvSpPr>
          <p:nvPr>
            <p:ph type="sldNum" sz="quarter" idx="12"/>
          </p:nvPr>
        </p:nvSpPr>
        <p:spPr/>
        <p:txBody>
          <a:bodyPr/>
          <a:lstStyle/>
          <a:p>
            <a:fld id="{9D3FF152-60F5-4862-82F9-1190556AA56F}" type="slidenum">
              <a:rPr lang="en-IN" smtClean="0"/>
              <a:t>20</a:t>
            </a:fld>
            <a:endParaRPr lang="en-IN"/>
          </a:p>
        </p:txBody>
      </p:sp>
    </p:spTree>
    <p:extLst>
      <p:ext uri="{BB962C8B-B14F-4D97-AF65-F5344CB8AC3E}">
        <p14:creationId xmlns:p14="http://schemas.microsoft.com/office/powerpoint/2010/main" val="3264071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215836"/>
            <a:ext cx="7886700" cy="1325563"/>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56084E07-E740-BB88-253C-C05819B81420}"/>
              </a:ext>
            </a:extLst>
          </p:cNvPr>
          <p:cNvSpPr>
            <a:spLocks noGrp="1"/>
          </p:cNvSpPr>
          <p:nvPr>
            <p:ph idx="1"/>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MODULE 1</a:t>
            </a:r>
            <a:r>
              <a:rPr lang="en-US" b="1" dirty="0"/>
              <a:t> : </a:t>
            </a:r>
            <a:r>
              <a:rPr lang="en-US" sz="2400" b="1" dirty="0">
                <a:latin typeface="Times New Roman" panose="02020603050405020304" pitchFamily="18" charset="0"/>
                <a:cs typeface="Times New Roman" panose="02020603050405020304" pitchFamily="18" charset="0"/>
              </a:rPr>
              <a:t>Data Pre-processing</a:t>
            </a:r>
          </a:p>
          <a:p>
            <a:pPr marL="0" indent="0">
              <a:buNone/>
            </a:pPr>
            <a:endParaRPr lang="en-AU"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Validation techniques in machine learning are used to get the error rate of the Machine Learning (ML) model, which can be considered as close to the true error rate of the dataset. In real-world scenarios, to work with samples of data that may not be a true representative of the population of given dataset. To finding the missing value, duplicate value and description of data type whether it is float variable or integer. The sample of data used to provide an unbiased evaluation of a model fit on the training dataset while tuning model hyper parameters.</a:t>
            </a:r>
            <a:endParaRPr lang="en-AU" sz="2400" dirty="0">
              <a:latin typeface="Times New Roman" panose="02020603050405020304" pitchFamily="18" charset="0"/>
              <a:cs typeface="Times New Roman" panose="02020603050405020304" pitchFamily="18" charset="0"/>
            </a:endParaRPr>
          </a:p>
          <a:p>
            <a:endParaRPr lang="en-IN" dirty="0"/>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r>
              <a:rPr lang="en-IN" dirty="0"/>
              <a:t>10-04-2023</a:t>
            </a:r>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21</a:t>
            </a:fld>
            <a:endParaRPr lang="en-IN" dirty="0"/>
          </a:p>
        </p:txBody>
      </p:sp>
    </p:spTree>
    <p:extLst>
      <p:ext uri="{BB962C8B-B14F-4D97-AF65-F5344CB8AC3E}">
        <p14:creationId xmlns:p14="http://schemas.microsoft.com/office/powerpoint/2010/main" val="2547520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7DF1-49FD-3F88-1DBD-7EEB124119AC}"/>
              </a:ext>
            </a:extLst>
          </p:cNvPr>
          <p:cNvSpPr>
            <a:spLocks noGrp="1"/>
          </p:cNvSpPr>
          <p:nvPr>
            <p:ph type="title"/>
          </p:nvPr>
        </p:nvSpPr>
        <p:spPr>
          <a:xfrm>
            <a:off x="814004" y="571597"/>
            <a:ext cx="7515991" cy="566738"/>
          </a:xfrm>
        </p:spPr>
        <p:txBody>
          <a:bodyPr>
            <a:normAutofit fontScale="90000"/>
          </a:bodyPr>
          <a:lstStyle/>
          <a:p>
            <a:r>
              <a:rPr lang="en-US" sz="40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type="body" sz="half" idx="2"/>
          </p:nvPr>
        </p:nvSpPr>
        <p:spPr>
          <a:xfrm>
            <a:off x="764552" y="1129004"/>
            <a:ext cx="7835752" cy="5206482"/>
          </a:xfrm>
        </p:spPr>
        <p:txBody>
          <a:bodyPr>
            <a:normAutofit fontScale="62500" lnSpcReduction="20000"/>
          </a:bodyPr>
          <a:lstStyle/>
          <a:p>
            <a:pPr indent="0" algn="just" fontAlgn="base">
              <a:lnSpc>
                <a:spcPct val="150000"/>
              </a:lnSpc>
              <a:spcAft>
                <a:spcPts val="1440"/>
              </a:spcAft>
              <a:buNone/>
            </a:pPr>
            <a:r>
              <a:rPr lang="en-US" sz="3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Module 2: Virtualizatio</a:t>
            </a:r>
            <a:r>
              <a:rPr lang="en-US" sz="3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a:t>
            </a:r>
            <a:endParaRPr lang="en-US" sz="3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indent="0" algn="just" fontAlgn="base">
              <a:lnSpc>
                <a:spcPct val="150000"/>
              </a:lnSpc>
              <a:spcAft>
                <a:spcPts val="1440"/>
              </a:spcAft>
              <a:buNone/>
            </a:pPr>
            <a:r>
              <a:rPr lang="en-US" sz="3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visualization is an important skill in applied statistics and machine learning. Statistics does indeed focus on quantitative descriptions and estimations of data. Data visualization provides an important suite of tools for gaining a qualitative understanding. This can be helpful when exploring and getting to know a dataset and can help with identifying patterns, corrupt data, outliers, and much more. </a:t>
            </a:r>
            <a:endParaRPr lang="en-IN" sz="3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Date Placeholder 2">
            <a:extLst>
              <a:ext uri="{FF2B5EF4-FFF2-40B4-BE49-F238E27FC236}">
                <a16:creationId xmlns:a16="http://schemas.microsoft.com/office/drawing/2014/main" id="{23684770-E68E-5F90-45D9-CB88E046B9F8}"/>
              </a:ext>
            </a:extLst>
          </p:cNvPr>
          <p:cNvSpPr>
            <a:spLocks noGrp="1"/>
          </p:cNvSpPr>
          <p:nvPr>
            <p:ph type="dt" sz="half" idx="10"/>
          </p:nvPr>
        </p:nvSpPr>
        <p:spPr>
          <a:xfrm>
            <a:off x="628650" y="6356351"/>
            <a:ext cx="2057400" cy="365125"/>
          </a:xfrm>
        </p:spPr>
        <p:txBody>
          <a:bodyPr/>
          <a:lstStyle/>
          <a:p>
            <a:r>
              <a:rPr lang="en-IN" dirty="0"/>
              <a:t>10-04-2023</a:t>
            </a:r>
          </a:p>
        </p:txBody>
      </p:sp>
      <p:sp>
        <p:nvSpPr>
          <p:cNvPr id="5" name="Slide Number Placeholder 4">
            <a:extLst>
              <a:ext uri="{FF2B5EF4-FFF2-40B4-BE49-F238E27FC236}">
                <a16:creationId xmlns:a16="http://schemas.microsoft.com/office/drawing/2014/main" id="{4972A4AC-1A37-AF66-D16B-8C6C17118AC3}"/>
              </a:ext>
            </a:extLst>
          </p:cNvPr>
          <p:cNvSpPr>
            <a:spLocks noGrp="1"/>
          </p:cNvSpPr>
          <p:nvPr>
            <p:ph type="sldNum" sz="quarter" idx="12"/>
          </p:nvPr>
        </p:nvSpPr>
        <p:spPr>
          <a:xfrm>
            <a:off x="6457950" y="6356351"/>
            <a:ext cx="2057400" cy="365125"/>
          </a:xfrm>
        </p:spPr>
        <p:txBody>
          <a:bodyPr/>
          <a:lstStyle/>
          <a:p>
            <a:fld id="{9D3FF152-60F5-4862-82F9-1190556AA56F}" type="slidenum">
              <a:rPr lang="en-IN" smtClean="0"/>
              <a:t>22</a:t>
            </a:fld>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697" y="1181100"/>
            <a:ext cx="8153399" cy="4495800"/>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Logistic Regression Algorithm:</a:t>
            </a:r>
          </a:p>
          <a:p>
            <a:pPr marL="0" indent="0" algn="just">
              <a:buNone/>
            </a:pPr>
            <a:endParaRPr lang="en-US" sz="24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It is a statistical method for analyzing a data set in which there are one or more independent variables that determine an outcome. The outcome is measured with a dichotomous variable. </a:t>
            </a:r>
          </a:p>
          <a:p>
            <a:pPr algn="just"/>
            <a:r>
              <a:rPr lang="en-US" sz="2000" dirty="0">
                <a:latin typeface="Times New Roman" panose="02020603050405020304" pitchFamily="18" charset="0"/>
                <a:cs typeface="Times New Roman" panose="02020603050405020304" pitchFamily="18" charset="0"/>
              </a:rPr>
              <a:t>The goal of logistic regression is to find the best fitting model to describe the relationship between the dichotomous characteristic of interest and a set of independent variables. </a:t>
            </a:r>
          </a:p>
          <a:p>
            <a:pPr algn="just"/>
            <a:r>
              <a:rPr lang="en-US" sz="2000" dirty="0">
                <a:latin typeface="Times New Roman" panose="02020603050405020304" pitchFamily="18" charset="0"/>
                <a:cs typeface="Times New Roman" panose="02020603050405020304" pitchFamily="18" charset="0"/>
              </a:rPr>
              <a:t>Logistic regression is a Machine Learning classification algorithm that is used to predict the probability of a categorical dependent variable. In logistic regression, the dependent variable is a binary variable that contains data coded as 1 (yes) or 0 (no).</a:t>
            </a:r>
            <a:endParaRPr lang="en-IN" sz="2000" dirty="0">
              <a:latin typeface="Times New Roman" panose="02020603050405020304" pitchFamily="18" charset="0"/>
              <a:cs typeface="Times New Roman" panose="02020603050405020304" pitchFamily="18" charset="0"/>
            </a:endParaRPr>
          </a:p>
          <a:p>
            <a:pPr algn="just"/>
            <a:endParaRPr lang="en-AU" dirty="0"/>
          </a:p>
        </p:txBody>
      </p:sp>
      <p:sp>
        <p:nvSpPr>
          <p:cNvPr id="6" name="TextBox 5"/>
          <p:cNvSpPr txBox="1"/>
          <p:nvPr/>
        </p:nvSpPr>
        <p:spPr>
          <a:xfrm>
            <a:off x="1447797" y="158592"/>
            <a:ext cx="6553200" cy="646331"/>
          </a:xfrm>
          <a:prstGeom prst="rect">
            <a:avLst/>
          </a:prstGeom>
          <a:noFill/>
        </p:spPr>
        <p:txBody>
          <a:bodyPr wrap="square" rtlCol="0">
            <a:sp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dirty="0"/>
          </a:p>
        </p:txBody>
      </p:sp>
      <p:sp>
        <p:nvSpPr>
          <p:cNvPr id="2" name="Date Placeholder 2">
            <a:extLst>
              <a:ext uri="{FF2B5EF4-FFF2-40B4-BE49-F238E27FC236}">
                <a16:creationId xmlns:a16="http://schemas.microsoft.com/office/drawing/2014/main" id="{959BFF8C-195E-BC30-9662-980E6E61275C}"/>
              </a:ext>
            </a:extLst>
          </p:cNvPr>
          <p:cNvSpPr>
            <a:spLocks noGrp="1"/>
          </p:cNvSpPr>
          <p:nvPr>
            <p:ph type="dt" sz="half" idx="10"/>
          </p:nvPr>
        </p:nvSpPr>
        <p:spPr>
          <a:xfrm>
            <a:off x="628650" y="6356351"/>
            <a:ext cx="2057400" cy="365125"/>
          </a:xfrm>
        </p:spPr>
        <p:txBody>
          <a:bodyPr/>
          <a:lstStyle/>
          <a:p>
            <a:r>
              <a:rPr lang="en-IN" dirty="0"/>
              <a:t>10-04-2023</a:t>
            </a:r>
          </a:p>
        </p:txBody>
      </p:sp>
      <p:sp>
        <p:nvSpPr>
          <p:cNvPr id="4" name="Slide Number Placeholder 4">
            <a:extLst>
              <a:ext uri="{FF2B5EF4-FFF2-40B4-BE49-F238E27FC236}">
                <a16:creationId xmlns:a16="http://schemas.microsoft.com/office/drawing/2014/main" id="{324BAFD9-9068-3F3D-E13C-6704FC1AA3A2}"/>
              </a:ext>
            </a:extLst>
          </p:cNvPr>
          <p:cNvSpPr>
            <a:spLocks noGrp="1"/>
          </p:cNvSpPr>
          <p:nvPr>
            <p:ph type="sldNum" sz="quarter" idx="12"/>
          </p:nvPr>
        </p:nvSpPr>
        <p:spPr>
          <a:xfrm>
            <a:off x="6457950" y="6356351"/>
            <a:ext cx="2057400" cy="365125"/>
          </a:xfrm>
        </p:spPr>
        <p:txBody>
          <a:bodyPr/>
          <a:lstStyle/>
          <a:p>
            <a:fld id="{9D3FF152-60F5-4862-82F9-1190556AA56F}" type="slidenum">
              <a:rPr lang="en-IN" smtClean="0"/>
              <a:t>23</a:t>
            </a:fld>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2" y="286922"/>
            <a:ext cx="7704667" cy="1142999"/>
          </a:xfrm>
        </p:spPr>
        <p:txBody>
          <a:bodyPr>
            <a:norm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br>
              <a:rPr lang="en-IN" sz="1200" dirty="0"/>
            </a:br>
            <a:endParaRPr lang="en-AU"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90221" y="1377434"/>
            <a:ext cx="7888490" cy="3778632"/>
          </a:xfrm>
        </p:spPr>
        <p:txBody>
          <a:bodyPr>
            <a:normAutofit/>
          </a:bodyPr>
          <a:lstStyle/>
          <a:p>
            <a:pPr marL="0" indent="0" algn="just" fontAlgn="base">
              <a:buNone/>
            </a:pPr>
            <a:r>
              <a:rPr lang="en-US" sz="2400" b="1" dirty="0">
                <a:latin typeface="Times New Roman" panose="02020603050405020304" pitchFamily="18" charset="0"/>
                <a:cs typeface="Times New Roman" panose="02020603050405020304" pitchFamily="18" charset="0"/>
              </a:rPr>
              <a:t>Decision Tree Classifier Algorithm:</a:t>
            </a:r>
          </a:p>
          <a:p>
            <a:pPr marL="0" indent="0" algn="just" fontAlgn="base">
              <a:buNone/>
            </a:pPr>
            <a:endParaRPr lang="en-US" sz="2400" b="1" dirty="0">
              <a:latin typeface="Times New Roman" panose="02020603050405020304" pitchFamily="18" charset="0"/>
              <a:cs typeface="Times New Roman" panose="02020603050405020304" pitchFamily="18" charset="0"/>
            </a:endParaRPr>
          </a:p>
          <a:p>
            <a:pPr algn="just" fontAlgn="base"/>
            <a:r>
              <a:rPr lang="en-US" sz="2000" dirty="0">
                <a:latin typeface="Times New Roman" panose="02020603050405020304" pitchFamily="18" charset="0"/>
                <a:cs typeface="Times New Roman" panose="02020603050405020304" pitchFamily="18" charset="0"/>
              </a:rPr>
              <a:t>Decision tree learning is a supervised learning approach used in statistics, datamining and machine learning. </a:t>
            </a:r>
          </a:p>
          <a:p>
            <a:pPr algn="just" fontAlgn="base"/>
            <a:r>
              <a:rPr lang="en-US" sz="2000" dirty="0">
                <a:latin typeface="Times New Roman" panose="02020603050405020304" pitchFamily="18" charset="0"/>
                <a:cs typeface="Times New Roman" panose="02020603050405020304" pitchFamily="18" charset="0"/>
              </a:rPr>
              <a:t>Tree models where the target variable can take a discrete set of values are called classification trees; in these tree structures, leaves represent class labels and branches represent conjunctions of features that lead to those class labels. </a:t>
            </a:r>
          </a:p>
          <a:p>
            <a:pPr algn="just" fontAlgn="base"/>
            <a:r>
              <a:rPr lang="en-US" sz="2000" dirty="0">
                <a:latin typeface="Times New Roman" panose="02020603050405020304" pitchFamily="18" charset="0"/>
                <a:cs typeface="Times New Roman" panose="02020603050405020304" pitchFamily="18" charset="0"/>
              </a:rPr>
              <a:t>Decision trees where the target variable can take continuous values are called regression trees.</a:t>
            </a:r>
            <a:endParaRPr lang="en-IN" sz="2000" dirty="0">
              <a:latin typeface="Times New Roman" panose="02020603050405020304" pitchFamily="18" charset="0"/>
              <a:cs typeface="Times New Roman" panose="02020603050405020304" pitchFamily="18" charset="0"/>
            </a:endParaRPr>
          </a:p>
          <a:p>
            <a:pPr marL="0" indent="0">
              <a:buNone/>
            </a:pPr>
            <a:endParaRPr lang="en-AU" dirty="0"/>
          </a:p>
        </p:txBody>
      </p:sp>
      <p:sp>
        <p:nvSpPr>
          <p:cNvPr id="4" name="Date Placeholder 2">
            <a:extLst>
              <a:ext uri="{FF2B5EF4-FFF2-40B4-BE49-F238E27FC236}">
                <a16:creationId xmlns:a16="http://schemas.microsoft.com/office/drawing/2014/main" id="{3714E98F-EC0D-8E47-5BBD-4E0410057522}"/>
              </a:ext>
            </a:extLst>
          </p:cNvPr>
          <p:cNvSpPr>
            <a:spLocks noGrp="1"/>
          </p:cNvSpPr>
          <p:nvPr>
            <p:ph type="dt" sz="half" idx="10"/>
          </p:nvPr>
        </p:nvSpPr>
        <p:spPr>
          <a:xfrm>
            <a:off x="628650" y="6356351"/>
            <a:ext cx="2057400" cy="365125"/>
          </a:xfrm>
        </p:spPr>
        <p:txBody>
          <a:bodyPr/>
          <a:lstStyle/>
          <a:p>
            <a:r>
              <a:rPr lang="en-IN" dirty="0"/>
              <a:t>10-04-2023</a:t>
            </a:r>
          </a:p>
        </p:txBody>
      </p:sp>
      <p:sp>
        <p:nvSpPr>
          <p:cNvPr id="5" name="Slide Number Placeholder 4">
            <a:extLst>
              <a:ext uri="{FF2B5EF4-FFF2-40B4-BE49-F238E27FC236}">
                <a16:creationId xmlns:a16="http://schemas.microsoft.com/office/drawing/2014/main" id="{99CDA4C3-FE5C-5110-BE64-2352DC026E7F}"/>
              </a:ext>
            </a:extLst>
          </p:cNvPr>
          <p:cNvSpPr>
            <a:spLocks noGrp="1"/>
          </p:cNvSpPr>
          <p:nvPr>
            <p:ph type="sldNum" sz="quarter" idx="12"/>
          </p:nvPr>
        </p:nvSpPr>
        <p:spPr>
          <a:xfrm>
            <a:off x="6457950" y="6356351"/>
            <a:ext cx="2057400" cy="365125"/>
          </a:xfrm>
        </p:spPr>
        <p:txBody>
          <a:bodyPr/>
          <a:lstStyle/>
          <a:p>
            <a:fld id="{9D3FF152-60F5-4862-82F9-1190556AA56F}" type="slidenum">
              <a:rPr lang="en-IN" smtClean="0"/>
              <a:t>24</a:t>
            </a:fld>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479" y="188167"/>
            <a:ext cx="7704667" cy="838199"/>
          </a:xfrm>
        </p:spPr>
        <p:txBody>
          <a:bodyPr/>
          <a:lstStyle/>
          <a:p>
            <a:pPr algn="ct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3978" y="1506793"/>
            <a:ext cx="8085667" cy="3844414"/>
          </a:xfrm>
        </p:spPr>
        <p:txBody>
          <a:bodyPr>
            <a:normAutofit/>
          </a:bodyPr>
          <a:lstStyle/>
          <a:p>
            <a:pPr marL="0" indent="0" algn="just">
              <a:buNone/>
            </a:pPr>
            <a:r>
              <a:rPr lang="en-US" sz="2400" b="1" cap="none" dirty="0">
                <a:ln w="0"/>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Random Forest Algorithm:</a:t>
            </a:r>
          </a:p>
          <a:p>
            <a:pPr marL="0" indent="0" algn="just">
              <a:buNone/>
            </a:pPr>
            <a:endParaRPr lang="en-US" sz="2400" b="1" cap="none" dirty="0">
              <a:ln w="0"/>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000" cap="none" dirty="0">
                <a:ln w="0"/>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Random forest is a type of supervised machine learning algorithm based on </a:t>
            </a:r>
            <a:r>
              <a:rPr lang="en-US" sz="2000" cap="none" dirty="0">
                <a:ln w="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ensemble learning. </a:t>
            </a:r>
          </a:p>
          <a:p>
            <a:pPr algn="just"/>
            <a:r>
              <a:rPr lang="en-US" sz="2000" cap="none" dirty="0">
                <a:ln w="0"/>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Ensemble learning is a type of learning where you join different types of algorithms or same algorithm multiple times to form a more powerful prediction model. </a:t>
            </a:r>
          </a:p>
          <a:p>
            <a:pPr algn="just"/>
            <a:r>
              <a:rPr lang="en-US" sz="2000" cap="none" dirty="0">
                <a:ln w="0"/>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The random forest algorithm can be used for both regression and classification tasks.</a:t>
            </a:r>
            <a:endParaRPr lang="en-IN" sz="2000" cap="none" dirty="0">
              <a:ln w="0"/>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Date Placeholder 2">
            <a:extLst>
              <a:ext uri="{FF2B5EF4-FFF2-40B4-BE49-F238E27FC236}">
                <a16:creationId xmlns:a16="http://schemas.microsoft.com/office/drawing/2014/main" id="{0D63CDB3-0A4A-B879-E5E8-020F95CA2311}"/>
              </a:ext>
            </a:extLst>
          </p:cNvPr>
          <p:cNvSpPr>
            <a:spLocks noGrp="1"/>
          </p:cNvSpPr>
          <p:nvPr>
            <p:ph type="dt" sz="half" idx="10"/>
          </p:nvPr>
        </p:nvSpPr>
        <p:spPr>
          <a:xfrm>
            <a:off x="628650" y="6356351"/>
            <a:ext cx="2057400" cy="365125"/>
          </a:xfrm>
        </p:spPr>
        <p:txBody>
          <a:bodyPr/>
          <a:lstStyle/>
          <a:p>
            <a:r>
              <a:rPr lang="en-IN" dirty="0"/>
              <a:t>10-04-2023</a:t>
            </a:r>
          </a:p>
        </p:txBody>
      </p:sp>
      <p:sp>
        <p:nvSpPr>
          <p:cNvPr id="5" name="Slide Number Placeholder 4">
            <a:extLst>
              <a:ext uri="{FF2B5EF4-FFF2-40B4-BE49-F238E27FC236}">
                <a16:creationId xmlns:a16="http://schemas.microsoft.com/office/drawing/2014/main" id="{33F0D874-DFB2-F040-A0A1-FFCBBAEDA10C}"/>
              </a:ext>
            </a:extLst>
          </p:cNvPr>
          <p:cNvSpPr>
            <a:spLocks noGrp="1"/>
          </p:cNvSpPr>
          <p:nvPr>
            <p:ph type="sldNum" sz="quarter" idx="12"/>
          </p:nvPr>
        </p:nvSpPr>
        <p:spPr>
          <a:xfrm>
            <a:off x="6457950" y="6356351"/>
            <a:ext cx="2057400" cy="365125"/>
          </a:xfrm>
        </p:spPr>
        <p:txBody>
          <a:bodyPr/>
          <a:lstStyle/>
          <a:p>
            <a:fld id="{9D3FF152-60F5-4862-82F9-1190556AA56F}" type="slidenum">
              <a:rPr lang="en-IN" smtClean="0"/>
              <a:t>25</a:t>
            </a:fld>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828" y="99528"/>
            <a:ext cx="7704667" cy="838199"/>
          </a:xfrm>
        </p:spPr>
        <p:txBody>
          <a:bodyPr>
            <a:norm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3200" dirty="0"/>
          </a:p>
        </p:txBody>
      </p:sp>
      <p:sp>
        <p:nvSpPr>
          <p:cNvPr id="3" name="Content Placeholder 2"/>
          <p:cNvSpPr>
            <a:spLocks noGrp="1"/>
          </p:cNvSpPr>
          <p:nvPr>
            <p:ph idx="1"/>
          </p:nvPr>
        </p:nvSpPr>
        <p:spPr>
          <a:xfrm>
            <a:off x="495300" y="1219200"/>
            <a:ext cx="8153400" cy="4419599"/>
          </a:xfrm>
        </p:spPr>
        <p:txBody>
          <a:bodyPr>
            <a:normAutofit/>
          </a:bodyPr>
          <a:lstStyle/>
          <a:p>
            <a:pPr marL="0" indent="0" algn="just">
              <a:buNone/>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Support Vector Machine Algorithm:</a:t>
            </a:r>
          </a:p>
          <a:p>
            <a:pPr marL="0" indent="0" algn="just">
              <a:buNone/>
            </a:pPr>
            <a:endPar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Support Vector Machine or SVM is one of the most popular Supervised Learning algorithms, which is used for Classification as well as Regression problems. </a:t>
            </a:r>
          </a:p>
          <a:p>
            <a:pPr algn="just"/>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goal of the SVM algorithm is to create the best line or decision boundary that can segregate n-dimensional space into classes.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SVM chooses the extreme vectors that help in creating the hyperplane. These extreme cases are called as support vectors</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4" name="Date Placeholder 2">
            <a:extLst>
              <a:ext uri="{FF2B5EF4-FFF2-40B4-BE49-F238E27FC236}">
                <a16:creationId xmlns:a16="http://schemas.microsoft.com/office/drawing/2014/main" id="{2ADE6EED-F4C7-56A0-19ED-133AE1347372}"/>
              </a:ext>
            </a:extLst>
          </p:cNvPr>
          <p:cNvSpPr>
            <a:spLocks noGrp="1"/>
          </p:cNvSpPr>
          <p:nvPr>
            <p:ph type="dt" sz="half" idx="10"/>
          </p:nvPr>
        </p:nvSpPr>
        <p:spPr>
          <a:xfrm>
            <a:off x="628650" y="6356351"/>
            <a:ext cx="2057400" cy="365125"/>
          </a:xfrm>
        </p:spPr>
        <p:txBody>
          <a:bodyPr/>
          <a:lstStyle/>
          <a:p>
            <a:r>
              <a:rPr lang="en-IN" dirty="0"/>
              <a:t>10-04-2023</a:t>
            </a:r>
          </a:p>
        </p:txBody>
      </p:sp>
      <p:sp>
        <p:nvSpPr>
          <p:cNvPr id="5" name="Slide Number Placeholder 4">
            <a:extLst>
              <a:ext uri="{FF2B5EF4-FFF2-40B4-BE49-F238E27FC236}">
                <a16:creationId xmlns:a16="http://schemas.microsoft.com/office/drawing/2014/main" id="{3C4E2487-6A1C-24BF-74AC-810179456970}"/>
              </a:ext>
            </a:extLst>
          </p:cNvPr>
          <p:cNvSpPr>
            <a:spLocks noGrp="1"/>
          </p:cNvSpPr>
          <p:nvPr>
            <p:ph type="sldNum" sz="quarter" idx="12"/>
          </p:nvPr>
        </p:nvSpPr>
        <p:spPr>
          <a:xfrm>
            <a:off x="6457950" y="6356351"/>
            <a:ext cx="2057400" cy="365125"/>
          </a:xfrm>
        </p:spPr>
        <p:txBody>
          <a:bodyPr/>
          <a:lstStyle/>
          <a:p>
            <a:fld id="{9D3FF152-60F5-4862-82F9-1190556AA56F}" type="slidenum">
              <a:rPr lang="en-IN" smtClean="0"/>
              <a:t>26</a:t>
            </a:fld>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89384"/>
            <a:ext cx="7704667" cy="761999"/>
          </a:xfrm>
        </p:spPr>
        <p:txBody>
          <a:bodyPr>
            <a:norm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2118826"/>
            <a:ext cx="8229600" cy="3050333"/>
          </a:xfrm>
        </p:spPr>
        <p:txBody>
          <a:bodyPr/>
          <a:lstStyle/>
          <a:p>
            <a:pPr marL="0" indent="0" algn="just">
              <a:buNone/>
            </a:pPr>
            <a:r>
              <a:rPr lang="en-US" b="1" spc="-5" dirty="0">
                <a:solidFill>
                  <a:srgbClr val="000000"/>
                </a:solidFill>
                <a:effectLst/>
                <a:latin typeface="Times New Roman" panose="02020603050405020304" pitchFamily="18" charset="0"/>
                <a:ea typeface="Times New Roman" panose="02020603050405020304" pitchFamily="18" charset="0"/>
              </a:rPr>
              <a:t>Module 4: Deployment </a:t>
            </a:r>
          </a:p>
          <a:p>
            <a:pPr marL="0" indent="0" algn="just">
              <a:buNone/>
            </a:pPr>
            <a:endParaRPr lang="en-US" b="1" spc="-5" dirty="0">
              <a:solidFill>
                <a:srgbClr val="000000"/>
              </a:solidFill>
              <a:effectLst/>
              <a:latin typeface="Times New Roman" panose="02020603050405020304" pitchFamily="18" charset="0"/>
              <a:ea typeface="Times New Roman" panose="02020603050405020304" pitchFamily="18" charset="0"/>
            </a:endParaRPr>
          </a:p>
          <a:p>
            <a:pPr marL="0" indent="0" algn="just">
              <a:buNone/>
            </a:pPr>
            <a:r>
              <a:rPr lang="en-US" sz="2400" spc="-5" dirty="0">
                <a:solidFill>
                  <a:srgbClr val="000000"/>
                </a:solidFill>
                <a:effectLst/>
                <a:latin typeface="Times New Roman" panose="02020603050405020304" pitchFamily="18" charset="0"/>
                <a:ea typeface="Times New Roman" panose="02020603050405020304" pitchFamily="18" charset="0"/>
              </a:rPr>
              <a:t>In this module the trained machine learning model is converted into pickle data format file (.</a:t>
            </a:r>
            <a:r>
              <a:rPr lang="en-US" sz="2400" spc="-5" dirty="0" err="1">
                <a:solidFill>
                  <a:srgbClr val="000000"/>
                </a:solidFill>
                <a:effectLst/>
                <a:latin typeface="Times New Roman" panose="02020603050405020304" pitchFamily="18" charset="0"/>
                <a:ea typeface="Times New Roman" panose="02020603050405020304" pitchFamily="18" charset="0"/>
              </a:rPr>
              <a:t>pkl</a:t>
            </a:r>
            <a:r>
              <a:rPr lang="en-US" sz="2400" spc="-5" dirty="0">
                <a:solidFill>
                  <a:srgbClr val="000000"/>
                </a:solidFill>
                <a:effectLst/>
                <a:latin typeface="Times New Roman" panose="02020603050405020304" pitchFamily="18" charset="0"/>
                <a:ea typeface="Times New Roman" panose="02020603050405020304" pitchFamily="18" charset="0"/>
              </a:rPr>
              <a:t> file) which is then deployed in our </a:t>
            </a:r>
            <a:r>
              <a:rPr lang="en-US" sz="2400" spc="-5" dirty="0" err="1">
                <a:solidFill>
                  <a:srgbClr val="000000"/>
                </a:solidFill>
                <a:effectLst/>
                <a:latin typeface="Times New Roman" panose="02020603050405020304" pitchFamily="18" charset="0"/>
                <a:ea typeface="Times New Roman" panose="02020603050405020304" pitchFamily="18" charset="0"/>
              </a:rPr>
              <a:t>django</a:t>
            </a:r>
            <a:r>
              <a:rPr lang="en-US" sz="2400" spc="-5" dirty="0">
                <a:solidFill>
                  <a:srgbClr val="000000"/>
                </a:solidFill>
                <a:effectLst/>
                <a:latin typeface="Times New Roman" panose="02020603050405020304" pitchFamily="18" charset="0"/>
                <a:ea typeface="Times New Roman" panose="02020603050405020304" pitchFamily="18" charset="0"/>
              </a:rPr>
              <a:t> framework for providing better user interface and predicting the output of given data is lung cancer prediction</a:t>
            </a:r>
            <a:r>
              <a:rPr lang="en-US" sz="2400" dirty="0">
                <a:solidFill>
                  <a:srgbClr val="000000"/>
                </a:solidFill>
                <a:effectLst/>
                <a:latin typeface="Times New Roman" panose="02020603050405020304" pitchFamily="18" charset="0"/>
                <a:ea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endParaRPr>
          </a:p>
          <a:p>
            <a:endParaRPr lang="en-IN" dirty="0"/>
          </a:p>
        </p:txBody>
      </p:sp>
      <p:sp>
        <p:nvSpPr>
          <p:cNvPr id="4" name="Date Placeholder 2">
            <a:extLst>
              <a:ext uri="{FF2B5EF4-FFF2-40B4-BE49-F238E27FC236}">
                <a16:creationId xmlns:a16="http://schemas.microsoft.com/office/drawing/2014/main" id="{E2BA0E71-7E7A-CA10-DEC2-E569C1BB6BEB}"/>
              </a:ext>
            </a:extLst>
          </p:cNvPr>
          <p:cNvSpPr>
            <a:spLocks noGrp="1"/>
          </p:cNvSpPr>
          <p:nvPr>
            <p:ph type="dt" sz="half" idx="10"/>
          </p:nvPr>
        </p:nvSpPr>
        <p:spPr>
          <a:xfrm>
            <a:off x="628650" y="6356351"/>
            <a:ext cx="2057400" cy="365125"/>
          </a:xfrm>
        </p:spPr>
        <p:txBody>
          <a:bodyPr/>
          <a:lstStyle/>
          <a:p>
            <a:r>
              <a:rPr lang="en-IN" dirty="0"/>
              <a:t>10-04-2023</a:t>
            </a:r>
          </a:p>
        </p:txBody>
      </p:sp>
      <p:sp>
        <p:nvSpPr>
          <p:cNvPr id="5" name="Slide Number Placeholder 4">
            <a:extLst>
              <a:ext uri="{FF2B5EF4-FFF2-40B4-BE49-F238E27FC236}">
                <a16:creationId xmlns:a16="http://schemas.microsoft.com/office/drawing/2014/main" id="{CAF389A9-9CAA-C9BF-02F2-BE3A09159C0B}"/>
              </a:ext>
            </a:extLst>
          </p:cNvPr>
          <p:cNvSpPr>
            <a:spLocks noGrp="1"/>
          </p:cNvSpPr>
          <p:nvPr>
            <p:ph type="sldNum" sz="quarter" idx="12"/>
          </p:nvPr>
        </p:nvSpPr>
        <p:spPr>
          <a:xfrm>
            <a:off x="6457950" y="6356351"/>
            <a:ext cx="2057400" cy="365125"/>
          </a:xfrm>
        </p:spPr>
        <p:txBody>
          <a:bodyPr/>
          <a:lstStyle/>
          <a:p>
            <a:fld id="{9D3FF152-60F5-4862-82F9-1190556AA56F}" type="slidenum">
              <a:rPr lang="en-IN" smtClean="0"/>
              <a:t>27</a:t>
            </a:fld>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211435"/>
            <a:ext cx="7886700" cy="1325563"/>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Performance Evaluation</a:t>
            </a:r>
            <a:endParaRPr lang="en-IN" sz="19900" b="1" dirty="0">
              <a:solidFill>
                <a:srgbClr val="7030A0"/>
              </a:solidFill>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3724DF77-F1AA-6A7B-08CE-3F6D8D2E3B5B}"/>
              </a:ext>
            </a:extLst>
          </p:cNvPr>
          <p:cNvPicPr>
            <a:picLocks noGrp="1" noChangeAspect="1"/>
          </p:cNvPicPr>
          <p:nvPr>
            <p:ph idx="1"/>
          </p:nvPr>
        </p:nvPicPr>
        <p:blipFill>
          <a:blip r:embed="rId2"/>
          <a:stretch>
            <a:fillRect/>
          </a:stretch>
        </p:blipFill>
        <p:spPr>
          <a:xfrm>
            <a:off x="4643560" y="1256886"/>
            <a:ext cx="3871790" cy="4930566"/>
          </a:xfrm>
        </p:spPr>
      </p:pic>
      <p:sp>
        <p:nvSpPr>
          <p:cNvPr id="3" name="Date Placeholder 2">
            <a:extLst>
              <a:ext uri="{FF2B5EF4-FFF2-40B4-BE49-F238E27FC236}">
                <a16:creationId xmlns:a16="http://schemas.microsoft.com/office/drawing/2014/main" id="{2CDF707B-94FE-F18B-F474-DCC4DAAA8712}"/>
              </a:ext>
            </a:extLst>
          </p:cNvPr>
          <p:cNvSpPr>
            <a:spLocks noGrp="1"/>
          </p:cNvSpPr>
          <p:nvPr>
            <p:ph type="dt" sz="half" idx="10"/>
          </p:nvPr>
        </p:nvSpPr>
        <p:spPr/>
        <p:txBody>
          <a:bodyPr/>
          <a:lstStyle/>
          <a:p>
            <a:r>
              <a:rPr lang="en-IN" dirty="0"/>
              <a:t>10-04-2023</a:t>
            </a:r>
          </a:p>
        </p:txBody>
      </p:sp>
      <p:sp>
        <p:nvSpPr>
          <p:cNvPr id="5" name="Slide Number Placeholder 4">
            <a:extLst>
              <a:ext uri="{FF2B5EF4-FFF2-40B4-BE49-F238E27FC236}">
                <a16:creationId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t>28</a:t>
            </a:fld>
            <a:endParaRPr lang="en-IN"/>
          </a:p>
        </p:txBody>
      </p:sp>
      <p:pic>
        <p:nvPicPr>
          <p:cNvPr id="10" name="Picture 9">
            <a:extLst>
              <a:ext uri="{FF2B5EF4-FFF2-40B4-BE49-F238E27FC236}">
                <a16:creationId xmlns:a16="http://schemas.microsoft.com/office/drawing/2014/main" id="{84763325-71E4-AA90-22DA-B21FD1111919}"/>
              </a:ext>
            </a:extLst>
          </p:cNvPr>
          <p:cNvPicPr>
            <a:picLocks noChangeAspect="1"/>
          </p:cNvPicPr>
          <p:nvPr/>
        </p:nvPicPr>
        <p:blipFill>
          <a:blip r:embed="rId3"/>
          <a:stretch>
            <a:fillRect/>
          </a:stretch>
        </p:blipFill>
        <p:spPr>
          <a:xfrm>
            <a:off x="728214" y="1332427"/>
            <a:ext cx="3772227" cy="4930567"/>
          </a:xfrm>
          <a:prstGeom prst="rect">
            <a:avLst/>
          </a:prstGeom>
        </p:spPr>
      </p:pic>
      <p:sp>
        <p:nvSpPr>
          <p:cNvPr id="11" name="Text Placeholder 2">
            <a:extLst>
              <a:ext uri="{FF2B5EF4-FFF2-40B4-BE49-F238E27FC236}">
                <a16:creationId xmlns:a16="http://schemas.microsoft.com/office/drawing/2014/main" id="{5C866F94-338F-A2E2-9AD8-2CB0D5E70CC5}"/>
              </a:ext>
            </a:extLst>
          </p:cNvPr>
          <p:cNvSpPr txBox="1">
            <a:spLocks/>
          </p:cNvSpPr>
          <p:nvPr/>
        </p:nvSpPr>
        <p:spPr>
          <a:xfrm>
            <a:off x="724715" y="938865"/>
            <a:ext cx="3283072" cy="35052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Times New Roman" panose="02020603050405020304" pitchFamily="18" charset="0"/>
                <a:cs typeface="Times New Roman" panose="02020603050405020304" pitchFamily="18" charset="0"/>
              </a:rPr>
              <a:t>Logistic Regression</a:t>
            </a:r>
            <a:endParaRPr lang="en-IN" dirty="0"/>
          </a:p>
        </p:txBody>
      </p:sp>
      <p:sp>
        <p:nvSpPr>
          <p:cNvPr id="12" name="Text Placeholder 2">
            <a:extLst>
              <a:ext uri="{FF2B5EF4-FFF2-40B4-BE49-F238E27FC236}">
                <a16:creationId xmlns:a16="http://schemas.microsoft.com/office/drawing/2014/main" id="{FBB7ABB8-54A8-197A-20CE-0CE69E0C6A03}"/>
              </a:ext>
            </a:extLst>
          </p:cNvPr>
          <p:cNvSpPr txBox="1">
            <a:spLocks/>
          </p:cNvSpPr>
          <p:nvPr/>
        </p:nvSpPr>
        <p:spPr>
          <a:xfrm>
            <a:off x="4601284" y="938864"/>
            <a:ext cx="3283072" cy="35052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Times New Roman" panose="02020603050405020304" pitchFamily="18" charset="0"/>
                <a:cs typeface="Times New Roman" panose="02020603050405020304" pitchFamily="18" charset="0"/>
              </a:rPr>
              <a:t>Decision Tree</a:t>
            </a:r>
            <a:endParaRPr lang="en-IN" dirty="0"/>
          </a:p>
        </p:txBody>
      </p:sp>
    </p:spTree>
    <p:extLst>
      <p:ext uri="{BB962C8B-B14F-4D97-AF65-F5344CB8AC3E}">
        <p14:creationId xmlns:p14="http://schemas.microsoft.com/office/powerpoint/2010/main" val="35764345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211435"/>
            <a:ext cx="7886700" cy="1325563"/>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Performance Evaluation</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2CDF707B-94FE-F18B-F474-DCC4DAAA8712}"/>
              </a:ext>
            </a:extLst>
          </p:cNvPr>
          <p:cNvSpPr>
            <a:spLocks noGrp="1"/>
          </p:cNvSpPr>
          <p:nvPr>
            <p:ph type="dt" sz="half" idx="10"/>
          </p:nvPr>
        </p:nvSpPr>
        <p:spPr/>
        <p:txBody>
          <a:bodyPr/>
          <a:lstStyle/>
          <a:p>
            <a:r>
              <a:rPr lang="en-IN" dirty="0"/>
              <a:t>10-04-2023</a:t>
            </a:r>
          </a:p>
        </p:txBody>
      </p:sp>
      <p:sp>
        <p:nvSpPr>
          <p:cNvPr id="5" name="Slide Number Placeholder 4">
            <a:extLst>
              <a:ext uri="{FF2B5EF4-FFF2-40B4-BE49-F238E27FC236}">
                <a16:creationId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t>29</a:t>
            </a:fld>
            <a:endParaRPr lang="en-IN" dirty="0"/>
          </a:p>
        </p:txBody>
      </p:sp>
      <p:sp>
        <p:nvSpPr>
          <p:cNvPr id="11" name="Text Placeholder 2">
            <a:extLst>
              <a:ext uri="{FF2B5EF4-FFF2-40B4-BE49-F238E27FC236}">
                <a16:creationId xmlns:a16="http://schemas.microsoft.com/office/drawing/2014/main" id="{5C866F94-338F-A2E2-9AD8-2CB0D5E70CC5}"/>
              </a:ext>
            </a:extLst>
          </p:cNvPr>
          <p:cNvSpPr txBox="1">
            <a:spLocks/>
          </p:cNvSpPr>
          <p:nvPr/>
        </p:nvSpPr>
        <p:spPr>
          <a:xfrm>
            <a:off x="724715" y="938865"/>
            <a:ext cx="3283072" cy="35052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Times New Roman" panose="02020603050405020304" pitchFamily="18" charset="0"/>
                <a:cs typeface="Times New Roman" panose="02020603050405020304" pitchFamily="18" charset="0"/>
              </a:rPr>
              <a:t>Random Forest</a:t>
            </a:r>
            <a:endParaRPr lang="en-IN" dirty="0"/>
          </a:p>
        </p:txBody>
      </p:sp>
      <p:sp>
        <p:nvSpPr>
          <p:cNvPr id="12" name="Text Placeholder 2">
            <a:extLst>
              <a:ext uri="{FF2B5EF4-FFF2-40B4-BE49-F238E27FC236}">
                <a16:creationId xmlns:a16="http://schemas.microsoft.com/office/drawing/2014/main" id="{FBB7ABB8-54A8-197A-20CE-0CE69E0C6A03}"/>
              </a:ext>
            </a:extLst>
          </p:cNvPr>
          <p:cNvSpPr txBox="1">
            <a:spLocks/>
          </p:cNvSpPr>
          <p:nvPr/>
        </p:nvSpPr>
        <p:spPr>
          <a:xfrm>
            <a:off x="4601284" y="938864"/>
            <a:ext cx="3283072" cy="35052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Times New Roman" panose="02020603050405020304" pitchFamily="18" charset="0"/>
                <a:cs typeface="Times New Roman" panose="02020603050405020304" pitchFamily="18" charset="0"/>
              </a:rPr>
              <a:t>Support Vector Machine</a:t>
            </a:r>
            <a:endParaRPr lang="en-IN" dirty="0"/>
          </a:p>
        </p:txBody>
      </p:sp>
      <p:pic>
        <p:nvPicPr>
          <p:cNvPr id="9" name="Picture 8">
            <a:extLst>
              <a:ext uri="{FF2B5EF4-FFF2-40B4-BE49-F238E27FC236}">
                <a16:creationId xmlns:a16="http://schemas.microsoft.com/office/drawing/2014/main" id="{F06459E0-B57B-3ED9-D385-BF854DC2D79F}"/>
              </a:ext>
            </a:extLst>
          </p:cNvPr>
          <p:cNvPicPr>
            <a:picLocks noChangeAspect="1"/>
          </p:cNvPicPr>
          <p:nvPr/>
        </p:nvPicPr>
        <p:blipFill>
          <a:blip r:embed="rId2"/>
          <a:stretch>
            <a:fillRect/>
          </a:stretch>
        </p:blipFill>
        <p:spPr>
          <a:xfrm>
            <a:off x="534527" y="1247087"/>
            <a:ext cx="4160881" cy="5151566"/>
          </a:xfrm>
          <a:prstGeom prst="rect">
            <a:avLst/>
          </a:prstGeom>
        </p:spPr>
      </p:pic>
      <p:pic>
        <p:nvPicPr>
          <p:cNvPr id="16" name="Picture 15">
            <a:extLst>
              <a:ext uri="{FF2B5EF4-FFF2-40B4-BE49-F238E27FC236}">
                <a16:creationId xmlns:a16="http://schemas.microsoft.com/office/drawing/2014/main" id="{20C8F7AD-EF79-7AD1-D05E-8CE356023AFF}"/>
              </a:ext>
            </a:extLst>
          </p:cNvPr>
          <p:cNvPicPr>
            <a:picLocks noChangeAspect="1"/>
          </p:cNvPicPr>
          <p:nvPr/>
        </p:nvPicPr>
        <p:blipFill>
          <a:blip r:embed="rId3"/>
          <a:stretch>
            <a:fillRect/>
          </a:stretch>
        </p:blipFill>
        <p:spPr>
          <a:xfrm>
            <a:off x="4695408" y="1346155"/>
            <a:ext cx="4000847" cy="5052498"/>
          </a:xfrm>
          <a:prstGeom prst="rect">
            <a:avLst/>
          </a:prstGeom>
        </p:spPr>
      </p:pic>
    </p:spTree>
    <p:extLst>
      <p:ext uri="{BB962C8B-B14F-4D97-AF65-F5344CB8AC3E}">
        <p14:creationId xmlns:p14="http://schemas.microsoft.com/office/powerpoint/2010/main" val="602518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Objective of the Project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7D4F5DE-091F-9515-18AE-C38DE5C1EAB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goal is to develop a machine learning model for lung cancer Prediction, to potentially replace the updatable data science techniques models by predicting results in the form of best accuracy by comparing data science algorithm.</a:t>
            </a:r>
            <a:endParaRPr lang="en-IN" dirty="0">
              <a:latin typeface="Times New Roman" panose="02020603050405020304" pitchFamily="18" charset="0"/>
              <a:cs typeface="Times New Roman" panose="02020603050405020304" pitchFamily="18" charset="0"/>
            </a:endParaRPr>
          </a:p>
          <a:p>
            <a:endParaRPr lang="en-IN" dirty="0"/>
          </a:p>
        </p:txBody>
      </p:sp>
      <p:sp>
        <p:nvSpPr>
          <p:cNvPr id="3" name="Date Placeholder 2">
            <a:extLst>
              <a:ext uri="{FF2B5EF4-FFF2-40B4-BE49-F238E27FC236}">
                <a16:creationId xmlns:a16="http://schemas.microsoft.com/office/drawing/2014/main" id="{382B3EE2-24C4-940E-3786-D25689664F2D}"/>
              </a:ext>
            </a:extLst>
          </p:cNvPr>
          <p:cNvSpPr>
            <a:spLocks noGrp="1"/>
          </p:cNvSpPr>
          <p:nvPr>
            <p:ph type="dt" sz="half" idx="10"/>
          </p:nvPr>
        </p:nvSpPr>
        <p:spPr/>
        <p:txBody>
          <a:bodyPr/>
          <a:lstStyle/>
          <a:p>
            <a:r>
              <a:rPr lang="en-IN" dirty="0"/>
              <a:t>10-04-2023</a:t>
            </a:r>
          </a:p>
        </p:txBody>
      </p:sp>
      <p:sp>
        <p:nvSpPr>
          <p:cNvPr id="4" name="Slide Number Placeholder 3">
            <a:extLst>
              <a:ext uri="{FF2B5EF4-FFF2-40B4-BE49-F238E27FC236}">
                <a16:creationId xmlns:a16="http://schemas.microsoft.com/office/drawing/2014/main" id="{53EE05FC-38D6-EA45-0957-044D82E81D3A}"/>
              </a:ext>
            </a:extLst>
          </p:cNvPr>
          <p:cNvSpPr>
            <a:spLocks noGrp="1"/>
          </p:cNvSpPr>
          <p:nvPr>
            <p:ph type="sldNum" sz="quarter" idx="12"/>
          </p:nvPr>
        </p:nvSpPr>
        <p:spPr/>
        <p:txBody>
          <a:bodyPr/>
          <a:lstStyle/>
          <a:p>
            <a:fld id="{9D3FF152-60F5-4862-82F9-1190556AA56F}" type="slidenum">
              <a:rPr lang="en-IN" smtClean="0"/>
              <a:t>3</a:t>
            </a:fld>
            <a:endParaRPr lang="en-IN"/>
          </a:p>
        </p:txBody>
      </p:sp>
    </p:spTree>
    <p:extLst>
      <p:ext uri="{BB962C8B-B14F-4D97-AF65-F5344CB8AC3E}">
        <p14:creationId xmlns:p14="http://schemas.microsoft.com/office/powerpoint/2010/main" val="4003226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616" y="-253237"/>
            <a:ext cx="7704667" cy="1981200"/>
          </a:xfrm>
        </p:spPr>
        <p:txBody>
          <a:bodyPr>
            <a:norm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AU" dirty="0"/>
          </a:p>
        </p:txBody>
      </p:sp>
      <p:sp>
        <p:nvSpPr>
          <p:cNvPr id="3" name="Text Placeholder 2">
            <a:extLst>
              <a:ext uri="{FF2B5EF4-FFF2-40B4-BE49-F238E27FC236}">
                <a16:creationId xmlns:a16="http://schemas.microsoft.com/office/drawing/2014/main" id="{5521FA96-ABCC-D727-EC1C-E05B028F0E47}"/>
              </a:ext>
            </a:extLst>
          </p:cNvPr>
          <p:cNvSpPr>
            <a:spLocks noGrp="1"/>
          </p:cNvSpPr>
          <p:nvPr>
            <p:ph type="body" idx="1"/>
          </p:nvPr>
        </p:nvSpPr>
        <p:spPr>
          <a:xfrm>
            <a:off x="1217369" y="1151701"/>
            <a:ext cx="3456291" cy="576262"/>
          </a:xfrm>
        </p:spPr>
        <p:txBody>
          <a:bodyPr/>
          <a:lstStyle/>
          <a:p>
            <a:r>
              <a:rPr lang="en-US" dirty="0">
                <a:latin typeface="Times New Roman" panose="02020603050405020304" pitchFamily="18" charset="0"/>
                <a:cs typeface="Times New Roman" panose="02020603050405020304" pitchFamily="18" charset="0"/>
              </a:rPr>
              <a:t>Prediction 1</a:t>
            </a:r>
            <a:r>
              <a:rPr lang="en-US" dirty="0"/>
              <a:t>:</a:t>
            </a:r>
            <a:endParaRPr lang="en-IN" dirty="0"/>
          </a:p>
        </p:txBody>
      </p:sp>
      <p:pic>
        <p:nvPicPr>
          <p:cNvPr id="13" name="Content Placeholder 12" descr="Graphical user interface, application&#10;&#10;Description automatically generated">
            <a:extLst>
              <a:ext uri="{FF2B5EF4-FFF2-40B4-BE49-F238E27FC236}">
                <a16:creationId xmlns:a16="http://schemas.microsoft.com/office/drawing/2014/main" id="{CE385460-0EB4-8BD4-D736-50B1A4D72020}"/>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866160" y="1959769"/>
            <a:ext cx="3668240" cy="4192737"/>
          </a:xfrm>
        </p:spPr>
      </p:pic>
      <p:pic>
        <p:nvPicPr>
          <p:cNvPr id="10" name="Content Placeholder 9" descr="Graphical user interface, application&#10;&#10;Description automatically generated">
            <a:extLst>
              <a:ext uri="{FF2B5EF4-FFF2-40B4-BE49-F238E27FC236}">
                <a16:creationId xmlns:a16="http://schemas.microsoft.com/office/drawing/2014/main" id="{4F2B02DF-D5BF-0D2A-E6BC-E580177A247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124931" y="1959770"/>
            <a:ext cx="3467806" cy="4199354"/>
          </a:xfrm>
        </p:spPr>
      </p:pic>
      <p:sp>
        <p:nvSpPr>
          <p:cNvPr id="4" name="Date Placeholder 2">
            <a:extLst>
              <a:ext uri="{FF2B5EF4-FFF2-40B4-BE49-F238E27FC236}">
                <a16:creationId xmlns:a16="http://schemas.microsoft.com/office/drawing/2014/main" id="{7BDF0959-8609-0A9D-794C-FBF35E31B878}"/>
              </a:ext>
            </a:extLst>
          </p:cNvPr>
          <p:cNvSpPr>
            <a:spLocks noGrp="1"/>
          </p:cNvSpPr>
          <p:nvPr>
            <p:ph type="dt" sz="half" idx="10"/>
          </p:nvPr>
        </p:nvSpPr>
        <p:spPr>
          <a:xfrm>
            <a:off x="628650" y="6356351"/>
            <a:ext cx="2057400" cy="365125"/>
          </a:xfrm>
        </p:spPr>
        <p:txBody>
          <a:bodyPr/>
          <a:lstStyle/>
          <a:p>
            <a:r>
              <a:rPr lang="en-IN" dirty="0"/>
              <a:t>10-04-2023</a:t>
            </a:r>
          </a:p>
        </p:txBody>
      </p:sp>
      <p:sp>
        <p:nvSpPr>
          <p:cNvPr id="5" name="Slide Number Placeholder 4">
            <a:extLst>
              <a:ext uri="{FF2B5EF4-FFF2-40B4-BE49-F238E27FC236}">
                <a16:creationId xmlns:a16="http://schemas.microsoft.com/office/drawing/2014/main" id="{A7329234-9BD1-3731-4673-61AA4C50B33B}"/>
              </a:ext>
            </a:extLst>
          </p:cNvPr>
          <p:cNvSpPr>
            <a:spLocks noGrp="1"/>
          </p:cNvSpPr>
          <p:nvPr>
            <p:ph type="sldNum" sz="quarter" idx="12"/>
          </p:nvPr>
        </p:nvSpPr>
        <p:spPr>
          <a:xfrm>
            <a:off x="6457950" y="6356351"/>
            <a:ext cx="2057400" cy="365125"/>
          </a:xfrm>
        </p:spPr>
        <p:txBody>
          <a:bodyPr/>
          <a:lstStyle/>
          <a:p>
            <a:fld id="{9D3FF152-60F5-4862-82F9-1190556AA56F}" type="slidenum">
              <a:rPr lang="en-IN" smtClean="0"/>
              <a:t>30</a:t>
            </a:fld>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436" y="-451840"/>
            <a:ext cx="7704667" cy="1981200"/>
          </a:xfrm>
        </p:spPr>
        <p:txBody>
          <a:bodyPr>
            <a:norm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AU" dirty="0"/>
          </a:p>
        </p:txBody>
      </p:sp>
      <p:sp>
        <p:nvSpPr>
          <p:cNvPr id="6" name="Text Placeholder 5">
            <a:extLst>
              <a:ext uri="{FF2B5EF4-FFF2-40B4-BE49-F238E27FC236}">
                <a16:creationId xmlns:a16="http://schemas.microsoft.com/office/drawing/2014/main" id="{363759CB-AB25-5E8D-BC9C-9C27FD53F8C2}"/>
              </a:ext>
            </a:extLst>
          </p:cNvPr>
          <p:cNvSpPr>
            <a:spLocks noGrp="1"/>
          </p:cNvSpPr>
          <p:nvPr>
            <p:ph type="body" idx="1"/>
          </p:nvPr>
        </p:nvSpPr>
        <p:spPr>
          <a:xfrm>
            <a:off x="1152186" y="815257"/>
            <a:ext cx="3456291" cy="576262"/>
          </a:xfrm>
        </p:spPr>
        <p:txBody>
          <a:bodyPr/>
          <a:lstStyle/>
          <a:p>
            <a:r>
              <a:rPr lang="en-US" dirty="0">
                <a:latin typeface="Times New Roman" panose="02020603050405020304" pitchFamily="18" charset="0"/>
                <a:cs typeface="Times New Roman" panose="02020603050405020304" pitchFamily="18" charset="0"/>
              </a:rPr>
              <a:t>Prediction 2:</a:t>
            </a:r>
            <a:endParaRPr lang="en-IN" dirty="0">
              <a:latin typeface="Times New Roman" panose="02020603050405020304" pitchFamily="18" charset="0"/>
              <a:cs typeface="Times New Roman" panose="02020603050405020304" pitchFamily="18" charset="0"/>
            </a:endParaRPr>
          </a:p>
        </p:txBody>
      </p:sp>
      <p:pic>
        <p:nvPicPr>
          <p:cNvPr id="12" name="Content Placeholder 11" descr="Graphical user interface, application&#10;&#10;Description automatically generated">
            <a:extLst>
              <a:ext uri="{FF2B5EF4-FFF2-40B4-BE49-F238E27FC236}">
                <a16:creationId xmlns:a16="http://schemas.microsoft.com/office/drawing/2014/main" id="{BD16C151-5BA0-4F5B-1C48-7B31E6DD0DE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52186" y="1473644"/>
            <a:ext cx="3382943" cy="4569099"/>
          </a:xfrm>
        </p:spPr>
      </p:pic>
      <p:pic>
        <p:nvPicPr>
          <p:cNvPr id="14" name="Content Placeholder 13" descr="Graphical user interface, application&#10;&#10;Description automatically generated">
            <a:extLst>
              <a:ext uri="{FF2B5EF4-FFF2-40B4-BE49-F238E27FC236}">
                <a16:creationId xmlns:a16="http://schemas.microsoft.com/office/drawing/2014/main" id="{80D58622-5494-6CBB-B2D9-496E57E7C52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761965" y="1473643"/>
            <a:ext cx="3448599" cy="4569099"/>
          </a:xfrm>
        </p:spPr>
      </p:pic>
      <p:sp>
        <p:nvSpPr>
          <p:cNvPr id="3" name="Date Placeholder 2">
            <a:extLst>
              <a:ext uri="{FF2B5EF4-FFF2-40B4-BE49-F238E27FC236}">
                <a16:creationId xmlns:a16="http://schemas.microsoft.com/office/drawing/2014/main" id="{0606E301-9DB1-E430-75F1-AC5CC29E78B4}"/>
              </a:ext>
            </a:extLst>
          </p:cNvPr>
          <p:cNvSpPr>
            <a:spLocks noGrp="1"/>
          </p:cNvSpPr>
          <p:nvPr>
            <p:ph type="dt" sz="half" idx="10"/>
          </p:nvPr>
        </p:nvSpPr>
        <p:spPr>
          <a:xfrm>
            <a:off x="609989" y="6238671"/>
            <a:ext cx="2057400" cy="365125"/>
          </a:xfrm>
        </p:spPr>
        <p:txBody>
          <a:bodyPr/>
          <a:lstStyle/>
          <a:p>
            <a:r>
              <a:rPr lang="en-IN" dirty="0"/>
              <a:t>10-04-2023</a:t>
            </a:r>
          </a:p>
        </p:txBody>
      </p:sp>
      <p:sp>
        <p:nvSpPr>
          <p:cNvPr id="4" name="Slide Number Placeholder 4">
            <a:extLst>
              <a:ext uri="{FF2B5EF4-FFF2-40B4-BE49-F238E27FC236}">
                <a16:creationId xmlns:a16="http://schemas.microsoft.com/office/drawing/2014/main" id="{978ADA3B-5D6E-F894-4EB8-0C2A2C66FC55}"/>
              </a:ext>
            </a:extLst>
          </p:cNvPr>
          <p:cNvSpPr>
            <a:spLocks noGrp="1"/>
          </p:cNvSpPr>
          <p:nvPr>
            <p:ph type="sldNum" sz="quarter" idx="12"/>
          </p:nvPr>
        </p:nvSpPr>
        <p:spPr>
          <a:xfrm>
            <a:off x="6457950" y="6356351"/>
            <a:ext cx="2057400" cy="365125"/>
          </a:xfrm>
        </p:spPr>
        <p:txBody>
          <a:bodyPr/>
          <a:lstStyle/>
          <a:p>
            <a:fld id="{9D3FF152-60F5-4862-82F9-1190556AA56F}" type="slidenum">
              <a:rPr lang="en-IN" smtClean="0"/>
              <a:t>31</a:t>
            </a:fld>
            <a:endParaRPr lang="en-IN" dirty="0"/>
          </a:p>
        </p:txBody>
      </p:sp>
    </p:spTree>
    <p:extLst>
      <p:ext uri="{BB962C8B-B14F-4D97-AF65-F5344CB8AC3E}">
        <p14:creationId xmlns:p14="http://schemas.microsoft.com/office/powerpoint/2010/main" val="24324124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36524"/>
            <a:ext cx="7886700" cy="1325563"/>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23900" b="1" dirty="0">
              <a:solidFill>
                <a:srgbClr val="7030A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C807168-4AEE-9F1A-69B5-FB29AA441863}"/>
              </a:ext>
            </a:extLst>
          </p:cNvPr>
          <p:cNvSpPr>
            <a:spLocks noGrp="1"/>
          </p:cNvSpPr>
          <p:nvPr>
            <p:ph idx="1"/>
          </p:nvPr>
        </p:nvSpPr>
        <p:spPr>
          <a:xfrm>
            <a:off x="628650" y="1567544"/>
            <a:ext cx="8020828" cy="4534676"/>
          </a:xfrm>
        </p:spPr>
        <p:txBody>
          <a:bodyPr>
            <a:normAutofit/>
          </a:bodyPr>
          <a:lstStyle/>
          <a:p>
            <a:r>
              <a:rPr lang="en-US" sz="2200" dirty="0">
                <a:effectLst/>
                <a:latin typeface="Times New Roman" panose="02020603050405020304" pitchFamily="18" charset="0"/>
                <a:ea typeface="Times New Roman" panose="02020603050405020304" pitchFamily="18" charset="0"/>
              </a:rPr>
              <a:t>In Our project, the analytical process started from data cleaning by data Pre-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processing technique and processing and visualizing our collected data set, missing</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value,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exploratory analysis and</a:t>
            </a:r>
            <a:r>
              <a:rPr lang="en-US" sz="2200" spc="28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finally</a:t>
            </a:r>
            <a:r>
              <a:rPr lang="en-US" sz="2200" spc="28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model</a:t>
            </a:r>
            <a:r>
              <a:rPr lang="en-US" sz="2200" spc="28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building</a:t>
            </a:r>
            <a:r>
              <a:rPr lang="en-US" sz="2200" spc="28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and evaluation.</a:t>
            </a:r>
            <a:r>
              <a:rPr lang="en-US" sz="2200" spc="285" dirty="0">
                <a:effectLst/>
                <a:latin typeface="Times New Roman" panose="02020603050405020304" pitchFamily="18" charset="0"/>
                <a:ea typeface="Times New Roman" panose="02020603050405020304" pitchFamily="18" charset="0"/>
              </a:rPr>
              <a:t> </a:t>
            </a:r>
          </a:p>
          <a:p>
            <a:r>
              <a:rPr lang="en-US" sz="2200" dirty="0">
                <a:effectLst/>
                <a:latin typeface="Times New Roman" panose="02020603050405020304" pitchFamily="18" charset="0"/>
                <a:ea typeface="Times New Roman" panose="02020603050405020304" pitchFamily="18" charset="0"/>
              </a:rPr>
              <a:t>The best</a:t>
            </a:r>
            <a:r>
              <a:rPr lang="en-US" sz="2200" spc="28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accuracy</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on public test set of higher accuracy score algorithm will be find out. By comparing</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 results and accuracy score we got from all 4 algorithms, in most cases our best</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accuracy with sample data set is Decision tree classifier Algorithm. </a:t>
            </a:r>
          </a:p>
          <a:p>
            <a:r>
              <a:rPr lang="en-US" sz="2200" dirty="0">
                <a:effectLst/>
                <a:latin typeface="Times New Roman" panose="02020603050405020304" pitchFamily="18" charset="0"/>
                <a:ea typeface="Times New Roman" panose="02020603050405020304" pitchFamily="18" charset="0"/>
              </a:rPr>
              <a:t>This Algorithm’s </a:t>
            </a:r>
            <a:r>
              <a:rPr lang="en-US" sz="2200" spc="-33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higher accuracy score is 98.2%. Which is way higher than CNN Algorithm which</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was used in the existing system. Decision Tree classifier is used in the application</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which</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can help</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to</a:t>
            </a:r>
            <a:r>
              <a:rPr lang="en-US" sz="2200" spc="2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find</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a:t>
            </a:r>
            <a:r>
              <a:rPr lang="en-US" sz="2200" spc="3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lung</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cancer</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prediction</a:t>
            </a:r>
            <a:r>
              <a:rPr lang="en-US" sz="2800" dirty="0">
                <a:effectLst/>
                <a:latin typeface="Times New Roman" panose="02020603050405020304" pitchFamily="18" charset="0"/>
                <a:ea typeface="Times New Roman" panose="02020603050405020304" pitchFamily="18" charset="0"/>
              </a:rPr>
              <a:t>.</a:t>
            </a:r>
            <a:endParaRPr lang="en-AU" sz="3600" dirty="0"/>
          </a:p>
          <a:p>
            <a:endParaRPr lang="en-IN" dirty="0"/>
          </a:p>
        </p:txBody>
      </p:sp>
      <p:sp>
        <p:nvSpPr>
          <p:cNvPr id="3" name="Date Placeholder 2">
            <a:extLst>
              <a:ext uri="{FF2B5EF4-FFF2-40B4-BE49-F238E27FC236}">
                <a16:creationId xmlns:a16="http://schemas.microsoft.com/office/drawing/2014/main" id="{7DFE683E-AC90-C1AF-8D07-537D4AF5506B}"/>
              </a:ext>
            </a:extLst>
          </p:cNvPr>
          <p:cNvSpPr>
            <a:spLocks noGrp="1"/>
          </p:cNvSpPr>
          <p:nvPr>
            <p:ph type="dt" sz="half" idx="10"/>
          </p:nvPr>
        </p:nvSpPr>
        <p:spPr/>
        <p:txBody>
          <a:bodyPr/>
          <a:lstStyle/>
          <a:p>
            <a:r>
              <a:rPr lang="en-IN" dirty="0"/>
              <a:t>10-04-2023</a:t>
            </a:r>
          </a:p>
        </p:txBody>
      </p:sp>
      <p:sp>
        <p:nvSpPr>
          <p:cNvPr id="5" name="Slide Number Placeholder 4">
            <a:extLst>
              <a:ext uri="{FF2B5EF4-FFF2-40B4-BE49-F238E27FC236}">
                <a16:creationId xmlns:a16="http://schemas.microsoft.com/office/drawing/2014/main" id="{F5220BD1-1A25-E8B3-BE29-F8796FD4F8FA}"/>
              </a:ext>
            </a:extLst>
          </p:cNvPr>
          <p:cNvSpPr>
            <a:spLocks noGrp="1"/>
          </p:cNvSpPr>
          <p:nvPr>
            <p:ph type="sldNum" sz="quarter" idx="12"/>
          </p:nvPr>
        </p:nvSpPr>
        <p:spPr/>
        <p:txBody>
          <a:bodyPr/>
          <a:lstStyle/>
          <a:p>
            <a:fld id="{9D3FF152-60F5-4862-82F9-1190556AA56F}" type="slidenum">
              <a:rPr lang="en-IN" smtClean="0"/>
              <a:t>32</a:t>
            </a:fld>
            <a:endParaRPr lang="en-IN"/>
          </a:p>
        </p:txBody>
      </p:sp>
    </p:spTree>
    <p:extLst>
      <p:ext uri="{BB962C8B-B14F-4D97-AF65-F5344CB8AC3E}">
        <p14:creationId xmlns:p14="http://schemas.microsoft.com/office/powerpoint/2010/main" val="741939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434180"/>
            <a:ext cx="7886700" cy="1325563"/>
          </a:xfrm>
        </p:spPr>
        <p:txBody>
          <a:bodyPr>
            <a:noAutofit/>
          </a:bodyPr>
          <a:lstStyle/>
          <a:p>
            <a:pPr algn="ct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Future Work</a:t>
            </a:r>
            <a:endParaRPr lang="en-IN" sz="23900" b="1" dirty="0">
              <a:solidFill>
                <a:srgbClr val="7030A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C807168-4AEE-9F1A-69B5-FB29AA441863}"/>
              </a:ext>
            </a:extLst>
          </p:cNvPr>
          <p:cNvSpPr>
            <a:spLocks noGrp="1"/>
          </p:cNvSpPr>
          <p:nvPr>
            <p:ph idx="1"/>
          </p:nvPr>
        </p:nvSpPr>
        <p:spPr>
          <a:xfrm>
            <a:off x="628650" y="2379306"/>
            <a:ext cx="7703587" cy="1875453"/>
          </a:xfrm>
        </p:spPr>
        <p:txBody>
          <a:bodyPr>
            <a:normAutofit/>
          </a:bodyPr>
          <a:lstStyle/>
          <a:p>
            <a:pPr lvl="0" fontAlgn="base"/>
            <a:r>
              <a:rPr lang="en-US" sz="2400" dirty="0">
                <a:latin typeface="Times New Roman" panose="02020603050405020304" pitchFamily="18" charset="0"/>
                <a:cs typeface="Times New Roman" panose="02020603050405020304" pitchFamily="18" charset="0"/>
              </a:rPr>
              <a:t>Deploying the project in the cloud.</a:t>
            </a:r>
            <a:endParaRPr lang="en-AU" sz="2400" dirty="0">
              <a:latin typeface="Times New Roman" panose="02020603050405020304" pitchFamily="18" charset="0"/>
              <a:cs typeface="Times New Roman" panose="02020603050405020304" pitchFamily="18" charset="0"/>
            </a:endParaRPr>
          </a:p>
          <a:p>
            <a:pPr lvl="0" fontAlgn="base"/>
            <a:r>
              <a:rPr lang="en-US" sz="2400" dirty="0">
                <a:latin typeface="Times New Roman" panose="02020603050405020304" pitchFamily="18" charset="0"/>
                <a:cs typeface="Times New Roman" panose="02020603050405020304" pitchFamily="18" charset="0"/>
              </a:rPr>
              <a:t>To optimize the work to implement in the IOT system.</a:t>
            </a:r>
            <a:endParaRPr lang="en-AU" sz="2400" dirty="0">
              <a:latin typeface="Times New Roman" panose="02020603050405020304" pitchFamily="18" charset="0"/>
              <a:cs typeface="Times New Roman" panose="02020603050405020304" pitchFamily="18" charset="0"/>
            </a:endParaRPr>
          </a:p>
          <a:p>
            <a:endParaRPr lang="en-IN" dirty="0"/>
          </a:p>
        </p:txBody>
      </p:sp>
      <p:sp>
        <p:nvSpPr>
          <p:cNvPr id="3" name="Date Placeholder 2">
            <a:extLst>
              <a:ext uri="{FF2B5EF4-FFF2-40B4-BE49-F238E27FC236}">
                <a16:creationId xmlns:a16="http://schemas.microsoft.com/office/drawing/2014/main" id="{7DFE683E-AC90-C1AF-8D07-537D4AF5506B}"/>
              </a:ext>
            </a:extLst>
          </p:cNvPr>
          <p:cNvSpPr>
            <a:spLocks noGrp="1"/>
          </p:cNvSpPr>
          <p:nvPr>
            <p:ph type="dt" sz="half" idx="10"/>
          </p:nvPr>
        </p:nvSpPr>
        <p:spPr/>
        <p:txBody>
          <a:bodyPr/>
          <a:lstStyle/>
          <a:p>
            <a:r>
              <a:rPr lang="en-IN" dirty="0"/>
              <a:t>10-04-2023</a:t>
            </a:r>
          </a:p>
        </p:txBody>
      </p:sp>
      <p:sp>
        <p:nvSpPr>
          <p:cNvPr id="5" name="Slide Number Placeholder 4">
            <a:extLst>
              <a:ext uri="{FF2B5EF4-FFF2-40B4-BE49-F238E27FC236}">
                <a16:creationId xmlns:a16="http://schemas.microsoft.com/office/drawing/2014/main" id="{F5220BD1-1A25-E8B3-BE29-F8796FD4F8FA}"/>
              </a:ext>
            </a:extLst>
          </p:cNvPr>
          <p:cNvSpPr>
            <a:spLocks noGrp="1"/>
          </p:cNvSpPr>
          <p:nvPr>
            <p:ph type="sldNum" sz="quarter" idx="12"/>
          </p:nvPr>
        </p:nvSpPr>
        <p:spPr/>
        <p:txBody>
          <a:bodyPr/>
          <a:lstStyle/>
          <a:p>
            <a:fld id="{9D3FF152-60F5-4862-82F9-1190556AA56F}" type="slidenum">
              <a:rPr lang="en-IN" smtClean="0"/>
              <a:t>33</a:t>
            </a:fld>
            <a:endParaRPr lang="en-IN"/>
          </a:p>
        </p:txBody>
      </p:sp>
    </p:spTree>
    <p:extLst>
      <p:ext uri="{BB962C8B-B14F-4D97-AF65-F5344CB8AC3E}">
        <p14:creationId xmlns:p14="http://schemas.microsoft.com/office/powerpoint/2010/main" val="1732564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827" y="261259"/>
            <a:ext cx="7704667" cy="838199"/>
          </a:xfrm>
        </p:spPr>
        <p:txBody>
          <a:bodyPr/>
          <a:lstStyle/>
          <a:p>
            <a:pPr algn="ctr"/>
            <a:r>
              <a:rPr lang="en-US" sz="3600" b="1" dirty="0">
                <a:solidFill>
                  <a:srgbClr val="7030A0"/>
                </a:solidFill>
                <a:latin typeface="Times New Roman" panose="02020603050405020304" pitchFamily="18" charset="0"/>
                <a:cs typeface="Times New Roman" panose="02020603050405020304" pitchFamily="18" charset="0"/>
              </a:rPr>
              <a:t>Reference Paper</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4069" y="1366155"/>
            <a:ext cx="8274697" cy="5230586"/>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[1] Siegel, R.L.; Miller, K.D.; Jemal, A. Cancer statistics, 2018. CA. Cancer J. Clin. 2018, 68, 7–30. </a:t>
            </a:r>
          </a:p>
          <a:p>
            <a:pPr marL="0" indent="0">
              <a:buNone/>
            </a:pPr>
            <a:r>
              <a:rPr lang="en-IN" sz="2000" dirty="0">
                <a:latin typeface="Times New Roman" panose="02020603050405020304" pitchFamily="18" charset="0"/>
                <a:cs typeface="Times New Roman" panose="02020603050405020304" pitchFamily="18" charset="0"/>
              </a:rPr>
              <a:t>[2] </a:t>
            </a:r>
            <a:r>
              <a:rPr lang="en-IN" sz="2000" dirty="0" err="1">
                <a:latin typeface="Times New Roman" panose="02020603050405020304" pitchFamily="18" charset="0"/>
                <a:cs typeface="Times New Roman" panose="02020603050405020304" pitchFamily="18" charset="0"/>
              </a:rPr>
              <a:t>Oser</a:t>
            </a:r>
            <a:r>
              <a:rPr lang="en-IN" sz="2000" dirty="0">
                <a:latin typeface="Times New Roman" panose="02020603050405020304" pitchFamily="18" charset="0"/>
                <a:cs typeface="Times New Roman" panose="02020603050405020304" pitchFamily="18" charset="0"/>
              </a:rPr>
              <a:t>, M.G.; </a:t>
            </a:r>
            <a:r>
              <a:rPr lang="en-IN" sz="2000" dirty="0" err="1">
                <a:latin typeface="Times New Roman" panose="02020603050405020304" pitchFamily="18" charset="0"/>
                <a:cs typeface="Times New Roman" panose="02020603050405020304" pitchFamily="18" charset="0"/>
              </a:rPr>
              <a:t>Niederst</a:t>
            </a:r>
            <a:r>
              <a:rPr lang="en-IN" sz="2000" dirty="0">
                <a:latin typeface="Times New Roman" panose="02020603050405020304" pitchFamily="18" charset="0"/>
                <a:cs typeface="Times New Roman" panose="02020603050405020304" pitchFamily="18" charset="0"/>
              </a:rPr>
              <a:t>, M.J.; </a:t>
            </a:r>
            <a:r>
              <a:rPr lang="en-IN" sz="2000" dirty="0" err="1">
                <a:latin typeface="Times New Roman" panose="02020603050405020304" pitchFamily="18" charset="0"/>
                <a:cs typeface="Times New Roman" panose="02020603050405020304" pitchFamily="18" charset="0"/>
              </a:rPr>
              <a:t>Sequist</a:t>
            </a:r>
            <a:r>
              <a:rPr lang="en-IN" sz="2000" dirty="0">
                <a:latin typeface="Times New Roman" panose="02020603050405020304" pitchFamily="18" charset="0"/>
                <a:cs typeface="Times New Roman" panose="02020603050405020304" pitchFamily="18" charset="0"/>
              </a:rPr>
              <a:t>, L.V.; Engelman, J.A. Transformation from non-small-cell lung cancer to small-cell lung cancer: Molecular drivers and cells of origin. Lancet Oncol. 2015, 16, e165–e172.</a:t>
            </a:r>
          </a:p>
          <a:p>
            <a:pPr marL="0" indent="0">
              <a:buNone/>
            </a:pPr>
            <a:r>
              <a:rPr lang="en-IN" sz="2000" dirty="0">
                <a:latin typeface="Times New Roman" panose="02020603050405020304" pitchFamily="18" charset="0"/>
                <a:cs typeface="Times New Roman" panose="02020603050405020304" pitchFamily="18" charset="0"/>
              </a:rPr>
              <a:t>[3] </a:t>
            </a:r>
            <a:r>
              <a:rPr lang="en-US" sz="2000" dirty="0">
                <a:latin typeface="Times New Roman" panose="02020603050405020304" pitchFamily="18" charset="0"/>
                <a:cs typeface="Times New Roman" panose="02020603050405020304" pitchFamily="18" charset="0"/>
              </a:rPr>
              <a:t>Eng. Technol. 2009, 3, 942–947. 35. Nithya, R.; </a:t>
            </a:r>
            <a:r>
              <a:rPr lang="en-US" sz="2000" dirty="0" err="1">
                <a:latin typeface="Times New Roman" panose="02020603050405020304" pitchFamily="18" charset="0"/>
                <a:cs typeface="Times New Roman" panose="02020603050405020304" pitchFamily="18" charset="0"/>
              </a:rPr>
              <a:t>Santhi</a:t>
            </a:r>
            <a:r>
              <a:rPr lang="en-US" sz="2000" dirty="0">
                <a:latin typeface="Times New Roman" panose="02020603050405020304" pitchFamily="18" charset="0"/>
                <a:cs typeface="Times New Roman" panose="02020603050405020304" pitchFamily="18" charset="0"/>
              </a:rPr>
              <a:t>, B. Classification of Normal and Abnormal Patterns in Digital Mammograms for Diagnosis of Breast Cancer. Int. J. </a:t>
            </a:r>
            <a:r>
              <a:rPr lang="en-US" sz="2000" dirty="0" err="1">
                <a:latin typeface="Times New Roman" panose="02020603050405020304" pitchFamily="18" charset="0"/>
                <a:cs typeface="Times New Roman" panose="02020603050405020304" pitchFamily="18" charset="0"/>
              </a:rPr>
              <a:t>Comput</a:t>
            </a:r>
            <a:r>
              <a:rPr lang="en-US" sz="2000" dirty="0">
                <a:latin typeface="Times New Roman" panose="02020603050405020304" pitchFamily="18" charset="0"/>
                <a:cs typeface="Times New Roman" panose="02020603050405020304" pitchFamily="18" charset="0"/>
              </a:rPr>
              <a:t>. Appl. 2011, 28, 975–8887. </a:t>
            </a:r>
          </a:p>
          <a:p>
            <a:pPr marL="0" indent="0">
              <a:buNone/>
            </a:pPr>
            <a:r>
              <a:rPr lang="en-IN" sz="2000" dirty="0">
                <a:latin typeface="Times New Roman" panose="02020603050405020304" pitchFamily="18" charset="0"/>
                <a:cs typeface="Times New Roman" panose="02020603050405020304" pitchFamily="18" charset="0"/>
              </a:rPr>
              <a:t>[4] Xiao S, Lux ML, Reeves R, Hudson TJ, Fletcher JA. HMGI(Y) activation by chromosome 6p21 rearrangements in multilineage mesenchymal cells from pulmonary hamartoma. Am J </a:t>
            </a:r>
            <a:r>
              <a:rPr lang="en-IN" sz="2000" dirty="0" err="1">
                <a:latin typeface="Times New Roman" panose="02020603050405020304" pitchFamily="18" charset="0"/>
                <a:cs typeface="Times New Roman" panose="02020603050405020304" pitchFamily="18" charset="0"/>
              </a:rPr>
              <a:t>Pathol</a:t>
            </a:r>
            <a:r>
              <a:rPr lang="en-IN" sz="2000" dirty="0">
                <a:latin typeface="Times New Roman" panose="02020603050405020304" pitchFamily="18" charset="0"/>
                <a:cs typeface="Times New Roman" panose="02020603050405020304" pitchFamily="18" charset="0"/>
              </a:rPr>
              <a:t> 1997;150:901–910.</a:t>
            </a:r>
          </a:p>
          <a:p>
            <a:pPr marL="0" indent="0">
              <a:buNone/>
            </a:pPr>
            <a:r>
              <a:rPr lang="en-IN" sz="2000" dirty="0">
                <a:latin typeface="Times New Roman" panose="02020603050405020304" pitchFamily="18" charset="0"/>
                <a:cs typeface="Times New Roman" panose="02020603050405020304" pitchFamily="18" charset="0"/>
              </a:rPr>
              <a:t>[5] </a:t>
            </a:r>
            <a:r>
              <a:rPr lang="en-US" sz="1800" dirty="0">
                <a:latin typeface="Times New Roman" panose="02020603050405020304" pitchFamily="18" charset="0"/>
                <a:cs typeface="Times New Roman" panose="02020603050405020304" pitchFamily="18" charset="0"/>
              </a:rPr>
              <a:t>Murat </a:t>
            </a:r>
            <a:r>
              <a:rPr lang="en-US" sz="1800" dirty="0" err="1">
                <a:latin typeface="Times New Roman" panose="02020603050405020304" pitchFamily="18" charset="0"/>
                <a:cs typeface="Times New Roman" panose="02020603050405020304" pitchFamily="18" charset="0"/>
              </a:rPr>
              <a:t>Karabhatak</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M.Cevdet</a:t>
            </a:r>
            <a:r>
              <a:rPr lang="en-US" sz="1800" dirty="0">
                <a:latin typeface="Times New Roman" panose="02020603050405020304" pitchFamily="18" charset="0"/>
                <a:cs typeface="Times New Roman" panose="02020603050405020304" pitchFamily="18" charset="0"/>
              </a:rPr>
              <a:t> Ince 2008. Expert system for detection of breast cancer based on association rules and neural network. Journal: Expert systems with Applications .</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Date Placeholder 2">
            <a:extLst>
              <a:ext uri="{FF2B5EF4-FFF2-40B4-BE49-F238E27FC236}">
                <a16:creationId xmlns:a16="http://schemas.microsoft.com/office/drawing/2014/main" id="{CD6758C7-A4D0-9CD8-3E8C-1D3BE329DE4B}"/>
              </a:ext>
            </a:extLst>
          </p:cNvPr>
          <p:cNvSpPr>
            <a:spLocks noGrp="1"/>
          </p:cNvSpPr>
          <p:nvPr>
            <p:ph type="dt" sz="half" idx="10"/>
          </p:nvPr>
        </p:nvSpPr>
        <p:spPr>
          <a:xfrm>
            <a:off x="628650" y="6356351"/>
            <a:ext cx="2057400" cy="365125"/>
          </a:xfrm>
        </p:spPr>
        <p:txBody>
          <a:bodyPr/>
          <a:lstStyle/>
          <a:p>
            <a:r>
              <a:rPr lang="en-IN" dirty="0"/>
              <a:t>10-04-2023</a:t>
            </a:r>
          </a:p>
        </p:txBody>
      </p:sp>
      <p:sp>
        <p:nvSpPr>
          <p:cNvPr id="5" name="Slide Number Placeholder 4">
            <a:extLst>
              <a:ext uri="{FF2B5EF4-FFF2-40B4-BE49-F238E27FC236}">
                <a16:creationId xmlns:a16="http://schemas.microsoft.com/office/drawing/2014/main" id="{A4B26AD5-31EB-911A-72AC-11D7A4FC58C6}"/>
              </a:ext>
            </a:extLst>
          </p:cNvPr>
          <p:cNvSpPr>
            <a:spLocks noGrp="1"/>
          </p:cNvSpPr>
          <p:nvPr>
            <p:ph type="sldNum" sz="quarter" idx="12"/>
          </p:nvPr>
        </p:nvSpPr>
        <p:spPr>
          <a:xfrm>
            <a:off x="6457950" y="6356351"/>
            <a:ext cx="2057400" cy="365125"/>
          </a:xfrm>
        </p:spPr>
        <p:txBody>
          <a:bodyPr/>
          <a:lstStyle/>
          <a:p>
            <a:fld id="{9D3FF152-60F5-4862-82F9-1190556AA56F}" type="slidenum">
              <a:rPr lang="en-IN" smtClean="0"/>
              <a:t>34</a:t>
            </a:fld>
            <a:endParaRPr lang="en-I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5101-FA13-EF00-23C3-9843A5F5DE7F}"/>
              </a:ext>
            </a:extLst>
          </p:cNvPr>
          <p:cNvSpPr>
            <a:spLocks noGrp="1"/>
          </p:cNvSpPr>
          <p:nvPr>
            <p:ph type="title"/>
          </p:nvPr>
        </p:nvSpPr>
        <p:spPr>
          <a:xfrm>
            <a:off x="897487" y="0"/>
            <a:ext cx="7349023" cy="1015805"/>
          </a:xfrm>
        </p:spPr>
        <p:txBody>
          <a:bodyPr>
            <a:norm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Reference Paper</a:t>
            </a:r>
            <a:endParaRPr lang="en-IN" sz="3600" dirty="0"/>
          </a:p>
        </p:txBody>
      </p:sp>
      <p:sp>
        <p:nvSpPr>
          <p:cNvPr id="3" name="Content Placeholder 2"/>
          <p:cNvSpPr>
            <a:spLocks noGrp="1"/>
          </p:cNvSpPr>
          <p:nvPr>
            <p:ph idx="1"/>
          </p:nvPr>
        </p:nvSpPr>
        <p:spPr>
          <a:xfrm>
            <a:off x="438538" y="1007706"/>
            <a:ext cx="8266922" cy="5663681"/>
          </a:xfrm>
        </p:spPr>
        <p:txBody>
          <a:bodyPr>
            <a:noAutofit/>
          </a:bodyPr>
          <a:lstStyle/>
          <a:p>
            <a:pPr marL="0" indent="0">
              <a:buNone/>
            </a:pPr>
            <a:r>
              <a:rPr lang="en-IN" sz="2000" dirty="0">
                <a:latin typeface="Times New Roman" panose="02020603050405020304" pitchFamily="18" charset="0"/>
                <a:cs typeface="Times New Roman" panose="02020603050405020304" pitchFamily="18" charset="0"/>
              </a:rPr>
              <a:t>[6] </a:t>
            </a:r>
            <a:r>
              <a:rPr lang="en-US" sz="2000" dirty="0">
                <a:latin typeface="Times New Roman" panose="02020603050405020304" pitchFamily="18" charset="0"/>
                <a:cs typeface="Times New Roman" panose="02020603050405020304" pitchFamily="18" charset="0"/>
              </a:rPr>
              <a:t> Travis WD, Brambilla E, Burke AP, Marx A, Nicholson AG. WHO Classification of </a:t>
            </a:r>
            <a:r>
              <a:rPr lang="en-US" sz="2000" dirty="0" err="1">
                <a:latin typeface="Times New Roman" panose="02020603050405020304" pitchFamily="18" charset="0"/>
                <a:cs typeface="Times New Roman" panose="02020603050405020304" pitchFamily="18" charset="0"/>
              </a:rPr>
              <a:t>Tumours</a:t>
            </a:r>
            <a:r>
              <a:rPr lang="en-US" sz="2000" dirty="0">
                <a:latin typeface="Times New Roman" panose="02020603050405020304" pitchFamily="18" charset="0"/>
                <a:cs typeface="Times New Roman" panose="02020603050405020304" pitchFamily="18" charset="0"/>
              </a:rPr>
              <a:t> of the Lung, Pleura, Thymus and Heart. Lyon: International Agency for Research on Cancer, 2015</a:t>
            </a:r>
          </a:p>
          <a:p>
            <a:pPr marL="0" indent="0">
              <a:buNone/>
            </a:pPr>
            <a:r>
              <a:rPr lang="en-IN" sz="2000" dirty="0">
                <a:latin typeface="Times New Roman" panose="02020603050405020304" pitchFamily="18" charset="0"/>
                <a:cs typeface="Times New Roman" panose="02020603050405020304" pitchFamily="18" charset="0"/>
              </a:rPr>
              <a:t>[7]  </a:t>
            </a:r>
            <a:r>
              <a:rPr lang="en-IN" sz="2000" dirty="0" err="1">
                <a:latin typeface="Times New Roman" panose="02020603050405020304" pitchFamily="18" charset="0"/>
                <a:cs typeface="Times New Roman" panose="02020603050405020304" pitchFamily="18" charset="0"/>
              </a:rPr>
              <a:t>Rekhtman</a:t>
            </a:r>
            <a:r>
              <a:rPr lang="en-IN" sz="2000" dirty="0">
                <a:latin typeface="Times New Roman" panose="02020603050405020304" pitchFamily="18" charset="0"/>
                <a:cs typeface="Times New Roman" panose="02020603050405020304" pitchFamily="18" charset="0"/>
              </a:rPr>
              <a:t> N, Ang DC, </a:t>
            </a:r>
            <a:r>
              <a:rPr lang="en-IN" sz="2000" dirty="0" err="1">
                <a:latin typeface="Times New Roman" panose="02020603050405020304" pitchFamily="18" charset="0"/>
                <a:cs typeface="Times New Roman" panose="02020603050405020304" pitchFamily="18" charset="0"/>
              </a:rPr>
              <a:t>Sima</a:t>
            </a:r>
            <a:r>
              <a:rPr lang="en-IN" sz="2000" dirty="0">
                <a:latin typeface="Times New Roman" panose="02020603050405020304" pitchFamily="18" charset="0"/>
                <a:cs typeface="Times New Roman" panose="02020603050405020304" pitchFamily="18" charset="0"/>
              </a:rPr>
              <a:t> CS, et al. Immunohistochemical algorithm for differentiation of lung adenocarcinoma and squamous cell carcinoma based on large series of whole-tissue sections with validation in small specimens. Mod </a:t>
            </a:r>
            <a:r>
              <a:rPr lang="en-IN" sz="2000" dirty="0" err="1">
                <a:latin typeface="Times New Roman" panose="02020603050405020304" pitchFamily="18" charset="0"/>
                <a:cs typeface="Times New Roman" panose="02020603050405020304" pitchFamily="18" charset="0"/>
              </a:rPr>
              <a:t>Pathol</a:t>
            </a:r>
            <a:r>
              <a:rPr lang="en-IN" sz="2000" dirty="0">
                <a:latin typeface="Times New Roman" panose="02020603050405020304" pitchFamily="18" charset="0"/>
                <a:cs typeface="Times New Roman" panose="02020603050405020304" pitchFamily="18" charset="0"/>
              </a:rPr>
              <a:t> 2011;24(10):1348–59.</a:t>
            </a:r>
          </a:p>
          <a:p>
            <a:pPr marL="0" indent="0">
              <a:buNone/>
            </a:pPr>
            <a:r>
              <a:rPr lang="en-IN" sz="2000" dirty="0">
                <a:latin typeface="Times New Roman" panose="02020603050405020304" pitchFamily="18" charset="0"/>
                <a:cs typeface="Times New Roman" panose="02020603050405020304" pitchFamily="18" charset="0"/>
              </a:rPr>
              <a:t>[8] </a:t>
            </a:r>
            <a:r>
              <a:rPr lang="en-US" sz="2000" dirty="0">
                <a:latin typeface="Times New Roman" panose="02020603050405020304" pitchFamily="18" charset="0"/>
                <a:cs typeface="Times New Roman" panose="02020603050405020304" pitchFamily="18" charset="0"/>
              </a:rPr>
              <a:t>Forum of International Respiratory Societies. The Global Impact of Respiratory Disease, 2nd ed.; European Respiratory Society, Sheffield, UK, 2017; pp. 5–42. © 2021 JETIR May 2021, Volume 8, Issue 5 www.jetir.org (ISSN-2349-5162) JETIR2105898 Journal of Emerging Technologies and Innovative Research (JETIR) </a:t>
            </a:r>
          </a:p>
          <a:p>
            <a:pPr marL="0" indent="0">
              <a:buNone/>
            </a:pPr>
            <a:r>
              <a:rPr lang="en-US" sz="2000" dirty="0">
                <a:latin typeface="Times New Roman" panose="02020603050405020304" pitchFamily="18" charset="0"/>
                <a:cs typeface="Times New Roman" panose="02020603050405020304" pitchFamily="18" charset="0"/>
              </a:rPr>
              <a:t>[9]</a:t>
            </a:r>
            <a:r>
              <a:rPr lang="en-IN" sz="2000" dirty="0">
                <a:latin typeface="Times New Roman" panose="02020603050405020304" pitchFamily="18" charset="0"/>
                <a:cs typeface="Times New Roman" panose="02020603050405020304" pitchFamily="18" charset="0"/>
              </a:rPr>
              <a:t> Hu, Z.; Tang, J.; Wang, Z.; Zhang, K.; Zhang, L.; Sun, Q. Deep learning for image-based cancer detection and diagnosis-A survey. Pattern </a:t>
            </a:r>
            <a:r>
              <a:rPr lang="en-IN" sz="2000" dirty="0" err="1">
                <a:latin typeface="Times New Roman" panose="02020603050405020304" pitchFamily="18" charset="0"/>
                <a:cs typeface="Times New Roman" panose="02020603050405020304" pitchFamily="18" charset="0"/>
              </a:rPr>
              <a:t>Recognit</a:t>
            </a:r>
            <a:r>
              <a:rPr lang="en-IN" sz="2000" dirty="0">
                <a:latin typeface="Times New Roman" panose="02020603050405020304" pitchFamily="18" charset="0"/>
                <a:cs typeface="Times New Roman" panose="02020603050405020304" pitchFamily="18" charset="0"/>
              </a:rPr>
              <a:t>. 2018, 83, 134–149. </a:t>
            </a:r>
          </a:p>
          <a:p>
            <a:pPr marL="0" indent="0">
              <a:buNone/>
            </a:pPr>
            <a:r>
              <a:rPr lang="en-IN" sz="2000" dirty="0">
                <a:latin typeface="Times New Roman" panose="02020603050405020304" pitchFamily="18" charset="0"/>
                <a:cs typeface="Times New Roman" panose="02020603050405020304" pitchFamily="18" charset="0"/>
              </a:rPr>
              <a:t>[10] </a:t>
            </a:r>
            <a:r>
              <a:rPr lang="en-US" sz="2000" dirty="0">
                <a:latin typeface="Times New Roman" panose="02020603050405020304" pitchFamily="18" charset="0"/>
                <a:cs typeface="Times New Roman" panose="02020603050405020304" pitchFamily="18" charset="0"/>
              </a:rPr>
              <a:t>Wu, C.; Luo, C.; Xiong, N.; Zhang, W.; Kim, T.H. A Greedy Deep Learning Method for Medical Disease Analysis. IEEE Access 2018, 6, 20021–20030. </a:t>
            </a:r>
            <a:endParaRPr lang="en-IN" sz="2000" dirty="0">
              <a:latin typeface="Times New Roman" panose="02020603050405020304" pitchFamily="18" charset="0"/>
              <a:cs typeface="Times New Roman" panose="02020603050405020304" pitchFamily="18" charset="0"/>
            </a:endParaRPr>
          </a:p>
        </p:txBody>
      </p:sp>
      <p:sp>
        <p:nvSpPr>
          <p:cNvPr id="4" name="Date Placeholder 2">
            <a:extLst>
              <a:ext uri="{FF2B5EF4-FFF2-40B4-BE49-F238E27FC236}">
                <a16:creationId xmlns:a16="http://schemas.microsoft.com/office/drawing/2014/main" id="{8CE869B3-F19C-12E6-7730-DAC93CF7B146}"/>
              </a:ext>
            </a:extLst>
          </p:cNvPr>
          <p:cNvSpPr>
            <a:spLocks noGrp="1"/>
          </p:cNvSpPr>
          <p:nvPr>
            <p:ph type="dt" sz="half" idx="10"/>
          </p:nvPr>
        </p:nvSpPr>
        <p:spPr>
          <a:xfrm>
            <a:off x="628650" y="6474213"/>
            <a:ext cx="2057400" cy="365125"/>
          </a:xfrm>
        </p:spPr>
        <p:txBody>
          <a:bodyPr/>
          <a:lstStyle/>
          <a:p>
            <a:r>
              <a:rPr lang="en-IN" dirty="0"/>
              <a:t>10-04-2023</a:t>
            </a:r>
          </a:p>
        </p:txBody>
      </p:sp>
      <p:sp>
        <p:nvSpPr>
          <p:cNvPr id="5" name="Slide Number Placeholder 4">
            <a:extLst>
              <a:ext uri="{FF2B5EF4-FFF2-40B4-BE49-F238E27FC236}">
                <a16:creationId xmlns:a16="http://schemas.microsoft.com/office/drawing/2014/main" id="{FCC10D89-77A2-9EC7-2F97-38573D26B076}"/>
              </a:ext>
            </a:extLst>
          </p:cNvPr>
          <p:cNvSpPr>
            <a:spLocks noGrp="1"/>
          </p:cNvSpPr>
          <p:nvPr>
            <p:ph type="sldNum" sz="quarter" idx="12"/>
          </p:nvPr>
        </p:nvSpPr>
        <p:spPr>
          <a:xfrm>
            <a:off x="6457950" y="6356351"/>
            <a:ext cx="2057400" cy="365125"/>
          </a:xfrm>
        </p:spPr>
        <p:txBody>
          <a:bodyPr/>
          <a:lstStyle/>
          <a:p>
            <a:fld id="{9D3FF152-60F5-4862-82F9-1190556AA56F}" type="slidenum">
              <a:rPr lang="en-IN" smtClean="0"/>
              <a:t>35</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43812" y="0"/>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a:xfrm>
            <a:off x="628650" y="6404366"/>
            <a:ext cx="2057400" cy="365125"/>
          </a:xfrm>
        </p:spPr>
        <p:txBody>
          <a:bodyPr/>
          <a:lstStyle/>
          <a:p>
            <a:r>
              <a:rPr lang="en-IN" dirty="0"/>
              <a:t>10-04-2023</a:t>
            </a:r>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a:xfrm>
            <a:off x="6473112" y="6451831"/>
            <a:ext cx="2057400" cy="365125"/>
          </a:xfrm>
        </p:spPr>
        <p:txBody>
          <a:bodyPr/>
          <a:lstStyle/>
          <a:p>
            <a:fld id="{9D3FF152-60F5-4862-82F9-1190556AA56F}" type="slidenum">
              <a:rPr lang="en-IN" smtClean="0"/>
              <a:t>4</a:t>
            </a:fld>
            <a:endParaRPr lang="en-IN"/>
          </a:p>
        </p:txBody>
      </p:sp>
      <p:graphicFrame>
        <p:nvGraphicFramePr>
          <p:cNvPr id="3" name="Table 5">
            <a:extLst>
              <a:ext uri="{FF2B5EF4-FFF2-40B4-BE49-F238E27FC236}">
                <a16:creationId xmlns:a16="http://schemas.microsoft.com/office/drawing/2014/main" id="{B297ABAE-E139-C49F-B386-293D05E0D13C}"/>
              </a:ext>
            </a:extLst>
          </p:cNvPr>
          <p:cNvGraphicFramePr>
            <a:graphicFrameLocks noGrp="1"/>
          </p:cNvGraphicFramePr>
          <p:nvPr>
            <p:extLst>
              <p:ext uri="{D42A27DB-BD31-4B8C-83A1-F6EECF244321}">
                <p14:modId xmlns:p14="http://schemas.microsoft.com/office/powerpoint/2010/main" val="3041464293"/>
              </p:ext>
            </p:extLst>
          </p:nvPr>
        </p:nvGraphicFramePr>
        <p:xfrm>
          <a:off x="-2" y="600220"/>
          <a:ext cx="9144002" cy="5852160"/>
        </p:xfrm>
        <a:graphic>
          <a:graphicData uri="http://schemas.openxmlformats.org/drawingml/2006/table">
            <a:tbl>
              <a:tblPr firstRow="1" bandRow="1">
                <a:tableStyleId>{5C22544A-7EE6-4342-B048-85BDC9FD1C3A}</a:tableStyleId>
              </a:tblPr>
              <a:tblGrid>
                <a:gridCol w="821088">
                  <a:extLst>
                    <a:ext uri="{9D8B030D-6E8A-4147-A177-3AD203B41FA5}">
                      <a16:colId xmlns:a16="http://schemas.microsoft.com/office/drawing/2014/main" val="20000"/>
                    </a:ext>
                  </a:extLst>
                </a:gridCol>
                <a:gridCol w="1688383">
                  <a:extLst>
                    <a:ext uri="{9D8B030D-6E8A-4147-A177-3AD203B41FA5}">
                      <a16:colId xmlns:a16="http://schemas.microsoft.com/office/drawing/2014/main" val="20001"/>
                    </a:ext>
                  </a:extLst>
                </a:gridCol>
                <a:gridCol w="1586668">
                  <a:extLst>
                    <a:ext uri="{9D8B030D-6E8A-4147-A177-3AD203B41FA5}">
                      <a16:colId xmlns:a16="http://schemas.microsoft.com/office/drawing/2014/main" val="20002"/>
                    </a:ext>
                  </a:extLst>
                </a:gridCol>
                <a:gridCol w="2004579">
                  <a:extLst>
                    <a:ext uri="{9D8B030D-6E8A-4147-A177-3AD203B41FA5}">
                      <a16:colId xmlns:a16="http://schemas.microsoft.com/office/drawing/2014/main" val="20003"/>
                    </a:ext>
                  </a:extLst>
                </a:gridCol>
                <a:gridCol w="1601439">
                  <a:extLst>
                    <a:ext uri="{9D8B030D-6E8A-4147-A177-3AD203B41FA5}">
                      <a16:colId xmlns:a16="http://schemas.microsoft.com/office/drawing/2014/main" val="20004"/>
                    </a:ext>
                  </a:extLst>
                </a:gridCol>
                <a:gridCol w="1441845">
                  <a:extLst>
                    <a:ext uri="{9D8B030D-6E8A-4147-A177-3AD203B41FA5}">
                      <a16:colId xmlns:a16="http://schemas.microsoft.com/office/drawing/2014/main" val="20005"/>
                    </a:ext>
                  </a:extLst>
                </a:gridCol>
              </a:tblGrid>
              <a:tr h="885191">
                <a:tc>
                  <a:txBody>
                    <a:bodyPr/>
                    <a:lstStyle/>
                    <a:p>
                      <a:r>
                        <a:rPr lang="en-US" sz="1600" dirty="0">
                          <a:solidFill>
                            <a:schemeClr val="tx1"/>
                          </a:solidFill>
                          <a:latin typeface="Times New Roman" panose="02020603050405020304" pitchFamily="18" charset="0"/>
                          <a:cs typeface="Times New Roman" panose="02020603050405020304" pitchFamily="18" charset="0"/>
                        </a:rPr>
                        <a:t>YEAR </a:t>
                      </a:r>
                      <a:endParaRPr lang="en-IN" sz="1600"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dirty="0">
                          <a:solidFill>
                            <a:schemeClr val="tx1"/>
                          </a:solidFill>
                          <a:latin typeface="Times New Roman" panose="02020603050405020304" pitchFamily="18" charset="0"/>
                          <a:cs typeface="Times New Roman" panose="02020603050405020304" pitchFamily="18" charset="0"/>
                        </a:rPr>
                        <a:t>AUTHOR(S)</a:t>
                      </a:r>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dirty="0">
                          <a:solidFill>
                            <a:schemeClr val="tx1"/>
                          </a:solidFill>
                          <a:latin typeface="Times New Roman" panose="02020603050405020304" pitchFamily="18" charset="0"/>
                          <a:cs typeface="Times New Roman" panose="02020603050405020304" pitchFamily="18" charset="0"/>
                        </a:rPr>
                        <a:t>PAPER</a:t>
                      </a:r>
                      <a:r>
                        <a:rPr lang="en-US" baseline="0" dirty="0">
                          <a:solidFill>
                            <a:schemeClr val="tx1"/>
                          </a:solidFill>
                          <a:latin typeface="Times New Roman" panose="02020603050405020304" pitchFamily="18" charset="0"/>
                          <a:cs typeface="Times New Roman" panose="02020603050405020304" pitchFamily="18" charset="0"/>
                        </a:rPr>
                        <a:t> TITLE </a:t>
                      </a:r>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600" dirty="0">
                          <a:solidFill>
                            <a:schemeClr val="tx1"/>
                          </a:solidFill>
                          <a:latin typeface="Times New Roman" panose="02020603050405020304" pitchFamily="18" charset="0"/>
                          <a:cs typeface="Times New Roman" panose="02020603050405020304" pitchFamily="18" charset="0"/>
                        </a:rPr>
                        <a:t>METHODOLOGY</a:t>
                      </a:r>
                      <a:endParaRPr lang="en-IN" sz="1600"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dirty="0">
                          <a:solidFill>
                            <a:schemeClr val="tx1"/>
                          </a:solidFill>
                          <a:latin typeface="Times New Roman" panose="02020603050405020304" pitchFamily="18" charset="0"/>
                          <a:cs typeface="Times New Roman" panose="02020603050405020304" pitchFamily="18" charset="0"/>
                        </a:rPr>
                        <a:t>MERITS/</a:t>
                      </a:r>
                      <a:endParaRPr lang="en-IN" sz="1600" dirty="0">
                        <a:solidFill>
                          <a:schemeClr val="tx1"/>
                        </a:solidFill>
                        <a:latin typeface="Times New Roman" panose="02020603050405020304" pitchFamily="18" charset="0"/>
                        <a:cs typeface="Times New Roman" panose="02020603050405020304" pitchFamily="18" charset="0"/>
                      </a:endParaRPr>
                    </a:p>
                    <a:p>
                      <a:r>
                        <a:rPr lang="en-US" sz="1600" dirty="0">
                          <a:solidFill>
                            <a:schemeClr val="tx1"/>
                          </a:solidFill>
                          <a:latin typeface="Times New Roman" panose="02020603050405020304" pitchFamily="18" charset="0"/>
                          <a:cs typeface="Times New Roman" panose="02020603050405020304" pitchFamily="18" charset="0"/>
                        </a:rPr>
                        <a:t>DEMERITS</a:t>
                      </a:r>
                      <a:endParaRPr lang="en-IN" sz="1600"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IN" dirty="0">
                          <a:solidFill>
                            <a:schemeClr val="tx1"/>
                          </a:solidFill>
                          <a:latin typeface="Times New Roman" panose="02020603050405020304" pitchFamily="18" charset="0"/>
                          <a:cs typeface="Times New Roman" panose="02020603050405020304" pitchFamily="18" charset="0"/>
                        </a:rPr>
                        <a:t>FUTURE</a:t>
                      </a:r>
                      <a:r>
                        <a:rPr lang="en-IN" baseline="0" dirty="0">
                          <a:solidFill>
                            <a:schemeClr val="tx1"/>
                          </a:solidFill>
                          <a:latin typeface="Times New Roman" panose="02020603050405020304" pitchFamily="18" charset="0"/>
                          <a:cs typeface="Times New Roman" panose="02020603050405020304" pitchFamily="18" charset="0"/>
                        </a:rPr>
                        <a:t> SCOPE</a:t>
                      </a:r>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endParaRPr>
                    </a:p>
                  </a:txBody>
                  <a:tcPr/>
                </a:tc>
                <a:extLst>
                  <a:ext uri="{0D108BD9-81ED-4DB2-BD59-A6C34878D82A}">
                    <a16:rowId xmlns:a16="http://schemas.microsoft.com/office/drawing/2014/main" val="10000"/>
                  </a:ext>
                </a:extLst>
              </a:tr>
              <a:tr h="4824211">
                <a:tc>
                  <a:txBody>
                    <a:bodyPr/>
                    <a:lstStyle/>
                    <a:p>
                      <a:r>
                        <a:rPr lang="en-IN" dirty="0"/>
                        <a:t>2022</a:t>
                      </a:r>
                    </a:p>
                  </a:txBody>
                  <a:tcPr/>
                </a:tc>
                <a:tc>
                  <a:txBody>
                    <a:bodyPr/>
                    <a:lstStyle/>
                    <a:p>
                      <a:r>
                        <a:rPr lang="it-IT" dirty="0">
                          <a:latin typeface="Calibri" panose="020F0502020204030204" pitchFamily="34" charset="0"/>
                          <a:ea typeface="Calibri" panose="020F0502020204030204" pitchFamily="34" charset="0"/>
                          <a:cs typeface="Calibri" panose="020F0502020204030204" pitchFamily="34" charset="0"/>
                        </a:rPr>
                        <a:t>Umair Khan , Federico Mento , Lucrezia Nicolussi Giacomaz, Riccardo Trevisan, Andrea</a:t>
                      </a:r>
                    </a:p>
                    <a:p>
                      <a:r>
                        <a:rPr lang="it-IT" dirty="0">
                          <a:latin typeface="Calibri" panose="020F0502020204030204" pitchFamily="34" charset="0"/>
                          <a:ea typeface="Calibri" panose="020F0502020204030204" pitchFamily="34" charset="0"/>
                          <a:cs typeface="Calibri" panose="020F0502020204030204" pitchFamily="34" charset="0"/>
                        </a:rPr>
                        <a:t>Smargiassi,</a:t>
                      </a:r>
                    </a:p>
                    <a:p>
                      <a:r>
                        <a:rPr lang="it-IT" dirty="0">
                          <a:latin typeface="Calibri" panose="020F0502020204030204" pitchFamily="34" charset="0"/>
                          <a:ea typeface="Calibri" panose="020F0502020204030204" pitchFamily="34" charset="0"/>
                          <a:cs typeface="Calibri" panose="020F0502020204030204" pitchFamily="34" charset="0"/>
                        </a:rPr>
                        <a:t>Riccardo Inchingolo , Tiziano Perrone, and </a:t>
                      </a:r>
                    </a:p>
                    <a:p>
                      <a:r>
                        <a:rPr lang="it-IT" dirty="0">
                          <a:latin typeface="Calibri" panose="020F0502020204030204" pitchFamily="34" charset="0"/>
                          <a:ea typeface="Calibri" panose="020F0502020204030204" pitchFamily="34" charset="0"/>
                          <a:cs typeface="Calibri" panose="020F0502020204030204" pitchFamily="34" charset="0"/>
                        </a:rPr>
                        <a:t>Libertario Demi.</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Deep Learning-Based Classification of Reduced</a:t>
                      </a:r>
                    </a:p>
                    <a:p>
                      <a:r>
                        <a:rPr lang="en-US" dirty="0">
                          <a:latin typeface="Calibri" panose="020F0502020204030204" pitchFamily="34" charset="0"/>
                          <a:ea typeface="Calibri" panose="020F0502020204030204" pitchFamily="34" charset="0"/>
                          <a:cs typeface="Calibri" panose="020F0502020204030204" pitchFamily="34" charset="0"/>
                        </a:rPr>
                        <a:t>Lung Ultrasound Data From COVID-19 Patients</a:t>
                      </a:r>
                      <a:r>
                        <a:rPr lang="en-US" dirty="0"/>
                        <a:t>.</a:t>
                      </a:r>
                    </a:p>
                    <a:p>
                      <a:endParaRPr lang="en-US" dirty="0"/>
                    </a:p>
                    <a:p>
                      <a:r>
                        <a:rPr lang="en-IN" sz="16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Volume: </a:t>
                      </a:r>
                      <a:r>
                        <a:rPr lang="en-IN" sz="16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69</a:t>
                      </a:r>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IN" sz="1600" b="1" i="0" u="none" strike="noStrik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Issued on: </a:t>
                      </a:r>
                      <a:r>
                        <a:rPr lang="en-IN" sz="1400" b="0" i="0" u="none" strike="noStrik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March 23, 2022</a:t>
                      </a:r>
                      <a:r>
                        <a:rPr lang="en-IN" sz="1600" b="0" i="0" u="none" strike="noStrik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a:t>
                      </a:r>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US" sz="1600" b="1" dirty="0">
                          <a:latin typeface="Calibri" panose="020F0502020204030204" pitchFamily="34" charset="0"/>
                          <a:ea typeface="Calibri" panose="020F0502020204030204" pitchFamily="34" charset="0"/>
                          <a:cs typeface="Calibri" panose="020F0502020204030204" pitchFamily="34" charset="0"/>
                        </a:rPr>
                        <a:t>Journal</a:t>
                      </a:r>
                      <a:r>
                        <a:rPr lang="en-US" sz="1600" dirty="0">
                          <a:latin typeface="Calibri" panose="020F0502020204030204" pitchFamily="34" charset="0"/>
                          <a:ea typeface="Calibri" panose="020F0502020204030204" pitchFamily="34" charset="0"/>
                          <a:cs typeface="Calibri" panose="020F0502020204030204" pitchFamily="34" charset="0"/>
                        </a:rPr>
                        <a:t>:</a:t>
                      </a:r>
                      <a:r>
                        <a:rPr lang="en-IN"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IEEE Transactions on Ultrasonics , Ferroelectrics , and Frequency control</a:t>
                      </a:r>
                      <a:endParaRPr lang="en-IN" dirty="0"/>
                    </a:p>
                  </a:txBody>
                  <a:tcPr/>
                </a:tc>
                <a:tc>
                  <a:txBody>
                    <a:bodyPr/>
                    <a:lstStyle/>
                    <a:p>
                      <a:r>
                        <a:rPr lang="en-US" sz="1700" dirty="0"/>
                        <a:t>This study evaluates the performance of DL algorithm over</a:t>
                      </a:r>
                    </a:p>
                    <a:p>
                      <a:r>
                        <a:rPr lang="en-US" sz="1700" dirty="0"/>
                        <a:t>LUS data with varying pixel and gray-level resolution. The CNN algorithm is used to evaluate over a dataset of 448 LUS videos captured from 34  examinations of 20 patients to predict lung cancer.</a:t>
                      </a:r>
                      <a:endParaRPr lang="en-IN" sz="1700" dirty="0"/>
                    </a:p>
                  </a:txBody>
                  <a:tcPr/>
                </a:tc>
                <a:tc>
                  <a:txBody>
                    <a:bodyPr/>
                    <a:lstStyle/>
                    <a:p>
                      <a:r>
                        <a:rPr lang="en-IN" b="1" dirty="0"/>
                        <a:t>MERITS</a:t>
                      </a:r>
                      <a:r>
                        <a:rPr lang="en-IN" dirty="0"/>
                        <a:t>:</a:t>
                      </a:r>
                    </a:p>
                    <a:p>
                      <a:r>
                        <a:rPr lang="en-US" sz="1600" dirty="0"/>
                        <a:t>The test shows a high rate</a:t>
                      </a:r>
                    </a:p>
                    <a:p>
                      <a:r>
                        <a:rPr lang="en-US" sz="1600" dirty="0"/>
                        <a:t>of false negatives making it less suitable for the diagnosis</a:t>
                      </a:r>
                      <a:endParaRPr lang="en-IN" sz="1600" dirty="0"/>
                    </a:p>
                    <a:p>
                      <a:endParaRPr lang="en-IN" dirty="0"/>
                    </a:p>
                    <a:p>
                      <a:r>
                        <a:rPr lang="en-IN" b="1" dirty="0"/>
                        <a:t>DEMERITS</a:t>
                      </a:r>
                      <a:r>
                        <a:rPr lang="en-IN" dirty="0"/>
                        <a:t>:</a:t>
                      </a:r>
                    </a:p>
                    <a:p>
                      <a:r>
                        <a:rPr lang="en-US" sz="1600" dirty="0"/>
                        <a:t>However, its high Cost, limited availability, and exposure of patients to radiations make it less preferable.</a:t>
                      </a:r>
                      <a:endParaRPr lang="en-IN" sz="1600" dirty="0"/>
                    </a:p>
                  </a:txBody>
                  <a:tcPr/>
                </a:tc>
                <a:tc>
                  <a:txBody>
                    <a:bodyPr/>
                    <a:lstStyle/>
                    <a:p>
                      <a:r>
                        <a:rPr lang="en-US" sz="1600" dirty="0"/>
                        <a:t>As a future work, it focus on evaluating our study on different DL algorithms and use this study as a benchmark for comparison of prediction performance on reduced LUS data.</a:t>
                      </a:r>
                      <a:endParaRPr lang="en-IN" sz="16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43324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a:xfrm>
            <a:off x="628650" y="6440512"/>
            <a:ext cx="2057400" cy="365125"/>
          </a:xfrm>
        </p:spPr>
        <p:txBody>
          <a:bodyPr/>
          <a:lstStyle/>
          <a:p>
            <a:r>
              <a:rPr lang="en-IN" dirty="0"/>
              <a:t>10-04-2023</a:t>
            </a:r>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5</a:t>
            </a:fld>
            <a:endParaRPr lang="en-IN"/>
          </a:p>
        </p:txBody>
      </p:sp>
      <p:graphicFrame>
        <p:nvGraphicFramePr>
          <p:cNvPr id="3" name="Table 4">
            <a:extLst>
              <a:ext uri="{FF2B5EF4-FFF2-40B4-BE49-F238E27FC236}">
                <a16:creationId xmlns:a16="http://schemas.microsoft.com/office/drawing/2014/main" id="{F9D96756-6821-3B3A-826A-119D2ABD1CFF}"/>
              </a:ext>
            </a:extLst>
          </p:cNvPr>
          <p:cNvGraphicFramePr>
            <a:graphicFrameLocks noGrp="1"/>
          </p:cNvGraphicFramePr>
          <p:nvPr>
            <p:ph idx="1"/>
            <p:extLst>
              <p:ext uri="{D42A27DB-BD31-4B8C-83A1-F6EECF244321}">
                <p14:modId xmlns:p14="http://schemas.microsoft.com/office/powerpoint/2010/main" val="1990499939"/>
              </p:ext>
            </p:extLst>
          </p:nvPr>
        </p:nvGraphicFramePr>
        <p:xfrm>
          <a:off x="0" y="662473"/>
          <a:ext cx="9143999" cy="5778039"/>
        </p:xfrm>
        <a:graphic>
          <a:graphicData uri="http://schemas.openxmlformats.org/drawingml/2006/table">
            <a:tbl>
              <a:tblPr firstRow="1" bandRow="1">
                <a:tableStyleId>{5C22544A-7EE6-4342-B048-85BDC9FD1C3A}</a:tableStyleId>
              </a:tblPr>
              <a:tblGrid>
                <a:gridCol w="822458">
                  <a:extLst>
                    <a:ext uri="{9D8B030D-6E8A-4147-A177-3AD203B41FA5}">
                      <a16:colId xmlns:a16="http://schemas.microsoft.com/office/drawing/2014/main" val="20000"/>
                    </a:ext>
                  </a:extLst>
                </a:gridCol>
                <a:gridCol w="1483420">
                  <a:extLst>
                    <a:ext uri="{9D8B030D-6E8A-4147-A177-3AD203B41FA5}">
                      <a16:colId xmlns:a16="http://schemas.microsoft.com/office/drawing/2014/main" val="20001"/>
                    </a:ext>
                  </a:extLst>
                </a:gridCol>
                <a:gridCol w="1828801">
                  <a:extLst>
                    <a:ext uri="{9D8B030D-6E8A-4147-A177-3AD203B41FA5}">
                      <a16:colId xmlns:a16="http://schemas.microsoft.com/office/drawing/2014/main" val="20002"/>
                    </a:ext>
                  </a:extLst>
                </a:gridCol>
                <a:gridCol w="1961322">
                  <a:extLst>
                    <a:ext uri="{9D8B030D-6E8A-4147-A177-3AD203B41FA5}">
                      <a16:colId xmlns:a16="http://schemas.microsoft.com/office/drawing/2014/main" val="20003"/>
                    </a:ext>
                  </a:extLst>
                </a:gridCol>
                <a:gridCol w="1523999">
                  <a:extLst>
                    <a:ext uri="{9D8B030D-6E8A-4147-A177-3AD203B41FA5}">
                      <a16:colId xmlns:a16="http://schemas.microsoft.com/office/drawing/2014/main" val="20004"/>
                    </a:ext>
                  </a:extLst>
                </a:gridCol>
                <a:gridCol w="1523999">
                  <a:extLst>
                    <a:ext uri="{9D8B030D-6E8A-4147-A177-3AD203B41FA5}">
                      <a16:colId xmlns:a16="http://schemas.microsoft.com/office/drawing/2014/main" val="20005"/>
                    </a:ext>
                  </a:extLst>
                </a:gridCol>
              </a:tblGrid>
              <a:tr h="642004">
                <a:tc>
                  <a:txBody>
                    <a:bodyPr/>
                    <a:lstStyle/>
                    <a:p>
                      <a:r>
                        <a:rPr lang="en-US" sz="1600" dirty="0">
                          <a:solidFill>
                            <a:schemeClr val="tx1"/>
                          </a:solidFill>
                          <a:latin typeface="Times New Roman" panose="02020603050405020304" pitchFamily="18" charset="0"/>
                          <a:cs typeface="Times New Roman" panose="02020603050405020304" pitchFamily="18" charset="0"/>
                        </a:rPr>
                        <a:t>YEAR </a:t>
                      </a:r>
                      <a:endParaRPr lang="en-IN" sz="1600"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600" dirty="0">
                          <a:solidFill>
                            <a:schemeClr val="tx1"/>
                          </a:solidFill>
                          <a:latin typeface="Times New Roman" panose="02020603050405020304" pitchFamily="18" charset="0"/>
                          <a:cs typeface="Times New Roman" panose="02020603050405020304" pitchFamily="18" charset="0"/>
                        </a:rPr>
                        <a:t>AUTHOR(S)</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dirty="0">
                          <a:solidFill>
                            <a:schemeClr val="tx1"/>
                          </a:solidFill>
                          <a:latin typeface="Times New Roman" panose="02020603050405020304" pitchFamily="18" charset="0"/>
                          <a:cs typeface="Times New Roman" panose="02020603050405020304" pitchFamily="18" charset="0"/>
                        </a:rPr>
                        <a:t>PAPER</a:t>
                      </a:r>
                      <a:r>
                        <a:rPr lang="en-US" baseline="0" dirty="0">
                          <a:solidFill>
                            <a:schemeClr val="tx1"/>
                          </a:solidFill>
                          <a:latin typeface="Times New Roman" panose="02020603050405020304" pitchFamily="18" charset="0"/>
                          <a:cs typeface="Times New Roman" panose="02020603050405020304" pitchFamily="18" charset="0"/>
                        </a:rPr>
                        <a:t> TITLE </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600" dirty="0">
                          <a:solidFill>
                            <a:schemeClr val="tx1"/>
                          </a:solidFill>
                          <a:latin typeface="Times New Roman" panose="02020603050405020304" pitchFamily="18" charset="0"/>
                          <a:cs typeface="Times New Roman" panose="02020603050405020304" pitchFamily="18" charset="0"/>
                        </a:rPr>
                        <a:t>METHODOLOGY</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dirty="0">
                          <a:solidFill>
                            <a:schemeClr val="tx1"/>
                          </a:solidFill>
                          <a:latin typeface="Times New Roman" panose="02020603050405020304" pitchFamily="18" charset="0"/>
                          <a:cs typeface="Times New Roman" panose="02020603050405020304" pitchFamily="18" charset="0"/>
                        </a:rPr>
                        <a:t>MERITS/</a:t>
                      </a:r>
                      <a:endParaRPr lang="en-IN" sz="1600" dirty="0">
                        <a:solidFill>
                          <a:schemeClr val="tx1"/>
                        </a:solidFill>
                        <a:latin typeface="Times New Roman" panose="02020603050405020304" pitchFamily="18" charset="0"/>
                        <a:cs typeface="Times New Roman" panose="02020603050405020304" pitchFamily="18" charset="0"/>
                      </a:endParaRPr>
                    </a:p>
                    <a:p>
                      <a:r>
                        <a:rPr lang="en-US" sz="1600" dirty="0">
                          <a:solidFill>
                            <a:schemeClr val="tx1"/>
                          </a:solidFill>
                          <a:latin typeface="Times New Roman" panose="02020603050405020304" pitchFamily="18" charset="0"/>
                          <a:cs typeface="Times New Roman" panose="02020603050405020304" pitchFamily="18" charset="0"/>
                        </a:rPr>
                        <a:t>DEMERITS</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IN" dirty="0">
                          <a:solidFill>
                            <a:schemeClr val="tx1"/>
                          </a:solidFill>
                          <a:latin typeface="Times New Roman" panose="02020603050405020304" pitchFamily="18" charset="0"/>
                          <a:cs typeface="Times New Roman" panose="02020603050405020304" pitchFamily="18" charset="0"/>
                        </a:rPr>
                        <a:t>FUTURE</a:t>
                      </a:r>
                      <a:r>
                        <a:rPr lang="en-IN" baseline="0" dirty="0">
                          <a:solidFill>
                            <a:schemeClr val="tx1"/>
                          </a:solidFill>
                          <a:latin typeface="Times New Roman" panose="02020603050405020304" pitchFamily="18" charset="0"/>
                          <a:cs typeface="Times New Roman" panose="02020603050405020304" pitchFamily="18" charset="0"/>
                        </a:rPr>
                        <a:t> SCOPE</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5136035">
                <a:tc>
                  <a:txBody>
                    <a:bodyPr/>
                    <a:lstStyle/>
                    <a:p>
                      <a:endParaRPr lang="en-IN" dirty="0"/>
                    </a:p>
                    <a:p>
                      <a:endParaRPr lang="en-IN" dirty="0"/>
                    </a:p>
                    <a:p>
                      <a:endParaRPr lang="en-IN" dirty="0"/>
                    </a:p>
                    <a:p>
                      <a:endParaRPr lang="en-IN" dirty="0"/>
                    </a:p>
                    <a:p>
                      <a:endParaRPr lang="en-IN" dirty="0"/>
                    </a:p>
                    <a:p>
                      <a:endParaRPr lang="en-IN" dirty="0"/>
                    </a:p>
                    <a:p>
                      <a:endParaRPr lang="en-IN" dirty="0"/>
                    </a:p>
                    <a:p>
                      <a:r>
                        <a:rPr lang="en-IN" dirty="0"/>
                        <a:t>2022</a:t>
                      </a:r>
                    </a:p>
                  </a:txBody>
                  <a:tcPr/>
                </a:tc>
                <a:tc>
                  <a:txBody>
                    <a:bodyPr/>
                    <a:lstStyle/>
                    <a:p>
                      <a:endParaRPr lang="en-US" sz="1600" kern="1200" dirty="0">
                        <a:solidFill>
                          <a:schemeClr val="dk1"/>
                        </a:solidFill>
                        <a:effectLst/>
                        <a:latin typeface="+mn-lt"/>
                        <a:ea typeface="+mn-ea"/>
                        <a:cs typeface="+mn-cs"/>
                      </a:endParaRPr>
                    </a:p>
                    <a:p>
                      <a:endParaRPr lang="en-US" sz="1600" kern="1200" dirty="0">
                        <a:solidFill>
                          <a:schemeClr val="dk1"/>
                        </a:solidFill>
                        <a:effectLst/>
                        <a:latin typeface="+mn-lt"/>
                        <a:ea typeface="+mn-ea"/>
                        <a:cs typeface="+mn-cs"/>
                      </a:endParaRPr>
                    </a:p>
                    <a:p>
                      <a:endParaRPr lang="en-US" sz="1600" kern="1200" dirty="0">
                        <a:solidFill>
                          <a:schemeClr val="dk1"/>
                        </a:solidFill>
                        <a:effectLst/>
                        <a:latin typeface="+mn-lt"/>
                        <a:ea typeface="+mn-ea"/>
                        <a:cs typeface="+mn-cs"/>
                      </a:endParaRPr>
                    </a:p>
                    <a:p>
                      <a:endParaRPr lang="en-US" sz="1600" kern="1200" dirty="0">
                        <a:solidFill>
                          <a:schemeClr val="dk1"/>
                        </a:solidFill>
                        <a:effectLst/>
                        <a:latin typeface="+mn-lt"/>
                        <a:ea typeface="+mn-ea"/>
                        <a:cs typeface="+mn-cs"/>
                      </a:endParaRPr>
                    </a:p>
                    <a:p>
                      <a:endParaRPr lang="en-US" sz="1600" kern="1200" dirty="0">
                        <a:solidFill>
                          <a:schemeClr val="dk1"/>
                        </a:solidFill>
                        <a:effectLst/>
                        <a:latin typeface="+mn-lt"/>
                        <a:ea typeface="+mn-ea"/>
                        <a:cs typeface="+mn-cs"/>
                      </a:endParaRPr>
                    </a:p>
                    <a:p>
                      <a:endParaRPr lang="en-US" sz="1600" kern="1200" dirty="0">
                        <a:solidFill>
                          <a:schemeClr val="dk1"/>
                        </a:solidFill>
                        <a:effectLst/>
                        <a:latin typeface="+mn-lt"/>
                        <a:ea typeface="+mn-ea"/>
                        <a:cs typeface="+mn-cs"/>
                      </a:endParaRPr>
                    </a:p>
                    <a:p>
                      <a:endParaRPr lang="en-US" sz="1600" kern="1200" dirty="0">
                        <a:solidFill>
                          <a:schemeClr val="dk1"/>
                        </a:solidFill>
                        <a:effectLst/>
                        <a:latin typeface="+mn-lt"/>
                        <a:ea typeface="+mn-ea"/>
                        <a:cs typeface="+mn-cs"/>
                      </a:endParaRPr>
                    </a:p>
                    <a:p>
                      <a:endParaRPr lang="en-US" sz="1600" kern="1200" dirty="0">
                        <a:solidFill>
                          <a:schemeClr val="dk1"/>
                        </a:solidFill>
                        <a:effectLst/>
                        <a:latin typeface="+mn-lt"/>
                        <a:ea typeface="+mn-ea"/>
                        <a:cs typeface="+mn-cs"/>
                      </a:endParaRPr>
                    </a:p>
                    <a:p>
                      <a:r>
                        <a:rPr lang="en-US" sz="1600" kern="1200" dirty="0">
                          <a:solidFill>
                            <a:schemeClr val="dk1"/>
                          </a:solidFill>
                          <a:effectLst/>
                          <a:latin typeface="+mn-lt"/>
                          <a:ea typeface="+mn-ea"/>
                          <a:cs typeface="+mn-cs"/>
                        </a:rPr>
                        <a:t>Lal Hussain, Hadeel </a:t>
                      </a:r>
                      <a:r>
                        <a:rPr lang="en-US" sz="1600" kern="1200" dirty="0" err="1">
                          <a:solidFill>
                            <a:schemeClr val="dk1"/>
                          </a:solidFill>
                          <a:effectLst/>
                          <a:latin typeface="+mn-lt"/>
                          <a:ea typeface="+mn-ea"/>
                          <a:cs typeface="+mn-cs"/>
                        </a:rPr>
                        <a:t>Alsolai</a:t>
                      </a:r>
                      <a:r>
                        <a:rPr lang="en-US" sz="1600" kern="1200" dirty="0">
                          <a:solidFill>
                            <a:schemeClr val="dk1"/>
                          </a:solidFill>
                          <a:effectLst/>
                          <a:latin typeface="+mn-lt"/>
                          <a:ea typeface="+mn-ea"/>
                          <a:cs typeface="+mn-cs"/>
                        </a:rPr>
                        <a:t>.</a:t>
                      </a:r>
                      <a:endParaRPr lang="en-IN"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600" kern="1200" dirty="0">
                          <a:solidFill>
                            <a:schemeClr val="dk1"/>
                          </a:solidFill>
                          <a:effectLst/>
                          <a:latin typeface="+mn-lt"/>
                          <a:ea typeface="+mn-ea"/>
                          <a:cs typeface="+mn-cs"/>
                        </a:rPr>
                        <a:t>Lung Cancer Prediction Using Robust Machine Learning and Image Enhancement Methods on Extracted Gray-Level Co-Occurrence Matrix Features</a:t>
                      </a:r>
                      <a:r>
                        <a:rPr lang="en-IN" sz="1600" kern="1200" dirty="0">
                          <a:solidFill>
                            <a:schemeClr val="dk1"/>
                          </a:solidFill>
                          <a:effectLst/>
                          <a:latin typeface="+mn-lt"/>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defRPr/>
                      </a:pPr>
                      <a:endParaRPr lang="en-IN" sz="1600" kern="1200" dirty="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lang="en-IN" sz="16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Volume: </a:t>
                      </a:r>
                      <a:r>
                        <a:rPr lang="en-IN" sz="1600" b="0" i="0" kern="1200" dirty="0">
                          <a:solidFill>
                            <a:schemeClr val="dk1"/>
                          </a:solidFill>
                          <a:effectLst/>
                          <a:latin typeface="Corbel" panose="020B0503020204020204" pitchFamily="34" charset="0"/>
                          <a:ea typeface="Calibri" panose="020F0502020204030204" pitchFamily="34" charset="0"/>
                          <a:cs typeface="Calibri" panose="020F0502020204030204" pitchFamily="34" charset="0"/>
                        </a:rPr>
                        <a:t>12</a:t>
                      </a:r>
                      <a:endParaRPr lang="en-IN" sz="1600" dirty="0">
                        <a:latin typeface="Corbel" panose="020B0503020204020204" pitchFamily="34" charset="0"/>
                      </a:endParaRPr>
                    </a:p>
                    <a:p>
                      <a:r>
                        <a:rPr lang="en-IN" sz="1800" b="1" i="0" u="none" strike="noStrik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Issued on :</a:t>
                      </a:r>
                      <a:r>
                        <a:rPr lang="en-IN" sz="1800" b="1" i="0" kern="1200" dirty="0">
                          <a:solidFill>
                            <a:schemeClr val="dk1"/>
                          </a:solidFill>
                          <a:effectLst/>
                          <a:latin typeface="+mn-lt"/>
                          <a:ea typeface="+mn-ea"/>
                          <a:cs typeface="+mn-cs"/>
                        </a:rPr>
                        <a:t> </a:t>
                      </a:r>
                      <a:r>
                        <a:rPr lang="en-IN" sz="1800" b="0" i="0" kern="1200" dirty="0">
                          <a:solidFill>
                            <a:schemeClr val="dk1"/>
                          </a:solidFill>
                          <a:effectLst/>
                          <a:latin typeface="+mn-lt"/>
                          <a:ea typeface="+mn-ea"/>
                          <a:cs typeface="+mn-cs"/>
                        </a:rPr>
                        <a:t>27 June 2022</a:t>
                      </a:r>
                      <a:r>
                        <a:rPr lang="en-IN" sz="1800" b="0" i="0" u="none" strike="noStrike"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a:t>
                      </a:r>
                      <a:endParaRPr lang="en-US" sz="1800" b="0" dirty="0">
                        <a:latin typeface="Calibri" panose="020F0502020204030204" pitchFamily="34" charset="0"/>
                        <a:ea typeface="Calibri" panose="020F0502020204030204" pitchFamily="34" charset="0"/>
                        <a:cs typeface="Calibri" panose="020F0502020204030204" pitchFamily="34" charset="0"/>
                      </a:endParaRPr>
                    </a:p>
                    <a:p>
                      <a:r>
                        <a:rPr lang="en-US" sz="1800" b="1" dirty="0">
                          <a:latin typeface="Calibri" panose="020F0502020204030204" pitchFamily="34" charset="0"/>
                          <a:ea typeface="Calibri" panose="020F0502020204030204" pitchFamily="34" charset="0"/>
                          <a:cs typeface="Calibri" panose="020F0502020204030204" pitchFamily="34" charset="0"/>
                        </a:rPr>
                        <a:t>Journal</a:t>
                      </a:r>
                      <a:r>
                        <a:rPr lang="en-US" sz="1800" dirty="0">
                          <a:latin typeface="Calibri" panose="020F0502020204030204" pitchFamily="34" charset="0"/>
                          <a:ea typeface="Calibri" panose="020F0502020204030204" pitchFamily="34" charset="0"/>
                          <a:cs typeface="Calibri" panose="020F0502020204030204" pitchFamily="34" charset="0"/>
                        </a:rPr>
                        <a:t>:</a:t>
                      </a:r>
                      <a:r>
                        <a:rPr lang="en-IN" sz="16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MDPI , Applied Science</a:t>
                      </a:r>
                      <a:endParaRPr lang="en-IN" sz="1600" dirty="0"/>
                    </a:p>
                    <a:p>
                      <a:endParaRPr lang="en-IN" sz="1600" dirty="0"/>
                    </a:p>
                  </a:txBody>
                  <a:tcPr/>
                </a:tc>
                <a:tc>
                  <a:txBody>
                    <a:bodyPr/>
                    <a:lstStyle/>
                    <a:p>
                      <a:r>
                        <a:rPr lang="en-US" sz="1600" b="0" i="0" kern="1200" dirty="0">
                          <a:solidFill>
                            <a:schemeClr val="dk1"/>
                          </a:solidFill>
                          <a:effectLst/>
                          <a:latin typeface="+mn-lt"/>
                          <a:ea typeface="+mn-ea"/>
                          <a:cs typeface="+mn-cs"/>
                        </a:rPr>
                        <a:t>This study aimed to improve lung cancer image quality by utilizing and employing various image enhancement methods, such as image adjustment, gamma correction, contrast stretching, thresholding, and histogram equalization methods.</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600" b="1" dirty="0"/>
                        <a:t>MERITS</a:t>
                      </a:r>
                      <a:r>
                        <a:rPr lang="en-IN" dirty="0"/>
                        <a:t>:</a:t>
                      </a:r>
                    </a:p>
                    <a:p>
                      <a:r>
                        <a:rPr lang="en-US"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It distinguish between the groups of NSCLC and SCLC by first extracting hand-crafted texture features and employing supervised machine learning algorithms.</a:t>
                      </a:r>
                    </a:p>
                    <a:p>
                      <a:endParaRPr lang="en-US" sz="16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endParaRPr>
                    </a:p>
                    <a:p>
                      <a:r>
                        <a:rPr lang="en-US" sz="1600" b="1"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DEMERITS:</a:t>
                      </a:r>
                    </a:p>
                    <a:p>
                      <a:r>
                        <a:rPr lang="en-US"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The present study was carried out on a small lung cancer dataset provided by the Lung Cancer Alliance on lung cancer types, i.e., NSCLC and SCLC. </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In the future, we shall apply the proposed methods based on image enhancement, feature extraction, and ranking and machine learning methods on larger datasets with more clinical details, disease severity levels, and more types, and larger datasets acquired on different imaging modalities.</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95057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a:xfrm>
            <a:off x="628650" y="6359786"/>
            <a:ext cx="2057400" cy="365125"/>
          </a:xfrm>
        </p:spPr>
        <p:txBody>
          <a:bodyPr/>
          <a:lstStyle/>
          <a:p>
            <a:r>
              <a:rPr lang="en-IN" dirty="0"/>
              <a:t>10-04-2023</a:t>
            </a:r>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6</a:t>
            </a:fld>
            <a:endParaRPr lang="en-IN"/>
          </a:p>
        </p:txBody>
      </p:sp>
      <p:pic>
        <p:nvPicPr>
          <p:cNvPr id="9" name="Content Placeholder 8">
            <a:extLst>
              <a:ext uri="{FF2B5EF4-FFF2-40B4-BE49-F238E27FC236}">
                <a16:creationId xmlns:a16="http://schemas.microsoft.com/office/drawing/2014/main" id="{1C8F9958-9911-743A-CDF9-3F959E12EB81}"/>
              </a:ext>
            </a:extLst>
          </p:cNvPr>
          <p:cNvPicPr>
            <a:picLocks noGrp="1" noChangeAspect="1"/>
          </p:cNvPicPr>
          <p:nvPr>
            <p:ph idx="1"/>
          </p:nvPr>
        </p:nvPicPr>
        <p:blipFill>
          <a:blip r:embed="rId2"/>
          <a:stretch>
            <a:fillRect/>
          </a:stretch>
        </p:blipFill>
        <p:spPr>
          <a:xfrm>
            <a:off x="129617" y="993636"/>
            <a:ext cx="8884766" cy="5362715"/>
          </a:xfrm>
        </p:spPr>
      </p:pic>
    </p:spTree>
    <p:extLst>
      <p:ext uri="{BB962C8B-B14F-4D97-AF65-F5344CB8AC3E}">
        <p14:creationId xmlns:p14="http://schemas.microsoft.com/office/powerpoint/2010/main" val="4049645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a:xfrm>
            <a:off x="628650" y="6359786"/>
            <a:ext cx="2057400" cy="365125"/>
          </a:xfrm>
        </p:spPr>
        <p:txBody>
          <a:bodyPr/>
          <a:lstStyle/>
          <a:p>
            <a:r>
              <a:rPr lang="en-IN" dirty="0"/>
              <a:t>10-04-2023</a:t>
            </a:r>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7</a:t>
            </a:fld>
            <a:endParaRPr lang="en-IN"/>
          </a:p>
        </p:txBody>
      </p:sp>
      <p:pic>
        <p:nvPicPr>
          <p:cNvPr id="8" name="Content Placeholder 7">
            <a:extLst>
              <a:ext uri="{FF2B5EF4-FFF2-40B4-BE49-F238E27FC236}">
                <a16:creationId xmlns:a16="http://schemas.microsoft.com/office/drawing/2014/main" id="{29339127-8DFF-7313-C9CE-E45CABAFFA88}"/>
              </a:ext>
            </a:extLst>
          </p:cNvPr>
          <p:cNvPicPr>
            <a:picLocks noGrp="1" noChangeAspect="1"/>
          </p:cNvPicPr>
          <p:nvPr>
            <p:ph idx="1"/>
          </p:nvPr>
        </p:nvPicPr>
        <p:blipFill>
          <a:blip r:embed="rId2"/>
          <a:stretch>
            <a:fillRect/>
          </a:stretch>
        </p:blipFill>
        <p:spPr>
          <a:xfrm>
            <a:off x="242596" y="977194"/>
            <a:ext cx="8742784" cy="5239034"/>
          </a:xfrm>
        </p:spPr>
      </p:pic>
    </p:spTree>
    <p:extLst>
      <p:ext uri="{BB962C8B-B14F-4D97-AF65-F5344CB8AC3E}">
        <p14:creationId xmlns:p14="http://schemas.microsoft.com/office/powerpoint/2010/main" val="1499910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a:xfrm>
            <a:off x="628650" y="6359786"/>
            <a:ext cx="2057400" cy="365125"/>
          </a:xfrm>
        </p:spPr>
        <p:txBody>
          <a:bodyPr/>
          <a:lstStyle/>
          <a:p>
            <a:r>
              <a:rPr lang="en-IN" dirty="0"/>
              <a:t>10-04-2023</a:t>
            </a:r>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8</a:t>
            </a:fld>
            <a:endParaRPr lang="en-IN"/>
          </a:p>
        </p:txBody>
      </p:sp>
      <p:pic>
        <p:nvPicPr>
          <p:cNvPr id="10" name="Content Placeholder 9">
            <a:extLst>
              <a:ext uri="{FF2B5EF4-FFF2-40B4-BE49-F238E27FC236}">
                <a16:creationId xmlns:a16="http://schemas.microsoft.com/office/drawing/2014/main" id="{916050C7-A1A8-98A8-ED2C-8F177C9CD286}"/>
              </a:ext>
            </a:extLst>
          </p:cNvPr>
          <p:cNvPicPr>
            <a:picLocks noGrp="1" noChangeAspect="1"/>
          </p:cNvPicPr>
          <p:nvPr>
            <p:ph idx="1"/>
          </p:nvPr>
        </p:nvPicPr>
        <p:blipFill>
          <a:blip r:embed="rId2"/>
          <a:stretch>
            <a:fillRect/>
          </a:stretch>
        </p:blipFill>
        <p:spPr>
          <a:xfrm>
            <a:off x="187967" y="795358"/>
            <a:ext cx="8778751" cy="5456152"/>
          </a:xfrm>
        </p:spPr>
      </p:pic>
    </p:spTree>
    <p:extLst>
      <p:ext uri="{BB962C8B-B14F-4D97-AF65-F5344CB8AC3E}">
        <p14:creationId xmlns:p14="http://schemas.microsoft.com/office/powerpoint/2010/main" val="93857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a:xfrm>
            <a:off x="628650" y="6359786"/>
            <a:ext cx="2057400" cy="365125"/>
          </a:xfrm>
        </p:spPr>
        <p:txBody>
          <a:bodyPr/>
          <a:lstStyle/>
          <a:p>
            <a:r>
              <a:rPr lang="en-IN" dirty="0"/>
              <a:t>10-04-2023</a:t>
            </a:r>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9</a:t>
            </a:fld>
            <a:endParaRPr lang="en-IN"/>
          </a:p>
        </p:txBody>
      </p:sp>
      <p:pic>
        <p:nvPicPr>
          <p:cNvPr id="8" name="Content Placeholder 7">
            <a:extLst>
              <a:ext uri="{FF2B5EF4-FFF2-40B4-BE49-F238E27FC236}">
                <a16:creationId xmlns:a16="http://schemas.microsoft.com/office/drawing/2014/main" id="{6FB74A86-D59C-612C-CCFB-E92B4D0173A7}"/>
              </a:ext>
            </a:extLst>
          </p:cNvPr>
          <p:cNvPicPr>
            <a:picLocks noGrp="1" noChangeAspect="1"/>
          </p:cNvPicPr>
          <p:nvPr>
            <p:ph idx="1"/>
          </p:nvPr>
        </p:nvPicPr>
        <p:blipFill>
          <a:blip r:embed="rId2"/>
          <a:stretch>
            <a:fillRect/>
          </a:stretch>
        </p:blipFill>
        <p:spPr>
          <a:xfrm>
            <a:off x="228600" y="956400"/>
            <a:ext cx="8686799" cy="5295208"/>
          </a:xfrm>
        </p:spPr>
      </p:pic>
    </p:spTree>
    <p:extLst>
      <p:ext uri="{BB962C8B-B14F-4D97-AF65-F5344CB8AC3E}">
        <p14:creationId xmlns:p14="http://schemas.microsoft.com/office/powerpoint/2010/main" val="22954919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440</TotalTime>
  <Words>2177</Words>
  <Application>Microsoft Office PowerPoint</Application>
  <PresentationFormat>On-screen Show (4:3)</PresentationFormat>
  <Paragraphs>246</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Corbel</vt:lpstr>
      <vt:lpstr>Times New Roman</vt:lpstr>
      <vt:lpstr>Office Theme</vt:lpstr>
      <vt:lpstr>PowerPoint Presentation</vt:lpstr>
      <vt:lpstr>Abstract</vt:lpstr>
      <vt:lpstr>Objective of the Project</vt:lpstr>
      <vt:lpstr>Literature Survey</vt:lpstr>
      <vt:lpstr>Literature Survey</vt:lpstr>
      <vt:lpstr>Literature Survey</vt:lpstr>
      <vt:lpstr>Literature Survey</vt:lpstr>
      <vt:lpstr>Literature Survey</vt:lpstr>
      <vt:lpstr>Literature Survey</vt:lpstr>
      <vt:lpstr>Existing System</vt:lpstr>
      <vt:lpstr>Proposed System</vt:lpstr>
      <vt:lpstr>Software / Hardware used</vt:lpstr>
      <vt:lpstr>System Architecture </vt:lpstr>
      <vt:lpstr>System Design-Block Diagram</vt:lpstr>
      <vt:lpstr>System Design-Data Workflow Diagram </vt:lpstr>
      <vt:lpstr>System Design-Use-Case Diagram </vt:lpstr>
      <vt:lpstr>System Design-Class Diagram</vt:lpstr>
      <vt:lpstr>System Design –Activity Diagram</vt:lpstr>
      <vt:lpstr>System Design – ER Diagram</vt:lpstr>
      <vt:lpstr>Methodology used</vt:lpstr>
      <vt:lpstr>Module Description</vt:lpstr>
      <vt:lpstr>Module Description </vt:lpstr>
      <vt:lpstr>PowerPoint Presentation</vt:lpstr>
      <vt:lpstr>Module Description </vt:lpstr>
      <vt:lpstr> Module Description</vt:lpstr>
      <vt:lpstr>Module Description</vt:lpstr>
      <vt:lpstr>Module Description</vt:lpstr>
      <vt:lpstr>Performance Evaluation</vt:lpstr>
      <vt:lpstr>Performance Evaluation</vt:lpstr>
      <vt:lpstr>Screen Shots</vt:lpstr>
      <vt:lpstr>Screen Shots</vt:lpstr>
      <vt:lpstr>Conclusion</vt:lpstr>
      <vt:lpstr>Future Work</vt:lpstr>
      <vt:lpstr>Reference Paper</vt:lpstr>
      <vt:lpstr>Reference Paper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Vijay V</cp:lastModifiedBy>
  <cp:revision>15</cp:revision>
  <dcterms:created xsi:type="dcterms:W3CDTF">2020-12-27T14:21:20Z</dcterms:created>
  <dcterms:modified xsi:type="dcterms:W3CDTF">2023-04-07T14:41:06Z</dcterms:modified>
</cp:coreProperties>
</file>