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1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9FFE3-12DF-002A-C75E-BBFAADBB42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141A92E-9A2B-5C92-01DB-D870BEBB18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A03F9D3-3882-607D-4AC1-FD8214C6AC15}"/>
              </a:ext>
            </a:extLst>
          </p:cNvPr>
          <p:cNvSpPr>
            <a:spLocks noGrp="1"/>
          </p:cNvSpPr>
          <p:nvPr>
            <p:ph type="dt" sz="half" idx="10"/>
          </p:nvPr>
        </p:nvSpPr>
        <p:spPr/>
        <p:txBody>
          <a:bodyPr/>
          <a:lstStyle/>
          <a:p>
            <a:fld id="{50FCC4C4-737F-4791-8F3A-1CD26A37808C}" type="datetimeFigureOut">
              <a:rPr lang="en-IN" smtClean="0"/>
              <a:t>29-11-2022</a:t>
            </a:fld>
            <a:endParaRPr lang="en-IN"/>
          </a:p>
        </p:txBody>
      </p:sp>
      <p:sp>
        <p:nvSpPr>
          <p:cNvPr id="5" name="Footer Placeholder 4">
            <a:extLst>
              <a:ext uri="{FF2B5EF4-FFF2-40B4-BE49-F238E27FC236}">
                <a16:creationId xmlns:a16="http://schemas.microsoft.com/office/drawing/2014/main" id="{0EB21C2D-A68C-934E-7A9F-15F7DA83CC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A42E79-A28D-B30E-AEDD-8FA970B2C5AE}"/>
              </a:ext>
            </a:extLst>
          </p:cNvPr>
          <p:cNvSpPr>
            <a:spLocks noGrp="1"/>
          </p:cNvSpPr>
          <p:nvPr>
            <p:ph type="sldNum" sz="quarter" idx="12"/>
          </p:nvPr>
        </p:nvSpPr>
        <p:spPr/>
        <p:txBody>
          <a:bodyPr/>
          <a:lstStyle/>
          <a:p>
            <a:fld id="{E16124A9-706B-4D80-B77A-1BC89E3C790C}" type="slidenum">
              <a:rPr lang="en-IN" smtClean="0"/>
              <a:t>‹#›</a:t>
            </a:fld>
            <a:endParaRPr lang="en-IN"/>
          </a:p>
        </p:txBody>
      </p:sp>
    </p:spTree>
    <p:extLst>
      <p:ext uri="{BB962C8B-B14F-4D97-AF65-F5344CB8AC3E}">
        <p14:creationId xmlns:p14="http://schemas.microsoft.com/office/powerpoint/2010/main" val="2998420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80CF9-FA9A-20E2-663A-44325AFD94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CC2881-78D8-E8FA-06E2-6B28D21D64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09DAF6-6465-869A-09B7-D01B22C996CA}"/>
              </a:ext>
            </a:extLst>
          </p:cNvPr>
          <p:cNvSpPr>
            <a:spLocks noGrp="1"/>
          </p:cNvSpPr>
          <p:nvPr>
            <p:ph type="dt" sz="half" idx="10"/>
          </p:nvPr>
        </p:nvSpPr>
        <p:spPr/>
        <p:txBody>
          <a:bodyPr/>
          <a:lstStyle/>
          <a:p>
            <a:fld id="{50FCC4C4-737F-4791-8F3A-1CD26A37808C}" type="datetimeFigureOut">
              <a:rPr lang="en-IN" smtClean="0"/>
              <a:t>29-11-2022</a:t>
            </a:fld>
            <a:endParaRPr lang="en-IN"/>
          </a:p>
        </p:txBody>
      </p:sp>
      <p:sp>
        <p:nvSpPr>
          <p:cNvPr id="5" name="Footer Placeholder 4">
            <a:extLst>
              <a:ext uri="{FF2B5EF4-FFF2-40B4-BE49-F238E27FC236}">
                <a16:creationId xmlns:a16="http://schemas.microsoft.com/office/drawing/2014/main" id="{EE2645A6-0B8C-3EC5-B809-D094132CB9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9F2B7B-AC20-C49C-3119-A59AD87AC203}"/>
              </a:ext>
            </a:extLst>
          </p:cNvPr>
          <p:cNvSpPr>
            <a:spLocks noGrp="1"/>
          </p:cNvSpPr>
          <p:nvPr>
            <p:ph type="sldNum" sz="quarter" idx="12"/>
          </p:nvPr>
        </p:nvSpPr>
        <p:spPr/>
        <p:txBody>
          <a:bodyPr/>
          <a:lstStyle/>
          <a:p>
            <a:fld id="{E16124A9-706B-4D80-B77A-1BC89E3C790C}" type="slidenum">
              <a:rPr lang="en-IN" smtClean="0"/>
              <a:t>‹#›</a:t>
            </a:fld>
            <a:endParaRPr lang="en-IN"/>
          </a:p>
        </p:txBody>
      </p:sp>
    </p:spTree>
    <p:extLst>
      <p:ext uri="{BB962C8B-B14F-4D97-AF65-F5344CB8AC3E}">
        <p14:creationId xmlns:p14="http://schemas.microsoft.com/office/powerpoint/2010/main" val="277356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65CDD5-B817-BE40-4037-B675A405FE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F582A3-0A35-5131-F1C9-AC81E016AD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587C51-2C7A-1D1E-E71D-6A0F073A8E6B}"/>
              </a:ext>
            </a:extLst>
          </p:cNvPr>
          <p:cNvSpPr>
            <a:spLocks noGrp="1"/>
          </p:cNvSpPr>
          <p:nvPr>
            <p:ph type="dt" sz="half" idx="10"/>
          </p:nvPr>
        </p:nvSpPr>
        <p:spPr/>
        <p:txBody>
          <a:bodyPr/>
          <a:lstStyle/>
          <a:p>
            <a:fld id="{50FCC4C4-737F-4791-8F3A-1CD26A37808C}" type="datetimeFigureOut">
              <a:rPr lang="en-IN" smtClean="0"/>
              <a:t>29-11-2022</a:t>
            </a:fld>
            <a:endParaRPr lang="en-IN"/>
          </a:p>
        </p:txBody>
      </p:sp>
      <p:sp>
        <p:nvSpPr>
          <p:cNvPr id="5" name="Footer Placeholder 4">
            <a:extLst>
              <a:ext uri="{FF2B5EF4-FFF2-40B4-BE49-F238E27FC236}">
                <a16:creationId xmlns:a16="http://schemas.microsoft.com/office/drawing/2014/main" id="{EBDCDC6C-8522-64AD-179E-ED95F380F1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FE8E86-9CC3-5F57-FAE8-1B29973C4A07}"/>
              </a:ext>
            </a:extLst>
          </p:cNvPr>
          <p:cNvSpPr>
            <a:spLocks noGrp="1"/>
          </p:cNvSpPr>
          <p:nvPr>
            <p:ph type="sldNum" sz="quarter" idx="12"/>
          </p:nvPr>
        </p:nvSpPr>
        <p:spPr/>
        <p:txBody>
          <a:bodyPr/>
          <a:lstStyle/>
          <a:p>
            <a:fld id="{E16124A9-706B-4D80-B77A-1BC89E3C790C}" type="slidenum">
              <a:rPr lang="en-IN" smtClean="0"/>
              <a:t>‹#›</a:t>
            </a:fld>
            <a:endParaRPr lang="en-IN"/>
          </a:p>
        </p:txBody>
      </p:sp>
    </p:spTree>
    <p:extLst>
      <p:ext uri="{BB962C8B-B14F-4D97-AF65-F5344CB8AC3E}">
        <p14:creationId xmlns:p14="http://schemas.microsoft.com/office/powerpoint/2010/main" val="712512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AF227-7334-28B5-3B5D-26492B7E84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CBDB6D-2422-145F-A3D4-26EB1E0365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F1BCCC-E76C-DB62-F348-80972BF7E0AA}"/>
              </a:ext>
            </a:extLst>
          </p:cNvPr>
          <p:cNvSpPr>
            <a:spLocks noGrp="1"/>
          </p:cNvSpPr>
          <p:nvPr>
            <p:ph type="dt" sz="half" idx="10"/>
          </p:nvPr>
        </p:nvSpPr>
        <p:spPr/>
        <p:txBody>
          <a:bodyPr/>
          <a:lstStyle/>
          <a:p>
            <a:fld id="{50FCC4C4-737F-4791-8F3A-1CD26A37808C}" type="datetimeFigureOut">
              <a:rPr lang="en-IN" smtClean="0"/>
              <a:t>29-11-2022</a:t>
            </a:fld>
            <a:endParaRPr lang="en-IN"/>
          </a:p>
        </p:txBody>
      </p:sp>
      <p:sp>
        <p:nvSpPr>
          <p:cNvPr id="5" name="Footer Placeholder 4">
            <a:extLst>
              <a:ext uri="{FF2B5EF4-FFF2-40B4-BE49-F238E27FC236}">
                <a16:creationId xmlns:a16="http://schemas.microsoft.com/office/drawing/2014/main" id="{718A2326-E5C6-E166-25C0-CE2659A367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44CE2F-9567-3CDE-764A-2B8BFEA7D8CF}"/>
              </a:ext>
            </a:extLst>
          </p:cNvPr>
          <p:cNvSpPr>
            <a:spLocks noGrp="1"/>
          </p:cNvSpPr>
          <p:nvPr>
            <p:ph type="sldNum" sz="quarter" idx="12"/>
          </p:nvPr>
        </p:nvSpPr>
        <p:spPr/>
        <p:txBody>
          <a:bodyPr/>
          <a:lstStyle/>
          <a:p>
            <a:fld id="{E16124A9-706B-4D80-B77A-1BC89E3C790C}" type="slidenum">
              <a:rPr lang="en-IN" smtClean="0"/>
              <a:t>‹#›</a:t>
            </a:fld>
            <a:endParaRPr lang="en-IN"/>
          </a:p>
        </p:txBody>
      </p:sp>
    </p:spTree>
    <p:extLst>
      <p:ext uri="{BB962C8B-B14F-4D97-AF65-F5344CB8AC3E}">
        <p14:creationId xmlns:p14="http://schemas.microsoft.com/office/powerpoint/2010/main" val="2046820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5A90B-93D4-9760-7074-4897090080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F85CF2-A154-E564-5829-46182E1461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09205A-B2C3-2503-DF17-3E21F34F0BB8}"/>
              </a:ext>
            </a:extLst>
          </p:cNvPr>
          <p:cNvSpPr>
            <a:spLocks noGrp="1"/>
          </p:cNvSpPr>
          <p:nvPr>
            <p:ph type="dt" sz="half" idx="10"/>
          </p:nvPr>
        </p:nvSpPr>
        <p:spPr/>
        <p:txBody>
          <a:bodyPr/>
          <a:lstStyle/>
          <a:p>
            <a:fld id="{50FCC4C4-737F-4791-8F3A-1CD26A37808C}" type="datetimeFigureOut">
              <a:rPr lang="en-IN" smtClean="0"/>
              <a:t>29-11-2022</a:t>
            </a:fld>
            <a:endParaRPr lang="en-IN"/>
          </a:p>
        </p:txBody>
      </p:sp>
      <p:sp>
        <p:nvSpPr>
          <p:cNvPr id="5" name="Footer Placeholder 4">
            <a:extLst>
              <a:ext uri="{FF2B5EF4-FFF2-40B4-BE49-F238E27FC236}">
                <a16:creationId xmlns:a16="http://schemas.microsoft.com/office/drawing/2014/main" id="{4A07ED6F-3900-A271-2789-FAB52F3341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678944-8F33-293A-BFE3-C77B3544B343}"/>
              </a:ext>
            </a:extLst>
          </p:cNvPr>
          <p:cNvSpPr>
            <a:spLocks noGrp="1"/>
          </p:cNvSpPr>
          <p:nvPr>
            <p:ph type="sldNum" sz="quarter" idx="12"/>
          </p:nvPr>
        </p:nvSpPr>
        <p:spPr/>
        <p:txBody>
          <a:bodyPr/>
          <a:lstStyle/>
          <a:p>
            <a:fld id="{E16124A9-706B-4D80-B77A-1BC89E3C790C}" type="slidenum">
              <a:rPr lang="en-IN" smtClean="0"/>
              <a:t>‹#›</a:t>
            </a:fld>
            <a:endParaRPr lang="en-IN"/>
          </a:p>
        </p:txBody>
      </p:sp>
    </p:spTree>
    <p:extLst>
      <p:ext uri="{BB962C8B-B14F-4D97-AF65-F5344CB8AC3E}">
        <p14:creationId xmlns:p14="http://schemas.microsoft.com/office/powerpoint/2010/main" val="544005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451FA-14C2-5CF9-F15F-518E385AF6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CF01E1-8A6F-64EC-9EBD-EBB40647F4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E78482D-FF28-0A34-9284-A0C8D04ECE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62EC8B-A2BE-CAC9-1DC3-ADCC04FDD36D}"/>
              </a:ext>
            </a:extLst>
          </p:cNvPr>
          <p:cNvSpPr>
            <a:spLocks noGrp="1"/>
          </p:cNvSpPr>
          <p:nvPr>
            <p:ph type="dt" sz="half" idx="10"/>
          </p:nvPr>
        </p:nvSpPr>
        <p:spPr/>
        <p:txBody>
          <a:bodyPr/>
          <a:lstStyle/>
          <a:p>
            <a:fld id="{50FCC4C4-737F-4791-8F3A-1CD26A37808C}" type="datetimeFigureOut">
              <a:rPr lang="en-IN" smtClean="0"/>
              <a:t>29-11-2022</a:t>
            </a:fld>
            <a:endParaRPr lang="en-IN"/>
          </a:p>
        </p:txBody>
      </p:sp>
      <p:sp>
        <p:nvSpPr>
          <p:cNvPr id="6" name="Footer Placeholder 5">
            <a:extLst>
              <a:ext uri="{FF2B5EF4-FFF2-40B4-BE49-F238E27FC236}">
                <a16:creationId xmlns:a16="http://schemas.microsoft.com/office/drawing/2014/main" id="{9E63C7C9-EB44-B03F-046D-1220B6A003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3EEFD8-F6FD-CFA2-2716-F70AAAF65875}"/>
              </a:ext>
            </a:extLst>
          </p:cNvPr>
          <p:cNvSpPr>
            <a:spLocks noGrp="1"/>
          </p:cNvSpPr>
          <p:nvPr>
            <p:ph type="sldNum" sz="quarter" idx="12"/>
          </p:nvPr>
        </p:nvSpPr>
        <p:spPr/>
        <p:txBody>
          <a:bodyPr/>
          <a:lstStyle/>
          <a:p>
            <a:fld id="{E16124A9-706B-4D80-B77A-1BC89E3C790C}" type="slidenum">
              <a:rPr lang="en-IN" smtClean="0"/>
              <a:t>‹#›</a:t>
            </a:fld>
            <a:endParaRPr lang="en-IN"/>
          </a:p>
        </p:txBody>
      </p:sp>
    </p:spTree>
    <p:extLst>
      <p:ext uri="{BB962C8B-B14F-4D97-AF65-F5344CB8AC3E}">
        <p14:creationId xmlns:p14="http://schemas.microsoft.com/office/powerpoint/2010/main" val="2053423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2084-4246-22B4-2130-39855B722ED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ECB9CB-B8AC-35EF-5F56-0F777CDB2E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A30383-806B-81D1-5BA3-0067DAC804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8E5823-7A40-B544-7A8C-105D91A75C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5C6432-436B-265B-2B29-2FC98BF92E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DBC9F9-FE2D-7343-4A16-619EF6788124}"/>
              </a:ext>
            </a:extLst>
          </p:cNvPr>
          <p:cNvSpPr>
            <a:spLocks noGrp="1"/>
          </p:cNvSpPr>
          <p:nvPr>
            <p:ph type="dt" sz="half" idx="10"/>
          </p:nvPr>
        </p:nvSpPr>
        <p:spPr/>
        <p:txBody>
          <a:bodyPr/>
          <a:lstStyle/>
          <a:p>
            <a:fld id="{50FCC4C4-737F-4791-8F3A-1CD26A37808C}" type="datetimeFigureOut">
              <a:rPr lang="en-IN" smtClean="0"/>
              <a:t>29-11-2022</a:t>
            </a:fld>
            <a:endParaRPr lang="en-IN"/>
          </a:p>
        </p:txBody>
      </p:sp>
      <p:sp>
        <p:nvSpPr>
          <p:cNvPr id="8" name="Footer Placeholder 7">
            <a:extLst>
              <a:ext uri="{FF2B5EF4-FFF2-40B4-BE49-F238E27FC236}">
                <a16:creationId xmlns:a16="http://schemas.microsoft.com/office/drawing/2014/main" id="{4091A420-A2F3-C783-D797-6E5445F17C3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25BC71D-02AA-CB4E-AAE7-2FA7C0637FE8}"/>
              </a:ext>
            </a:extLst>
          </p:cNvPr>
          <p:cNvSpPr>
            <a:spLocks noGrp="1"/>
          </p:cNvSpPr>
          <p:nvPr>
            <p:ph type="sldNum" sz="quarter" idx="12"/>
          </p:nvPr>
        </p:nvSpPr>
        <p:spPr/>
        <p:txBody>
          <a:bodyPr/>
          <a:lstStyle/>
          <a:p>
            <a:fld id="{E16124A9-706B-4D80-B77A-1BC89E3C790C}" type="slidenum">
              <a:rPr lang="en-IN" smtClean="0"/>
              <a:t>‹#›</a:t>
            </a:fld>
            <a:endParaRPr lang="en-IN"/>
          </a:p>
        </p:txBody>
      </p:sp>
    </p:spTree>
    <p:extLst>
      <p:ext uri="{BB962C8B-B14F-4D97-AF65-F5344CB8AC3E}">
        <p14:creationId xmlns:p14="http://schemas.microsoft.com/office/powerpoint/2010/main" val="14136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D8CC5-C5A0-C8BD-2D1B-CE51CA4085E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8CE699-301D-1DE9-3365-9A9E43CC053F}"/>
              </a:ext>
            </a:extLst>
          </p:cNvPr>
          <p:cNvSpPr>
            <a:spLocks noGrp="1"/>
          </p:cNvSpPr>
          <p:nvPr>
            <p:ph type="dt" sz="half" idx="10"/>
          </p:nvPr>
        </p:nvSpPr>
        <p:spPr/>
        <p:txBody>
          <a:bodyPr/>
          <a:lstStyle/>
          <a:p>
            <a:fld id="{50FCC4C4-737F-4791-8F3A-1CD26A37808C}" type="datetimeFigureOut">
              <a:rPr lang="en-IN" smtClean="0"/>
              <a:t>29-11-2022</a:t>
            </a:fld>
            <a:endParaRPr lang="en-IN"/>
          </a:p>
        </p:txBody>
      </p:sp>
      <p:sp>
        <p:nvSpPr>
          <p:cNvPr id="4" name="Footer Placeholder 3">
            <a:extLst>
              <a:ext uri="{FF2B5EF4-FFF2-40B4-BE49-F238E27FC236}">
                <a16:creationId xmlns:a16="http://schemas.microsoft.com/office/drawing/2014/main" id="{71F21F84-1ECC-C9ED-4243-F6E967C699A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805B13F-1F82-4B7A-5E0C-85787B6C6595}"/>
              </a:ext>
            </a:extLst>
          </p:cNvPr>
          <p:cNvSpPr>
            <a:spLocks noGrp="1"/>
          </p:cNvSpPr>
          <p:nvPr>
            <p:ph type="sldNum" sz="quarter" idx="12"/>
          </p:nvPr>
        </p:nvSpPr>
        <p:spPr/>
        <p:txBody>
          <a:bodyPr/>
          <a:lstStyle/>
          <a:p>
            <a:fld id="{E16124A9-706B-4D80-B77A-1BC89E3C790C}" type="slidenum">
              <a:rPr lang="en-IN" smtClean="0"/>
              <a:t>‹#›</a:t>
            </a:fld>
            <a:endParaRPr lang="en-IN"/>
          </a:p>
        </p:txBody>
      </p:sp>
    </p:spTree>
    <p:extLst>
      <p:ext uri="{BB962C8B-B14F-4D97-AF65-F5344CB8AC3E}">
        <p14:creationId xmlns:p14="http://schemas.microsoft.com/office/powerpoint/2010/main" val="3988284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C24CB5-751E-E422-CAC6-A3F23620A50D}"/>
              </a:ext>
            </a:extLst>
          </p:cNvPr>
          <p:cNvSpPr>
            <a:spLocks noGrp="1"/>
          </p:cNvSpPr>
          <p:nvPr>
            <p:ph type="dt" sz="half" idx="10"/>
          </p:nvPr>
        </p:nvSpPr>
        <p:spPr/>
        <p:txBody>
          <a:bodyPr/>
          <a:lstStyle/>
          <a:p>
            <a:fld id="{50FCC4C4-737F-4791-8F3A-1CD26A37808C}" type="datetimeFigureOut">
              <a:rPr lang="en-IN" smtClean="0"/>
              <a:t>29-11-2022</a:t>
            </a:fld>
            <a:endParaRPr lang="en-IN"/>
          </a:p>
        </p:txBody>
      </p:sp>
      <p:sp>
        <p:nvSpPr>
          <p:cNvPr id="3" name="Footer Placeholder 2">
            <a:extLst>
              <a:ext uri="{FF2B5EF4-FFF2-40B4-BE49-F238E27FC236}">
                <a16:creationId xmlns:a16="http://schemas.microsoft.com/office/drawing/2014/main" id="{8E0C336E-A7AD-D542-96D3-921BB031B5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466D35-5B48-663E-1023-1BB1A68B6FCF}"/>
              </a:ext>
            </a:extLst>
          </p:cNvPr>
          <p:cNvSpPr>
            <a:spLocks noGrp="1"/>
          </p:cNvSpPr>
          <p:nvPr>
            <p:ph type="sldNum" sz="quarter" idx="12"/>
          </p:nvPr>
        </p:nvSpPr>
        <p:spPr/>
        <p:txBody>
          <a:bodyPr/>
          <a:lstStyle/>
          <a:p>
            <a:fld id="{E16124A9-706B-4D80-B77A-1BC89E3C790C}" type="slidenum">
              <a:rPr lang="en-IN" smtClean="0"/>
              <a:t>‹#›</a:t>
            </a:fld>
            <a:endParaRPr lang="en-IN"/>
          </a:p>
        </p:txBody>
      </p:sp>
    </p:spTree>
    <p:extLst>
      <p:ext uri="{BB962C8B-B14F-4D97-AF65-F5344CB8AC3E}">
        <p14:creationId xmlns:p14="http://schemas.microsoft.com/office/powerpoint/2010/main" val="3672384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7BD52-A099-C9DE-B8C4-14293C3686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D7E15C9-A3FD-058E-1B32-41539F176D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56B35BC-7285-2E46-1885-6DAA01851F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FABB87-DE84-0816-5384-E094B2F3A636}"/>
              </a:ext>
            </a:extLst>
          </p:cNvPr>
          <p:cNvSpPr>
            <a:spLocks noGrp="1"/>
          </p:cNvSpPr>
          <p:nvPr>
            <p:ph type="dt" sz="half" idx="10"/>
          </p:nvPr>
        </p:nvSpPr>
        <p:spPr/>
        <p:txBody>
          <a:bodyPr/>
          <a:lstStyle/>
          <a:p>
            <a:fld id="{50FCC4C4-737F-4791-8F3A-1CD26A37808C}" type="datetimeFigureOut">
              <a:rPr lang="en-IN" smtClean="0"/>
              <a:t>29-11-2022</a:t>
            </a:fld>
            <a:endParaRPr lang="en-IN"/>
          </a:p>
        </p:txBody>
      </p:sp>
      <p:sp>
        <p:nvSpPr>
          <p:cNvPr id="6" name="Footer Placeholder 5">
            <a:extLst>
              <a:ext uri="{FF2B5EF4-FFF2-40B4-BE49-F238E27FC236}">
                <a16:creationId xmlns:a16="http://schemas.microsoft.com/office/drawing/2014/main" id="{C9E9179A-FA98-1B3C-FE89-682426E069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C9FEE7-D819-8A5C-3C3D-D6AE55B6ED51}"/>
              </a:ext>
            </a:extLst>
          </p:cNvPr>
          <p:cNvSpPr>
            <a:spLocks noGrp="1"/>
          </p:cNvSpPr>
          <p:nvPr>
            <p:ph type="sldNum" sz="quarter" idx="12"/>
          </p:nvPr>
        </p:nvSpPr>
        <p:spPr/>
        <p:txBody>
          <a:bodyPr/>
          <a:lstStyle/>
          <a:p>
            <a:fld id="{E16124A9-706B-4D80-B77A-1BC89E3C790C}" type="slidenum">
              <a:rPr lang="en-IN" smtClean="0"/>
              <a:t>‹#›</a:t>
            </a:fld>
            <a:endParaRPr lang="en-IN"/>
          </a:p>
        </p:txBody>
      </p:sp>
    </p:spTree>
    <p:extLst>
      <p:ext uri="{BB962C8B-B14F-4D97-AF65-F5344CB8AC3E}">
        <p14:creationId xmlns:p14="http://schemas.microsoft.com/office/powerpoint/2010/main" val="2685824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E4F13-DD71-B6D2-B10E-951043CA01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E21FC58-D9E7-2B3F-C866-45A263FD6F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DB53168-82CB-92A2-89CE-0F2AD34C0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68BDEA-9077-DC2C-DD03-5E6C7013C832}"/>
              </a:ext>
            </a:extLst>
          </p:cNvPr>
          <p:cNvSpPr>
            <a:spLocks noGrp="1"/>
          </p:cNvSpPr>
          <p:nvPr>
            <p:ph type="dt" sz="half" idx="10"/>
          </p:nvPr>
        </p:nvSpPr>
        <p:spPr/>
        <p:txBody>
          <a:bodyPr/>
          <a:lstStyle/>
          <a:p>
            <a:fld id="{50FCC4C4-737F-4791-8F3A-1CD26A37808C}" type="datetimeFigureOut">
              <a:rPr lang="en-IN" smtClean="0"/>
              <a:t>29-11-2022</a:t>
            </a:fld>
            <a:endParaRPr lang="en-IN"/>
          </a:p>
        </p:txBody>
      </p:sp>
      <p:sp>
        <p:nvSpPr>
          <p:cNvPr id="6" name="Footer Placeholder 5">
            <a:extLst>
              <a:ext uri="{FF2B5EF4-FFF2-40B4-BE49-F238E27FC236}">
                <a16:creationId xmlns:a16="http://schemas.microsoft.com/office/drawing/2014/main" id="{C6EA4D9E-CAF7-E2FF-E201-B0573AAA33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CE4F1F-E72F-AC7D-F74C-952CB83CC2F7}"/>
              </a:ext>
            </a:extLst>
          </p:cNvPr>
          <p:cNvSpPr>
            <a:spLocks noGrp="1"/>
          </p:cNvSpPr>
          <p:nvPr>
            <p:ph type="sldNum" sz="quarter" idx="12"/>
          </p:nvPr>
        </p:nvSpPr>
        <p:spPr/>
        <p:txBody>
          <a:bodyPr/>
          <a:lstStyle/>
          <a:p>
            <a:fld id="{E16124A9-706B-4D80-B77A-1BC89E3C790C}" type="slidenum">
              <a:rPr lang="en-IN" smtClean="0"/>
              <a:t>‹#›</a:t>
            </a:fld>
            <a:endParaRPr lang="en-IN"/>
          </a:p>
        </p:txBody>
      </p:sp>
    </p:spTree>
    <p:extLst>
      <p:ext uri="{BB962C8B-B14F-4D97-AF65-F5344CB8AC3E}">
        <p14:creationId xmlns:p14="http://schemas.microsoft.com/office/powerpoint/2010/main" val="1215545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0A24CE-F686-3F5A-DB28-734FAB1249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38580A-E030-FCB6-AB89-08FEE2A38A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4642D7-3DB0-3DFB-7E88-5F7A09F813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FCC4C4-737F-4791-8F3A-1CD26A37808C}" type="datetimeFigureOut">
              <a:rPr lang="en-IN" smtClean="0"/>
              <a:t>29-11-2022</a:t>
            </a:fld>
            <a:endParaRPr lang="en-IN"/>
          </a:p>
        </p:txBody>
      </p:sp>
      <p:sp>
        <p:nvSpPr>
          <p:cNvPr id="5" name="Footer Placeholder 4">
            <a:extLst>
              <a:ext uri="{FF2B5EF4-FFF2-40B4-BE49-F238E27FC236}">
                <a16:creationId xmlns:a16="http://schemas.microsoft.com/office/drawing/2014/main" id="{7907A111-68B0-2CA0-62B1-6BE45341C7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18EB838-506B-60B4-BA72-1997B69449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6124A9-706B-4D80-B77A-1BC89E3C790C}" type="slidenum">
              <a:rPr lang="en-IN" smtClean="0"/>
              <a:t>‹#›</a:t>
            </a:fld>
            <a:endParaRPr lang="en-IN"/>
          </a:p>
        </p:txBody>
      </p:sp>
    </p:spTree>
    <p:extLst>
      <p:ext uri="{BB962C8B-B14F-4D97-AF65-F5344CB8AC3E}">
        <p14:creationId xmlns:p14="http://schemas.microsoft.com/office/powerpoint/2010/main" val="3902591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6F29F-E381-CB94-B292-8E0D44BE0E9F}"/>
              </a:ext>
            </a:extLst>
          </p:cNvPr>
          <p:cNvSpPr>
            <a:spLocks noGrp="1"/>
          </p:cNvSpPr>
          <p:nvPr>
            <p:ph type="ctrTitle"/>
          </p:nvPr>
        </p:nvSpPr>
        <p:spPr>
          <a:xfrm>
            <a:off x="1524000" y="-3446585"/>
            <a:ext cx="9144000" cy="6886209"/>
          </a:xfrm>
        </p:spPr>
        <p:txBody>
          <a:bodyPr>
            <a:normAutofit fontScale="90000"/>
          </a:bodyPr>
          <a:lstStyle/>
          <a:p>
            <a:r>
              <a:rPr lang="en-US" sz="4400" dirty="0"/>
              <a:t>What is the definition of digital marketing?</a:t>
            </a:r>
            <a:br>
              <a:rPr lang="en-US" sz="4400" dirty="0"/>
            </a:br>
            <a:r>
              <a:rPr lang="en-US" sz="2700" b="1" dirty="0"/>
              <a:t>Digital</a:t>
            </a:r>
            <a:r>
              <a:rPr lang="en-US" sz="2700" dirty="0"/>
              <a:t> marketing is the component of marketing that uses the internet and online based digital technologies such as desktop computers, cell phones</a:t>
            </a:r>
            <a:r>
              <a:rPr lang="en-US" dirty="0"/>
              <a:t> </a:t>
            </a:r>
            <a:r>
              <a:rPr lang="en-US" sz="2700" dirty="0"/>
              <a:t>and other digital media and platforms to promote products and services . Its development during the 1990s and 2000s changed the way brands and business use technology for marketing. As digital platforms become increasing incorporated into marketing plans and everyday life, and as people increasingly use digital devices instead of visiting physical shops, digital marketing campaigns have become prevalent , employing combinations of search engine optimization, search engine marketing, influencer marketing, content automation, campaign marketing, data-driven marketing, e-commerce marketing , social media optimization , e-mail direct marketing, display advertising, e-books, and optical disks and games have become commonplace. Digital marketing extends to non-internet channels that provide</a:t>
            </a:r>
            <a:br>
              <a:rPr lang="en-US" sz="2700" dirty="0"/>
            </a:br>
            <a:r>
              <a:rPr lang="en-US" sz="2700" dirty="0"/>
              <a:t>digital media, such as television, cellphones, callback, and on-holding mobile ring tones.</a:t>
            </a:r>
            <a:br>
              <a:rPr lang="en-US" sz="2700" dirty="0"/>
            </a:br>
            <a:endParaRPr lang="en-IN" sz="2700" dirty="0"/>
          </a:p>
        </p:txBody>
      </p:sp>
      <p:sp>
        <p:nvSpPr>
          <p:cNvPr id="3" name="Subtitle 2">
            <a:extLst>
              <a:ext uri="{FF2B5EF4-FFF2-40B4-BE49-F238E27FC236}">
                <a16:creationId xmlns:a16="http://schemas.microsoft.com/office/drawing/2014/main" id="{A8A90530-5C7A-CFF6-880B-99F0DEB3B4EE}"/>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945640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24A22-3195-53CD-C6BA-BFB8F1C058FD}"/>
              </a:ext>
            </a:extLst>
          </p:cNvPr>
          <p:cNvSpPr>
            <a:spLocks noGrp="1"/>
          </p:cNvSpPr>
          <p:nvPr>
            <p:ph type="title"/>
          </p:nvPr>
        </p:nvSpPr>
        <p:spPr>
          <a:xfrm>
            <a:off x="838200" y="324932"/>
            <a:ext cx="10515600" cy="1325563"/>
          </a:xfrm>
        </p:spPr>
        <p:txBody>
          <a:bodyPr/>
          <a:lstStyle/>
          <a:p>
            <a:r>
              <a:rPr lang="en-US" dirty="0"/>
              <a:t>Why is  digital marketing so important?</a:t>
            </a:r>
            <a:endParaRPr lang="en-IN" dirty="0"/>
          </a:p>
        </p:txBody>
      </p:sp>
      <p:sp>
        <p:nvSpPr>
          <p:cNvPr id="3" name="Content Placeholder 2">
            <a:extLst>
              <a:ext uri="{FF2B5EF4-FFF2-40B4-BE49-F238E27FC236}">
                <a16:creationId xmlns:a16="http://schemas.microsoft.com/office/drawing/2014/main" id="{5B2D1AC5-C091-8CDD-9D49-847F7A860386}"/>
              </a:ext>
            </a:extLst>
          </p:cNvPr>
          <p:cNvSpPr>
            <a:spLocks noGrp="1"/>
          </p:cNvSpPr>
          <p:nvPr>
            <p:ph idx="1"/>
          </p:nvPr>
        </p:nvSpPr>
        <p:spPr>
          <a:xfrm>
            <a:off x="737717" y="1765335"/>
            <a:ext cx="10515600" cy="4351338"/>
          </a:xfrm>
        </p:spPr>
        <p:txBody>
          <a:bodyPr>
            <a:normAutofit fontScale="77500" lnSpcReduction="20000"/>
          </a:bodyPr>
          <a:lstStyle/>
          <a:p>
            <a:pPr marL="0" indent="0">
              <a:buNone/>
            </a:pPr>
            <a:r>
              <a:rPr lang="en-US" sz="2000" dirty="0"/>
              <a:t>Digital marketing is important because it connects a business with its customers when they are online, and is effective in all industries. It connects businesses with ideal customers when they are on google through  SEO and PPC, on social media with social media marketing, and through email marketing.</a:t>
            </a:r>
          </a:p>
          <a:p>
            <a:pPr marL="457200" indent="-457200">
              <a:buAutoNum type="arabicPeriod"/>
            </a:pPr>
            <a:r>
              <a:rPr lang="en-US" sz="2000" dirty="0"/>
              <a:t>Cost – Effective</a:t>
            </a:r>
          </a:p>
          <a:p>
            <a:pPr marL="0" indent="0">
              <a:buNone/>
            </a:pPr>
            <a:r>
              <a:rPr lang="en-US" sz="2000" dirty="0"/>
              <a:t>   Digital marketing efforts require barely any initial investment. This is great for your business. Most digital marketing tools offer basic features free of cost. It is up to the business to make the best use of them .</a:t>
            </a:r>
          </a:p>
          <a:p>
            <a:pPr marL="0" indent="0">
              <a:buNone/>
            </a:pPr>
            <a:r>
              <a:rPr lang="en-US" sz="2000" dirty="0"/>
              <a:t>2. High Reach</a:t>
            </a:r>
          </a:p>
          <a:p>
            <a:pPr marL="0" indent="0">
              <a:buNone/>
            </a:pPr>
            <a:r>
              <a:rPr lang="en-US" sz="2000" dirty="0"/>
              <a:t>A simple rule of branding- go whenever your audience is . While understanding the importance of digital marketing, know that majority of your audience is online. Hence, marketing on digital platforms will increase your reach.</a:t>
            </a:r>
          </a:p>
          <a:p>
            <a:pPr marL="0" indent="0">
              <a:buNone/>
            </a:pPr>
            <a:r>
              <a:rPr lang="en-US" sz="2000" dirty="0"/>
              <a:t>3. Brand awareness</a:t>
            </a:r>
          </a:p>
          <a:p>
            <a:pPr marL="0" indent="0">
              <a:buNone/>
            </a:pPr>
            <a:r>
              <a:rPr lang="en-US" sz="2000" dirty="0"/>
              <a:t>    Digital marketing helps you create awareness of your brand and its USP(unique selling proposition). If a customer has no awareness of your brand then he cannot make a conversion. To tackle this, brand visibility is extremely important. With  pay-per-click and other kinds of  paid promotions, you can really attract customers to your business.</a:t>
            </a:r>
          </a:p>
          <a:p>
            <a:pPr marL="0" indent="0">
              <a:buNone/>
            </a:pPr>
            <a:r>
              <a:rPr lang="en-US" sz="2000" dirty="0"/>
              <a:t>4. Brand Image</a:t>
            </a:r>
          </a:p>
          <a:p>
            <a:pPr marL="0" indent="0">
              <a:buNone/>
            </a:pPr>
            <a:r>
              <a:rPr lang="en-US" sz="2000" dirty="0"/>
              <a:t>An established company’s image is everything. The right campaign strategies can make or break a company’s brand image . Through digital marketing, effective campaigns can be designed and the scope of fixing any glitches immediately is there.</a:t>
            </a:r>
          </a:p>
          <a:p>
            <a:pPr marL="0" indent="0">
              <a:buNone/>
            </a:pPr>
            <a:r>
              <a:rPr lang="en-US" sz="4200" dirty="0"/>
              <a:t> </a:t>
            </a:r>
            <a:endParaRPr lang="en-US" sz="2400" dirty="0"/>
          </a:p>
          <a:p>
            <a:pPr marL="0" indent="0">
              <a:buNone/>
            </a:pPr>
            <a:endParaRPr lang="en-US" sz="3800" dirty="0"/>
          </a:p>
          <a:p>
            <a:pPr marL="0" indent="0">
              <a:buNone/>
            </a:pPr>
            <a:endParaRPr lang="en-US" sz="2400" dirty="0"/>
          </a:p>
        </p:txBody>
      </p:sp>
    </p:spTree>
    <p:extLst>
      <p:ext uri="{BB962C8B-B14F-4D97-AF65-F5344CB8AC3E}">
        <p14:creationId xmlns:p14="http://schemas.microsoft.com/office/powerpoint/2010/main" val="1641639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093BB-FD9D-4DBC-58EB-418FEF9A814C}"/>
              </a:ext>
            </a:extLst>
          </p:cNvPr>
          <p:cNvSpPr>
            <a:spLocks noGrp="1"/>
          </p:cNvSpPr>
          <p:nvPr>
            <p:ph type="title"/>
          </p:nvPr>
        </p:nvSpPr>
        <p:spPr/>
        <p:txBody>
          <a:bodyPr>
            <a:normAutofit/>
          </a:bodyPr>
          <a:lstStyle/>
          <a:p>
            <a:r>
              <a:rPr lang="en-US" sz="3600" dirty="0"/>
              <a:t>What are the essential functions of digital marketing?</a:t>
            </a:r>
            <a:endParaRPr lang="en-IN" sz="3600" dirty="0"/>
          </a:p>
        </p:txBody>
      </p:sp>
      <p:sp>
        <p:nvSpPr>
          <p:cNvPr id="3" name="Content Placeholder 2">
            <a:extLst>
              <a:ext uri="{FF2B5EF4-FFF2-40B4-BE49-F238E27FC236}">
                <a16:creationId xmlns:a16="http://schemas.microsoft.com/office/drawing/2014/main" id="{902BA510-31F4-B069-FB9D-F197D938DF02}"/>
              </a:ext>
            </a:extLst>
          </p:cNvPr>
          <p:cNvSpPr>
            <a:spLocks noGrp="1"/>
          </p:cNvSpPr>
          <p:nvPr>
            <p:ph idx="1"/>
          </p:nvPr>
        </p:nvSpPr>
        <p:spPr/>
        <p:txBody>
          <a:bodyPr>
            <a:normAutofit fontScale="25000" lnSpcReduction="20000"/>
          </a:bodyPr>
          <a:lstStyle/>
          <a:p>
            <a:r>
              <a:rPr lang="en-US" sz="12800" dirty="0"/>
              <a:t>Promotion</a:t>
            </a:r>
          </a:p>
          <a:p>
            <a:pPr marL="0" indent="0">
              <a:buNone/>
            </a:pPr>
            <a:r>
              <a:rPr lang="en-IN" sz="8000" dirty="0"/>
              <a:t> </a:t>
            </a:r>
            <a:r>
              <a:rPr lang="en-US" sz="8000" dirty="0"/>
              <a:t> promotional strategies often overlap with other business units and awareness- building activities, such as advertising and public relations . From a marketing perspective , promotion can include everything from content marketing and email marketing to social media, text marketing and influencer marketing.</a:t>
            </a:r>
          </a:p>
          <a:p>
            <a:r>
              <a:rPr lang="en-US" sz="12800" dirty="0"/>
              <a:t>Selling </a:t>
            </a:r>
            <a:endParaRPr lang="en-IN" sz="12800" dirty="0"/>
          </a:p>
          <a:p>
            <a:pPr marL="0" indent="0">
              <a:buNone/>
            </a:pPr>
            <a:r>
              <a:rPr lang="en-IN" sz="3600" dirty="0"/>
              <a:t>     </a:t>
            </a:r>
            <a:r>
              <a:rPr lang="en-IN" sz="8000" dirty="0"/>
              <a:t>we have often cautioned readers about the dangers of coming on too strong and salesy with your marketing content. You risk alienating your target audience by consistently delivering overt sales pitches in your content and making it seem like your to buy something from you.</a:t>
            </a:r>
          </a:p>
          <a:p>
            <a:r>
              <a:rPr lang="en-IN" sz="8000" dirty="0"/>
              <a:t> Product/ service Management</a:t>
            </a:r>
          </a:p>
          <a:p>
            <a:pPr marL="0" indent="0">
              <a:buNone/>
            </a:pPr>
            <a:r>
              <a:rPr lang="en-IN" sz="8000" dirty="0"/>
              <a:t>    Designing a new product that better meets customer needs and fills a gap in the marketplace doesn’t happen by coincidence or sheer luck. It takes a lot of thorough market research to figure out what people want and how to deliver the best product possible. Marketing teams may identity new growth opportunities.</a:t>
            </a:r>
          </a:p>
          <a:p>
            <a:r>
              <a:rPr lang="en-IN" sz="11200" dirty="0"/>
              <a:t> Marketing Information Management</a:t>
            </a:r>
          </a:p>
          <a:p>
            <a:pPr marL="0" indent="0">
              <a:buNone/>
            </a:pPr>
            <a:r>
              <a:rPr lang="en-IN" sz="8000" dirty="0"/>
              <a:t>         strategic marketing is driven by data. Every good marketer knows that the more information you can gather about your target customer, industry competitors and market trends, the more successful your marketing efforts will be.</a:t>
            </a:r>
          </a:p>
          <a:p>
            <a:pPr marL="0" indent="0">
              <a:buNone/>
            </a:pPr>
            <a:r>
              <a:rPr lang="en-IN" sz="8000" dirty="0"/>
              <a:t>Sales teams, for instance , can always use more in- depth marketing insights to help them refine their  pitches to:</a:t>
            </a:r>
          </a:p>
          <a:p>
            <a:r>
              <a:rPr lang="en-IN" sz="8000" dirty="0"/>
              <a:t>     address the latest industry trends.</a:t>
            </a:r>
          </a:p>
          <a:p>
            <a:r>
              <a:rPr lang="en-IN" sz="8000" dirty="0"/>
              <a:t> respond to competitor messaging.</a:t>
            </a:r>
          </a:p>
          <a:p>
            <a:r>
              <a:rPr lang="en-IN" sz="8000" dirty="0"/>
              <a:t> speak directly to the pressing customer concerns.</a:t>
            </a:r>
          </a:p>
          <a:p>
            <a:r>
              <a:rPr lang="en-IN" sz="8000" dirty="0"/>
              <a:t> Pricing</a:t>
            </a:r>
          </a:p>
          <a:p>
            <a:pPr marL="0" indent="0">
              <a:buNone/>
            </a:pPr>
            <a:r>
              <a:rPr lang="en-IN" sz="9000" dirty="0"/>
              <a:t>  Marketing research can also inform how brands set the price of a product. Effective pricing is as much art as it is science , and brands need to find that sweet spot that balances how customers value your goods or services with the cost of production and delivery as well as accounting for the price of competing products.</a:t>
            </a:r>
          </a:p>
          <a:p>
            <a:pPr marL="0" indent="0">
              <a:buNone/>
            </a:pPr>
            <a:r>
              <a:rPr lang="en-IN" dirty="0"/>
              <a:t> </a:t>
            </a:r>
          </a:p>
          <a:p>
            <a:pPr marL="0" indent="0">
              <a:buNone/>
            </a:pPr>
            <a:endParaRPr lang="en-IN" sz="8000" dirty="0"/>
          </a:p>
        </p:txBody>
      </p:sp>
    </p:spTree>
    <p:extLst>
      <p:ext uri="{BB962C8B-B14F-4D97-AF65-F5344CB8AC3E}">
        <p14:creationId xmlns:p14="http://schemas.microsoft.com/office/powerpoint/2010/main" val="3741038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8717F-0F30-3786-6C65-84DD36077B75}"/>
              </a:ext>
            </a:extLst>
          </p:cNvPr>
          <p:cNvSpPr>
            <a:spLocks noGrp="1"/>
          </p:cNvSpPr>
          <p:nvPr>
            <p:ph type="title"/>
          </p:nvPr>
        </p:nvSpPr>
        <p:spPr/>
        <p:txBody>
          <a:bodyPr>
            <a:normAutofit/>
          </a:bodyPr>
          <a:lstStyle/>
          <a:p>
            <a:r>
              <a:rPr lang="en-US" sz="3200" dirty="0"/>
              <a:t>What is the definition of traditional marketing?</a:t>
            </a:r>
            <a:br>
              <a:rPr lang="en-US" sz="3200" dirty="0"/>
            </a:br>
            <a:endParaRPr lang="en-IN" sz="3200" dirty="0"/>
          </a:p>
        </p:txBody>
      </p:sp>
      <p:sp>
        <p:nvSpPr>
          <p:cNvPr id="3" name="Content Placeholder 2">
            <a:extLst>
              <a:ext uri="{FF2B5EF4-FFF2-40B4-BE49-F238E27FC236}">
                <a16:creationId xmlns:a16="http://schemas.microsoft.com/office/drawing/2014/main" id="{7BFD5914-81EC-56C0-9658-30F22927703F}"/>
              </a:ext>
            </a:extLst>
          </p:cNvPr>
          <p:cNvSpPr>
            <a:spLocks noGrp="1"/>
          </p:cNvSpPr>
          <p:nvPr>
            <p:ph idx="1"/>
          </p:nvPr>
        </p:nvSpPr>
        <p:spPr/>
        <p:txBody>
          <a:bodyPr>
            <a:normAutofit fontScale="85000" lnSpcReduction="20000"/>
          </a:bodyPr>
          <a:lstStyle/>
          <a:p>
            <a:pPr marL="0" indent="0">
              <a:buNone/>
            </a:pPr>
            <a:r>
              <a:rPr lang="en-US" dirty="0"/>
              <a:t>Traditional marketing is any form of marketing that uses offline media to reach an audience . Basic examples of traditional marketing include things like newspaper ads and other print ads, but there are also billboards, mail advertisement, and tv and radio advertisements.</a:t>
            </a:r>
          </a:p>
          <a:p>
            <a:pPr marL="0" indent="0">
              <a:buNone/>
            </a:pPr>
            <a:r>
              <a:rPr lang="en-US" dirty="0"/>
              <a:t>In simpler terms, traditional marketing refers to the satisfaction of needs and wants for consumers via those marketing channels that existed before individuals had access modern digital platforms.</a:t>
            </a:r>
          </a:p>
          <a:p>
            <a:pPr marL="0" indent="0">
              <a:buNone/>
            </a:pPr>
            <a:r>
              <a:rPr lang="en-US" dirty="0"/>
              <a:t>It involves fulfilling the 4ps of marketing without making use of digital marketing channels. This traditional marketing mix includes:</a:t>
            </a:r>
          </a:p>
          <a:p>
            <a:r>
              <a:rPr lang="en-US" dirty="0"/>
              <a:t> Building a product that operates and fulfils customer’s demands online.</a:t>
            </a:r>
          </a:p>
          <a:p>
            <a:r>
              <a:rPr lang="en-US" dirty="0"/>
              <a:t> Using a pricing strategy that’s not dependent on online channels.</a:t>
            </a:r>
          </a:p>
          <a:p>
            <a:r>
              <a:rPr lang="en-US" dirty="0"/>
              <a:t> Using offline channels of distribution to reach out to the customer’s.</a:t>
            </a:r>
          </a:p>
          <a:p>
            <a:r>
              <a:rPr lang="en-US" dirty="0"/>
              <a:t> Promoting the product using offline channels like tv, radio, newspaper, etc.</a:t>
            </a:r>
          </a:p>
          <a:p>
            <a:pPr marL="0" indent="0">
              <a:buNone/>
            </a:pPr>
            <a:endParaRPr lang="en-IN" dirty="0"/>
          </a:p>
        </p:txBody>
      </p:sp>
    </p:spTree>
    <p:extLst>
      <p:ext uri="{BB962C8B-B14F-4D97-AF65-F5344CB8AC3E}">
        <p14:creationId xmlns:p14="http://schemas.microsoft.com/office/powerpoint/2010/main" val="388778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3B619-1CEE-702A-B548-4407F606766D}"/>
              </a:ext>
            </a:extLst>
          </p:cNvPr>
          <p:cNvSpPr>
            <a:spLocks noGrp="1"/>
          </p:cNvSpPr>
          <p:nvPr>
            <p:ph type="title"/>
          </p:nvPr>
        </p:nvSpPr>
        <p:spPr/>
        <p:txBody>
          <a:bodyPr>
            <a:normAutofit fontScale="90000"/>
          </a:bodyPr>
          <a:lstStyle/>
          <a:p>
            <a:r>
              <a:rPr lang="en-US" sz="3600" dirty="0"/>
              <a:t>In digital marketing, how do you locate your target audience?</a:t>
            </a:r>
            <a:br>
              <a:rPr lang="en-US" sz="3600" dirty="0"/>
            </a:br>
            <a:endParaRPr lang="en-IN" sz="3600" dirty="0"/>
          </a:p>
        </p:txBody>
      </p:sp>
      <p:sp>
        <p:nvSpPr>
          <p:cNvPr id="3" name="Content Placeholder 2">
            <a:extLst>
              <a:ext uri="{FF2B5EF4-FFF2-40B4-BE49-F238E27FC236}">
                <a16:creationId xmlns:a16="http://schemas.microsoft.com/office/drawing/2014/main" id="{B42F9ABD-370D-DBED-61C7-C68A48A2C95E}"/>
              </a:ext>
            </a:extLst>
          </p:cNvPr>
          <p:cNvSpPr>
            <a:spLocks noGrp="1"/>
          </p:cNvSpPr>
          <p:nvPr>
            <p:ph idx="1"/>
          </p:nvPr>
        </p:nvSpPr>
        <p:spPr/>
        <p:txBody>
          <a:bodyPr>
            <a:normAutofit fontScale="92500" lnSpcReduction="10000"/>
          </a:bodyPr>
          <a:lstStyle/>
          <a:p>
            <a:pPr marL="0" indent="0">
              <a:buNone/>
            </a:pPr>
            <a:r>
              <a:rPr lang="en-US" sz="2000" dirty="0"/>
              <a:t>To locate your target audience, you must spend time analyzing the data you can receive from consumer engagements, evaluating current buyers and purchase trends and optimizing as a new information is revealed.</a:t>
            </a:r>
          </a:p>
          <a:p>
            <a:pPr marL="0" indent="0">
              <a:buNone/>
            </a:pPr>
            <a:r>
              <a:rPr lang="en-IN" sz="2400" dirty="0"/>
              <a:t>The following steps should help you realize your target audience:</a:t>
            </a:r>
          </a:p>
          <a:p>
            <a:pPr marL="457200" indent="-457200">
              <a:buAutoNum type="arabicPeriod"/>
            </a:pPr>
            <a:r>
              <a:rPr lang="en-IN" sz="2400" dirty="0" err="1"/>
              <a:t>Analyze</a:t>
            </a:r>
            <a:r>
              <a:rPr lang="en-IN" sz="2400" dirty="0"/>
              <a:t> your customer base and carry out client interviews</a:t>
            </a:r>
          </a:p>
          <a:p>
            <a:pPr marL="457200" indent="-457200">
              <a:buAutoNum type="arabicPeriod"/>
            </a:pPr>
            <a:r>
              <a:rPr lang="en-IN" sz="2400" dirty="0"/>
              <a:t> conduct market research and identify industry trends</a:t>
            </a:r>
          </a:p>
          <a:p>
            <a:pPr marL="457200" indent="-457200">
              <a:buAutoNum type="arabicPeriod"/>
            </a:pPr>
            <a:r>
              <a:rPr lang="en-IN" sz="2400" dirty="0"/>
              <a:t> </a:t>
            </a:r>
            <a:r>
              <a:rPr lang="en-IN" sz="2400" dirty="0" err="1"/>
              <a:t>Analyze</a:t>
            </a:r>
            <a:r>
              <a:rPr lang="en-IN" sz="2400" dirty="0"/>
              <a:t> competitors</a:t>
            </a:r>
          </a:p>
          <a:p>
            <a:pPr marL="457200" indent="-457200">
              <a:buAutoNum type="arabicPeriod"/>
            </a:pPr>
            <a:r>
              <a:rPr lang="en-IN" sz="2400" dirty="0"/>
              <a:t> Create personas</a:t>
            </a:r>
          </a:p>
          <a:p>
            <a:pPr marL="457200" indent="-457200">
              <a:buAutoNum type="arabicPeriod"/>
            </a:pPr>
            <a:r>
              <a:rPr lang="en-IN" sz="2400" dirty="0"/>
              <a:t> Define who your target audience isn’t </a:t>
            </a:r>
          </a:p>
          <a:p>
            <a:pPr marL="457200" indent="-457200">
              <a:buAutoNum type="arabicPeriod"/>
            </a:pPr>
            <a:r>
              <a:rPr lang="en-IN" sz="2400" dirty="0"/>
              <a:t> Continuously revise</a:t>
            </a:r>
          </a:p>
          <a:p>
            <a:pPr marL="457200" indent="-457200">
              <a:buAutoNum type="arabicPeriod"/>
            </a:pPr>
            <a:r>
              <a:rPr lang="en-IN" sz="2400" dirty="0"/>
              <a:t> Use google analytics</a:t>
            </a:r>
          </a:p>
          <a:p>
            <a:pPr marL="0" indent="0">
              <a:buNone/>
            </a:pPr>
            <a:r>
              <a:rPr lang="en-IN" sz="2400" dirty="0"/>
              <a:t>    </a:t>
            </a:r>
          </a:p>
        </p:txBody>
      </p:sp>
    </p:spTree>
    <p:extLst>
      <p:ext uri="{BB962C8B-B14F-4D97-AF65-F5344CB8AC3E}">
        <p14:creationId xmlns:p14="http://schemas.microsoft.com/office/powerpoint/2010/main" val="2308500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C5AE8-8D27-6960-B116-7E3E578BF226}"/>
              </a:ext>
            </a:extLst>
          </p:cNvPr>
          <p:cNvSpPr>
            <a:spLocks noGrp="1"/>
          </p:cNvSpPr>
          <p:nvPr>
            <p:ph type="title"/>
          </p:nvPr>
        </p:nvSpPr>
        <p:spPr/>
        <p:txBody>
          <a:bodyPr>
            <a:normAutofit/>
          </a:bodyPr>
          <a:lstStyle/>
          <a:p>
            <a:r>
              <a:rPr lang="en-US" sz="2800" dirty="0"/>
              <a:t>In traditional marketing, how do you find your target audience?</a:t>
            </a:r>
            <a:endParaRPr lang="en-IN" sz="2800" dirty="0"/>
          </a:p>
        </p:txBody>
      </p:sp>
      <p:sp>
        <p:nvSpPr>
          <p:cNvPr id="3" name="Content Placeholder 2">
            <a:extLst>
              <a:ext uri="{FF2B5EF4-FFF2-40B4-BE49-F238E27FC236}">
                <a16:creationId xmlns:a16="http://schemas.microsoft.com/office/drawing/2014/main" id="{6D3366B0-04B3-5F26-9D52-8260BAD18711}"/>
              </a:ext>
            </a:extLst>
          </p:cNvPr>
          <p:cNvSpPr>
            <a:spLocks noGrp="1"/>
          </p:cNvSpPr>
          <p:nvPr>
            <p:ph idx="1"/>
          </p:nvPr>
        </p:nvSpPr>
        <p:spPr/>
        <p:txBody>
          <a:bodyPr>
            <a:normAutofit/>
          </a:bodyPr>
          <a:lstStyle/>
          <a:p>
            <a:pPr marL="0" indent="0">
              <a:buNone/>
            </a:pPr>
            <a:r>
              <a:rPr lang="en-US" sz="2400" dirty="0"/>
              <a:t>Traditional marketing allows brands to reach a large and diverse range of demographics. Advertisements done through billboards, television , and radio will extend the message over different geographical areas and reach the targeted audience.</a:t>
            </a:r>
          </a:p>
          <a:p>
            <a:pPr marL="0" indent="0">
              <a:buNone/>
            </a:pPr>
            <a:r>
              <a:rPr lang="en-US" sz="2400" dirty="0"/>
              <a:t>Determining your primary target audience is crucial when launching a business, or a product or service from your existing business . Geographic, demographic, psychographic and behavioral are the four levels of segmentation that can help define your business’s primary target audience.</a:t>
            </a:r>
          </a:p>
          <a:p>
            <a:pPr marL="0" indent="0">
              <a:buNone/>
            </a:pPr>
            <a:r>
              <a:rPr lang="en-US" sz="2400" dirty="0"/>
              <a:t>Understanding target audience is key to the success of any marketing campaign because consumers will feel as if they connect with your brand . </a:t>
            </a:r>
          </a:p>
        </p:txBody>
      </p:sp>
    </p:spTree>
    <p:extLst>
      <p:ext uri="{BB962C8B-B14F-4D97-AF65-F5344CB8AC3E}">
        <p14:creationId xmlns:p14="http://schemas.microsoft.com/office/powerpoint/2010/main" val="3417047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1120</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What is the definition of digital marketing? Digital marketing is the component of marketing that uses the internet and online based digital technologies such as desktop computers, cell phones and other digital media and platforms to promote products and services . Its development during the 1990s and 2000s changed the way brands and business use technology for marketing. As digital platforms become increasing incorporated into marketing plans and everyday life, and as people increasingly use digital devices instead of visiting physical shops, digital marketing campaigns have become prevalent , employing combinations of search engine optimization, search engine marketing, influencer marketing, content automation, campaign marketing, data-driven marketing, e-commerce marketing , social media optimization , e-mail direct marketing, display advertising, e-books, and optical disks and games have become commonplace. Digital marketing extends to non-internet channels that provide digital media, such as television, cellphones, callback, and on-holding mobile ring tones. </vt:lpstr>
      <vt:lpstr>Why is  digital marketing so important?</vt:lpstr>
      <vt:lpstr>What are the essential functions of digital marketing?</vt:lpstr>
      <vt:lpstr>What is the definition of traditional marketing? </vt:lpstr>
      <vt:lpstr>In digital marketing, how do you locate your target audience? </vt:lpstr>
      <vt:lpstr>In traditional marketing, how do you find your target audience?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the definition of digital marketing? Digital marketing is the component of marketing that uses the internet and online based digital technologies such as desktop computers, cell phones and other digital media and platforms to promote products and services . Its development during the 1990s and 2000s changed the way brands and business use technology for marketing. As digital platforms become increasing incorporated into marketing plans and everyday life, and as people increasingly use digital devices instead of visiting physical shops, digital marketing campaigns have become prevalent , employing combinations of search engine optimization, search engine marketing, influencer marketing, content automation, campaign marketing, data-driven marketing, e-commerce marketing , social media optimization , e-mail direct marketing, display advertising, e-books, and optical disks and games have become commonplace. Digital marketing extends to non-internet channels that provide digital media, such as television, cellphones, callback, and on-holding mobile ring tones. </dc:title>
  <dc:creator>Priya Sharma</dc:creator>
  <cp:lastModifiedBy>Priya</cp:lastModifiedBy>
  <cp:revision>5</cp:revision>
  <dcterms:created xsi:type="dcterms:W3CDTF">2022-11-28T10:48:57Z</dcterms:created>
  <dcterms:modified xsi:type="dcterms:W3CDTF">2022-11-29T14:18:46Z</dcterms:modified>
</cp:coreProperties>
</file>