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gif" ContentType="image/gif"/>
  <Override PartName="/ppt/media/image14.jpeg" ContentType="image/jpeg"/>
  <Override PartName="/ppt/media/image15.jpeg" ContentType="image/jpeg"/>
  <Override PartName="/ppt/media/image2.jpeg" ContentType="image/jpeg"/>
  <Override PartName="/ppt/media/image5.png" ContentType="image/png"/>
  <Override PartName="/ppt/media/image4.png" ContentType="image/png"/>
  <Override PartName="/ppt/media/image13.jpeg" ContentType="image/jpeg"/>
  <Override PartName="/ppt/media/image3.jpeg" ContentType="image/jpeg"/>
  <Override PartName="/ppt/media/image6.png" ContentType="image/png"/>
  <Override PartName="/ppt/media/image1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12.jpeg" ContentType="image/jpe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C150D3-8537-4274-B7E6-497E2562A1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CA241CD-51F2-4DF9-9D95-FDD5808FBE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B2E83FE-C37E-472E-A154-E085D8826C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B20E160-DF37-4280-B285-BD05953FA1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AC4060-79C8-4FA0-BA97-7C6544266E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6751A8-8064-449E-850F-79A6D1657D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9D6D1B-929A-41DE-B57C-85F3DB8765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21FA815-6416-4B1B-B886-3F72A04279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C1DDEB0-696C-4B2C-819F-F85E626B9F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68D20C8-3148-4649-BF87-BB944C5781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6C356F8-034F-4E6E-A047-76EDA2F325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7887F4A-5F73-40C2-9435-8DB2D3D02A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3FE5CB-F291-46D3-97B2-883943EEFF44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693F4C-9A3A-43D7-A518-F6CED1AF269E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A04804-705C-4DFC-AD9A-34FC2DF445AE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218DCE-C639-496F-A732-F92A45475C0B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6CB0DD-0A46-46F7-A23F-6FB876DF2D53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25414B-1CBF-4E34-880F-0246DC1F136A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ED3321-DEBB-4F92-86FB-0841E8602067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BB37DC-CC10-4EA1-9BCB-B99455ABF31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F5006B-2933-4590-BD91-2C5641FBA3A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C43AC4-072A-405D-9FF3-5D394DF3B36A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7AA771-3FBE-4A96-9D13-758411338F19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2EEACA-81C6-4DAF-857D-0376C838D51F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10.png"/><Relationship Id="rId7" Type="http://schemas.openxmlformats.org/officeDocument/2006/relationships/hyperlink" Target="https://biotech.iitm.ac.in/Faculty/Sanjib_lab/index.html" TargetMode="External"/><Relationship Id="rId8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gif"/><Relationship Id="rId6" Type="http://schemas.openxmlformats.org/officeDocument/2006/relationships/image" Target="../media/image10.png"/><Relationship Id="rId7" Type="http://schemas.openxmlformats.org/officeDocument/2006/relationships/hyperlink" Target="https://biotech.iitm.ac.in/Faculty/Sanjib_lab/index.html" TargetMode="External"/><Relationship Id="rId8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gif"/><Relationship Id="rId3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1"/>
          <p:cNvSpPr/>
          <p:nvPr/>
        </p:nvSpPr>
        <p:spPr>
          <a:xfrm>
            <a:off x="0" y="1390680"/>
            <a:ext cx="12190320" cy="386532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54" name="Rectangle 2"/>
          <p:cNvSpPr/>
          <p:nvPr/>
        </p:nvSpPr>
        <p:spPr>
          <a:xfrm>
            <a:off x="590400" y="1390680"/>
            <a:ext cx="10923480" cy="3865320"/>
          </a:xfrm>
          <a:prstGeom prst="rect">
            <a:avLst/>
          </a:prstGeom>
          <a:solidFill>
            <a:schemeClr val="bg1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608400" y="1828800"/>
            <a:ext cx="3692880" cy="203760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685800" y="3684600"/>
            <a:ext cx="4021920" cy="157140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4939920" y="1873800"/>
            <a:ext cx="2358000" cy="301644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rcRect l="23146" t="5088" r="23484" b="27093"/>
          <a:stretch/>
        </p:blipFill>
        <p:spPr>
          <a:xfrm>
            <a:off x="7880400" y="2048400"/>
            <a:ext cx="3400560" cy="244044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590400" y="1390680"/>
            <a:ext cx="10923480" cy="437040"/>
          </a:xfrm>
          <a:prstGeom prst="rect">
            <a:avLst/>
          </a:prstGeom>
          <a:solidFill>
            <a:srgbClr val="dedce6"/>
          </a:solidFill>
          <a:ln w="0">
            <a:solidFill>
              <a:srgbClr val="b4c7dc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909600" y="1420200"/>
            <a:ext cx="43639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COMPUTATIONAL BIOPHYSICS LAB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08400" y="1384200"/>
            <a:ext cx="21337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Protein Dynamics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872600" y="4800600"/>
            <a:ext cx="274212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Screening viral epitopes by targetting MHC-TCR complexation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8073000" y="4620960"/>
            <a:ext cx="303372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Developing algorithms to solve Protein Folding problem using Quantum Computing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144000" y="1420200"/>
            <a:ext cx="23569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Prof. Sanjib Senapati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985400" y="5029200"/>
            <a:ext cx="1370520" cy="1915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344600" y="4980960"/>
            <a:ext cx="274212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PMF profile of CETP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2"/>
          <p:cNvSpPr/>
          <p:nvPr/>
        </p:nvSpPr>
        <p:spPr>
          <a:xfrm>
            <a:off x="2057400" y="457200"/>
            <a:ext cx="7772040" cy="5028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214000" y="1390680"/>
            <a:ext cx="7506720" cy="40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rcRect l="32568" t="42320" r="29882" b="35907"/>
          <a:stretch/>
        </p:blipFill>
        <p:spPr>
          <a:xfrm>
            <a:off x="4271760" y="2021400"/>
            <a:ext cx="4113720" cy="133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4"/>
          <p:cNvSpPr/>
          <p:nvPr/>
        </p:nvSpPr>
        <p:spPr>
          <a:xfrm>
            <a:off x="0" y="1390680"/>
            <a:ext cx="12190320" cy="3865320"/>
          </a:xfrm>
          <a:prstGeom prst="rect">
            <a:avLst/>
          </a:prstGeom>
          <a:solidFill>
            <a:schemeClr val="bg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590400" y="1390680"/>
            <a:ext cx="10923480" cy="3865320"/>
          </a:xfrm>
          <a:prstGeom prst="rect">
            <a:avLst/>
          </a:prstGeom>
          <a:solidFill>
            <a:schemeClr val="bg1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640800" y="1826640"/>
            <a:ext cx="3665520" cy="167220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676800" y="5029200"/>
            <a:ext cx="36475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Long-term stability of nucleic acids at room temperature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282200" y="3405600"/>
            <a:ext cx="41137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Reformulation of APIs for improving the bioavailability of drugs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533840" y="3774600"/>
            <a:ext cx="3574080" cy="136152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590400" y="1390680"/>
            <a:ext cx="10923480" cy="437040"/>
          </a:xfrm>
          <a:prstGeom prst="rect">
            <a:avLst/>
          </a:prstGeom>
          <a:solidFill>
            <a:srgbClr val="dedce6"/>
          </a:solidFill>
          <a:ln w="0">
            <a:solidFill>
              <a:srgbClr val="b4c7dc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608400" y="1420200"/>
            <a:ext cx="16765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Ionic Liquids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144000" y="1420200"/>
            <a:ext cx="23569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Prof. Sanjib Senapati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3909600" y="1420200"/>
            <a:ext cx="43639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COMPUTATIONAL BIOPHYSICS LAB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2564000" y="7534800"/>
            <a:ext cx="922320" cy="92232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8593200" y="4007520"/>
            <a:ext cx="2850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Bio-ionic Liquid based Soft and Adhesive Film for Therapeutic Applications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4"/>
          <a:srcRect l="15689" t="18314" r="37388" b="34924"/>
          <a:stretch/>
        </p:blipFill>
        <p:spPr>
          <a:xfrm>
            <a:off x="8256600" y="2238120"/>
            <a:ext cx="3208320" cy="180036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5"/>
          <a:stretch/>
        </p:blipFill>
        <p:spPr>
          <a:xfrm>
            <a:off x="1134000" y="3463920"/>
            <a:ext cx="2751120" cy="14986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6"/>
          <a:srcRect l="32568" t="42320" r="29882" b="35907"/>
          <a:stretch/>
        </p:blipFill>
        <p:spPr>
          <a:xfrm>
            <a:off x="4271400" y="2021040"/>
            <a:ext cx="4113720" cy="1333800"/>
          </a:xfrm>
          <a:prstGeom prst="rect">
            <a:avLst/>
          </a:prstGeom>
          <a:ln w="0">
            <a:noFill/>
          </a:ln>
        </p:spPr>
      </p:pic>
      <p:sp>
        <p:nvSpPr>
          <p:cNvPr id="82" name=""/>
          <p:cNvSpPr/>
          <p:nvPr/>
        </p:nvSpPr>
        <p:spPr>
          <a:xfrm>
            <a:off x="9144000" y="4656600"/>
            <a:ext cx="2284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467886"/>
                </a:solidFill>
                <a:uFillTx/>
                <a:latin typeface="Arial"/>
                <a:hlinkClick r:id="rId7"/>
              </a:rPr>
              <a:t>visit our lab website to explore more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5"/>
          <p:cNvSpPr/>
          <p:nvPr/>
        </p:nvSpPr>
        <p:spPr>
          <a:xfrm>
            <a:off x="0" y="1390680"/>
            <a:ext cx="12190320" cy="3865320"/>
          </a:xfrm>
          <a:prstGeom prst="rect">
            <a:avLst/>
          </a:prstGeom>
          <a:solidFill>
            <a:schemeClr val="bg1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4" name="Rectangle 6"/>
          <p:cNvSpPr/>
          <p:nvPr/>
        </p:nvSpPr>
        <p:spPr>
          <a:xfrm>
            <a:off x="590400" y="1390680"/>
            <a:ext cx="10923480" cy="3865320"/>
          </a:xfrm>
          <a:prstGeom prst="rect">
            <a:avLst/>
          </a:prstGeom>
          <a:solidFill>
            <a:schemeClr val="bg1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40800" y="1826640"/>
            <a:ext cx="3665520" cy="167220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676800" y="5029200"/>
            <a:ext cx="36475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Long-term stability of nucleic acids at room temperature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282200" y="3405600"/>
            <a:ext cx="41137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Reformulation of APIs for improving the bioavailability of drugs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533840" y="3774600"/>
            <a:ext cx="3574080" cy="136152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590400" y="1390680"/>
            <a:ext cx="10923480" cy="437040"/>
          </a:xfrm>
          <a:prstGeom prst="rect">
            <a:avLst/>
          </a:prstGeom>
          <a:solidFill>
            <a:srgbClr val="dedce6"/>
          </a:solidFill>
          <a:ln w="0">
            <a:solidFill>
              <a:srgbClr val="b4c7dc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08400" y="1420200"/>
            <a:ext cx="16765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Ionic Liquids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9144000" y="1420200"/>
            <a:ext cx="23569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Prof. Sanjib Senapati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3909600" y="1420200"/>
            <a:ext cx="4363920" cy="41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COMPUTATIONAL BIOPHYSICS LAB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12564000" y="7534800"/>
            <a:ext cx="922320" cy="9223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8593200" y="4007520"/>
            <a:ext cx="2850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Arial"/>
              </a:rPr>
              <a:t>Bio-ionic Liquid based Soft and Adhesive Film for Therapeutic Applications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4"/>
          <a:srcRect l="15689" t="18314" r="37388" b="34924"/>
          <a:stretch/>
        </p:blipFill>
        <p:spPr>
          <a:xfrm>
            <a:off x="8256600" y="2238120"/>
            <a:ext cx="3208320" cy="180036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5"/>
          <a:stretch/>
        </p:blipFill>
        <p:spPr>
          <a:xfrm>
            <a:off x="1134000" y="3463920"/>
            <a:ext cx="2751120" cy="14986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6"/>
          <a:srcRect l="32568" t="42320" r="29882" b="35907"/>
          <a:stretch/>
        </p:blipFill>
        <p:spPr>
          <a:xfrm>
            <a:off x="4271400" y="2021040"/>
            <a:ext cx="4113720" cy="1333800"/>
          </a:xfrm>
          <a:prstGeom prst="rect">
            <a:avLst/>
          </a:prstGeom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9144000" y="4656600"/>
            <a:ext cx="228492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467886"/>
                </a:solidFill>
                <a:uFillTx/>
                <a:latin typeface="Arial"/>
                <a:hlinkClick r:id="rId7"/>
              </a:rPr>
              <a:t>visit our lab website to explore more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2564000" y="7534800"/>
            <a:ext cx="922320" cy="922320"/>
          </a:xfrm>
          <a:prstGeom prst="rect">
            <a:avLst/>
          </a:prstGeom>
          <a:ln w="0">
            <a:noFill/>
          </a:ln>
        </p:spPr>
      </p:pic>
      <p:sp>
        <p:nvSpPr>
          <p:cNvPr id="100" name="Rectangle 8"/>
          <p:cNvSpPr/>
          <p:nvPr/>
        </p:nvSpPr>
        <p:spPr>
          <a:xfrm>
            <a:off x="590400" y="1390680"/>
            <a:ext cx="10923480" cy="3865320"/>
          </a:xfrm>
          <a:prstGeom prst="rect">
            <a:avLst/>
          </a:prstGeom>
          <a:solidFill>
            <a:schemeClr val="bg1"/>
          </a:solidFill>
          <a:ln>
            <a:solidFill>
              <a:srgbClr val="06455d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877920" y="2286000"/>
            <a:ext cx="2751120" cy="149868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590400" y="1390680"/>
            <a:ext cx="10923480" cy="437040"/>
          </a:xfrm>
          <a:prstGeom prst="rect">
            <a:avLst/>
          </a:prstGeom>
          <a:solidFill>
            <a:srgbClr val="dedce6"/>
          </a:solidFill>
          <a:ln w="0">
            <a:solidFill>
              <a:srgbClr val="b4c7dc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"/>
          <p:cNvSpPr/>
          <p:nvPr/>
        </p:nvSpPr>
        <p:spPr>
          <a:xfrm>
            <a:off x="2057400" y="457200"/>
            <a:ext cx="7772040" cy="5028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214000" y="1390680"/>
            <a:ext cx="7506720" cy="40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9"/>
          <p:cNvSpPr/>
          <p:nvPr/>
        </p:nvSpPr>
        <p:spPr>
          <a:xfrm>
            <a:off x="2057400" y="457200"/>
            <a:ext cx="7772040" cy="5028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214000" y="1390680"/>
            <a:ext cx="7506720" cy="40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"/>
          <p:cNvSpPr/>
          <p:nvPr/>
        </p:nvSpPr>
        <p:spPr>
          <a:xfrm>
            <a:off x="2057400" y="457200"/>
            <a:ext cx="7772040" cy="5028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214000" y="1390680"/>
            <a:ext cx="7506720" cy="40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4"/>
          <p:cNvSpPr/>
          <p:nvPr/>
        </p:nvSpPr>
        <p:spPr>
          <a:xfrm>
            <a:off x="2057400" y="457200"/>
            <a:ext cx="7772040" cy="5028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14000" y="1390680"/>
            <a:ext cx="6930000" cy="376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"/>
          <p:cNvSpPr/>
          <p:nvPr/>
        </p:nvSpPr>
        <p:spPr>
          <a:xfrm>
            <a:off x="2057400" y="457200"/>
            <a:ext cx="7772040" cy="50288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2214000" y="1390680"/>
            <a:ext cx="7506720" cy="407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6899</TotalTime>
  <Application>LibreOffice/24.2.6.2$Linux_X86_64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2024-11-05T09:07:37Z</dcterms:created>
  <dc:creator>Meiyappan Lakshmanan</dc:creator>
  <dc:description/>
  <dc:language>en-US</dc:language>
  <cp:lastModifiedBy/>
  <dcterms:modified xsi:type="dcterms:W3CDTF">2024-12-06T08:30:37Z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</vt:r8>
  </property>
</Properties>
</file>