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70" r:id="rId3"/>
    <p:sldId id="271" r:id="rId4"/>
    <p:sldId id="272" r:id="rId5"/>
    <p:sldId id="287" r:id="rId6"/>
    <p:sldId id="273" r:id="rId7"/>
    <p:sldId id="288" r:id="rId8"/>
    <p:sldId id="274" r:id="rId9"/>
    <p:sldId id="289" r:id="rId10"/>
    <p:sldId id="282" r:id="rId11"/>
    <p:sldId id="283" r:id="rId12"/>
    <p:sldId id="278" r:id="rId13"/>
    <p:sldId id="280" r:id="rId14"/>
    <p:sldId id="281"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493B81-4A09-42D9-A947-D4A4297F621E}"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DADEC-9A1C-4107-9288-58B2ACB3048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417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93B81-4A09-42D9-A947-D4A4297F621E}"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DADEC-9A1C-4107-9288-58B2ACB30487}" type="slidenum">
              <a:rPr lang="en-IN" smtClean="0"/>
              <a:t>‹#›</a:t>
            </a:fld>
            <a:endParaRPr lang="en-IN"/>
          </a:p>
        </p:txBody>
      </p:sp>
    </p:spTree>
    <p:extLst>
      <p:ext uri="{BB962C8B-B14F-4D97-AF65-F5344CB8AC3E}">
        <p14:creationId xmlns:p14="http://schemas.microsoft.com/office/powerpoint/2010/main" val="827457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93B81-4A09-42D9-A947-D4A4297F621E}"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DADEC-9A1C-4107-9288-58B2ACB30487}" type="slidenum">
              <a:rPr lang="en-IN" smtClean="0"/>
              <a:t>‹#›</a:t>
            </a:fld>
            <a:endParaRPr lang="en-IN"/>
          </a:p>
        </p:txBody>
      </p:sp>
    </p:spTree>
    <p:extLst>
      <p:ext uri="{BB962C8B-B14F-4D97-AF65-F5344CB8AC3E}">
        <p14:creationId xmlns:p14="http://schemas.microsoft.com/office/powerpoint/2010/main" val="2539793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93B81-4A09-42D9-A947-D4A4297F621E}"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DADEC-9A1C-4107-9288-58B2ACB30487}" type="slidenum">
              <a:rPr lang="en-IN" smtClean="0"/>
              <a:t>‹#›</a:t>
            </a:fld>
            <a:endParaRPr lang="en-IN"/>
          </a:p>
        </p:txBody>
      </p:sp>
    </p:spTree>
    <p:extLst>
      <p:ext uri="{BB962C8B-B14F-4D97-AF65-F5344CB8AC3E}">
        <p14:creationId xmlns:p14="http://schemas.microsoft.com/office/powerpoint/2010/main" val="408364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93B81-4A09-42D9-A947-D4A4297F621E}"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DADEC-9A1C-4107-9288-58B2ACB3048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819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93B81-4A09-42D9-A947-D4A4297F621E}" type="datetimeFigureOut">
              <a:rPr lang="en-IN" smtClean="0"/>
              <a:t>04-03-2024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6DADEC-9A1C-4107-9288-58B2ACB30487}" type="slidenum">
              <a:rPr lang="en-IN" smtClean="0"/>
              <a:t>‹#›</a:t>
            </a:fld>
            <a:endParaRPr lang="en-IN"/>
          </a:p>
        </p:txBody>
      </p:sp>
    </p:spTree>
    <p:extLst>
      <p:ext uri="{BB962C8B-B14F-4D97-AF65-F5344CB8AC3E}">
        <p14:creationId xmlns:p14="http://schemas.microsoft.com/office/powerpoint/2010/main" val="2410294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93B81-4A09-42D9-A947-D4A4297F621E}" type="datetimeFigureOut">
              <a:rPr lang="en-IN" smtClean="0"/>
              <a:t>04-03-2024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6DADEC-9A1C-4107-9288-58B2ACB30487}" type="slidenum">
              <a:rPr lang="en-IN" smtClean="0"/>
              <a:t>‹#›</a:t>
            </a:fld>
            <a:endParaRPr lang="en-IN"/>
          </a:p>
        </p:txBody>
      </p:sp>
    </p:spTree>
    <p:extLst>
      <p:ext uri="{BB962C8B-B14F-4D97-AF65-F5344CB8AC3E}">
        <p14:creationId xmlns:p14="http://schemas.microsoft.com/office/powerpoint/2010/main" val="1638274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493B81-4A09-42D9-A947-D4A4297F621E}" type="datetimeFigureOut">
              <a:rPr lang="en-IN" smtClean="0"/>
              <a:t>04-03-2024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6DADEC-9A1C-4107-9288-58B2ACB30487}" type="slidenum">
              <a:rPr lang="en-IN" smtClean="0"/>
              <a:t>‹#›</a:t>
            </a:fld>
            <a:endParaRPr lang="en-IN"/>
          </a:p>
        </p:txBody>
      </p:sp>
    </p:spTree>
    <p:extLst>
      <p:ext uri="{BB962C8B-B14F-4D97-AF65-F5344CB8AC3E}">
        <p14:creationId xmlns:p14="http://schemas.microsoft.com/office/powerpoint/2010/main" val="1849056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493B81-4A09-42D9-A947-D4A4297F621E}" type="datetimeFigureOut">
              <a:rPr lang="en-IN" smtClean="0"/>
              <a:t>04-03-2024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C6DADEC-9A1C-4107-9288-58B2ACB30487}" type="slidenum">
              <a:rPr lang="en-IN" smtClean="0"/>
              <a:t>‹#›</a:t>
            </a:fld>
            <a:endParaRPr lang="en-IN"/>
          </a:p>
        </p:txBody>
      </p:sp>
    </p:spTree>
    <p:extLst>
      <p:ext uri="{BB962C8B-B14F-4D97-AF65-F5344CB8AC3E}">
        <p14:creationId xmlns:p14="http://schemas.microsoft.com/office/powerpoint/2010/main" val="3437867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A493B81-4A09-42D9-A947-D4A4297F621E}" type="datetimeFigureOut">
              <a:rPr lang="en-IN" smtClean="0"/>
              <a:t>04-03-2024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C6DADEC-9A1C-4107-9288-58B2ACB30487}" type="slidenum">
              <a:rPr lang="en-IN" smtClean="0"/>
              <a:t>‹#›</a:t>
            </a:fld>
            <a:endParaRPr lang="en-IN"/>
          </a:p>
        </p:txBody>
      </p:sp>
    </p:spTree>
    <p:extLst>
      <p:ext uri="{BB962C8B-B14F-4D97-AF65-F5344CB8AC3E}">
        <p14:creationId xmlns:p14="http://schemas.microsoft.com/office/powerpoint/2010/main" val="1888826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93B81-4A09-42D9-A947-D4A4297F621E}" type="datetimeFigureOut">
              <a:rPr lang="en-IN" smtClean="0"/>
              <a:t>04-03-2024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6DADEC-9A1C-4107-9288-58B2ACB30487}" type="slidenum">
              <a:rPr lang="en-IN" smtClean="0"/>
              <a:t>‹#›</a:t>
            </a:fld>
            <a:endParaRPr lang="en-IN"/>
          </a:p>
        </p:txBody>
      </p:sp>
    </p:spTree>
    <p:extLst>
      <p:ext uri="{BB962C8B-B14F-4D97-AF65-F5344CB8AC3E}">
        <p14:creationId xmlns:p14="http://schemas.microsoft.com/office/powerpoint/2010/main" val="3233584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A493B81-4A09-42D9-A947-D4A4297F621E}" type="datetimeFigureOut">
              <a:rPr lang="en-IN" smtClean="0"/>
              <a:t>04-03-2024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C6DADEC-9A1C-4107-9288-58B2ACB3048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2982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996C1C-D2D7-43D3-ACED-EDCC2AD0D5AB}"/>
              </a:ext>
            </a:extLst>
          </p:cNvPr>
          <p:cNvSpPr>
            <a:spLocks noGrp="1"/>
          </p:cNvSpPr>
          <p:nvPr>
            <p:ph idx="1"/>
          </p:nvPr>
        </p:nvSpPr>
        <p:spPr>
          <a:xfrm>
            <a:off x="4697788" y="3270837"/>
            <a:ext cx="3854542" cy="2906486"/>
          </a:xfrm>
        </p:spPr>
        <p:txBody>
          <a:bodyPr>
            <a:normAutofit/>
          </a:bodyPr>
          <a:lstStyle/>
          <a:p>
            <a:r>
              <a:rPr lang="en-US" sz="9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DBMS</a:t>
            </a:r>
          </a:p>
        </p:txBody>
      </p:sp>
      <p:pic>
        <p:nvPicPr>
          <p:cNvPr id="4" name="Picture 3" descr="File:C-DAC LogoTransp.png - Wikipedia">
            <a:extLst>
              <a:ext uri="{FF2B5EF4-FFF2-40B4-BE49-F238E27FC236}">
                <a16:creationId xmlns:a16="http://schemas.microsoft.com/office/drawing/2014/main" id="{84CC6EF9-61F6-4035-8F73-AA5028043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3124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D4E6-D4E4-4F48-9911-B75864625474}"/>
              </a:ext>
            </a:extLst>
          </p:cNvPr>
          <p:cNvSpPr>
            <a:spLocks noGrp="1"/>
          </p:cNvSpPr>
          <p:nvPr>
            <p:ph type="title"/>
          </p:nvPr>
        </p:nvSpPr>
        <p:spPr>
          <a:xfrm>
            <a:off x="5360892" y="490874"/>
            <a:ext cx="2465295" cy="1009650"/>
          </a:xfrm>
        </p:spPr>
        <p:txBody>
          <a:bodyPr/>
          <a:lstStyle/>
          <a:p>
            <a:r>
              <a:rPr lang="en-US" b="1" dirty="0">
                <a:solidFill>
                  <a:schemeClr val="tx1"/>
                </a:solidFill>
              </a:rPr>
              <a:t>DBMS</a:t>
            </a:r>
            <a:endParaRPr lang="en-IN" b="1" dirty="0">
              <a:solidFill>
                <a:schemeClr val="tx1"/>
              </a:solidFill>
            </a:endParaRPr>
          </a:p>
        </p:txBody>
      </p:sp>
      <p:sp>
        <p:nvSpPr>
          <p:cNvPr id="3" name="Content Placeholder 2">
            <a:extLst>
              <a:ext uri="{FF2B5EF4-FFF2-40B4-BE49-F238E27FC236}">
                <a16:creationId xmlns:a16="http://schemas.microsoft.com/office/drawing/2014/main" id="{46BAA3D6-2034-4623-998F-CCDFCE893A46}"/>
              </a:ext>
            </a:extLst>
          </p:cNvPr>
          <p:cNvSpPr>
            <a:spLocks noGrp="1"/>
          </p:cNvSpPr>
          <p:nvPr>
            <p:ph idx="1"/>
          </p:nvPr>
        </p:nvSpPr>
        <p:spPr/>
        <p:txBody>
          <a:bodyPr>
            <a:normAutofit/>
          </a:bodyPr>
          <a:lstStyle/>
          <a:p>
            <a:r>
              <a:rPr lang="en-US" sz="2800" b="1" dirty="0">
                <a:solidFill>
                  <a:schemeClr val="tx1"/>
                </a:solidFill>
              </a:rPr>
              <a:t>ACID Properties:</a:t>
            </a:r>
          </a:p>
          <a:p>
            <a:r>
              <a:rPr lang="en-US" sz="2800" dirty="0">
                <a:solidFill>
                  <a:schemeClr val="tx1"/>
                </a:solidFill>
              </a:rPr>
              <a:t>A transaction is a single logical unit of work that accesses and possibly modifies the contents of a database. Transactions access data using read and write operations. </a:t>
            </a:r>
          </a:p>
          <a:p>
            <a:r>
              <a:rPr lang="en-US" sz="2800" dirty="0">
                <a:solidFill>
                  <a:schemeClr val="tx1"/>
                </a:solidFill>
              </a:rPr>
              <a:t>In order to maintain consistency in a database, before and after the transaction, certain properties are followed. These are called ACID properties. </a:t>
            </a:r>
            <a:endParaRPr lang="en-IN" sz="2800" dirty="0">
              <a:solidFill>
                <a:schemeClr val="tx1"/>
              </a:solidFill>
            </a:endParaRPr>
          </a:p>
        </p:txBody>
      </p:sp>
      <p:pic>
        <p:nvPicPr>
          <p:cNvPr id="4" name="Picture 3" descr="File:C-DAC LogoTransp.png - Wikipedia">
            <a:extLst>
              <a:ext uri="{FF2B5EF4-FFF2-40B4-BE49-F238E27FC236}">
                <a16:creationId xmlns:a16="http://schemas.microsoft.com/office/drawing/2014/main" id="{E637A14A-D393-43BF-B7FB-0323986DA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1963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D4E6-D4E4-4F48-9911-B75864625474}"/>
              </a:ext>
            </a:extLst>
          </p:cNvPr>
          <p:cNvSpPr>
            <a:spLocks noGrp="1"/>
          </p:cNvSpPr>
          <p:nvPr>
            <p:ph type="title"/>
          </p:nvPr>
        </p:nvSpPr>
        <p:spPr>
          <a:xfrm>
            <a:off x="5360892" y="490874"/>
            <a:ext cx="2465295" cy="1009650"/>
          </a:xfrm>
        </p:spPr>
        <p:txBody>
          <a:bodyPr/>
          <a:lstStyle/>
          <a:p>
            <a:r>
              <a:rPr lang="en-US" b="1" dirty="0">
                <a:solidFill>
                  <a:schemeClr val="tx1"/>
                </a:solidFill>
              </a:rPr>
              <a:t>DBMS</a:t>
            </a:r>
            <a:endParaRPr lang="en-IN" b="1" dirty="0">
              <a:solidFill>
                <a:schemeClr val="tx1"/>
              </a:solidFill>
            </a:endParaRPr>
          </a:p>
        </p:txBody>
      </p:sp>
      <p:pic>
        <p:nvPicPr>
          <p:cNvPr id="4" name="Picture 3" descr="File:C-DAC LogoTransp.png - Wikipedia">
            <a:extLst>
              <a:ext uri="{FF2B5EF4-FFF2-40B4-BE49-F238E27FC236}">
                <a16:creationId xmlns:a16="http://schemas.microsoft.com/office/drawing/2014/main" id="{E637A14A-D393-43BF-B7FB-0323986DA3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5">
            <a:extLst>
              <a:ext uri="{FF2B5EF4-FFF2-40B4-BE49-F238E27FC236}">
                <a16:creationId xmlns:a16="http://schemas.microsoft.com/office/drawing/2014/main" id="{D067561E-73DC-41FF-B550-8009FC44B8D5}"/>
              </a:ext>
            </a:extLst>
          </p:cNvPr>
          <p:cNvGraphicFramePr>
            <a:graphicFrameLocks noChangeAspect="1"/>
          </p:cNvGraphicFramePr>
          <p:nvPr>
            <p:extLst>
              <p:ext uri="{D42A27DB-BD31-4B8C-83A1-F6EECF244321}">
                <p14:modId xmlns:p14="http://schemas.microsoft.com/office/powerpoint/2010/main" val="1508066183"/>
              </p:ext>
            </p:extLst>
          </p:nvPr>
        </p:nvGraphicFramePr>
        <p:xfrm>
          <a:off x="2467386" y="1878860"/>
          <a:ext cx="7318188" cy="3777869"/>
        </p:xfrm>
        <a:graphic>
          <a:graphicData uri="http://schemas.openxmlformats.org/presentationml/2006/ole">
            <mc:AlternateContent xmlns:mc="http://schemas.openxmlformats.org/markup-compatibility/2006">
              <mc:Choice xmlns:v="urn:schemas-microsoft-com:vml" Requires="v">
                <p:oleObj spid="_x0000_s2061" name="Bitmap Image" r:id="rId4" imgW="17802360" imgH="11820600" progId="Paint.Picture">
                  <p:embed/>
                </p:oleObj>
              </mc:Choice>
              <mc:Fallback>
                <p:oleObj name="Bitmap Image" r:id="rId4" imgW="17802360" imgH="11820600" progId="Paint.Picture">
                  <p:embed/>
                  <p:pic>
                    <p:nvPicPr>
                      <p:cNvPr id="0" name=""/>
                      <p:cNvPicPr/>
                      <p:nvPr/>
                    </p:nvPicPr>
                    <p:blipFill>
                      <a:blip r:embed="rId5"/>
                      <a:stretch>
                        <a:fillRect/>
                      </a:stretch>
                    </p:blipFill>
                    <p:spPr>
                      <a:xfrm>
                        <a:off x="2467386" y="1878860"/>
                        <a:ext cx="7318188" cy="3777869"/>
                      </a:xfrm>
                      <a:prstGeom prst="rect">
                        <a:avLst/>
                      </a:prstGeom>
                    </p:spPr>
                  </p:pic>
                </p:oleObj>
              </mc:Fallback>
            </mc:AlternateContent>
          </a:graphicData>
        </a:graphic>
      </p:graphicFrame>
    </p:spTree>
    <p:extLst>
      <p:ext uri="{BB962C8B-B14F-4D97-AF65-F5344CB8AC3E}">
        <p14:creationId xmlns:p14="http://schemas.microsoft.com/office/powerpoint/2010/main" val="988889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D4E6-D4E4-4F48-9911-B75864625474}"/>
              </a:ext>
            </a:extLst>
          </p:cNvPr>
          <p:cNvSpPr>
            <a:spLocks noGrp="1"/>
          </p:cNvSpPr>
          <p:nvPr>
            <p:ph type="title"/>
          </p:nvPr>
        </p:nvSpPr>
        <p:spPr>
          <a:xfrm>
            <a:off x="5360892" y="490874"/>
            <a:ext cx="2465295" cy="1009650"/>
          </a:xfrm>
        </p:spPr>
        <p:txBody>
          <a:bodyPr/>
          <a:lstStyle/>
          <a:p>
            <a:r>
              <a:rPr lang="en-US" b="1" dirty="0">
                <a:solidFill>
                  <a:schemeClr val="tx1"/>
                </a:solidFill>
              </a:rPr>
              <a:t>DBMS</a:t>
            </a:r>
            <a:endParaRPr lang="en-IN" b="1" dirty="0">
              <a:solidFill>
                <a:schemeClr val="tx1"/>
              </a:solidFill>
            </a:endParaRPr>
          </a:p>
        </p:txBody>
      </p:sp>
      <p:sp>
        <p:nvSpPr>
          <p:cNvPr id="3" name="Content Placeholder 2">
            <a:extLst>
              <a:ext uri="{FF2B5EF4-FFF2-40B4-BE49-F238E27FC236}">
                <a16:creationId xmlns:a16="http://schemas.microsoft.com/office/drawing/2014/main" id="{46BAA3D6-2034-4623-998F-CCDFCE893A46}"/>
              </a:ext>
            </a:extLst>
          </p:cNvPr>
          <p:cNvSpPr>
            <a:spLocks noGrp="1"/>
          </p:cNvSpPr>
          <p:nvPr>
            <p:ph idx="1"/>
          </p:nvPr>
        </p:nvSpPr>
        <p:spPr/>
        <p:txBody>
          <a:bodyPr>
            <a:normAutofit/>
          </a:bodyPr>
          <a:lstStyle/>
          <a:p>
            <a:r>
              <a:rPr lang="en-US" sz="2800" b="1" dirty="0">
                <a:solidFill>
                  <a:schemeClr val="tx1"/>
                </a:solidFill>
              </a:rPr>
              <a:t>Relational Model</a:t>
            </a:r>
          </a:p>
          <a:p>
            <a:endParaRPr lang="en-US" sz="2800" dirty="0">
              <a:solidFill>
                <a:schemeClr val="tx1"/>
              </a:solidFill>
            </a:endParaRPr>
          </a:p>
          <a:p>
            <a:r>
              <a:rPr lang="en-US" sz="2800" dirty="0">
                <a:solidFill>
                  <a:schemeClr val="tx1"/>
                </a:solidFill>
              </a:rPr>
              <a:t>Relational DBMS is the most widely used DBMS model because it is one of the easiest. This model is based on normalizing data in the rows and columns of the tables. Relational model stored in fixed structures and manipulated using SQL.</a:t>
            </a:r>
            <a:endParaRPr lang="en-IN" sz="2800" dirty="0">
              <a:solidFill>
                <a:schemeClr val="tx1"/>
              </a:solidFill>
            </a:endParaRPr>
          </a:p>
        </p:txBody>
      </p:sp>
      <p:pic>
        <p:nvPicPr>
          <p:cNvPr id="4" name="Picture 3" descr="File:C-DAC LogoTransp.png - Wikipedia">
            <a:extLst>
              <a:ext uri="{FF2B5EF4-FFF2-40B4-BE49-F238E27FC236}">
                <a16:creationId xmlns:a16="http://schemas.microsoft.com/office/drawing/2014/main" id="{E637A14A-D393-43BF-B7FB-0323986DA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1733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D4E6-D4E4-4F48-9911-B75864625474}"/>
              </a:ext>
            </a:extLst>
          </p:cNvPr>
          <p:cNvSpPr>
            <a:spLocks noGrp="1"/>
          </p:cNvSpPr>
          <p:nvPr>
            <p:ph type="title"/>
          </p:nvPr>
        </p:nvSpPr>
        <p:spPr>
          <a:xfrm>
            <a:off x="5360892" y="490874"/>
            <a:ext cx="2465295" cy="1009650"/>
          </a:xfrm>
        </p:spPr>
        <p:txBody>
          <a:bodyPr/>
          <a:lstStyle/>
          <a:p>
            <a:r>
              <a:rPr lang="en-US" b="1" dirty="0">
                <a:solidFill>
                  <a:schemeClr val="tx1"/>
                </a:solidFill>
              </a:rPr>
              <a:t>DBMS</a:t>
            </a:r>
            <a:endParaRPr lang="en-IN" b="1" dirty="0">
              <a:solidFill>
                <a:schemeClr val="tx1"/>
              </a:solidFill>
            </a:endParaRPr>
          </a:p>
        </p:txBody>
      </p:sp>
      <p:sp>
        <p:nvSpPr>
          <p:cNvPr id="3" name="Content Placeholder 2">
            <a:extLst>
              <a:ext uri="{FF2B5EF4-FFF2-40B4-BE49-F238E27FC236}">
                <a16:creationId xmlns:a16="http://schemas.microsoft.com/office/drawing/2014/main" id="{46BAA3D6-2034-4623-998F-CCDFCE893A46}"/>
              </a:ext>
            </a:extLst>
          </p:cNvPr>
          <p:cNvSpPr>
            <a:spLocks noGrp="1"/>
          </p:cNvSpPr>
          <p:nvPr>
            <p:ph idx="1"/>
          </p:nvPr>
        </p:nvSpPr>
        <p:spPr/>
        <p:txBody>
          <a:bodyPr>
            <a:normAutofit/>
          </a:bodyPr>
          <a:lstStyle/>
          <a:p>
            <a:r>
              <a:rPr lang="en-US" sz="2800" b="1" dirty="0">
                <a:solidFill>
                  <a:schemeClr val="tx1"/>
                </a:solidFill>
              </a:rPr>
              <a:t>NoSQL Databases:</a:t>
            </a:r>
          </a:p>
          <a:p>
            <a:endParaRPr lang="en-US" sz="2800" dirty="0">
              <a:solidFill>
                <a:schemeClr val="tx1"/>
              </a:solidFill>
            </a:endParaRPr>
          </a:p>
          <a:p>
            <a:r>
              <a:rPr lang="en-US" sz="2800" dirty="0">
                <a:solidFill>
                  <a:schemeClr val="tx1"/>
                </a:solidFill>
              </a:rPr>
              <a:t>Non-SQL/Not Only SQL is a type of database that is used for storing a wide range of data sets. It is not a relational database as it stores data not only in tabular form but in several different ways. It came into existence when the demand for building modern applications increased. Thus, NoSQL presented a wide variety of database technologies in response to the demands.</a:t>
            </a:r>
            <a:endParaRPr lang="en-IN" sz="2800" dirty="0">
              <a:solidFill>
                <a:schemeClr val="tx1"/>
              </a:solidFill>
            </a:endParaRPr>
          </a:p>
        </p:txBody>
      </p:sp>
      <p:pic>
        <p:nvPicPr>
          <p:cNvPr id="4" name="Picture 3" descr="File:C-DAC LogoTransp.png - Wikipedia">
            <a:extLst>
              <a:ext uri="{FF2B5EF4-FFF2-40B4-BE49-F238E27FC236}">
                <a16:creationId xmlns:a16="http://schemas.microsoft.com/office/drawing/2014/main" id="{E637A14A-D393-43BF-B7FB-0323986DA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260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D4E6-D4E4-4F48-9911-B75864625474}"/>
              </a:ext>
            </a:extLst>
          </p:cNvPr>
          <p:cNvSpPr>
            <a:spLocks noGrp="1"/>
          </p:cNvSpPr>
          <p:nvPr>
            <p:ph type="title"/>
          </p:nvPr>
        </p:nvSpPr>
        <p:spPr>
          <a:xfrm>
            <a:off x="5360892" y="490874"/>
            <a:ext cx="2465295" cy="1009650"/>
          </a:xfrm>
        </p:spPr>
        <p:txBody>
          <a:bodyPr/>
          <a:lstStyle/>
          <a:p>
            <a:r>
              <a:rPr lang="en-US" b="1" dirty="0">
                <a:solidFill>
                  <a:schemeClr val="tx1"/>
                </a:solidFill>
              </a:rPr>
              <a:t>DBMS</a:t>
            </a:r>
            <a:endParaRPr lang="en-IN" b="1" dirty="0">
              <a:solidFill>
                <a:schemeClr val="tx1"/>
              </a:solidFill>
            </a:endParaRPr>
          </a:p>
        </p:txBody>
      </p:sp>
      <p:graphicFrame>
        <p:nvGraphicFramePr>
          <p:cNvPr id="6" name="Content Placeholder 5">
            <a:extLst>
              <a:ext uri="{FF2B5EF4-FFF2-40B4-BE49-F238E27FC236}">
                <a16:creationId xmlns:a16="http://schemas.microsoft.com/office/drawing/2014/main" id="{EC040F09-D7C9-49FD-A963-8952E8C86F52}"/>
              </a:ext>
            </a:extLst>
          </p:cNvPr>
          <p:cNvGraphicFramePr>
            <a:graphicFrameLocks noGrp="1"/>
          </p:cNvGraphicFramePr>
          <p:nvPr>
            <p:ph idx="1"/>
            <p:extLst>
              <p:ext uri="{D42A27DB-BD31-4B8C-83A1-F6EECF244321}">
                <p14:modId xmlns:p14="http://schemas.microsoft.com/office/powerpoint/2010/main" val="1370744364"/>
              </p:ext>
            </p:extLst>
          </p:nvPr>
        </p:nvGraphicFramePr>
        <p:xfrm>
          <a:off x="1111624" y="1828930"/>
          <a:ext cx="10210800" cy="4474208"/>
        </p:xfrm>
        <a:graphic>
          <a:graphicData uri="http://schemas.openxmlformats.org/drawingml/2006/table">
            <a:tbl>
              <a:tblPr>
                <a:tableStyleId>{3C2FFA5D-87B4-456A-9821-1D502468CF0F}</a:tableStyleId>
              </a:tblPr>
              <a:tblGrid>
                <a:gridCol w="5105400">
                  <a:extLst>
                    <a:ext uri="{9D8B030D-6E8A-4147-A177-3AD203B41FA5}">
                      <a16:colId xmlns:a16="http://schemas.microsoft.com/office/drawing/2014/main" val="2753040055"/>
                    </a:ext>
                  </a:extLst>
                </a:gridCol>
                <a:gridCol w="5105400">
                  <a:extLst>
                    <a:ext uri="{9D8B030D-6E8A-4147-A177-3AD203B41FA5}">
                      <a16:colId xmlns:a16="http://schemas.microsoft.com/office/drawing/2014/main" val="1386974088"/>
                    </a:ext>
                  </a:extLst>
                </a:gridCol>
              </a:tblGrid>
              <a:tr h="321818">
                <a:tc>
                  <a:txBody>
                    <a:bodyPr/>
                    <a:lstStyle/>
                    <a:p>
                      <a:r>
                        <a:rPr lang="en-IN" sz="2800" b="1" dirty="0"/>
                        <a:t>SQL</a:t>
                      </a:r>
                    </a:p>
                  </a:txBody>
                  <a:tcPr marL="80455" marR="80455" marT="40227" marB="40227" anchor="ctr"/>
                </a:tc>
                <a:tc>
                  <a:txBody>
                    <a:bodyPr/>
                    <a:lstStyle/>
                    <a:p>
                      <a:r>
                        <a:rPr lang="en-IN" sz="2800" b="1" dirty="0"/>
                        <a:t>NoSQL</a:t>
                      </a:r>
                    </a:p>
                  </a:txBody>
                  <a:tcPr marL="80455" marR="80455" marT="40227" marB="40227" anchor="ctr"/>
                </a:tc>
                <a:extLst>
                  <a:ext uri="{0D108BD9-81ED-4DB2-BD59-A6C34878D82A}">
                    <a16:rowId xmlns:a16="http://schemas.microsoft.com/office/drawing/2014/main" val="1119763488"/>
                  </a:ext>
                </a:extLst>
              </a:tr>
              <a:tr h="563182">
                <a:tc>
                  <a:txBody>
                    <a:bodyPr/>
                    <a:lstStyle/>
                    <a:p>
                      <a:r>
                        <a:rPr lang="en-IN" sz="1600" dirty="0"/>
                        <a:t>SQL databases are relational</a:t>
                      </a:r>
                    </a:p>
                  </a:txBody>
                  <a:tcPr marL="80455" marR="80455" marT="40227" marB="40227" anchor="ctr"/>
                </a:tc>
                <a:tc>
                  <a:txBody>
                    <a:bodyPr/>
                    <a:lstStyle/>
                    <a:p>
                      <a:r>
                        <a:rPr lang="en-IN" sz="1600" dirty="0"/>
                        <a:t>NoSQL databases are non-relational.</a:t>
                      </a:r>
                    </a:p>
                  </a:txBody>
                  <a:tcPr marL="80455" marR="80455" marT="40227" marB="40227" anchor="ctr"/>
                </a:tc>
                <a:extLst>
                  <a:ext uri="{0D108BD9-81ED-4DB2-BD59-A6C34878D82A}">
                    <a16:rowId xmlns:a16="http://schemas.microsoft.com/office/drawing/2014/main" val="342514114"/>
                  </a:ext>
                </a:extLst>
              </a:tr>
              <a:tr h="563182">
                <a:tc>
                  <a:txBody>
                    <a:bodyPr/>
                    <a:lstStyle/>
                    <a:p>
                      <a:r>
                        <a:rPr lang="en-US" sz="1600" dirty="0"/>
                        <a:t>These databases have fixed or static or predefined schema</a:t>
                      </a:r>
                    </a:p>
                  </a:txBody>
                  <a:tcPr marL="80455" marR="80455" marT="40227" marB="40227" anchor="ctr"/>
                </a:tc>
                <a:tc>
                  <a:txBody>
                    <a:bodyPr/>
                    <a:lstStyle/>
                    <a:p>
                      <a:r>
                        <a:rPr lang="en-IN" sz="1600" dirty="0"/>
                        <a:t>They have dynamic schema for unstructured data.</a:t>
                      </a:r>
                    </a:p>
                  </a:txBody>
                  <a:tcPr marL="80455" marR="80455" marT="40227" marB="40227" anchor="ctr"/>
                </a:tc>
                <a:extLst>
                  <a:ext uri="{0D108BD9-81ED-4DB2-BD59-A6C34878D82A}">
                    <a16:rowId xmlns:a16="http://schemas.microsoft.com/office/drawing/2014/main" val="2203587658"/>
                  </a:ext>
                </a:extLst>
              </a:tr>
              <a:tr h="563182">
                <a:tc>
                  <a:txBody>
                    <a:bodyPr/>
                    <a:lstStyle/>
                    <a:p>
                      <a:r>
                        <a:rPr lang="en-US" sz="1600" dirty="0"/>
                        <a:t>It was developed in the 1970s to deal with issues with flat file storage</a:t>
                      </a:r>
                    </a:p>
                  </a:txBody>
                  <a:tcPr marL="80455" marR="80455" marT="40227" marB="40227" anchor="ctr"/>
                </a:tc>
                <a:tc>
                  <a:txBody>
                    <a:bodyPr/>
                    <a:lstStyle/>
                    <a:p>
                      <a:r>
                        <a:rPr lang="en-US" sz="1600" dirty="0"/>
                        <a:t>Developed in the late 2000s to overcome issues and limitations of SQL databases.</a:t>
                      </a:r>
                    </a:p>
                  </a:txBody>
                  <a:tcPr marL="80455" marR="80455" marT="40227" marB="40227" anchor="ctr"/>
                </a:tc>
                <a:extLst>
                  <a:ext uri="{0D108BD9-81ED-4DB2-BD59-A6C34878D82A}">
                    <a16:rowId xmlns:a16="http://schemas.microsoft.com/office/drawing/2014/main" val="530680929"/>
                  </a:ext>
                </a:extLst>
              </a:tr>
              <a:tr h="563182">
                <a:tc>
                  <a:txBody>
                    <a:bodyPr/>
                    <a:lstStyle/>
                    <a:p>
                      <a:r>
                        <a:rPr lang="en-US" sz="1600" dirty="0"/>
                        <a:t>It should be used when data validity is super important</a:t>
                      </a:r>
                    </a:p>
                  </a:txBody>
                  <a:tcPr marL="80455" marR="80455" marT="40227" marB="40227" anchor="ctr"/>
                </a:tc>
                <a:tc>
                  <a:txBody>
                    <a:bodyPr/>
                    <a:lstStyle/>
                    <a:p>
                      <a:r>
                        <a:rPr lang="en-US" sz="1600" dirty="0"/>
                        <a:t>Use when it’s more important to have fast data than correct data</a:t>
                      </a:r>
                    </a:p>
                  </a:txBody>
                  <a:tcPr marL="80455" marR="80455" marT="40227" marB="40227" anchor="ctr"/>
                </a:tc>
                <a:extLst>
                  <a:ext uri="{0D108BD9-81ED-4DB2-BD59-A6C34878D82A}">
                    <a16:rowId xmlns:a16="http://schemas.microsoft.com/office/drawing/2014/main" val="1667545588"/>
                  </a:ext>
                </a:extLst>
              </a:tr>
              <a:tr h="321818">
                <a:tc>
                  <a:txBody>
                    <a:bodyPr/>
                    <a:lstStyle/>
                    <a:p>
                      <a:r>
                        <a:rPr lang="en-IN" sz="1600" dirty="0"/>
                        <a:t>SQL databases are table-based</a:t>
                      </a:r>
                    </a:p>
                  </a:txBody>
                  <a:tcPr marL="80455" marR="80455" marT="40227" marB="40227" anchor="ctr"/>
                </a:tc>
                <a:tc>
                  <a:txBody>
                    <a:bodyPr/>
                    <a:lstStyle/>
                    <a:p>
                      <a:r>
                        <a:rPr lang="en-US" sz="1600" dirty="0"/>
                        <a:t>NoSQL databases are document, key-value, graph, or wide-column stores.</a:t>
                      </a:r>
                      <a:endParaRPr lang="en-IN" sz="1600" dirty="0"/>
                    </a:p>
                  </a:txBody>
                  <a:tcPr marL="80455" marR="80455" marT="40227" marB="40227" anchor="ctr"/>
                </a:tc>
                <a:extLst>
                  <a:ext uri="{0D108BD9-81ED-4DB2-BD59-A6C34878D82A}">
                    <a16:rowId xmlns:a16="http://schemas.microsoft.com/office/drawing/2014/main" val="3189009668"/>
                  </a:ext>
                </a:extLst>
              </a:tr>
              <a:tr h="563182">
                <a:tc>
                  <a:txBody>
                    <a:bodyPr/>
                    <a:lstStyle/>
                    <a:p>
                      <a:r>
                        <a:rPr lang="en-US" sz="1600" dirty="0"/>
                        <a:t>SQL databases are better for multi-row transactions</a:t>
                      </a:r>
                      <a:endParaRPr lang="en-IN" sz="1600" dirty="0"/>
                    </a:p>
                  </a:txBody>
                  <a:tcPr marL="80455" marR="80455" marT="40227" marB="40227" anchor="ctr"/>
                </a:tc>
                <a:tc>
                  <a:txBody>
                    <a:bodyPr/>
                    <a:lstStyle/>
                    <a:p>
                      <a:r>
                        <a:rPr lang="en-US" sz="1600" dirty="0"/>
                        <a:t>NoSQL is better for unstructured data like documents or JSON.</a:t>
                      </a:r>
                    </a:p>
                  </a:txBody>
                  <a:tcPr marL="80455" marR="80455" marT="40227" marB="40227" anchor="ctr"/>
                </a:tc>
                <a:extLst>
                  <a:ext uri="{0D108BD9-81ED-4DB2-BD59-A6C34878D82A}">
                    <a16:rowId xmlns:a16="http://schemas.microsoft.com/office/drawing/2014/main" val="3460310283"/>
                  </a:ext>
                </a:extLst>
              </a:tr>
              <a:tr h="563182">
                <a:tc>
                  <a:txBody>
                    <a:bodyPr/>
                    <a:lstStyle/>
                    <a:p>
                      <a:r>
                        <a:rPr lang="fr-FR" sz="1600" b="1"/>
                        <a:t>Examples: </a:t>
                      </a:r>
                      <a:r>
                        <a:rPr lang="fr-FR" sz="1600"/>
                        <a:t>MySQL, PostgreSQL, Oracle, MS-SQL Server etc</a:t>
                      </a:r>
                    </a:p>
                  </a:txBody>
                  <a:tcPr marL="80455" marR="80455" marT="40227" marB="40227" anchor="ctr"/>
                </a:tc>
                <a:tc>
                  <a:txBody>
                    <a:bodyPr/>
                    <a:lstStyle/>
                    <a:p>
                      <a:r>
                        <a:rPr lang="en-IN" sz="1600" b="1" dirty="0"/>
                        <a:t>Examples: </a:t>
                      </a:r>
                      <a:r>
                        <a:rPr lang="en-IN" sz="1600" dirty="0"/>
                        <a:t>MongoDB, </a:t>
                      </a:r>
                      <a:r>
                        <a:rPr lang="en-IN" sz="1600" dirty="0" err="1"/>
                        <a:t>GraphQL</a:t>
                      </a:r>
                      <a:r>
                        <a:rPr lang="en-IN" sz="1600" dirty="0"/>
                        <a:t>, HBase, Neo4j, Cassandra etc</a:t>
                      </a:r>
                    </a:p>
                  </a:txBody>
                  <a:tcPr marL="80455" marR="80455" marT="40227" marB="40227" anchor="ctr"/>
                </a:tc>
                <a:extLst>
                  <a:ext uri="{0D108BD9-81ED-4DB2-BD59-A6C34878D82A}">
                    <a16:rowId xmlns:a16="http://schemas.microsoft.com/office/drawing/2014/main" val="3424077849"/>
                  </a:ext>
                </a:extLst>
              </a:tr>
            </a:tbl>
          </a:graphicData>
        </a:graphic>
      </p:graphicFrame>
      <p:pic>
        <p:nvPicPr>
          <p:cNvPr id="4" name="Picture 3" descr="File:C-DAC LogoTransp.png - Wikipedia">
            <a:extLst>
              <a:ext uri="{FF2B5EF4-FFF2-40B4-BE49-F238E27FC236}">
                <a16:creationId xmlns:a16="http://schemas.microsoft.com/office/drawing/2014/main" id="{E637A14A-D393-43BF-B7FB-0323986DA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8045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								</a:t>
            </a:r>
            <a:endParaRPr lang="en-US" sz="4800" dirty="0"/>
          </a:p>
        </p:txBody>
      </p:sp>
      <p:sp>
        <p:nvSpPr>
          <p:cNvPr id="6" name="Content Placeholder 2">
            <a:extLst>
              <a:ext uri="{FF2B5EF4-FFF2-40B4-BE49-F238E27FC236}">
                <a16:creationId xmlns:a16="http://schemas.microsoft.com/office/drawing/2014/main" id="{1B0E11C3-180D-4FA5-A69B-22F61319ACFC}"/>
              </a:ext>
            </a:extLst>
          </p:cNvPr>
          <p:cNvSpPr txBox="1">
            <a:spLocks/>
          </p:cNvSpPr>
          <p:nvPr/>
        </p:nvSpPr>
        <p:spPr>
          <a:xfrm>
            <a:off x="3165566" y="2786743"/>
            <a:ext cx="6446520" cy="290648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9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p>
        </p:txBody>
      </p:sp>
      <p:pic>
        <p:nvPicPr>
          <p:cNvPr id="5" name="Picture 4" descr="File:C-DAC LogoTransp.png - Wikipedia">
            <a:extLst>
              <a:ext uri="{FF2B5EF4-FFF2-40B4-BE49-F238E27FC236}">
                <a16:creationId xmlns:a16="http://schemas.microsoft.com/office/drawing/2014/main" id="{259B8A7C-70CF-41AE-BA7A-4BB9F671D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5030" y="588645"/>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157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D4E6-D4E4-4F48-9911-B75864625474}"/>
              </a:ext>
            </a:extLst>
          </p:cNvPr>
          <p:cNvSpPr>
            <a:spLocks noGrp="1"/>
          </p:cNvSpPr>
          <p:nvPr>
            <p:ph type="title"/>
          </p:nvPr>
        </p:nvSpPr>
        <p:spPr>
          <a:xfrm>
            <a:off x="5360892" y="490874"/>
            <a:ext cx="2465295" cy="1009650"/>
          </a:xfrm>
        </p:spPr>
        <p:txBody>
          <a:bodyPr/>
          <a:lstStyle/>
          <a:p>
            <a:r>
              <a:rPr lang="en-US" b="1" dirty="0">
                <a:solidFill>
                  <a:schemeClr val="tx1"/>
                </a:solidFill>
              </a:rPr>
              <a:t>DBMS</a:t>
            </a:r>
            <a:endParaRPr lang="en-IN" b="1" dirty="0">
              <a:solidFill>
                <a:schemeClr val="tx1"/>
              </a:solidFill>
            </a:endParaRPr>
          </a:p>
        </p:txBody>
      </p:sp>
      <p:sp>
        <p:nvSpPr>
          <p:cNvPr id="3" name="Content Placeholder 2">
            <a:extLst>
              <a:ext uri="{FF2B5EF4-FFF2-40B4-BE49-F238E27FC236}">
                <a16:creationId xmlns:a16="http://schemas.microsoft.com/office/drawing/2014/main" id="{46BAA3D6-2034-4623-998F-CCDFCE893A46}"/>
              </a:ext>
            </a:extLst>
          </p:cNvPr>
          <p:cNvSpPr>
            <a:spLocks noGrp="1"/>
          </p:cNvSpPr>
          <p:nvPr>
            <p:ph idx="1"/>
          </p:nvPr>
        </p:nvSpPr>
        <p:spPr/>
        <p:txBody>
          <a:bodyPr>
            <a:normAutofit/>
          </a:bodyPr>
          <a:lstStyle/>
          <a:p>
            <a:r>
              <a:rPr lang="en-US" sz="2800" b="1" dirty="0">
                <a:solidFill>
                  <a:schemeClr val="tx1"/>
                </a:solidFill>
              </a:rPr>
              <a:t>What is a Database?</a:t>
            </a:r>
          </a:p>
          <a:p>
            <a:endParaRPr lang="en-US" sz="2800" dirty="0">
              <a:solidFill>
                <a:schemeClr val="tx1"/>
              </a:solidFill>
            </a:endParaRPr>
          </a:p>
          <a:p>
            <a:r>
              <a:rPr lang="en-US" sz="2800" dirty="0">
                <a:solidFill>
                  <a:schemeClr val="tx1"/>
                </a:solidFill>
              </a:rPr>
              <a:t>A database is a collection of data. The database is a collection of inter-related data which is used to retrieve, insert and delete the data efficiently. It is also used to organize the data in the form of a table, schema, views, and reports, etc.</a:t>
            </a:r>
            <a:endParaRPr lang="en-IN" sz="2800" dirty="0">
              <a:solidFill>
                <a:schemeClr val="tx1"/>
              </a:solidFill>
            </a:endParaRPr>
          </a:p>
        </p:txBody>
      </p:sp>
      <p:pic>
        <p:nvPicPr>
          <p:cNvPr id="4" name="Picture 3" descr="File:C-DAC LogoTransp.png - Wikipedia">
            <a:extLst>
              <a:ext uri="{FF2B5EF4-FFF2-40B4-BE49-F238E27FC236}">
                <a16:creationId xmlns:a16="http://schemas.microsoft.com/office/drawing/2014/main" id="{E637A14A-D393-43BF-B7FB-0323986DA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9806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D4E6-D4E4-4F48-9911-B75864625474}"/>
              </a:ext>
            </a:extLst>
          </p:cNvPr>
          <p:cNvSpPr>
            <a:spLocks noGrp="1"/>
          </p:cNvSpPr>
          <p:nvPr>
            <p:ph type="title"/>
          </p:nvPr>
        </p:nvSpPr>
        <p:spPr>
          <a:xfrm>
            <a:off x="5360892" y="490874"/>
            <a:ext cx="2465295" cy="1009650"/>
          </a:xfrm>
        </p:spPr>
        <p:txBody>
          <a:bodyPr/>
          <a:lstStyle/>
          <a:p>
            <a:r>
              <a:rPr lang="en-US" b="1" dirty="0">
                <a:solidFill>
                  <a:schemeClr val="tx1"/>
                </a:solidFill>
              </a:rPr>
              <a:t>DBMS</a:t>
            </a:r>
            <a:endParaRPr lang="en-IN" b="1" dirty="0">
              <a:solidFill>
                <a:schemeClr val="tx1"/>
              </a:solidFill>
            </a:endParaRPr>
          </a:p>
        </p:txBody>
      </p:sp>
      <p:sp>
        <p:nvSpPr>
          <p:cNvPr id="3" name="Content Placeholder 2">
            <a:extLst>
              <a:ext uri="{FF2B5EF4-FFF2-40B4-BE49-F238E27FC236}">
                <a16:creationId xmlns:a16="http://schemas.microsoft.com/office/drawing/2014/main" id="{46BAA3D6-2034-4623-998F-CCDFCE893A46}"/>
              </a:ext>
            </a:extLst>
          </p:cNvPr>
          <p:cNvSpPr>
            <a:spLocks noGrp="1"/>
          </p:cNvSpPr>
          <p:nvPr>
            <p:ph idx="1"/>
          </p:nvPr>
        </p:nvSpPr>
        <p:spPr/>
        <p:txBody>
          <a:bodyPr/>
          <a:lstStyle/>
          <a:p>
            <a:r>
              <a:rPr lang="en-US" sz="2400" b="1" dirty="0">
                <a:solidFill>
                  <a:schemeClr val="tx1"/>
                </a:solidFill>
              </a:rPr>
              <a:t>What is DBMS?</a:t>
            </a:r>
          </a:p>
          <a:p>
            <a:endParaRPr lang="en-US" sz="2400" dirty="0">
              <a:solidFill>
                <a:schemeClr val="tx1"/>
              </a:solidFill>
            </a:endParaRPr>
          </a:p>
          <a:p>
            <a:r>
              <a:rPr lang="en-US" sz="2400" dirty="0">
                <a:solidFill>
                  <a:schemeClr val="tx1"/>
                </a:solidFill>
              </a:rPr>
              <a:t>Database management system is a software which is used to manage the database. </a:t>
            </a:r>
          </a:p>
          <a:p>
            <a:r>
              <a:rPr lang="en-US" sz="2400" dirty="0">
                <a:solidFill>
                  <a:schemeClr val="tx1"/>
                </a:solidFill>
              </a:rPr>
              <a:t>DBMS provides an interface to perform various operations like database creation, storing data in it, updating data, creating a table in the database and a lot more.</a:t>
            </a:r>
          </a:p>
          <a:p>
            <a:r>
              <a:rPr lang="en-US" sz="2400" dirty="0">
                <a:solidFill>
                  <a:schemeClr val="tx1"/>
                </a:solidFill>
              </a:rPr>
              <a:t>It provides protection and security to the database. In the case of multiple users, it also maintains data consistency.</a:t>
            </a:r>
          </a:p>
          <a:p>
            <a:endParaRPr lang="en-IN" dirty="0"/>
          </a:p>
        </p:txBody>
      </p:sp>
      <p:pic>
        <p:nvPicPr>
          <p:cNvPr id="4" name="Picture 3" descr="File:C-DAC LogoTransp.png - Wikipedia">
            <a:extLst>
              <a:ext uri="{FF2B5EF4-FFF2-40B4-BE49-F238E27FC236}">
                <a16:creationId xmlns:a16="http://schemas.microsoft.com/office/drawing/2014/main" id="{E637A14A-D393-43BF-B7FB-0323986DA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4401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D4E6-D4E4-4F48-9911-B75864625474}"/>
              </a:ext>
            </a:extLst>
          </p:cNvPr>
          <p:cNvSpPr>
            <a:spLocks noGrp="1"/>
          </p:cNvSpPr>
          <p:nvPr>
            <p:ph type="title"/>
          </p:nvPr>
        </p:nvSpPr>
        <p:spPr>
          <a:xfrm>
            <a:off x="5360892" y="490874"/>
            <a:ext cx="2465295" cy="1009650"/>
          </a:xfrm>
        </p:spPr>
        <p:txBody>
          <a:bodyPr/>
          <a:lstStyle/>
          <a:p>
            <a:r>
              <a:rPr lang="en-US" b="1" dirty="0">
                <a:solidFill>
                  <a:schemeClr val="tx1"/>
                </a:solidFill>
              </a:rPr>
              <a:t>DBMS</a:t>
            </a:r>
            <a:endParaRPr lang="en-IN" b="1" dirty="0">
              <a:solidFill>
                <a:schemeClr val="tx1"/>
              </a:solidFill>
            </a:endParaRPr>
          </a:p>
        </p:txBody>
      </p:sp>
      <p:sp>
        <p:nvSpPr>
          <p:cNvPr id="3" name="Content Placeholder 2">
            <a:extLst>
              <a:ext uri="{FF2B5EF4-FFF2-40B4-BE49-F238E27FC236}">
                <a16:creationId xmlns:a16="http://schemas.microsoft.com/office/drawing/2014/main" id="{46BAA3D6-2034-4623-998F-CCDFCE893A46}"/>
              </a:ext>
            </a:extLst>
          </p:cNvPr>
          <p:cNvSpPr>
            <a:spLocks noGrp="1"/>
          </p:cNvSpPr>
          <p:nvPr>
            <p:ph idx="1"/>
          </p:nvPr>
        </p:nvSpPr>
        <p:spPr/>
        <p:txBody>
          <a:bodyPr/>
          <a:lstStyle/>
          <a:p>
            <a:pPr marL="0" indent="0">
              <a:buNone/>
            </a:pPr>
            <a:r>
              <a:rPr lang="en-US" b="1" dirty="0">
                <a:solidFill>
                  <a:schemeClr val="tx1"/>
                </a:solidFill>
              </a:rPr>
              <a:t>DBMS allows users the following tasks:</a:t>
            </a:r>
          </a:p>
          <a:p>
            <a:endParaRPr lang="en-US" dirty="0">
              <a:solidFill>
                <a:schemeClr val="tx1"/>
              </a:solidFill>
            </a:endParaRPr>
          </a:p>
          <a:p>
            <a:pPr marL="0" indent="0">
              <a:buNone/>
            </a:pPr>
            <a:r>
              <a:rPr lang="en-US" b="1" dirty="0">
                <a:solidFill>
                  <a:schemeClr val="tx1"/>
                </a:solidFill>
              </a:rPr>
              <a:t>Data Definition: </a:t>
            </a:r>
            <a:r>
              <a:rPr lang="en-US" dirty="0">
                <a:solidFill>
                  <a:schemeClr val="tx1"/>
                </a:solidFill>
              </a:rPr>
              <a:t>It is used for creation, modification, and removal of definition that defines the organization of data in the database.</a:t>
            </a:r>
          </a:p>
          <a:p>
            <a:pPr marL="0" indent="0">
              <a:buNone/>
            </a:pPr>
            <a:r>
              <a:rPr lang="en-US" b="1" dirty="0">
                <a:solidFill>
                  <a:schemeClr val="tx1"/>
                </a:solidFill>
              </a:rPr>
              <a:t>Data Update: </a:t>
            </a:r>
            <a:r>
              <a:rPr lang="en-US" dirty="0">
                <a:solidFill>
                  <a:schemeClr val="tx1"/>
                </a:solidFill>
              </a:rPr>
              <a:t>It is used for the insertion, modification, and deletion of the actual data in the database.</a:t>
            </a:r>
          </a:p>
          <a:p>
            <a:endParaRPr lang="en-IN" dirty="0"/>
          </a:p>
        </p:txBody>
      </p:sp>
      <p:pic>
        <p:nvPicPr>
          <p:cNvPr id="4" name="Picture 3" descr="File:C-DAC LogoTransp.png - Wikipedia">
            <a:extLst>
              <a:ext uri="{FF2B5EF4-FFF2-40B4-BE49-F238E27FC236}">
                <a16:creationId xmlns:a16="http://schemas.microsoft.com/office/drawing/2014/main" id="{E637A14A-D393-43BF-B7FB-0323986DA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4467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D4E6-D4E4-4F48-9911-B75864625474}"/>
              </a:ext>
            </a:extLst>
          </p:cNvPr>
          <p:cNvSpPr>
            <a:spLocks noGrp="1"/>
          </p:cNvSpPr>
          <p:nvPr>
            <p:ph type="title"/>
          </p:nvPr>
        </p:nvSpPr>
        <p:spPr>
          <a:xfrm>
            <a:off x="5360892" y="490874"/>
            <a:ext cx="2465295" cy="1009650"/>
          </a:xfrm>
        </p:spPr>
        <p:txBody>
          <a:bodyPr/>
          <a:lstStyle/>
          <a:p>
            <a:r>
              <a:rPr lang="en-US" b="1" dirty="0">
                <a:solidFill>
                  <a:schemeClr val="tx1"/>
                </a:solidFill>
              </a:rPr>
              <a:t>DBMS</a:t>
            </a:r>
            <a:endParaRPr lang="en-IN" b="1" dirty="0">
              <a:solidFill>
                <a:schemeClr val="tx1"/>
              </a:solidFill>
            </a:endParaRPr>
          </a:p>
        </p:txBody>
      </p:sp>
      <p:sp>
        <p:nvSpPr>
          <p:cNvPr id="3" name="Content Placeholder 2">
            <a:extLst>
              <a:ext uri="{FF2B5EF4-FFF2-40B4-BE49-F238E27FC236}">
                <a16:creationId xmlns:a16="http://schemas.microsoft.com/office/drawing/2014/main" id="{46BAA3D6-2034-4623-998F-CCDFCE893A46}"/>
              </a:ext>
            </a:extLst>
          </p:cNvPr>
          <p:cNvSpPr>
            <a:spLocks noGrp="1"/>
          </p:cNvSpPr>
          <p:nvPr>
            <p:ph idx="1"/>
          </p:nvPr>
        </p:nvSpPr>
        <p:spPr/>
        <p:txBody>
          <a:bodyPr/>
          <a:lstStyle/>
          <a:p>
            <a:pPr marL="0" indent="0">
              <a:buNone/>
            </a:pPr>
            <a:r>
              <a:rPr lang="en-US" b="1" dirty="0">
                <a:solidFill>
                  <a:schemeClr val="tx1"/>
                </a:solidFill>
              </a:rPr>
              <a:t>DBMS allows users the following tasks:</a:t>
            </a:r>
          </a:p>
          <a:p>
            <a:endParaRPr lang="en-US" dirty="0">
              <a:solidFill>
                <a:schemeClr val="tx1"/>
              </a:solidFill>
            </a:endParaRPr>
          </a:p>
          <a:p>
            <a:pPr marL="0" indent="0">
              <a:buNone/>
            </a:pPr>
            <a:r>
              <a:rPr lang="en-US" b="1" dirty="0">
                <a:solidFill>
                  <a:schemeClr val="tx1"/>
                </a:solidFill>
              </a:rPr>
              <a:t>Data Retrieval: </a:t>
            </a:r>
            <a:r>
              <a:rPr lang="en-US" dirty="0">
                <a:solidFill>
                  <a:schemeClr val="tx1"/>
                </a:solidFill>
              </a:rPr>
              <a:t>It is used to retrieve the data from the database which can be used by applications for various purposes.</a:t>
            </a:r>
          </a:p>
          <a:p>
            <a:pPr marL="0" indent="0">
              <a:buNone/>
            </a:pPr>
            <a:r>
              <a:rPr lang="en-US" b="1" dirty="0">
                <a:solidFill>
                  <a:schemeClr val="tx1"/>
                </a:solidFill>
              </a:rPr>
              <a:t>User Administration: </a:t>
            </a:r>
            <a:r>
              <a:rPr lang="en-US" dirty="0">
                <a:solidFill>
                  <a:schemeClr val="tx1"/>
                </a:solidFill>
              </a:rPr>
              <a:t>It is used for registering and monitoring users, maintain data integrity, enforcing data security, dealing with concurrency control, monitoring performance and recovering information corrupted by unexpected failure.</a:t>
            </a:r>
          </a:p>
          <a:p>
            <a:endParaRPr lang="en-IN" dirty="0"/>
          </a:p>
        </p:txBody>
      </p:sp>
      <p:pic>
        <p:nvPicPr>
          <p:cNvPr id="4" name="Picture 3" descr="File:C-DAC LogoTransp.png - Wikipedia">
            <a:extLst>
              <a:ext uri="{FF2B5EF4-FFF2-40B4-BE49-F238E27FC236}">
                <a16:creationId xmlns:a16="http://schemas.microsoft.com/office/drawing/2014/main" id="{E637A14A-D393-43BF-B7FB-0323986DA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5712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D4E6-D4E4-4F48-9911-B75864625474}"/>
              </a:ext>
            </a:extLst>
          </p:cNvPr>
          <p:cNvSpPr>
            <a:spLocks noGrp="1"/>
          </p:cNvSpPr>
          <p:nvPr>
            <p:ph type="title"/>
          </p:nvPr>
        </p:nvSpPr>
        <p:spPr>
          <a:xfrm>
            <a:off x="5360892" y="490874"/>
            <a:ext cx="2465295" cy="1009650"/>
          </a:xfrm>
        </p:spPr>
        <p:txBody>
          <a:bodyPr/>
          <a:lstStyle/>
          <a:p>
            <a:r>
              <a:rPr lang="en-US" b="1" dirty="0">
                <a:solidFill>
                  <a:schemeClr val="tx1"/>
                </a:solidFill>
              </a:rPr>
              <a:t>DBMS</a:t>
            </a:r>
            <a:endParaRPr lang="en-IN" b="1" dirty="0">
              <a:solidFill>
                <a:schemeClr val="tx1"/>
              </a:solidFill>
            </a:endParaRPr>
          </a:p>
        </p:txBody>
      </p:sp>
      <p:sp>
        <p:nvSpPr>
          <p:cNvPr id="3" name="Content Placeholder 2">
            <a:extLst>
              <a:ext uri="{FF2B5EF4-FFF2-40B4-BE49-F238E27FC236}">
                <a16:creationId xmlns:a16="http://schemas.microsoft.com/office/drawing/2014/main" id="{46BAA3D6-2034-4623-998F-CCDFCE893A46}"/>
              </a:ext>
            </a:extLst>
          </p:cNvPr>
          <p:cNvSpPr>
            <a:spLocks noGrp="1"/>
          </p:cNvSpPr>
          <p:nvPr>
            <p:ph idx="1"/>
          </p:nvPr>
        </p:nvSpPr>
        <p:spPr/>
        <p:txBody>
          <a:bodyPr>
            <a:normAutofit lnSpcReduction="10000"/>
          </a:bodyPr>
          <a:lstStyle/>
          <a:p>
            <a:pPr marL="0" indent="0">
              <a:buNone/>
            </a:pPr>
            <a:r>
              <a:rPr lang="en-US" sz="2400" b="1" dirty="0">
                <a:solidFill>
                  <a:schemeClr val="tx1"/>
                </a:solidFill>
              </a:rPr>
              <a:t>Characteristics of DBMS</a:t>
            </a:r>
          </a:p>
          <a:p>
            <a:endParaRPr lang="en-US" sz="2400" dirty="0">
              <a:solidFill>
                <a:schemeClr val="tx1"/>
              </a:solidFill>
            </a:endParaRPr>
          </a:p>
          <a:p>
            <a:pPr>
              <a:buFont typeface="Wingdings" panose="05000000000000000000" pitchFamily="2" charset="2"/>
              <a:buChar char="Ø"/>
            </a:pPr>
            <a:r>
              <a:rPr lang="en-US" sz="2400" dirty="0">
                <a:solidFill>
                  <a:schemeClr val="tx1"/>
                </a:solidFill>
              </a:rPr>
              <a:t>It uses a digital repository established on a server to store and manage the information.</a:t>
            </a:r>
          </a:p>
          <a:p>
            <a:pPr>
              <a:buFont typeface="Wingdings" panose="05000000000000000000" pitchFamily="2" charset="2"/>
              <a:buChar char="Ø"/>
            </a:pPr>
            <a:r>
              <a:rPr lang="en-US" sz="2400" dirty="0">
                <a:solidFill>
                  <a:schemeClr val="tx1"/>
                </a:solidFill>
              </a:rPr>
              <a:t>It can provide a clear and logical view of the process that manipulates data.</a:t>
            </a:r>
          </a:p>
          <a:p>
            <a:pPr>
              <a:buFont typeface="Wingdings" panose="05000000000000000000" pitchFamily="2" charset="2"/>
              <a:buChar char="Ø"/>
            </a:pPr>
            <a:r>
              <a:rPr lang="en-US" sz="2400" dirty="0">
                <a:solidFill>
                  <a:schemeClr val="tx1"/>
                </a:solidFill>
              </a:rPr>
              <a:t>DBMS contains automatic backup and recovery procedures.</a:t>
            </a:r>
          </a:p>
          <a:p>
            <a:pPr>
              <a:buFont typeface="Wingdings" panose="05000000000000000000" pitchFamily="2" charset="2"/>
              <a:buChar char="Ø"/>
            </a:pPr>
            <a:r>
              <a:rPr lang="en-US" sz="2400" dirty="0">
                <a:solidFill>
                  <a:schemeClr val="tx1"/>
                </a:solidFill>
              </a:rPr>
              <a:t>It contains ACID properties which maintain data in a healthy state in case of failure.</a:t>
            </a:r>
          </a:p>
          <a:p>
            <a:r>
              <a:rPr lang="en-US" dirty="0">
                <a:solidFill>
                  <a:schemeClr val="tx1"/>
                </a:solidFill>
              </a:rPr>
              <a:t>    </a:t>
            </a:r>
            <a:endParaRPr lang="en-IN" dirty="0"/>
          </a:p>
        </p:txBody>
      </p:sp>
      <p:pic>
        <p:nvPicPr>
          <p:cNvPr id="4" name="Picture 3" descr="File:C-DAC LogoTransp.png - Wikipedia">
            <a:extLst>
              <a:ext uri="{FF2B5EF4-FFF2-40B4-BE49-F238E27FC236}">
                <a16:creationId xmlns:a16="http://schemas.microsoft.com/office/drawing/2014/main" id="{E637A14A-D393-43BF-B7FB-0323986DA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0529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D4E6-D4E4-4F48-9911-B75864625474}"/>
              </a:ext>
            </a:extLst>
          </p:cNvPr>
          <p:cNvSpPr>
            <a:spLocks noGrp="1"/>
          </p:cNvSpPr>
          <p:nvPr>
            <p:ph type="title"/>
          </p:nvPr>
        </p:nvSpPr>
        <p:spPr>
          <a:xfrm>
            <a:off x="5360892" y="490874"/>
            <a:ext cx="2465295" cy="1009650"/>
          </a:xfrm>
        </p:spPr>
        <p:txBody>
          <a:bodyPr/>
          <a:lstStyle/>
          <a:p>
            <a:r>
              <a:rPr lang="en-US" b="1" dirty="0">
                <a:solidFill>
                  <a:schemeClr val="tx1"/>
                </a:solidFill>
              </a:rPr>
              <a:t>DBMS</a:t>
            </a:r>
            <a:endParaRPr lang="en-IN" b="1" dirty="0">
              <a:solidFill>
                <a:schemeClr val="tx1"/>
              </a:solidFill>
            </a:endParaRPr>
          </a:p>
        </p:txBody>
      </p:sp>
      <p:sp>
        <p:nvSpPr>
          <p:cNvPr id="3" name="Content Placeholder 2">
            <a:extLst>
              <a:ext uri="{FF2B5EF4-FFF2-40B4-BE49-F238E27FC236}">
                <a16:creationId xmlns:a16="http://schemas.microsoft.com/office/drawing/2014/main" id="{46BAA3D6-2034-4623-998F-CCDFCE893A46}"/>
              </a:ext>
            </a:extLst>
          </p:cNvPr>
          <p:cNvSpPr>
            <a:spLocks noGrp="1"/>
          </p:cNvSpPr>
          <p:nvPr>
            <p:ph idx="1"/>
          </p:nvPr>
        </p:nvSpPr>
        <p:spPr/>
        <p:txBody>
          <a:bodyPr>
            <a:normAutofit/>
          </a:bodyPr>
          <a:lstStyle/>
          <a:p>
            <a:pPr marL="0" indent="0">
              <a:buNone/>
            </a:pPr>
            <a:r>
              <a:rPr lang="en-US" sz="2400" b="1" dirty="0">
                <a:solidFill>
                  <a:schemeClr val="tx1"/>
                </a:solidFill>
              </a:rPr>
              <a:t>Characteristics of DBMS</a:t>
            </a:r>
          </a:p>
          <a:p>
            <a:endParaRPr lang="en-US" sz="2400" dirty="0">
              <a:solidFill>
                <a:schemeClr val="tx1"/>
              </a:solidFill>
            </a:endParaRPr>
          </a:p>
          <a:p>
            <a:pPr>
              <a:buFont typeface="Wingdings" panose="05000000000000000000" pitchFamily="2" charset="2"/>
              <a:buChar char="Ø"/>
            </a:pPr>
            <a:r>
              <a:rPr lang="en-US" sz="2400" dirty="0">
                <a:solidFill>
                  <a:schemeClr val="tx1"/>
                </a:solidFill>
              </a:rPr>
              <a:t>It can reduce the complex relationship between data.</a:t>
            </a:r>
          </a:p>
          <a:p>
            <a:pPr>
              <a:buFont typeface="Wingdings" panose="05000000000000000000" pitchFamily="2" charset="2"/>
              <a:buChar char="Ø"/>
            </a:pPr>
            <a:r>
              <a:rPr lang="en-US" sz="2400" dirty="0">
                <a:solidFill>
                  <a:schemeClr val="tx1"/>
                </a:solidFill>
              </a:rPr>
              <a:t>It is used to support manipulation and processing of data.</a:t>
            </a:r>
          </a:p>
          <a:p>
            <a:pPr>
              <a:buFont typeface="Wingdings" panose="05000000000000000000" pitchFamily="2" charset="2"/>
              <a:buChar char="Ø"/>
            </a:pPr>
            <a:r>
              <a:rPr lang="en-US" sz="2400" dirty="0">
                <a:solidFill>
                  <a:schemeClr val="tx1"/>
                </a:solidFill>
              </a:rPr>
              <a:t>It is used to provide security of data.</a:t>
            </a:r>
          </a:p>
          <a:p>
            <a:pPr>
              <a:buFont typeface="Wingdings" panose="05000000000000000000" pitchFamily="2" charset="2"/>
              <a:buChar char="Ø"/>
            </a:pPr>
            <a:r>
              <a:rPr lang="en-US" sz="2400" dirty="0">
                <a:solidFill>
                  <a:schemeClr val="tx1"/>
                </a:solidFill>
              </a:rPr>
              <a:t>It can view the database from different viewpoints according to the requirements of the user.</a:t>
            </a:r>
          </a:p>
          <a:p>
            <a:endParaRPr lang="en-IN" dirty="0"/>
          </a:p>
        </p:txBody>
      </p:sp>
      <p:pic>
        <p:nvPicPr>
          <p:cNvPr id="4" name="Picture 3" descr="File:C-DAC LogoTransp.png - Wikipedia">
            <a:extLst>
              <a:ext uri="{FF2B5EF4-FFF2-40B4-BE49-F238E27FC236}">
                <a16:creationId xmlns:a16="http://schemas.microsoft.com/office/drawing/2014/main" id="{E637A14A-D393-43BF-B7FB-0323986DA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4473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D4E6-D4E4-4F48-9911-B75864625474}"/>
              </a:ext>
            </a:extLst>
          </p:cNvPr>
          <p:cNvSpPr>
            <a:spLocks noGrp="1"/>
          </p:cNvSpPr>
          <p:nvPr>
            <p:ph type="title"/>
          </p:nvPr>
        </p:nvSpPr>
        <p:spPr>
          <a:xfrm>
            <a:off x="5360892" y="490874"/>
            <a:ext cx="2465295" cy="1009650"/>
          </a:xfrm>
        </p:spPr>
        <p:txBody>
          <a:bodyPr/>
          <a:lstStyle/>
          <a:p>
            <a:r>
              <a:rPr lang="en-US" b="1" dirty="0">
                <a:solidFill>
                  <a:schemeClr val="tx1"/>
                </a:solidFill>
              </a:rPr>
              <a:t>DBMS</a:t>
            </a:r>
            <a:endParaRPr lang="en-IN" b="1" dirty="0">
              <a:solidFill>
                <a:schemeClr val="tx1"/>
              </a:solidFill>
            </a:endParaRPr>
          </a:p>
        </p:txBody>
      </p:sp>
      <p:sp>
        <p:nvSpPr>
          <p:cNvPr id="3" name="Content Placeholder 2">
            <a:extLst>
              <a:ext uri="{FF2B5EF4-FFF2-40B4-BE49-F238E27FC236}">
                <a16:creationId xmlns:a16="http://schemas.microsoft.com/office/drawing/2014/main" id="{46BAA3D6-2034-4623-998F-CCDFCE893A46}"/>
              </a:ext>
            </a:extLst>
          </p:cNvPr>
          <p:cNvSpPr>
            <a:spLocks noGrp="1"/>
          </p:cNvSpPr>
          <p:nvPr>
            <p:ph idx="1"/>
          </p:nvPr>
        </p:nvSpPr>
        <p:spPr/>
        <p:txBody>
          <a:bodyPr>
            <a:normAutofit/>
          </a:bodyPr>
          <a:lstStyle/>
          <a:p>
            <a:pPr marL="0" indent="0">
              <a:buNone/>
            </a:pPr>
            <a:r>
              <a:rPr lang="en-US" sz="3000" b="1" dirty="0">
                <a:solidFill>
                  <a:schemeClr val="tx1"/>
                </a:solidFill>
              </a:rPr>
              <a:t>Advantages of DBMS</a:t>
            </a:r>
          </a:p>
          <a:p>
            <a:pPr marL="0" indent="0">
              <a:buNone/>
            </a:pPr>
            <a:r>
              <a:rPr lang="en-US" sz="3000" b="1" dirty="0">
                <a:solidFill>
                  <a:schemeClr val="tx1"/>
                </a:solidFill>
              </a:rPr>
              <a:t>Controls database redundancy: </a:t>
            </a:r>
            <a:r>
              <a:rPr lang="en-US" sz="3000" dirty="0">
                <a:solidFill>
                  <a:schemeClr val="tx1"/>
                </a:solidFill>
              </a:rPr>
              <a:t>It can control data redundancy because it stores all the data in one single database file and that recorded data is placed in the database.</a:t>
            </a:r>
          </a:p>
          <a:p>
            <a:pPr marL="0" indent="0">
              <a:buNone/>
            </a:pPr>
            <a:r>
              <a:rPr lang="en-US" sz="3000" b="1" dirty="0">
                <a:solidFill>
                  <a:schemeClr val="tx1"/>
                </a:solidFill>
              </a:rPr>
              <a:t>Data sharing: </a:t>
            </a:r>
            <a:r>
              <a:rPr lang="en-US" sz="3000" dirty="0">
                <a:solidFill>
                  <a:schemeClr val="tx1"/>
                </a:solidFill>
              </a:rPr>
              <a:t>In DBMS, the authorized users of an organization can share the data among multiple users.</a:t>
            </a:r>
          </a:p>
          <a:p>
            <a:pPr marL="0" indent="0">
              <a:buNone/>
            </a:pPr>
            <a:r>
              <a:rPr lang="en-US" sz="3000" b="1" dirty="0">
                <a:solidFill>
                  <a:schemeClr val="tx1"/>
                </a:solidFill>
              </a:rPr>
              <a:t>Easily Maintenance: </a:t>
            </a:r>
            <a:r>
              <a:rPr lang="en-US" sz="3000" dirty="0">
                <a:solidFill>
                  <a:schemeClr val="tx1"/>
                </a:solidFill>
              </a:rPr>
              <a:t>It can be easily maintainable due to the centralized nature of the database system.</a:t>
            </a:r>
          </a:p>
          <a:p>
            <a:endParaRPr lang="en-IN" dirty="0"/>
          </a:p>
        </p:txBody>
      </p:sp>
      <p:pic>
        <p:nvPicPr>
          <p:cNvPr id="4" name="Picture 3" descr="File:C-DAC LogoTransp.png - Wikipedia">
            <a:extLst>
              <a:ext uri="{FF2B5EF4-FFF2-40B4-BE49-F238E27FC236}">
                <a16:creationId xmlns:a16="http://schemas.microsoft.com/office/drawing/2014/main" id="{E637A14A-D393-43BF-B7FB-0323986DA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7872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D4E6-D4E4-4F48-9911-B75864625474}"/>
              </a:ext>
            </a:extLst>
          </p:cNvPr>
          <p:cNvSpPr>
            <a:spLocks noGrp="1"/>
          </p:cNvSpPr>
          <p:nvPr>
            <p:ph type="title"/>
          </p:nvPr>
        </p:nvSpPr>
        <p:spPr>
          <a:xfrm>
            <a:off x="5360892" y="490874"/>
            <a:ext cx="2465295" cy="1009650"/>
          </a:xfrm>
        </p:spPr>
        <p:txBody>
          <a:bodyPr/>
          <a:lstStyle/>
          <a:p>
            <a:r>
              <a:rPr lang="en-US" b="1" dirty="0">
                <a:solidFill>
                  <a:schemeClr val="tx1"/>
                </a:solidFill>
              </a:rPr>
              <a:t>DBMS</a:t>
            </a:r>
            <a:endParaRPr lang="en-IN" b="1" dirty="0">
              <a:solidFill>
                <a:schemeClr val="tx1"/>
              </a:solidFill>
            </a:endParaRPr>
          </a:p>
        </p:txBody>
      </p:sp>
      <p:sp>
        <p:nvSpPr>
          <p:cNvPr id="3" name="Content Placeholder 2">
            <a:extLst>
              <a:ext uri="{FF2B5EF4-FFF2-40B4-BE49-F238E27FC236}">
                <a16:creationId xmlns:a16="http://schemas.microsoft.com/office/drawing/2014/main" id="{46BAA3D6-2034-4623-998F-CCDFCE893A46}"/>
              </a:ext>
            </a:extLst>
          </p:cNvPr>
          <p:cNvSpPr>
            <a:spLocks noGrp="1"/>
          </p:cNvSpPr>
          <p:nvPr>
            <p:ph idx="1"/>
          </p:nvPr>
        </p:nvSpPr>
        <p:spPr/>
        <p:txBody>
          <a:bodyPr>
            <a:normAutofit lnSpcReduction="10000"/>
          </a:bodyPr>
          <a:lstStyle/>
          <a:p>
            <a:pPr marL="0" indent="0">
              <a:buNone/>
            </a:pPr>
            <a:r>
              <a:rPr lang="en-US" sz="3000" b="1" dirty="0">
                <a:solidFill>
                  <a:schemeClr val="tx1"/>
                </a:solidFill>
              </a:rPr>
              <a:t>Advantages of DBMS</a:t>
            </a:r>
          </a:p>
          <a:p>
            <a:pPr marL="0" indent="0">
              <a:buNone/>
            </a:pPr>
            <a:r>
              <a:rPr lang="en-US" sz="3000" b="1" dirty="0">
                <a:solidFill>
                  <a:schemeClr val="tx1"/>
                </a:solidFill>
              </a:rPr>
              <a:t>Reduce time: </a:t>
            </a:r>
            <a:r>
              <a:rPr lang="en-US" sz="3000" dirty="0">
                <a:solidFill>
                  <a:schemeClr val="tx1"/>
                </a:solidFill>
              </a:rPr>
              <a:t>It reduces development time and maintenance need.</a:t>
            </a:r>
          </a:p>
          <a:p>
            <a:pPr marL="0" indent="0">
              <a:buNone/>
            </a:pPr>
            <a:r>
              <a:rPr lang="en-US" sz="3000" b="1" dirty="0">
                <a:solidFill>
                  <a:schemeClr val="tx1"/>
                </a:solidFill>
              </a:rPr>
              <a:t>Backup: </a:t>
            </a:r>
            <a:r>
              <a:rPr lang="en-US" sz="3000" dirty="0">
                <a:solidFill>
                  <a:schemeClr val="tx1"/>
                </a:solidFill>
              </a:rPr>
              <a:t>It provides backup and recovery subsystems which create automatic backup of data from hardware and software failures and restores the data if required.</a:t>
            </a:r>
          </a:p>
          <a:p>
            <a:pPr marL="0" indent="0">
              <a:buNone/>
            </a:pPr>
            <a:r>
              <a:rPr lang="en-US" sz="3000" b="1" dirty="0">
                <a:solidFill>
                  <a:schemeClr val="tx1"/>
                </a:solidFill>
              </a:rPr>
              <a:t>Multiple user interface: </a:t>
            </a:r>
            <a:r>
              <a:rPr lang="en-US" sz="3000" dirty="0">
                <a:solidFill>
                  <a:schemeClr val="tx1"/>
                </a:solidFill>
              </a:rPr>
              <a:t>It provides different types of user interfaces like graphical user interfaces, application program interfaces</a:t>
            </a:r>
          </a:p>
          <a:p>
            <a:endParaRPr lang="en-IN" dirty="0"/>
          </a:p>
        </p:txBody>
      </p:sp>
      <p:pic>
        <p:nvPicPr>
          <p:cNvPr id="4" name="Picture 3" descr="File:C-DAC LogoTransp.png - Wikipedia">
            <a:extLst>
              <a:ext uri="{FF2B5EF4-FFF2-40B4-BE49-F238E27FC236}">
                <a16:creationId xmlns:a16="http://schemas.microsoft.com/office/drawing/2014/main" id="{E637A14A-D393-43BF-B7FB-0323986DA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23" y="490874"/>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698881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454</TotalTime>
  <Words>824</Words>
  <Application>Microsoft Office PowerPoint</Application>
  <PresentationFormat>Widescreen</PresentationFormat>
  <Paragraphs>78</Paragraphs>
  <Slides>15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0" baseType="lpstr">
      <vt:lpstr>Calibri</vt:lpstr>
      <vt:lpstr>Calibri Light</vt:lpstr>
      <vt:lpstr>Wingdings</vt:lpstr>
      <vt:lpstr>Retrospect</vt:lpstr>
      <vt:lpstr>Bitmap Image</vt:lpstr>
      <vt:lpstr>PowerPoint Presentation</vt:lpstr>
      <vt:lpstr>DBMS</vt:lpstr>
      <vt:lpstr>DBMS</vt:lpstr>
      <vt:lpstr>DBMS</vt:lpstr>
      <vt:lpstr>DBMS</vt:lpstr>
      <vt:lpstr>DBMS</vt:lpstr>
      <vt:lpstr>DBMS</vt:lpstr>
      <vt:lpstr>DBMS</vt:lpstr>
      <vt:lpstr>DBMS</vt:lpstr>
      <vt:lpstr>DBMS</vt:lpstr>
      <vt:lpstr>DBMS</vt:lpstr>
      <vt:lpstr>DBMS</vt:lpstr>
      <vt:lpstr>DBMS</vt:lpstr>
      <vt:lpstr>DBMS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Saswata Tantubay</cp:lastModifiedBy>
  <cp:revision>51</cp:revision>
  <dcterms:created xsi:type="dcterms:W3CDTF">2022-06-17T06:59:01Z</dcterms:created>
  <dcterms:modified xsi:type="dcterms:W3CDTF">2024-03-04T03:52:54Z</dcterms:modified>
</cp:coreProperties>
</file>